
<file path=[Content_Types].xml><?xml version="1.0" encoding="utf-8"?>
<Types xmlns="http://schemas.openxmlformats.org/package/2006/content-types">
  <Default Extension="png" ContentType="image/png"/>
  <Default Extension="emf" ContentType="image/x-emf"/>
  <Default Extension="wmf" ContentType="image/x-wmf"/>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82" r:id="rId2"/>
    <p:sldId id="283" r:id="rId3"/>
    <p:sldId id="285" r:id="rId4"/>
    <p:sldId id="256" r:id="rId5"/>
    <p:sldId id="257" r:id="rId6"/>
    <p:sldId id="258" r:id="rId7"/>
    <p:sldId id="261" r:id="rId8"/>
    <p:sldId id="259" r:id="rId9"/>
    <p:sldId id="260" r:id="rId10"/>
    <p:sldId id="262" r:id="rId11"/>
    <p:sldId id="263" r:id="rId12"/>
    <p:sldId id="265" r:id="rId13"/>
    <p:sldId id="281" r:id="rId14"/>
    <p:sldId id="266" r:id="rId15"/>
    <p:sldId id="270" r:id="rId16"/>
    <p:sldId id="268" r:id="rId17"/>
    <p:sldId id="473" r:id="rId18"/>
    <p:sldId id="474" r:id="rId19"/>
    <p:sldId id="475" r:id="rId20"/>
    <p:sldId id="476" r:id="rId21"/>
    <p:sldId id="477" r:id="rId22"/>
    <p:sldId id="478" r:id="rId23"/>
    <p:sldId id="269" r:id="rId24"/>
    <p:sldId id="271" r:id="rId25"/>
    <p:sldId id="272" r:id="rId26"/>
    <p:sldId id="273" r:id="rId27"/>
    <p:sldId id="274" r:id="rId28"/>
    <p:sldId id="275" r:id="rId29"/>
    <p:sldId id="276" r:id="rId30"/>
    <p:sldId id="279" r:id="rId31"/>
    <p:sldId id="277" r:id="rId32"/>
    <p:sldId id="278" r:id="rId33"/>
    <p:sldId id="280" r:id="rId34"/>
    <p:sldId id="479" r:id="rId35"/>
    <p:sldId id="480" r:id="rId36"/>
    <p:sldId id="481" r:id="rId37"/>
    <p:sldId id="482" r:id="rId38"/>
    <p:sldId id="483" r:id="rId39"/>
    <p:sldId id="484" r:id="rId40"/>
    <p:sldId id="485" r:id="rId41"/>
    <p:sldId id="486" r:id="rId42"/>
    <p:sldId id="487" r:id="rId43"/>
    <p:sldId id="489" r:id="rId44"/>
    <p:sldId id="488" r:id="rId45"/>
    <p:sldId id="490" r:id="rId46"/>
    <p:sldId id="491" r:id="rId47"/>
  </p:sldIdLst>
  <p:sldSz cx="12192000" cy="6858000"/>
  <p:notesSz cx="7102475" cy="102346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92" d="100"/>
          <a:sy n="92" d="100"/>
        </p:scale>
        <p:origin x="-498" y="-10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077739" cy="513508"/>
          </a:xfrm>
          <a:prstGeom prst="rect">
            <a:avLst/>
          </a:prstGeom>
        </p:spPr>
        <p:txBody>
          <a:bodyPr vert="horz" lIns="99066" tIns="49533" rIns="99066" bIns="49533" rtlCol="0"/>
          <a:lstStyle>
            <a:lvl1pPr algn="l">
              <a:defRPr sz="1300"/>
            </a:lvl1pPr>
          </a:lstStyle>
          <a:p>
            <a:endParaRPr lang="fr-FR"/>
          </a:p>
        </p:txBody>
      </p:sp>
      <p:sp>
        <p:nvSpPr>
          <p:cNvPr id="3" name="Espace réservé de la date 2"/>
          <p:cNvSpPr>
            <a:spLocks noGrp="1"/>
          </p:cNvSpPr>
          <p:nvPr>
            <p:ph type="dt" idx="1"/>
          </p:nvPr>
        </p:nvSpPr>
        <p:spPr>
          <a:xfrm>
            <a:off x="4023092" y="0"/>
            <a:ext cx="3077739" cy="513508"/>
          </a:xfrm>
          <a:prstGeom prst="rect">
            <a:avLst/>
          </a:prstGeom>
        </p:spPr>
        <p:txBody>
          <a:bodyPr vert="horz" lIns="99066" tIns="49533" rIns="99066" bIns="49533" rtlCol="0"/>
          <a:lstStyle>
            <a:lvl1pPr algn="r">
              <a:defRPr sz="1300"/>
            </a:lvl1pPr>
          </a:lstStyle>
          <a:p>
            <a:fld id="{20A9229B-0AC6-486C-9637-8D430EFDD9B7}" type="datetimeFigureOut">
              <a:rPr lang="fr-FR" smtClean="0"/>
              <a:t>27/02/2022</a:t>
            </a:fld>
            <a:endParaRPr lang="fr-FR"/>
          </a:p>
        </p:txBody>
      </p:sp>
      <p:sp>
        <p:nvSpPr>
          <p:cNvPr id="4" name="Espace réservé de l'image des diapositives 3"/>
          <p:cNvSpPr>
            <a:spLocks noGrp="1" noRot="1" noChangeAspect="1"/>
          </p:cNvSpPr>
          <p:nvPr>
            <p:ph type="sldImg" idx="2"/>
          </p:nvPr>
        </p:nvSpPr>
        <p:spPr>
          <a:xfrm>
            <a:off x="481013" y="1279525"/>
            <a:ext cx="6140450" cy="3454400"/>
          </a:xfrm>
          <a:prstGeom prst="rect">
            <a:avLst/>
          </a:prstGeom>
          <a:noFill/>
          <a:ln w="12700">
            <a:solidFill>
              <a:prstClr val="black"/>
            </a:solidFill>
          </a:ln>
        </p:spPr>
        <p:txBody>
          <a:bodyPr vert="horz" lIns="99066" tIns="49533" rIns="99066" bIns="49533" rtlCol="0" anchor="ctr"/>
          <a:lstStyle/>
          <a:p>
            <a:endParaRPr lang="fr-FR"/>
          </a:p>
        </p:txBody>
      </p:sp>
      <p:sp>
        <p:nvSpPr>
          <p:cNvPr id="5" name="Espace réservé des notes 4"/>
          <p:cNvSpPr>
            <a:spLocks noGrp="1"/>
          </p:cNvSpPr>
          <p:nvPr>
            <p:ph type="body" sz="quarter" idx="3"/>
          </p:nvPr>
        </p:nvSpPr>
        <p:spPr>
          <a:xfrm>
            <a:off x="710248" y="4925407"/>
            <a:ext cx="5681980" cy="4029879"/>
          </a:xfrm>
          <a:prstGeom prst="rect">
            <a:avLst/>
          </a:prstGeom>
        </p:spPr>
        <p:txBody>
          <a:bodyPr vert="horz" lIns="99066" tIns="49533" rIns="99066" bIns="49533"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721107"/>
            <a:ext cx="3077739" cy="513507"/>
          </a:xfrm>
          <a:prstGeom prst="rect">
            <a:avLst/>
          </a:prstGeom>
        </p:spPr>
        <p:txBody>
          <a:bodyPr vert="horz" lIns="99066" tIns="49533" rIns="99066" bIns="49533"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4023092" y="9721107"/>
            <a:ext cx="3077739" cy="513507"/>
          </a:xfrm>
          <a:prstGeom prst="rect">
            <a:avLst/>
          </a:prstGeom>
        </p:spPr>
        <p:txBody>
          <a:bodyPr vert="horz" lIns="99066" tIns="49533" rIns="99066" bIns="49533" rtlCol="0" anchor="b"/>
          <a:lstStyle>
            <a:lvl1pPr algn="r">
              <a:defRPr sz="1300"/>
            </a:lvl1pPr>
          </a:lstStyle>
          <a:p>
            <a:fld id="{27BD4BAE-EAAB-4759-BCC9-491F798CF53D}" type="slidenum">
              <a:rPr lang="fr-FR" smtClean="0"/>
              <a:t>‹N°›</a:t>
            </a:fld>
            <a:endParaRPr lang="fr-FR"/>
          </a:p>
        </p:txBody>
      </p:sp>
    </p:spTree>
    <p:extLst>
      <p:ext uri="{BB962C8B-B14F-4D97-AF65-F5344CB8AC3E}">
        <p14:creationId xmlns:p14="http://schemas.microsoft.com/office/powerpoint/2010/main" val="421014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Espace réservé de l'image des diapositives 1">
            <a:extLst>
              <a:ext uri="{FF2B5EF4-FFF2-40B4-BE49-F238E27FC236}">
                <a16:creationId xmlns="" xmlns:a16="http://schemas.microsoft.com/office/drawing/2014/main" id="{26FB3358-DA67-478F-AF71-DDCB04761F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2515" name="Espace réservé des commentaires 2">
            <a:extLst>
              <a:ext uri="{FF2B5EF4-FFF2-40B4-BE49-F238E27FC236}">
                <a16:creationId xmlns="" xmlns:a16="http://schemas.microsoft.com/office/drawing/2014/main" id="{D397ADBF-E33B-46F2-9D0E-2CC06460825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fr-FR" altLang="fr-FR"/>
          </a:p>
        </p:txBody>
      </p:sp>
      <p:sp>
        <p:nvSpPr>
          <p:cNvPr id="192516" name="Espace réservé du numéro de diapositive 3">
            <a:extLst>
              <a:ext uri="{FF2B5EF4-FFF2-40B4-BE49-F238E27FC236}">
                <a16:creationId xmlns="" xmlns:a16="http://schemas.microsoft.com/office/drawing/2014/main" id="{A15D6307-4289-4A26-87CD-B837999BF2B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804912" indent="-309582" eaLnBrk="0" hangingPunct="0">
              <a:defRPr>
                <a:solidFill>
                  <a:schemeClr val="tx1"/>
                </a:solidFill>
                <a:latin typeface="Arial" panose="020B0604020202020204" pitchFamily="34" charset="0"/>
              </a:defRPr>
            </a:lvl2pPr>
            <a:lvl3pPr marL="1238326" indent="-247665" eaLnBrk="0" hangingPunct="0">
              <a:defRPr>
                <a:solidFill>
                  <a:schemeClr val="tx1"/>
                </a:solidFill>
                <a:latin typeface="Arial" panose="020B0604020202020204" pitchFamily="34" charset="0"/>
              </a:defRPr>
            </a:lvl3pPr>
            <a:lvl4pPr marL="1733657" indent="-247665" eaLnBrk="0" hangingPunct="0">
              <a:defRPr>
                <a:solidFill>
                  <a:schemeClr val="tx1"/>
                </a:solidFill>
                <a:latin typeface="Arial" panose="020B0604020202020204" pitchFamily="34" charset="0"/>
              </a:defRPr>
            </a:lvl4pPr>
            <a:lvl5pPr marL="2228987" indent="-247665" eaLnBrk="0" hangingPunct="0">
              <a:defRPr>
                <a:solidFill>
                  <a:schemeClr val="tx1"/>
                </a:solidFill>
                <a:latin typeface="Arial" panose="020B0604020202020204" pitchFamily="34" charset="0"/>
              </a:defRPr>
            </a:lvl5pPr>
            <a:lvl6pPr marL="2724318" indent="-247665" eaLnBrk="0" fontAlgn="base" hangingPunct="0">
              <a:spcBef>
                <a:spcPct val="0"/>
              </a:spcBef>
              <a:spcAft>
                <a:spcPct val="0"/>
              </a:spcAft>
              <a:defRPr>
                <a:solidFill>
                  <a:schemeClr val="tx1"/>
                </a:solidFill>
                <a:latin typeface="Arial" panose="020B0604020202020204" pitchFamily="34" charset="0"/>
              </a:defRPr>
            </a:lvl6pPr>
            <a:lvl7pPr marL="3219648" indent="-247665" eaLnBrk="0" fontAlgn="base" hangingPunct="0">
              <a:spcBef>
                <a:spcPct val="0"/>
              </a:spcBef>
              <a:spcAft>
                <a:spcPct val="0"/>
              </a:spcAft>
              <a:defRPr>
                <a:solidFill>
                  <a:schemeClr val="tx1"/>
                </a:solidFill>
                <a:latin typeface="Arial" panose="020B0604020202020204" pitchFamily="34" charset="0"/>
              </a:defRPr>
            </a:lvl7pPr>
            <a:lvl8pPr marL="3714979" indent="-247665" eaLnBrk="0" fontAlgn="base" hangingPunct="0">
              <a:spcBef>
                <a:spcPct val="0"/>
              </a:spcBef>
              <a:spcAft>
                <a:spcPct val="0"/>
              </a:spcAft>
              <a:defRPr>
                <a:solidFill>
                  <a:schemeClr val="tx1"/>
                </a:solidFill>
                <a:latin typeface="Arial" panose="020B0604020202020204" pitchFamily="34" charset="0"/>
              </a:defRPr>
            </a:lvl8pPr>
            <a:lvl9pPr marL="4210309" indent="-247665" eaLnBrk="0" fontAlgn="base" hangingPunct="0">
              <a:spcBef>
                <a:spcPct val="0"/>
              </a:spcBef>
              <a:spcAft>
                <a:spcPct val="0"/>
              </a:spcAft>
              <a:defRPr>
                <a:solidFill>
                  <a:schemeClr val="tx1"/>
                </a:solidFill>
                <a:latin typeface="Arial" panose="020B0604020202020204" pitchFamily="34" charset="0"/>
              </a:defRPr>
            </a:lvl9pPr>
          </a:lstStyle>
          <a:p>
            <a:pPr eaLnBrk="1" hangingPunct="1"/>
            <a:fld id="{767AE2F8-45CD-4B7D-8D34-1F13C5FF5B2E}" type="slidenum">
              <a:rPr lang="fr-FR" altLang="fr-FR"/>
              <a:pPr eaLnBrk="1" hangingPunct="1"/>
              <a:t>1</a:t>
            </a:fld>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AB6C2725-783A-4E38-A26A-09010063206A}"/>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 xmlns:a16="http://schemas.microsoft.com/office/drawing/2014/main" id="{31A743AE-0826-451B-8CC0-5B82106A03E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 xmlns:a16="http://schemas.microsoft.com/office/drawing/2014/main" id="{B57DB633-6BCE-4738-B30A-F1CCBC562B85}"/>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E23556B0-A1A3-4801-8C73-EC7141313B66}"/>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C7EB8CB1-3E3D-4A89-AFFE-7A4E73A152CB}"/>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1371205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43E7034D-972F-4756-A02E-8F839F974E66}"/>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 xmlns:a16="http://schemas.microsoft.com/office/drawing/2014/main" id="{47C402A6-0F94-4307-BF40-AC46D2402D7C}"/>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91AA159C-3A95-49EB-90D7-A6B9966DCAF4}"/>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47F80637-5006-4E72-9853-359900F899A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64BAC05A-EC5D-448E-8BBE-11F53C4C920A}"/>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468624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 xmlns:a16="http://schemas.microsoft.com/office/drawing/2014/main" id="{133D77DB-EEB2-4DD4-9F48-486A0FC00AF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 xmlns:a16="http://schemas.microsoft.com/office/drawing/2014/main" id="{CC7A82A7-5C30-4F28-908B-FDED30315C01}"/>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A3348902-5957-4784-8026-EB138F0F7DCD}"/>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3AEE4E44-000E-4EF5-82B6-22F5071FB72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20F75B3C-070C-4F24-8B8C-88CFBBA4F7FB}"/>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2144857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DE0BA652-E047-4CD6-9872-84795B9D437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74825019-0B44-4BDB-B720-569C1FF75B37}"/>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E5851843-58DF-4356-BAD9-313BBDBA0217}"/>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C78CF09A-AA40-49B9-9BC4-ACD51414C39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596406F8-B035-4E61-A61F-CF7637B6E807}"/>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2491207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85F3921C-7CBB-4768-A4AD-EB1FFC87C410}"/>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 xmlns:a16="http://schemas.microsoft.com/office/drawing/2014/main" id="{CAEBC4BA-9797-4DC8-9668-A97395145C8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 xmlns:a16="http://schemas.microsoft.com/office/drawing/2014/main" id="{FFBA8432-0258-46A8-A927-84810CBC9733}"/>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8454A31C-A9A6-4639-8688-8C386FFBA38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 xmlns:a16="http://schemas.microsoft.com/office/drawing/2014/main" id="{377FD0B3-6EE3-42E5-ABD9-BFCE69B29F0C}"/>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28330264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216A4B33-9DEA-4B75-89DF-33F021034F1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 xmlns:a16="http://schemas.microsoft.com/office/drawing/2014/main" id="{D04B1E96-2F44-4464-B1B7-0F9568C92F4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 xmlns:a16="http://schemas.microsoft.com/office/drawing/2014/main" id="{7AC3D54E-13C4-4626-814A-853AB3A7786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 xmlns:a16="http://schemas.microsoft.com/office/drawing/2014/main" id="{38B66B1C-5490-4DB9-8819-F08949D5BA21}"/>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6" name="Espace réservé du pied de page 5">
            <a:extLst>
              <a:ext uri="{FF2B5EF4-FFF2-40B4-BE49-F238E27FC236}">
                <a16:creationId xmlns="" xmlns:a16="http://schemas.microsoft.com/office/drawing/2014/main" id="{F3764313-339E-49DB-908C-4E9ECA36820E}"/>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9729D832-F5AE-4393-BC93-FAA437BA3B91}"/>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23163409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46284D5-EAFB-4BC5-9C82-19F26E791234}"/>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 xmlns:a16="http://schemas.microsoft.com/office/drawing/2014/main" id="{0A627E36-6B5D-41AC-B6CC-F54ECDE92A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 xmlns:a16="http://schemas.microsoft.com/office/drawing/2014/main" id="{F524BCC5-931A-4183-821B-D7771895A1B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 xmlns:a16="http://schemas.microsoft.com/office/drawing/2014/main" id="{4CADD59C-77C9-4B79-839A-384D0B9482E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 xmlns:a16="http://schemas.microsoft.com/office/drawing/2014/main" id="{9FF3C271-75E0-45F8-A683-EACC95558F45}"/>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 xmlns:a16="http://schemas.microsoft.com/office/drawing/2014/main" id="{E1BEB900-4F59-40CE-B03A-8253EF21BC8C}"/>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8" name="Espace réservé du pied de page 7">
            <a:extLst>
              <a:ext uri="{FF2B5EF4-FFF2-40B4-BE49-F238E27FC236}">
                <a16:creationId xmlns="" xmlns:a16="http://schemas.microsoft.com/office/drawing/2014/main" id="{86E3877F-4553-4A15-AAB9-2868F4CDD296}"/>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 xmlns:a16="http://schemas.microsoft.com/office/drawing/2014/main" id="{3C613092-CD8E-41C3-9B87-95F7C765FC54}"/>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3056131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6205EB3A-6A8D-47B6-9C0D-382F42E68D9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 xmlns:a16="http://schemas.microsoft.com/office/drawing/2014/main" id="{A432A4E4-1C1D-4B86-93AE-433990BD1153}"/>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4" name="Espace réservé du pied de page 3">
            <a:extLst>
              <a:ext uri="{FF2B5EF4-FFF2-40B4-BE49-F238E27FC236}">
                <a16:creationId xmlns="" xmlns:a16="http://schemas.microsoft.com/office/drawing/2014/main" id="{B6765A59-E606-4D10-9649-CBB64B63FDB0}"/>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 xmlns:a16="http://schemas.microsoft.com/office/drawing/2014/main" id="{6C119FDC-457C-4375-9EA3-DA74F18DB73A}"/>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4466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 xmlns:a16="http://schemas.microsoft.com/office/drawing/2014/main" id="{43E91F7E-D528-48F2-B60D-3EA4F812CAD1}"/>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3" name="Espace réservé du pied de page 2">
            <a:extLst>
              <a:ext uri="{FF2B5EF4-FFF2-40B4-BE49-F238E27FC236}">
                <a16:creationId xmlns="" xmlns:a16="http://schemas.microsoft.com/office/drawing/2014/main" id="{C6E38BAF-A977-4C3A-AE3A-8150A24B777C}"/>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 xmlns:a16="http://schemas.microsoft.com/office/drawing/2014/main" id="{700D8A83-27D0-4DEF-80B2-ACDC82B00121}"/>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32328310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1447CF3B-492A-4ACE-9723-D8858CE63474}"/>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 xmlns:a16="http://schemas.microsoft.com/office/drawing/2014/main" id="{FF3CCCF0-A6DB-4BF2-BB1E-83EC335899A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 xmlns:a16="http://schemas.microsoft.com/office/drawing/2014/main" id="{53C6394D-3211-4786-9724-956F54D133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08FF7677-A747-47B1-ABDF-DE4B88F38004}"/>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6" name="Espace réservé du pied de page 5">
            <a:extLst>
              <a:ext uri="{FF2B5EF4-FFF2-40B4-BE49-F238E27FC236}">
                <a16:creationId xmlns="" xmlns:a16="http://schemas.microsoft.com/office/drawing/2014/main" id="{A39F66C8-D223-4DBC-9273-4AF63387670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DD2C1EDD-13F9-42A2-B4CC-04675FB72DF8}"/>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24844663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 xmlns:a16="http://schemas.microsoft.com/office/drawing/2014/main" id="{999BD661-E80D-4033-90DB-582BDF99BD12}"/>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 xmlns:a16="http://schemas.microsoft.com/office/drawing/2014/main" id="{3547140F-F6FE-412D-9826-2E8DAE4CA5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 xmlns:a16="http://schemas.microsoft.com/office/drawing/2014/main" id="{DB9698B5-612A-4C28-872F-2D7E4BE40C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 xmlns:a16="http://schemas.microsoft.com/office/drawing/2014/main" id="{0735C635-D1A2-4D57-B56A-A5CAF65790F9}"/>
              </a:ext>
            </a:extLst>
          </p:cNvPr>
          <p:cNvSpPr>
            <a:spLocks noGrp="1"/>
          </p:cNvSpPr>
          <p:nvPr>
            <p:ph type="dt" sz="half" idx="10"/>
          </p:nvPr>
        </p:nvSpPr>
        <p:spPr/>
        <p:txBody>
          <a:bodyPr/>
          <a:lstStyle/>
          <a:p>
            <a:fld id="{0C3038B0-2154-4D31-8482-6F3BD1C8D078}" type="datetimeFigureOut">
              <a:rPr lang="fr-FR" smtClean="0"/>
              <a:t>27/02/2022</a:t>
            </a:fld>
            <a:endParaRPr lang="fr-FR"/>
          </a:p>
        </p:txBody>
      </p:sp>
      <p:sp>
        <p:nvSpPr>
          <p:cNvPr id="6" name="Espace réservé du pied de page 5">
            <a:extLst>
              <a:ext uri="{FF2B5EF4-FFF2-40B4-BE49-F238E27FC236}">
                <a16:creationId xmlns="" xmlns:a16="http://schemas.microsoft.com/office/drawing/2014/main" id="{61D531F5-C219-4AEE-9585-62F1E92F95E8}"/>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 xmlns:a16="http://schemas.microsoft.com/office/drawing/2014/main" id="{D0849E1A-1B93-451F-B487-61BE15700E10}"/>
              </a:ext>
            </a:extLst>
          </p:cNvPr>
          <p:cNvSpPr>
            <a:spLocks noGrp="1"/>
          </p:cNvSpPr>
          <p:nvPr>
            <p:ph type="sldNum" sz="quarter" idx="12"/>
          </p:nvPr>
        </p:nvSpPr>
        <p:spPr/>
        <p:txBody>
          <a:bodyPr/>
          <a:lstStyle/>
          <a:p>
            <a:fld id="{D55C236B-8C2E-4A26-B0C3-4336473F4112}" type="slidenum">
              <a:rPr lang="fr-FR" smtClean="0"/>
              <a:t>‹N°›</a:t>
            </a:fld>
            <a:endParaRPr lang="fr-FR"/>
          </a:p>
        </p:txBody>
      </p:sp>
    </p:spTree>
    <p:extLst>
      <p:ext uri="{BB962C8B-B14F-4D97-AF65-F5344CB8AC3E}">
        <p14:creationId xmlns:p14="http://schemas.microsoft.com/office/powerpoint/2010/main" val="81116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 xmlns:a16="http://schemas.microsoft.com/office/drawing/2014/main" id="{B5CF2DBA-40F1-4D7A-B908-B024214835A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 xmlns:a16="http://schemas.microsoft.com/office/drawing/2014/main" id="{C6F66764-2816-42B7-AD14-B7F52B53DFC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 xmlns:a16="http://schemas.microsoft.com/office/drawing/2014/main" id="{F075CEC4-149F-4A31-AB8A-04A2F0DD0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038B0-2154-4D31-8482-6F3BD1C8D078}" type="datetimeFigureOut">
              <a:rPr lang="fr-FR" smtClean="0"/>
              <a:t>27/02/2022</a:t>
            </a:fld>
            <a:endParaRPr lang="fr-FR"/>
          </a:p>
        </p:txBody>
      </p:sp>
      <p:sp>
        <p:nvSpPr>
          <p:cNvPr id="5" name="Espace réservé du pied de page 4">
            <a:extLst>
              <a:ext uri="{FF2B5EF4-FFF2-40B4-BE49-F238E27FC236}">
                <a16:creationId xmlns="" xmlns:a16="http://schemas.microsoft.com/office/drawing/2014/main" id="{BAAF84C7-8328-478E-9C7B-E9FA8236B8B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 xmlns:a16="http://schemas.microsoft.com/office/drawing/2014/main" id="{AB8252BF-ABC5-42D6-A74F-9EC1EEEDD40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5C236B-8C2E-4A26-B0C3-4336473F4112}" type="slidenum">
              <a:rPr lang="fr-FR" smtClean="0"/>
              <a:t>‹N°›</a:t>
            </a:fld>
            <a:endParaRPr lang="fr-FR"/>
          </a:p>
        </p:txBody>
      </p:sp>
    </p:spTree>
    <p:extLst>
      <p:ext uri="{BB962C8B-B14F-4D97-AF65-F5344CB8AC3E}">
        <p14:creationId xmlns:p14="http://schemas.microsoft.com/office/powerpoint/2010/main" val="3641491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7" Type="http://schemas.openxmlformats.org/officeDocument/2006/relationships/image" Target="../media/image8.emf"/><Relationship Id="rId2" Type="http://schemas.openxmlformats.org/officeDocument/2006/relationships/image" Target="../media/image3.emf"/><Relationship Id="rId1" Type="http://schemas.openxmlformats.org/officeDocument/2006/relationships/slideLayout" Target="../slideLayouts/slideLayout2.xml"/><Relationship Id="rId6" Type="http://schemas.openxmlformats.org/officeDocument/2006/relationships/image" Target="../media/image7.emf"/><Relationship Id="rId5" Type="http://schemas.openxmlformats.org/officeDocument/2006/relationships/image" Target="../media/image6.emf"/><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9.w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 xmlns:a16="http://schemas.microsoft.com/office/drawing/2014/main" id="{6E285109-C541-4BE2-859F-9D05B5FF83C7}"/>
              </a:ext>
            </a:extLst>
          </p:cNvPr>
          <p:cNvSpPr>
            <a:spLocks noGrp="1" noChangeArrowheads="1"/>
          </p:cNvSpPr>
          <p:nvPr>
            <p:ph type="ctrTitle"/>
          </p:nvPr>
        </p:nvSpPr>
        <p:spPr>
          <a:xfrm>
            <a:off x="1093633" y="3845790"/>
            <a:ext cx="9144000" cy="2387600"/>
          </a:xfrm>
        </p:spPr>
        <p:txBody>
          <a:bodyPr>
            <a:noAutofit/>
          </a:bodyPr>
          <a:lstStyle/>
          <a:p>
            <a:pPr eaLnBrk="1" hangingPunct="1"/>
            <a: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t>
            </a:r>
            <a:r>
              <a:rPr lang="fr-FR" altLang="fr-FR" sz="9600" b="1" dirty="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CHAPITRE </a:t>
            </a:r>
            <a:r>
              <a:rPr lang="fr-FR" altLang="fr-FR" sz="9600" b="1" dirty="0" smtClean="0">
                <a:ln w="12700">
                  <a:solidFill>
                    <a:schemeClr val="accent1"/>
                  </a:solidFill>
                  <a:prstDash val="solid"/>
                </a:ln>
                <a:solidFill>
                  <a:srgbClr val="FF0000"/>
                </a:solidFill>
                <a:effectLst>
                  <a:outerShdw dist="38100" dir="2640000" algn="bl" rotWithShape="0">
                    <a:schemeClr val="accent1"/>
                  </a:outerShdw>
                </a:effectLst>
                <a:latin typeface="Times New Roman" panose="02020603050405020304" pitchFamily="18" charset="0"/>
                <a:cs typeface="Times New Roman" panose="02020603050405020304" pitchFamily="18" charset="0"/>
              </a:rPr>
              <a:t>2:</a:t>
            </a:r>
            <a:r>
              <a:rPr lang="fr-FR" altLang="fr-FR" sz="9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r>
            <a:br>
              <a:rPr lang="fr-FR" altLang="fr-FR" sz="9600" b="1" dirty="0" smtClean="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br>
            <a: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r>
            <a:b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br>
            <a: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
            </a:r>
            <a:b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br>
            <a:r>
              <a:rPr lang="fr-FR" altLang="fr-FR" sz="9600" b="1" dirty="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latin typeface="Times New Roman" panose="02020603050405020304" pitchFamily="18" charset="0"/>
                <a:cs typeface="Times New Roman" panose="02020603050405020304" pitchFamily="18" charset="0"/>
              </a:rPr>
              <a:t>LE GRAFCET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1000">
                                          <p:stCondLst>
                                            <p:cond delay="0"/>
                                          </p:stCondLst>
                                        </p:cTn>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alpha val="4000"/>
          </a:schemeClr>
        </a:solidFill>
        <a:effectLst/>
      </p:bgPr>
    </p:bg>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656FF91B-BF8A-47D3-A5E8-3BA77DB06141}"/>
              </a:ext>
            </a:extLst>
          </p:cNvPr>
          <p:cNvSpPr txBox="1"/>
          <p:nvPr/>
        </p:nvSpPr>
        <p:spPr>
          <a:xfrm>
            <a:off x="1930" y="0"/>
            <a:ext cx="6094070" cy="2608535"/>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 chaque transition est associée une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condition logique </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appelée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réceptivité</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qui exprime la condition nécessaire pour passer d'une étape à une autre.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4" name="Image 3" descr="transition">
            <a:extLst>
              <a:ext uri="{FF2B5EF4-FFF2-40B4-BE49-F238E27FC236}">
                <a16:creationId xmlns="" xmlns:a16="http://schemas.microsoft.com/office/drawing/2014/main" id="{C754A2ED-068A-4892-A2F9-5E74F7CC6427}"/>
              </a:ext>
            </a:extLst>
          </p:cNvPr>
          <p:cNvPicPr>
            <a:picLocks noChangeAspect="1"/>
          </p:cNvPicPr>
          <p:nvPr/>
        </p:nvPicPr>
        <p:blipFill>
          <a:blip r:embed="rId2">
            <a:duotone>
              <a:schemeClr val="accent1">
                <a:shade val="45000"/>
                <a:satMod val="135000"/>
              </a:schemeClr>
              <a:prstClr val="white"/>
            </a:duotone>
            <a:extLst>
              <a:ext uri="{BEBA8EAE-BF5A-486C-A8C5-ECC9F3942E4B}">
                <a14:imgProps xmlns:a14="http://schemas.microsoft.com/office/drawing/2010/main">
                  <a14:imgLayer r:embed="rId3">
                    <a14:imgEffect>
                      <a14:colorTemperature colorTemp="5968"/>
                    </a14:imgEffect>
                    <a14:imgEffect>
                      <a14:saturation sat="33000"/>
                    </a14:imgEffect>
                  </a14:imgLayer>
                </a14:imgProps>
              </a:ext>
              <a:ext uri="{28A0092B-C50C-407E-A947-70E740481C1C}">
                <a14:useLocalDpi xmlns:a14="http://schemas.microsoft.com/office/drawing/2010/main" val="0"/>
              </a:ext>
            </a:extLst>
          </a:blip>
          <a:srcRect/>
          <a:stretch>
            <a:fillRect/>
          </a:stretch>
        </p:blipFill>
        <p:spPr bwMode="auto">
          <a:xfrm>
            <a:off x="6630003" y="340535"/>
            <a:ext cx="4254634" cy="2268000"/>
          </a:xfrm>
          <a:prstGeom prst="rect">
            <a:avLst/>
          </a:prstGeom>
          <a:noFill/>
          <a:ln>
            <a:noFill/>
          </a:ln>
          <a:effectLst>
            <a:glow rad="101600">
              <a:schemeClr val="accent4">
                <a:satMod val="175000"/>
                <a:alpha val="40000"/>
              </a:schemeClr>
            </a:glow>
          </a:effectLst>
        </p:spPr>
      </p:pic>
      <p:sp>
        <p:nvSpPr>
          <p:cNvPr id="6" name="ZoneTexte 5">
            <a:extLst>
              <a:ext uri="{FF2B5EF4-FFF2-40B4-BE49-F238E27FC236}">
                <a16:creationId xmlns="" xmlns:a16="http://schemas.microsoft.com/office/drawing/2014/main" id="{1025061B-0ED3-4AC8-91C3-AC802EF07346}"/>
              </a:ext>
            </a:extLst>
          </p:cNvPr>
          <p:cNvSpPr txBox="1"/>
          <p:nvPr/>
        </p:nvSpPr>
        <p:spPr>
          <a:xfrm>
            <a:off x="0" y="2825943"/>
            <a:ext cx="10081549" cy="523220"/>
          </a:xfrm>
          <a:prstGeom prst="rect">
            <a:avLst/>
          </a:prstGeom>
          <a:noFill/>
        </p:spPr>
        <p:txBody>
          <a:bodyPr wrap="square">
            <a:spAutoFit/>
          </a:bodyPr>
          <a:lstStyle/>
          <a:p>
            <a:r>
              <a:rPr lang="fr-FR" sz="2800" b="1" i="0" u="none" strike="noStrike" baseline="0" dirty="0">
                <a:solidFill>
                  <a:srgbClr val="C00000"/>
                </a:solidFill>
                <a:latin typeface="Times New Roman" panose="02020603050405020304" pitchFamily="18" charset="0"/>
              </a:rPr>
              <a:t>La réceptivité </a:t>
            </a:r>
            <a:r>
              <a:rPr lang="fr-FR" sz="2800" b="1" i="0" u="none" strike="noStrike" baseline="0" dirty="0">
                <a:latin typeface="Times New Roman" panose="02020603050405020304" pitchFamily="18" charset="0"/>
              </a:rPr>
              <a:t>est une information d'entrée qui est fournie par :</a:t>
            </a:r>
            <a:endParaRPr lang="fr-FR" sz="2800" b="1" dirty="0"/>
          </a:p>
        </p:txBody>
      </p:sp>
      <p:sp>
        <p:nvSpPr>
          <p:cNvPr id="8" name="ZoneTexte 7">
            <a:extLst>
              <a:ext uri="{FF2B5EF4-FFF2-40B4-BE49-F238E27FC236}">
                <a16:creationId xmlns="" xmlns:a16="http://schemas.microsoft.com/office/drawing/2014/main" id="{5EF90006-9651-4CE4-881C-B01E18C77887}"/>
              </a:ext>
            </a:extLst>
          </p:cNvPr>
          <p:cNvSpPr txBox="1"/>
          <p:nvPr/>
        </p:nvSpPr>
        <p:spPr>
          <a:xfrm>
            <a:off x="0" y="3429000"/>
            <a:ext cx="12192000" cy="3246530"/>
          </a:xfrm>
          <a:prstGeom prst="rect">
            <a:avLst/>
          </a:prstGeom>
          <a:noFill/>
        </p:spPr>
        <p:txBody>
          <a:bodyPr wrap="square">
            <a:spAutoFit/>
          </a:bodyPr>
          <a:lstStyle/>
          <a:p>
            <a:pPr marL="457200" indent="-457200" algn="l">
              <a:lnSpc>
                <a:spcPct val="150000"/>
              </a:lnSpc>
              <a:buFont typeface="Wingdings" panose="05000000000000000000" pitchFamily="2" charset="2"/>
              <a:buChar char="§"/>
            </a:pPr>
            <a:r>
              <a:rPr lang="fr-FR" sz="2800" b="1" u="none" strike="noStrike" baseline="0" dirty="0">
                <a:solidFill>
                  <a:srgbClr val="C00000"/>
                </a:solidFill>
                <a:latin typeface="Times New Roman" panose="02020603050405020304" pitchFamily="18" charset="0"/>
                <a:cs typeface="Times New Roman" panose="02020603050405020304" pitchFamily="18" charset="0"/>
              </a:rPr>
              <a:t>L'opérateur : </a:t>
            </a:r>
            <a:r>
              <a:rPr lang="fr-FR" sz="2800" b="1" u="none" strike="noStrike" baseline="0" dirty="0">
                <a:latin typeface="Times New Roman" panose="02020603050405020304" pitchFamily="18" charset="0"/>
                <a:cs typeface="Times New Roman" panose="02020603050405020304" pitchFamily="18" charset="0"/>
              </a:rPr>
              <a:t>pupitre de commande,</a:t>
            </a:r>
          </a:p>
          <a:p>
            <a:pPr marL="457200" indent="-457200" algn="l">
              <a:lnSpc>
                <a:spcPct val="150000"/>
              </a:lnSpc>
              <a:buFont typeface="Wingdings" panose="05000000000000000000" pitchFamily="2" charset="2"/>
              <a:buChar char="§"/>
            </a:pPr>
            <a:r>
              <a:rPr lang="fr-FR" sz="2800" b="1" u="none" strike="noStrike" baseline="0" dirty="0">
                <a:solidFill>
                  <a:srgbClr val="C00000"/>
                </a:solidFill>
                <a:latin typeface="Times New Roman" panose="02020603050405020304" pitchFamily="18" charset="0"/>
                <a:cs typeface="Times New Roman" panose="02020603050405020304" pitchFamily="18" charset="0"/>
              </a:rPr>
              <a:t>la partie opérative : </a:t>
            </a:r>
            <a:r>
              <a:rPr lang="fr-FR" sz="2800" b="1" u="none" strike="noStrike" baseline="0" dirty="0">
                <a:latin typeface="Times New Roman" panose="02020603050405020304" pitchFamily="18" charset="0"/>
                <a:cs typeface="Times New Roman" panose="02020603050405020304" pitchFamily="18" charset="0"/>
              </a:rPr>
              <a:t>états des capteurs, du temps, d'un comptage ou toute opération logique, arithmétique...</a:t>
            </a:r>
          </a:p>
          <a:p>
            <a:pPr marL="457200" indent="-457200" algn="l">
              <a:lnSpc>
                <a:spcPct val="150000"/>
              </a:lnSpc>
              <a:buFont typeface="Wingdings" panose="05000000000000000000" pitchFamily="2" charset="2"/>
              <a:buChar char="§"/>
            </a:pPr>
            <a:r>
              <a:rPr lang="fr-FR" sz="2800" b="1" u="none" strike="noStrike" baseline="0" dirty="0">
                <a:solidFill>
                  <a:srgbClr val="C00000"/>
                </a:solidFill>
                <a:latin typeface="Times New Roman" panose="02020603050405020304" pitchFamily="18" charset="0"/>
                <a:cs typeface="Times New Roman" panose="02020603050405020304" pitchFamily="18" charset="0"/>
              </a:rPr>
              <a:t>du grafcets : </a:t>
            </a:r>
            <a:r>
              <a:rPr lang="fr-FR" sz="2800" b="1" u="none" strike="noStrike" baseline="0" dirty="0">
                <a:latin typeface="Times New Roman" panose="02020603050405020304" pitchFamily="18" charset="0"/>
                <a:cs typeface="Times New Roman" panose="02020603050405020304" pitchFamily="18" charset="0"/>
              </a:rPr>
              <a:t>d'autres grafcet pour la liaison entre grafcets ou de l'état courant des étapes du grafcet (les Xi),</a:t>
            </a:r>
          </a:p>
        </p:txBody>
      </p:sp>
    </p:spTree>
    <p:extLst>
      <p:ext uri="{BB962C8B-B14F-4D97-AF65-F5344CB8AC3E}">
        <p14:creationId xmlns:p14="http://schemas.microsoft.com/office/powerpoint/2010/main" val="1264486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23B8B4A8-C459-463D-9B43-79CF45FDC22A}"/>
              </a:ext>
            </a:extLst>
          </p:cNvPr>
          <p:cNvSpPr txBox="1"/>
          <p:nvPr/>
        </p:nvSpPr>
        <p:spPr>
          <a:xfrm>
            <a:off x="1929" y="0"/>
            <a:ext cx="11352835" cy="1953868"/>
          </a:xfrm>
          <a:prstGeom prst="rect">
            <a:avLst/>
          </a:prstGeom>
          <a:noFill/>
        </p:spPr>
        <p:txBody>
          <a:bodyPr wrap="square">
            <a:spAutoFit/>
          </a:bodyPr>
          <a:lstStyle/>
          <a:p>
            <a:pPr marL="457200" indent="-457200" algn="l">
              <a:lnSpc>
                <a:spcPct val="150000"/>
              </a:lnSpc>
              <a:buFont typeface="Wingdings" panose="05000000000000000000" pitchFamily="2" charset="2"/>
              <a:buChar char="§"/>
            </a:pPr>
            <a:r>
              <a:rPr lang="fr-FR" sz="2800" b="1" u="none" strike="noStrike" baseline="0" dirty="0">
                <a:solidFill>
                  <a:srgbClr val="C00000"/>
                </a:solidFill>
                <a:latin typeface="Times New Roman" panose="02020603050405020304" pitchFamily="18" charset="0"/>
                <a:cs typeface="Times New Roman" panose="02020603050405020304" pitchFamily="18" charset="0"/>
              </a:rPr>
              <a:t>d'autres systèmes : </a:t>
            </a:r>
            <a:r>
              <a:rPr lang="fr-FR" sz="2800" b="1" u="none" strike="noStrike" baseline="0" dirty="0">
                <a:latin typeface="Times New Roman" panose="02020603050405020304" pitchFamily="18" charset="0"/>
                <a:cs typeface="Times New Roman" panose="02020603050405020304" pitchFamily="18" charset="0"/>
              </a:rPr>
              <a:t>dialoguent entre systèmes, ...</a:t>
            </a:r>
          </a:p>
          <a:p>
            <a:pPr algn="l">
              <a:lnSpc>
                <a:spcPct val="150000"/>
              </a:lnSpc>
            </a:pPr>
            <a:r>
              <a:rPr lang="fr-FR" sz="2800" b="1" u="none" strike="noStrike" baseline="0" dirty="0">
                <a:solidFill>
                  <a:srgbClr val="0033CC"/>
                </a:solidFill>
                <a:latin typeface="Times New Roman" panose="02020603050405020304" pitchFamily="18" charset="0"/>
                <a:cs typeface="Times New Roman" panose="02020603050405020304" pitchFamily="18" charset="0"/>
              </a:rPr>
              <a:t>Remarque: </a:t>
            </a:r>
            <a:r>
              <a:rPr lang="fr-FR" sz="2800" b="1" u="none" strike="noStrike" baseline="0" dirty="0">
                <a:latin typeface="Times New Roman" panose="02020603050405020304" pitchFamily="18" charset="0"/>
                <a:cs typeface="Times New Roman" panose="02020603050405020304" pitchFamily="18" charset="0"/>
              </a:rPr>
              <a:t>Si la réceptivité n'est pas précisée, alors cela signifie qu'elle est toujours vraie (=1).</a:t>
            </a:r>
            <a:endParaRPr lang="fr-FR" sz="2800" b="1" dirty="0">
              <a:latin typeface="Times New Roman" panose="02020603050405020304" pitchFamily="18" charset="0"/>
              <a:cs typeface="Times New Roman" panose="02020603050405020304" pitchFamily="18" charset="0"/>
            </a:endParaRPr>
          </a:p>
        </p:txBody>
      </p:sp>
      <p:pic>
        <p:nvPicPr>
          <p:cNvPr id="17" name="Image 16">
            <a:extLst>
              <a:ext uri="{FF2B5EF4-FFF2-40B4-BE49-F238E27FC236}">
                <a16:creationId xmlns="" xmlns:a16="http://schemas.microsoft.com/office/drawing/2014/main" id="{45EF66F7-A63A-451E-B324-080B80ADCFD0}"/>
              </a:ext>
            </a:extLst>
          </p:cNvPr>
          <p:cNvPicPr>
            <a:picLocks noChangeAspect="1"/>
          </p:cNvPicPr>
          <p:nvPr/>
        </p:nvPicPr>
        <p:blipFill>
          <a:blip r:embed="rId2"/>
          <a:stretch>
            <a:fillRect/>
          </a:stretch>
        </p:blipFill>
        <p:spPr>
          <a:xfrm>
            <a:off x="9621333" y="2035275"/>
            <a:ext cx="2345635" cy="2256183"/>
          </a:xfrm>
          <a:prstGeom prst="rect">
            <a:avLst/>
          </a:prstGeom>
        </p:spPr>
      </p:pic>
      <p:pic>
        <p:nvPicPr>
          <p:cNvPr id="19" name="Image 18">
            <a:extLst>
              <a:ext uri="{FF2B5EF4-FFF2-40B4-BE49-F238E27FC236}">
                <a16:creationId xmlns="" xmlns:a16="http://schemas.microsoft.com/office/drawing/2014/main" id="{90FC66D7-59E1-4AFF-B739-7A1F7F3EB470}"/>
              </a:ext>
            </a:extLst>
          </p:cNvPr>
          <p:cNvPicPr>
            <a:picLocks noChangeAspect="1"/>
          </p:cNvPicPr>
          <p:nvPr/>
        </p:nvPicPr>
        <p:blipFill>
          <a:blip r:embed="rId3"/>
          <a:stretch>
            <a:fillRect/>
          </a:stretch>
        </p:blipFill>
        <p:spPr>
          <a:xfrm>
            <a:off x="2906507" y="2183990"/>
            <a:ext cx="1709530" cy="2186609"/>
          </a:xfrm>
          <a:prstGeom prst="rect">
            <a:avLst/>
          </a:prstGeom>
        </p:spPr>
      </p:pic>
      <p:pic>
        <p:nvPicPr>
          <p:cNvPr id="21" name="Image 20">
            <a:extLst>
              <a:ext uri="{FF2B5EF4-FFF2-40B4-BE49-F238E27FC236}">
                <a16:creationId xmlns="" xmlns:a16="http://schemas.microsoft.com/office/drawing/2014/main" id="{0F9C7D7C-7FA0-4488-A6E6-1FF93BD8214A}"/>
              </a:ext>
            </a:extLst>
          </p:cNvPr>
          <p:cNvPicPr>
            <a:picLocks noChangeAspect="1"/>
          </p:cNvPicPr>
          <p:nvPr/>
        </p:nvPicPr>
        <p:blipFill>
          <a:blip r:embed="rId4"/>
          <a:stretch>
            <a:fillRect/>
          </a:stretch>
        </p:blipFill>
        <p:spPr>
          <a:xfrm>
            <a:off x="5201558" y="2094910"/>
            <a:ext cx="2107096" cy="2057400"/>
          </a:xfrm>
          <a:prstGeom prst="rect">
            <a:avLst/>
          </a:prstGeom>
        </p:spPr>
      </p:pic>
      <p:pic>
        <p:nvPicPr>
          <p:cNvPr id="23" name="Image 22">
            <a:extLst>
              <a:ext uri="{FF2B5EF4-FFF2-40B4-BE49-F238E27FC236}">
                <a16:creationId xmlns="" xmlns:a16="http://schemas.microsoft.com/office/drawing/2014/main" id="{0B914115-2D9D-4986-9D43-9AFA1DBB0551}"/>
              </a:ext>
            </a:extLst>
          </p:cNvPr>
          <p:cNvPicPr>
            <a:picLocks noChangeAspect="1"/>
          </p:cNvPicPr>
          <p:nvPr/>
        </p:nvPicPr>
        <p:blipFill>
          <a:blip r:embed="rId5"/>
          <a:stretch>
            <a:fillRect/>
          </a:stretch>
        </p:blipFill>
        <p:spPr>
          <a:xfrm>
            <a:off x="24028" y="2184362"/>
            <a:ext cx="1351722" cy="2107096"/>
          </a:xfrm>
          <a:prstGeom prst="rect">
            <a:avLst/>
          </a:prstGeom>
        </p:spPr>
      </p:pic>
      <p:pic>
        <p:nvPicPr>
          <p:cNvPr id="25" name="Image 24">
            <a:extLst>
              <a:ext uri="{FF2B5EF4-FFF2-40B4-BE49-F238E27FC236}">
                <a16:creationId xmlns="" xmlns:a16="http://schemas.microsoft.com/office/drawing/2014/main" id="{92B5BE3E-2C07-47FA-AA3C-6325D735DEA7}"/>
              </a:ext>
            </a:extLst>
          </p:cNvPr>
          <p:cNvPicPr>
            <a:picLocks noChangeAspect="1"/>
          </p:cNvPicPr>
          <p:nvPr/>
        </p:nvPicPr>
        <p:blipFill>
          <a:blip r:embed="rId6"/>
          <a:stretch>
            <a:fillRect/>
          </a:stretch>
        </p:blipFill>
        <p:spPr>
          <a:xfrm>
            <a:off x="7575964" y="2035275"/>
            <a:ext cx="1510748" cy="2176670"/>
          </a:xfrm>
          <a:prstGeom prst="rect">
            <a:avLst/>
          </a:prstGeom>
        </p:spPr>
      </p:pic>
      <p:sp>
        <p:nvSpPr>
          <p:cNvPr id="27" name="ZoneTexte 26">
            <a:extLst>
              <a:ext uri="{FF2B5EF4-FFF2-40B4-BE49-F238E27FC236}">
                <a16:creationId xmlns="" xmlns:a16="http://schemas.microsoft.com/office/drawing/2014/main" id="{0F2EC8DC-90C7-44D4-ACA8-6BB4A954D408}"/>
              </a:ext>
            </a:extLst>
          </p:cNvPr>
          <p:cNvSpPr txBox="1"/>
          <p:nvPr/>
        </p:nvSpPr>
        <p:spPr>
          <a:xfrm>
            <a:off x="0" y="4674010"/>
            <a:ext cx="11551534" cy="2246769"/>
          </a:xfrm>
          <a:prstGeom prst="rect">
            <a:avLst/>
          </a:prstGeom>
          <a:noFill/>
        </p:spPr>
        <p:txBody>
          <a:bodyPr wrap="square">
            <a:spAutoFit/>
          </a:bodyPr>
          <a:lstStyle/>
          <a:p>
            <a:r>
              <a:rPr lang="fr-FR" sz="2800" b="1" i="0" u="none" strike="noStrike" baseline="0" dirty="0">
                <a:solidFill>
                  <a:srgbClr val="000000"/>
                </a:solidFill>
                <a:latin typeface="Times New Roman" panose="02020603050405020304" pitchFamily="18" charset="0"/>
                <a:cs typeface="Times New Roman" panose="02020603050405020304" pitchFamily="18" charset="0"/>
              </a:rPr>
              <a:t>↑a : front montant de la variable a ; </a:t>
            </a:r>
          </a:p>
          <a:p>
            <a:r>
              <a:rPr lang="fr-FR" sz="2800" b="1" i="0" u="none" strike="noStrike" baseline="0" dirty="0">
                <a:solidFill>
                  <a:srgbClr val="000000"/>
                </a:solidFill>
                <a:latin typeface="Times New Roman" panose="02020603050405020304" pitchFamily="18" charset="0"/>
                <a:cs typeface="Times New Roman" panose="02020603050405020304" pitchFamily="18" charset="0"/>
              </a:rPr>
              <a:t>1 : réceptivité toujours vraie ; </a:t>
            </a:r>
          </a:p>
          <a:p>
            <a:r>
              <a:rPr lang="fr-FR" sz="2800" b="1" i="0" u="none" strike="noStrike" baseline="0" dirty="0">
                <a:solidFill>
                  <a:srgbClr val="000000"/>
                </a:solidFill>
                <a:latin typeface="Times New Roman" panose="02020603050405020304" pitchFamily="18" charset="0"/>
                <a:cs typeface="Times New Roman" panose="02020603050405020304" pitchFamily="18" charset="0"/>
              </a:rPr>
              <a:t>3s/X4 : temporisation de 3s après activation de l’étape 4 ; </a:t>
            </a:r>
          </a:p>
          <a:p>
            <a:r>
              <a:rPr lang="fr-FR" sz="2800" b="1" i="0" u="none" strike="noStrike" baseline="0" dirty="0">
                <a:solidFill>
                  <a:srgbClr val="000000"/>
                </a:solidFill>
                <a:latin typeface="Times New Roman" panose="02020603050405020304" pitchFamily="18" charset="0"/>
                <a:cs typeface="Times New Roman" panose="02020603050405020304" pitchFamily="18" charset="0"/>
              </a:rPr>
              <a:t>3s/b/5s : est vraie 3s après ↑b et devient fausse 5s après ↓b ; </a:t>
            </a:r>
          </a:p>
          <a:p>
            <a:r>
              <a:rPr lang="fr-FR" sz="2800" b="1" i="0" u="none" strike="noStrike" baseline="0" dirty="0">
                <a:solidFill>
                  <a:srgbClr val="000000"/>
                </a:solidFill>
                <a:latin typeface="Times New Roman" panose="02020603050405020304" pitchFamily="18" charset="0"/>
                <a:cs typeface="Times New Roman" panose="02020603050405020304" pitchFamily="18" charset="0"/>
              </a:rPr>
              <a:t>[C=4] : valeur booléenne du prédicat "C=4". </a:t>
            </a:r>
            <a:endParaRPr lang="fr-FR" sz="2800" b="1" dirty="0">
              <a:latin typeface="Times New Roman" panose="02020603050405020304" pitchFamily="18" charset="0"/>
              <a:cs typeface="Times New Roman" panose="02020603050405020304" pitchFamily="18" charset="0"/>
            </a:endParaRPr>
          </a:p>
        </p:txBody>
      </p:sp>
      <p:pic>
        <p:nvPicPr>
          <p:cNvPr id="29" name="Image 28">
            <a:extLst>
              <a:ext uri="{FF2B5EF4-FFF2-40B4-BE49-F238E27FC236}">
                <a16:creationId xmlns="" xmlns:a16="http://schemas.microsoft.com/office/drawing/2014/main" id="{28823693-7AD9-4070-AB8B-3D77165D3C01}"/>
              </a:ext>
            </a:extLst>
          </p:cNvPr>
          <p:cNvPicPr>
            <a:picLocks noChangeAspect="1"/>
          </p:cNvPicPr>
          <p:nvPr/>
        </p:nvPicPr>
        <p:blipFill>
          <a:blip r:embed="rId7"/>
          <a:stretch>
            <a:fillRect/>
          </a:stretch>
        </p:blipFill>
        <p:spPr>
          <a:xfrm>
            <a:off x="1540321" y="2174423"/>
            <a:ext cx="1073426" cy="2126974"/>
          </a:xfrm>
          <a:prstGeom prst="rect">
            <a:avLst/>
          </a:prstGeom>
        </p:spPr>
      </p:pic>
    </p:spTree>
    <p:extLst>
      <p:ext uri="{BB962C8B-B14F-4D97-AF65-F5344CB8AC3E}">
        <p14:creationId xmlns:p14="http://schemas.microsoft.com/office/powerpoint/2010/main" val="1507498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8E4BF5E1-BBA3-4125-B1F5-A71FC8A5920B}"/>
              </a:ext>
            </a:extLst>
          </p:cNvPr>
          <p:cNvSpPr txBox="1"/>
          <p:nvPr/>
        </p:nvSpPr>
        <p:spPr>
          <a:xfrm>
            <a:off x="0" y="55621"/>
            <a:ext cx="3680749" cy="523220"/>
          </a:xfrm>
          <a:prstGeom prst="rect">
            <a:avLst/>
          </a:prstGeom>
          <a:noFill/>
        </p:spPr>
        <p:txBody>
          <a:bodyPr wrap="square">
            <a:spAutoFit/>
          </a:bodyPr>
          <a:lstStyle/>
          <a:p>
            <a:r>
              <a:rPr lang="fr-FR" sz="2800" b="1" dirty="0">
                <a:solidFill>
                  <a:srgbClr val="0033CC"/>
                </a:solidFill>
                <a:latin typeface="Times New Roman" panose="02020603050405020304" pitchFamily="18" charset="0"/>
                <a:ea typeface="Times New Roman" panose="02020603050405020304" pitchFamily="18" charset="0"/>
              </a:rPr>
              <a:t>2.3. </a:t>
            </a:r>
            <a:r>
              <a:rPr lang="fr-FR" sz="2800" b="1" dirty="0">
                <a:solidFill>
                  <a:srgbClr val="0033CC"/>
                </a:solidFill>
                <a:effectLst/>
                <a:latin typeface="Times New Roman" panose="02020603050405020304" pitchFamily="18" charset="0"/>
                <a:ea typeface="Times New Roman" panose="02020603050405020304" pitchFamily="18" charset="0"/>
              </a:rPr>
              <a:t>Liaisons orientées: </a:t>
            </a:r>
            <a:endParaRPr lang="fr-FR" sz="2800" dirty="0">
              <a:solidFill>
                <a:srgbClr val="0033CC"/>
              </a:solidFill>
            </a:endParaRPr>
          </a:p>
        </p:txBody>
      </p:sp>
      <p:sp>
        <p:nvSpPr>
          <p:cNvPr id="3" name="ZoneTexte 2">
            <a:extLst>
              <a:ext uri="{FF2B5EF4-FFF2-40B4-BE49-F238E27FC236}">
                <a16:creationId xmlns="" xmlns:a16="http://schemas.microsoft.com/office/drawing/2014/main" id="{D51D5DA8-871B-424F-8E3C-8CD758F4C190}"/>
              </a:ext>
            </a:extLst>
          </p:cNvPr>
          <p:cNvSpPr txBox="1"/>
          <p:nvPr/>
        </p:nvSpPr>
        <p:spPr>
          <a:xfrm>
            <a:off x="0" y="539804"/>
            <a:ext cx="6817489" cy="3901196"/>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Elles sont de simples traits verticaux qui relient les étapes aux transitions et les transitions aux étapes. Elles sont normalement orientées de haut vers le bas. Une flèche est nécessaire dans le cas contraire.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Rectangle 3">
            <a:extLst>
              <a:ext uri="{FF2B5EF4-FFF2-40B4-BE49-F238E27FC236}">
                <a16:creationId xmlns="" xmlns:a16="http://schemas.microsoft.com/office/drawing/2014/main" id="{509B8EDC-BB7F-400E-BEB6-EBB67DB6FBA8}"/>
              </a:ext>
            </a:extLst>
          </p:cNvPr>
          <p:cNvSpPr/>
          <p:nvPr/>
        </p:nvSpPr>
        <p:spPr>
          <a:xfrm>
            <a:off x="9246586" y="578841"/>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sp>
        <p:nvSpPr>
          <p:cNvPr id="5" name="Rectangle 4">
            <a:extLst>
              <a:ext uri="{FF2B5EF4-FFF2-40B4-BE49-F238E27FC236}">
                <a16:creationId xmlns="" xmlns:a16="http://schemas.microsoft.com/office/drawing/2014/main" id="{F3814076-6D41-43FA-934E-6AAD9DB674EB}"/>
              </a:ext>
            </a:extLst>
          </p:cNvPr>
          <p:cNvSpPr/>
          <p:nvPr/>
        </p:nvSpPr>
        <p:spPr>
          <a:xfrm>
            <a:off x="9246585" y="2944244"/>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a:t>
            </a:r>
          </a:p>
        </p:txBody>
      </p:sp>
      <p:cxnSp>
        <p:nvCxnSpPr>
          <p:cNvPr id="6" name="Connecteur droit 5">
            <a:extLst>
              <a:ext uri="{FF2B5EF4-FFF2-40B4-BE49-F238E27FC236}">
                <a16:creationId xmlns="" xmlns:a16="http://schemas.microsoft.com/office/drawing/2014/main" id="{AAF3D889-5EC2-489C-8553-6F4E993E77ED}"/>
              </a:ext>
            </a:extLst>
          </p:cNvPr>
          <p:cNvCxnSpPr>
            <a:cxnSpLocks/>
            <a:stCxn id="4" idx="2"/>
            <a:endCxn id="5" idx="0"/>
          </p:cNvCxnSpPr>
          <p:nvPr/>
        </p:nvCxnSpPr>
        <p:spPr>
          <a:xfrm flipH="1">
            <a:off x="9568221" y="1133959"/>
            <a:ext cx="1" cy="181028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 xmlns:a16="http://schemas.microsoft.com/office/drawing/2014/main" id="{35AFA8FC-1318-49A8-824B-3FCBCA63D4A4}"/>
              </a:ext>
            </a:extLst>
          </p:cNvPr>
          <p:cNvCxnSpPr/>
          <p:nvPr/>
        </p:nvCxnSpPr>
        <p:spPr>
          <a:xfrm>
            <a:off x="9344933" y="2021704"/>
            <a:ext cx="4680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5066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 xmlns:a16="http://schemas.microsoft.com/office/drawing/2014/main" id="{501257B0-DB1E-42BB-87F2-F6475099DFC7}"/>
              </a:ext>
            </a:extLst>
          </p:cNvPr>
          <p:cNvSpPr txBox="1"/>
          <p:nvPr/>
        </p:nvSpPr>
        <p:spPr>
          <a:xfrm>
            <a:off x="0" y="0"/>
            <a:ext cx="3491835" cy="523220"/>
          </a:xfrm>
          <a:prstGeom prst="rect">
            <a:avLst/>
          </a:prstGeom>
          <a:noFill/>
        </p:spPr>
        <p:txBody>
          <a:bodyPr wrap="square">
            <a:spAutoFit/>
          </a:bodyPr>
          <a:lstStyle/>
          <a:p>
            <a:r>
              <a:rPr lang="fr-FR" altLang="fr-FR" sz="2800" b="1" dirty="0">
                <a:solidFill>
                  <a:srgbClr val="0033CC"/>
                </a:solidFill>
                <a:latin typeface="Times New Roman" panose="02020603050405020304" pitchFamily="18" charset="0"/>
                <a:cs typeface="Times New Roman" panose="02020603050405020304" pitchFamily="18" charset="0"/>
              </a:rPr>
              <a:t>3. Règles De Syntaxe:</a:t>
            </a:r>
            <a:endParaRPr lang="fr-FR" sz="2800" dirty="0">
              <a:solidFill>
                <a:srgbClr val="0033CC"/>
              </a:solidFill>
            </a:endParaRPr>
          </a:p>
        </p:txBody>
      </p:sp>
      <p:sp>
        <p:nvSpPr>
          <p:cNvPr id="14" name="ZoneTexte 13">
            <a:extLst>
              <a:ext uri="{FF2B5EF4-FFF2-40B4-BE49-F238E27FC236}">
                <a16:creationId xmlns="" xmlns:a16="http://schemas.microsoft.com/office/drawing/2014/main" id="{DF90D264-C39B-49E8-8A6E-3F202277CEB9}"/>
              </a:ext>
            </a:extLst>
          </p:cNvPr>
          <p:cNvSpPr txBox="1"/>
          <p:nvPr/>
        </p:nvSpPr>
        <p:spPr>
          <a:xfrm>
            <a:off x="-1" y="523220"/>
            <a:ext cx="12192000" cy="1307537"/>
          </a:xfrm>
          <a:prstGeom prst="rect">
            <a:avLst/>
          </a:prstGeom>
          <a:noFill/>
        </p:spPr>
        <p:txBody>
          <a:bodyPr wrap="square">
            <a:spAutoFit/>
          </a:bodyPr>
          <a:lstStyle/>
          <a:p>
            <a:pPr marL="514350" indent="-514350" algn="l">
              <a:lnSpc>
                <a:spcPct val="150000"/>
              </a:lnSpc>
              <a:buFont typeface="+mj-lt"/>
              <a:buAutoNum type="arabicPeriod"/>
            </a:pPr>
            <a:r>
              <a:rPr lang="fr-FR" sz="2800" b="1" i="0" u="none" strike="noStrike" baseline="0" dirty="0">
                <a:latin typeface="Times New Roman" panose="02020603050405020304" pitchFamily="18" charset="0"/>
                <a:cs typeface="Times New Roman" panose="02020603050405020304" pitchFamily="18" charset="0"/>
              </a:rPr>
              <a:t>L'alternance </a:t>
            </a:r>
            <a:r>
              <a:rPr lang="fr-FR" sz="2800" b="1" i="0" u="none" strike="noStrike" baseline="0" dirty="0">
                <a:solidFill>
                  <a:srgbClr val="C00000"/>
                </a:solidFill>
                <a:latin typeface="Times New Roman" panose="02020603050405020304" pitchFamily="18" charset="0"/>
                <a:cs typeface="Times New Roman" panose="02020603050405020304" pitchFamily="18" charset="0"/>
              </a:rPr>
              <a:t>ETAPE - TRANSITION</a:t>
            </a:r>
            <a:r>
              <a:rPr lang="fr-FR" sz="2800" b="1" i="0" u="none" strike="noStrike" baseline="0" dirty="0">
                <a:latin typeface="Times New Roman" panose="02020603050405020304" pitchFamily="18" charset="0"/>
                <a:cs typeface="Times New Roman" panose="02020603050405020304" pitchFamily="18" charset="0"/>
              </a:rPr>
              <a:t> et </a:t>
            </a:r>
            <a:r>
              <a:rPr lang="fr-FR" sz="2800" b="1" i="0" u="none" strike="noStrike" baseline="0" dirty="0">
                <a:solidFill>
                  <a:srgbClr val="C00000"/>
                </a:solidFill>
                <a:latin typeface="Times New Roman" panose="02020603050405020304" pitchFamily="18" charset="0"/>
                <a:cs typeface="Times New Roman" panose="02020603050405020304" pitchFamily="18" charset="0"/>
              </a:rPr>
              <a:t>TRANSITION - ETAPE</a:t>
            </a:r>
            <a:r>
              <a:rPr lang="fr-FR" sz="2800" b="1" i="0" u="none" strike="noStrike" baseline="0" dirty="0">
                <a:latin typeface="Times New Roman" panose="02020603050405020304" pitchFamily="18" charset="0"/>
                <a:cs typeface="Times New Roman" panose="02020603050405020304" pitchFamily="18" charset="0"/>
              </a:rPr>
              <a:t> doit toujours être respectée quelle que soit la séquence parcourue :</a:t>
            </a:r>
            <a:endParaRPr lang="fr-FR" sz="2800" dirty="0">
              <a:latin typeface="Times New Roman" panose="02020603050405020304" pitchFamily="18" charset="0"/>
              <a:cs typeface="Times New Roman" panose="02020603050405020304" pitchFamily="18" charset="0"/>
            </a:endParaRPr>
          </a:p>
        </p:txBody>
      </p:sp>
      <p:sp>
        <p:nvSpPr>
          <p:cNvPr id="16" name="ZoneTexte 15">
            <a:extLst>
              <a:ext uri="{FF2B5EF4-FFF2-40B4-BE49-F238E27FC236}">
                <a16:creationId xmlns="" xmlns:a16="http://schemas.microsoft.com/office/drawing/2014/main" id="{E7018992-5F33-46A8-BF86-838FFA7023ED}"/>
              </a:ext>
            </a:extLst>
          </p:cNvPr>
          <p:cNvSpPr txBox="1"/>
          <p:nvPr/>
        </p:nvSpPr>
        <p:spPr>
          <a:xfrm>
            <a:off x="104172" y="1830757"/>
            <a:ext cx="12087827" cy="1315873"/>
          </a:xfrm>
          <a:prstGeom prst="rect">
            <a:avLst/>
          </a:prstGeom>
          <a:noFill/>
        </p:spPr>
        <p:txBody>
          <a:bodyPr wrap="square">
            <a:spAutoFit/>
          </a:bodyPr>
          <a:lstStyle/>
          <a:p>
            <a:pPr marL="514350" indent="-514350" algn="l">
              <a:lnSpc>
                <a:spcPct val="150000"/>
              </a:lnSpc>
              <a:buFont typeface="+mj-lt"/>
              <a:buAutoNum type="arabicPeriod" startAt="2"/>
            </a:pPr>
            <a:r>
              <a:rPr lang="fr-FR" sz="2800" b="1" i="0" u="none" strike="noStrike" baseline="0" dirty="0">
                <a:latin typeface="Times New Roman" panose="02020603050405020304" pitchFamily="18" charset="0"/>
              </a:rPr>
              <a:t>Deux étapes ne doivent jamais être reliées directement, elles doivent être séparées par une transition.</a:t>
            </a:r>
            <a:endParaRPr lang="fr-FR" sz="2800" dirty="0"/>
          </a:p>
        </p:txBody>
      </p:sp>
      <p:sp>
        <p:nvSpPr>
          <p:cNvPr id="18" name="ZoneTexte 17">
            <a:extLst>
              <a:ext uri="{FF2B5EF4-FFF2-40B4-BE49-F238E27FC236}">
                <a16:creationId xmlns="" xmlns:a16="http://schemas.microsoft.com/office/drawing/2014/main" id="{708D55BE-6C5C-4DF5-B37B-C1C2BDB5C72E}"/>
              </a:ext>
            </a:extLst>
          </p:cNvPr>
          <p:cNvSpPr txBox="1"/>
          <p:nvPr/>
        </p:nvSpPr>
        <p:spPr>
          <a:xfrm>
            <a:off x="1" y="3146630"/>
            <a:ext cx="12191999" cy="1315873"/>
          </a:xfrm>
          <a:prstGeom prst="rect">
            <a:avLst/>
          </a:prstGeom>
          <a:noFill/>
        </p:spPr>
        <p:txBody>
          <a:bodyPr wrap="square">
            <a:spAutoFit/>
          </a:bodyPr>
          <a:lstStyle/>
          <a:p>
            <a:pPr marL="514350" indent="-514350" algn="l">
              <a:lnSpc>
                <a:spcPct val="150000"/>
              </a:lnSpc>
              <a:buFont typeface="+mj-lt"/>
              <a:buAutoNum type="arabicPeriod" startAt="3"/>
            </a:pPr>
            <a:r>
              <a:rPr lang="fr-FR" sz="2800" b="1" i="0" u="none" strike="noStrike" baseline="0" dirty="0">
                <a:latin typeface="Times New Roman" panose="02020603050405020304" pitchFamily="18" charset="0"/>
              </a:rPr>
              <a:t>Deux transitions ne doivent jamais être reliées directement, elles doivent être séparées par une étape.</a:t>
            </a:r>
            <a:endParaRPr lang="fr-FR" sz="2800" dirty="0"/>
          </a:p>
        </p:txBody>
      </p:sp>
      <p:pic>
        <p:nvPicPr>
          <p:cNvPr id="11" name="Image 10">
            <a:extLst>
              <a:ext uri="{FF2B5EF4-FFF2-40B4-BE49-F238E27FC236}">
                <a16:creationId xmlns="" xmlns:a16="http://schemas.microsoft.com/office/drawing/2014/main" id="{D1BFF4B3-9C42-462D-81C7-0C3E243D81D8}"/>
              </a:ext>
            </a:extLst>
          </p:cNvPr>
          <p:cNvPicPr>
            <a:picLocks noChangeAspect="1"/>
          </p:cNvPicPr>
          <p:nvPr/>
        </p:nvPicPr>
        <p:blipFill>
          <a:blip r:embed="rId2"/>
          <a:stretch>
            <a:fillRect/>
          </a:stretch>
        </p:blipFill>
        <p:spPr>
          <a:xfrm>
            <a:off x="9937033" y="3925484"/>
            <a:ext cx="1948070" cy="2802835"/>
          </a:xfrm>
          <a:prstGeom prst="rect">
            <a:avLst/>
          </a:prstGeom>
        </p:spPr>
      </p:pic>
      <p:grpSp>
        <p:nvGrpSpPr>
          <p:cNvPr id="15" name="Groupe 14">
            <a:extLst>
              <a:ext uri="{FF2B5EF4-FFF2-40B4-BE49-F238E27FC236}">
                <a16:creationId xmlns="" xmlns:a16="http://schemas.microsoft.com/office/drawing/2014/main" id="{758C9D41-8C12-40F2-95CE-3F197E1AB12B}"/>
              </a:ext>
            </a:extLst>
          </p:cNvPr>
          <p:cNvGrpSpPr/>
          <p:nvPr/>
        </p:nvGrpSpPr>
        <p:grpSpPr>
          <a:xfrm>
            <a:off x="8042817" y="4228705"/>
            <a:ext cx="643272" cy="2196392"/>
            <a:chOff x="8065966" y="4546491"/>
            <a:chExt cx="643272" cy="2196392"/>
          </a:xfrm>
        </p:grpSpPr>
        <p:sp>
          <p:nvSpPr>
            <p:cNvPr id="21" name="Rectangle 20">
              <a:extLst>
                <a:ext uri="{FF2B5EF4-FFF2-40B4-BE49-F238E27FC236}">
                  <a16:creationId xmlns="" xmlns:a16="http://schemas.microsoft.com/office/drawing/2014/main" id="{15ED4C9A-DF4C-4051-94F9-96EFF7B52359}"/>
                </a:ext>
              </a:extLst>
            </p:cNvPr>
            <p:cNvSpPr/>
            <p:nvPr/>
          </p:nvSpPr>
          <p:spPr>
            <a:xfrm>
              <a:off x="8065966" y="4546491"/>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sp>
          <p:nvSpPr>
            <p:cNvPr id="22" name="Rectangle 21">
              <a:extLst>
                <a:ext uri="{FF2B5EF4-FFF2-40B4-BE49-F238E27FC236}">
                  <a16:creationId xmlns="" xmlns:a16="http://schemas.microsoft.com/office/drawing/2014/main" id="{42F363E8-6DB7-4F56-A585-963A5B89FE1C}"/>
                </a:ext>
              </a:extLst>
            </p:cNvPr>
            <p:cNvSpPr/>
            <p:nvPr/>
          </p:nvSpPr>
          <p:spPr>
            <a:xfrm>
              <a:off x="8065967" y="6187765"/>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a:t>
              </a:r>
            </a:p>
          </p:txBody>
        </p:sp>
        <p:cxnSp>
          <p:nvCxnSpPr>
            <p:cNvPr id="23" name="Connecteur droit 22">
              <a:extLst>
                <a:ext uri="{FF2B5EF4-FFF2-40B4-BE49-F238E27FC236}">
                  <a16:creationId xmlns="" xmlns:a16="http://schemas.microsoft.com/office/drawing/2014/main" id="{AB38FE41-9F13-4F94-995D-43757B29AAE6}"/>
                </a:ext>
              </a:extLst>
            </p:cNvPr>
            <p:cNvCxnSpPr>
              <a:cxnSpLocks/>
              <a:endCxn id="22" idx="0"/>
            </p:cNvCxnSpPr>
            <p:nvPr/>
          </p:nvCxnSpPr>
          <p:spPr>
            <a:xfrm>
              <a:off x="8387603" y="5103696"/>
              <a:ext cx="0" cy="1084069"/>
            </a:xfrm>
            <a:prstGeom prst="line">
              <a:avLst/>
            </a:prstGeom>
            <a:ln w="28575"/>
          </p:spPr>
          <p:style>
            <a:lnRef idx="1">
              <a:schemeClr val="accent1"/>
            </a:lnRef>
            <a:fillRef idx="0">
              <a:schemeClr val="accent1"/>
            </a:fillRef>
            <a:effectRef idx="0">
              <a:schemeClr val="accent1"/>
            </a:effectRef>
            <a:fontRef idx="minor">
              <a:schemeClr val="tx1"/>
            </a:fontRef>
          </p:style>
        </p:cxnSp>
      </p:grpSp>
      <p:cxnSp>
        <p:nvCxnSpPr>
          <p:cNvPr id="19" name="Connecteur droit 18">
            <a:extLst>
              <a:ext uri="{FF2B5EF4-FFF2-40B4-BE49-F238E27FC236}">
                <a16:creationId xmlns="" xmlns:a16="http://schemas.microsoft.com/office/drawing/2014/main" id="{8A997150-7734-454F-AB0D-1A26958C7AF3}"/>
              </a:ext>
            </a:extLst>
          </p:cNvPr>
          <p:cNvCxnSpPr>
            <a:cxnSpLocks/>
          </p:cNvCxnSpPr>
          <p:nvPr/>
        </p:nvCxnSpPr>
        <p:spPr>
          <a:xfrm flipH="1">
            <a:off x="7318176" y="4226618"/>
            <a:ext cx="1643606" cy="216446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Connecteur droit 23">
            <a:extLst>
              <a:ext uri="{FF2B5EF4-FFF2-40B4-BE49-F238E27FC236}">
                <a16:creationId xmlns="" xmlns:a16="http://schemas.microsoft.com/office/drawing/2014/main" id="{DB0C6514-D566-44A9-AC81-A6D4C4B33C1B}"/>
              </a:ext>
            </a:extLst>
          </p:cNvPr>
          <p:cNvCxnSpPr>
            <a:cxnSpLocks/>
          </p:cNvCxnSpPr>
          <p:nvPr/>
        </p:nvCxnSpPr>
        <p:spPr>
          <a:xfrm>
            <a:off x="7580706" y="4310686"/>
            <a:ext cx="2210764" cy="188061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1B4F72DD-1955-4B8F-8D35-3B0DCB8FDB2B}"/>
              </a:ext>
            </a:extLst>
          </p:cNvPr>
          <p:cNvSpPr txBox="1"/>
          <p:nvPr/>
        </p:nvSpPr>
        <p:spPr>
          <a:xfrm>
            <a:off x="1930" y="87338"/>
            <a:ext cx="4963609" cy="523220"/>
          </a:xfrm>
          <a:prstGeom prst="rect">
            <a:avLst/>
          </a:prstGeom>
          <a:noFill/>
        </p:spPr>
        <p:txBody>
          <a:bodyPr wrap="square">
            <a:spAutoFit/>
          </a:bodyPr>
          <a:lstStyle/>
          <a:p>
            <a:r>
              <a:rPr lang="fr-FR" sz="2800" b="1" i="0" u="none" strike="noStrike" baseline="0" dirty="0">
                <a:solidFill>
                  <a:srgbClr val="0033CC"/>
                </a:solidFill>
                <a:latin typeface="Times New Roman" panose="02020603050405020304" pitchFamily="18" charset="0"/>
                <a:cs typeface="Times New Roman" panose="02020603050405020304" pitchFamily="18" charset="0"/>
              </a:rPr>
              <a:t>4. Les cinq règles d'évolution:</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 xmlns:a16="http://schemas.microsoft.com/office/drawing/2014/main" id="{48B88F5A-2845-41D1-80C5-791A5068A8A5}"/>
              </a:ext>
            </a:extLst>
          </p:cNvPr>
          <p:cNvSpPr txBox="1"/>
          <p:nvPr/>
        </p:nvSpPr>
        <p:spPr>
          <a:xfrm>
            <a:off x="-61732" y="771143"/>
            <a:ext cx="6157732" cy="556434"/>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Times New Roman" panose="02020603050405020304" pitchFamily="18" charset="0"/>
                <a:cs typeface="Arial" panose="020B0604020202020204" pitchFamily="34" charset="0"/>
              </a:rPr>
              <a:t>4</a:t>
            </a: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.1. Règle N°1 :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Condition initiale</a:t>
            </a:r>
            <a:endParaRPr lang="fr-FR" sz="28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 xmlns:a16="http://schemas.microsoft.com/office/drawing/2014/main" id="{549055DA-A54A-4027-BBD1-EABBE5F9BE72}"/>
              </a:ext>
            </a:extLst>
          </p:cNvPr>
          <p:cNvSpPr txBox="1"/>
          <p:nvPr/>
        </p:nvSpPr>
        <p:spPr>
          <a:xfrm>
            <a:off x="0" y="1327577"/>
            <a:ext cx="8727312" cy="556434"/>
          </a:xfrm>
          <a:prstGeom prst="rect">
            <a:avLst/>
          </a:prstGeom>
          <a:noFill/>
        </p:spPr>
        <p:txBody>
          <a:bodyPr wrap="square">
            <a:spAutoFit/>
          </a:bodyPr>
          <a:lstStyle/>
          <a:p>
            <a:pPr>
              <a:lnSpc>
                <a:spcPct val="115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 l'instant initial, seules les étapes initiales sont actives.</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9" name="ZoneTexte 8">
            <a:extLst>
              <a:ext uri="{FF2B5EF4-FFF2-40B4-BE49-F238E27FC236}">
                <a16:creationId xmlns="" xmlns:a16="http://schemas.microsoft.com/office/drawing/2014/main" id="{6893E40F-9E18-4753-B672-ED0D23BC8EE2}"/>
              </a:ext>
            </a:extLst>
          </p:cNvPr>
          <p:cNvSpPr txBox="1"/>
          <p:nvPr/>
        </p:nvSpPr>
        <p:spPr>
          <a:xfrm>
            <a:off x="0" y="2337331"/>
            <a:ext cx="7789763"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rPr>
              <a:t>4.2. Règle N°2 : </a:t>
            </a:r>
            <a:r>
              <a:rPr lang="fr-FR" sz="2800" b="1" dirty="0">
                <a:solidFill>
                  <a:srgbClr val="C00000"/>
                </a:solidFill>
                <a:effectLst/>
                <a:latin typeface="Times New Roman" panose="02020603050405020304" pitchFamily="18" charset="0"/>
                <a:ea typeface="Times New Roman" panose="02020603050405020304" pitchFamily="18" charset="0"/>
              </a:rPr>
              <a:t>Franchissement d’une transition.</a:t>
            </a:r>
            <a:endParaRPr lang="fr-FR" sz="2800" dirty="0">
              <a:solidFill>
                <a:srgbClr val="C00000"/>
              </a:solidFill>
            </a:endParaRPr>
          </a:p>
        </p:txBody>
      </p:sp>
      <p:sp>
        <p:nvSpPr>
          <p:cNvPr id="11" name="ZoneTexte 10">
            <a:extLst>
              <a:ext uri="{FF2B5EF4-FFF2-40B4-BE49-F238E27FC236}">
                <a16:creationId xmlns="" xmlns:a16="http://schemas.microsoft.com/office/drawing/2014/main" id="{8B937E64-9A59-4431-8B89-817330A75D49}"/>
              </a:ext>
            </a:extLst>
          </p:cNvPr>
          <p:cNvSpPr txBox="1"/>
          <p:nvPr/>
        </p:nvSpPr>
        <p:spPr>
          <a:xfrm>
            <a:off x="0" y="3050867"/>
            <a:ext cx="12192000" cy="2728439"/>
          </a:xfrm>
          <a:prstGeom prst="rect">
            <a:avLst/>
          </a:prstGeom>
          <a:noFill/>
        </p:spPr>
        <p:txBody>
          <a:bodyPr wrap="square">
            <a:spAutoFit/>
          </a:bodyPr>
          <a:lstStyle/>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Pour qu'une transition soit </a:t>
            </a:r>
            <a:r>
              <a:rPr lang="fr-FR" sz="2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validée</a:t>
            </a: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 il faut que toutes ses étapes amont (immédiatement précédentes reliées à cette transition) soient actives.</a:t>
            </a:r>
          </a:p>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Le </a:t>
            </a:r>
            <a:r>
              <a:rPr lang="fr-FR" sz="2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franchissement</a:t>
            </a: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 d'une transition se produit lorsque la transition est validée, ET seulement si la réceptivité associée est vraie.</a:t>
            </a:r>
            <a:endParaRPr lang="fr-FR"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74235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a:extLst>
              <a:ext uri="{FF2B5EF4-FFF2-40B4-BE49-F238E27FC236}">
                <a16:creationId xmlns="" xmlns:a16="http://schemas.microsoft.com/office/drawing/2014/main" id="{68AE1BBF-813D-4D45-BDE5-D8CC60B81363}"/>
              </a:ext>
            </a:extLst>
          </p:cNvPr>
          <p:cNvPicPr>
            <a:picLocks noChangeAspect="1"/>
          </p:cNvPicPr>
          <p:nvPr/>
        </p:nvPicPr>
        <p:blipFill>
          <a:blip r:embed="rId2">
            <a:lum bright="-20000" contrast="40000"/>
          </a:blip>
          <a:stretch>
            <a:fillRect/>
          </a:stretch>
        </p:blipFill>
        <p:spPr>
          <a:xfrm>
            <a:off x="261517" y="1179000"/>
            <a:ext cx="11668966" cy="4500000"/>
          </a:xfrm>
          <a:prstGeom prst="rect">
            <a:avLst/>
          </a:prstGeom>
        </p:spPr>
      </p:pic>
    </p:spTree>
    <p:extLst>
      <p:ext uri="{BB962C8B-B14F-4D97-AF65-F5344CB8AC3E}">
        <p14:creationId xmlns:p14="http://schemas.microsoft.com/office/powerpoint/2010/main" val="27229593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9AACE038-AC97-454C-98BF-1752761173C3}"/>
              </a:ext>
            </a:extLst>
          </p:cNvPr>
          <p:cNvSpPr txBox="1"/>
          <p:nvPr/>
        </p:nvSpPr>
        <p:spPr>
          <a:xfrm>
            <a:off x="-1" y="110488"/>
            <a:ext cx="7326775"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rPr>
              <a:t>4.3. Règle N°3 : </a:t>
            </a:r>
            <a:r>
              <a:rPr lang="fr-FR" sz="2800" b="1" dirty="0">
                <a:solidFill>
                  <a:srgbClr val="C00000"/>
                </a:solidFill>
                <a:effectLst/>
                <a:latin typeface="Times New Roman" panose="02020603050405020304" pitchFamily="18" charset="0"/>
                <a:ea typeface="Times New Roman" panose="02020603050405020304" pitchFamily="18" charset="0"/>
              </a:rPr>
              <a:t>Evolution des étapes actives</a:t>
            </a:r>
            <a:endParaRPr lang="fr-FR" sz="2800" dirty="0">
              <a:solidFill>
                <a:srgbClr val="C00000"/>
              </a:solidFill>
            </a:endParaRPr>
          </a:p>
        </p:txBody>
      </p:sp>
      <p:sp>
        <p:nvSpPr>
          <p:cNvPr id="5" name="ZoneTexte 4">
            <a:extLst>
              <a:ext uri="{FF2B5EF4-FFF2-40B4-BE49-F238E27FC236}">
                <a16:creationId xmlns="" xmlns:a16="http://schemas.microsoft.com/office/drawing/2014/main" id="{8B6DAA1D-64D9-4C8B-9E24-4D1F5B8FEBC2}"/>
              </a:ext>
            </a:extLst>
          </p:cNvPr>
          <p:cNvSpPr txBox="1"/>
          <p:nvPr/>
        </p:nvSpPr>
        <p:spPr>
          <a:xfrm>
            <a:off x="-1" y="880858"/>
            <a:ext cx="11898776" cy="1962204"/>
          </a:xfrm>
          <a:prstGeom prst="rect">
            <a:avLst/>
          </a:prstGeom>
          <a:noFill/>
        </p:spPr>
        <p:txBody>
          <a:bodyPr wrap="square">
            <a:spAutoFit/>
          </a:bodyPr>
          <a:lstStyle/>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Le franchissement d'une transition entraîne obligatoirement l'</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activation</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de toutes les étapes immédiatement suivantes et la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désactivation</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de toutes les étapes immédiatement précédentes.</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Image 5" descr="Evolution des étapes actives">
            <a:extLst>
              <a:ext uri="{FF2B5EF4-FFF2-40B4-BE49-F238E27FC236}">
                <a16:creationId xmlns="" xmlns:a16="http://schemas.microsoft.com/office/drawing/2014/main" id="{D047FBC0-7A6A-4FBE-9602-6DC85BA4A60D}"/>
              </a:ext>
            </a:extLst>
          </p:cNvPr>
          <p:cNvPicPr>
            <a:picLocks noChangeAspect="1"/>
          </p:cNvPicPr>
          <p:nvPr/>
        </p:nvPicPr>
        <p:blipFill>
          <a:blip r:embed="rId2">
            <a:extLst>
              <a:ext uri="{BEBA8EAE-BF5A-486C-A8C5-ECC9F3942E4B}">
                <a14:imgProps xmlns:a14="http://schemas.microsoft.com/office/drawing/2010/main">
                  <a14:imgLayer r:embed="rId3">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1053594" y="2787512"/>
            <a:ext cx="9579695" cy="3960000"/>
          </a:xfrm>
          <a:prstGeom prst="rect">
            <a:avLst/>
          </a:prstGeom>
          <a:noFill/>
          <a:ln>
            <a:noFill/>
          </a:ln>
        </p:spPr>
      </p:pic>
    </p:spTree>
    <p:extLst>
      <p:ext uri="{BB962C8B-B14F-4D97-AF65-F5344CB8AC3E}">
        <p14:creationId xmlns:p14="http://schemas.microsoft.com/office/powerpoint/2010/main" val="8461098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reeform 3">
            <a:extLst>
              <a:ext uri="{FF2B5EF4-FFF2-40B4-BE49-F238E27FC236}">
                <a16:creationId xmlns="" xmlns:a16="http://schemas.microsoft.com/office/drawing/2014/main" id="{8F30C0FD-9B10-4996-8D10-C341FBCAD177}"/>
              </a:ext>
            </a:extLst>
          </p:cNvPr>
          <p:cNvSpPr>
            <a:spLocks/>
          </p:cNvSpPr>
          <p:nvPr/>
        </p:nvSpPr>
        <p:spPr bwMode="auto">
          <a:xfrm>
            <a:off x="2417764" y="1797050"/>
            <a:ext cx="7553325" cy="533400"/>
          </a:xfrm>
          <a:custGeom>
            <a:avLst/>
            <a:gdLst>
              <a:gd name="T0" fmla="*/ 0 w 10000"/>
              <a:gd name="T1" fmla="*/ 0 h 10000"/>
              <a:gd name="T2" fmla="*/ 0 w 10000"/>
              <a:gd name="T3" fmla="*/ 533400 h 10000"/>
              <a:gd name="T4" fmla="*/ 7553325 w 10000"/>
              <a:gd name="T5" fmla="*/ 533400 h 10000"/>
              <a:gd name="T6" fmla="*/ 755332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44" name="Text Box 4">
            <a:extLst>
              <a:ext uri="{FF2B5EF4-FFF2-40B4-BE49-F238E27FC236}">
                <a16:creationId xmlns="" xmlns:a16="http://schemas.microsoft.com/office/drawing/2014/main" id="{DDFE2A67-CFF3-4B90-8B43-75604BB6CCFE}"/>
              </a:ext>
            </a:extLst>
          </p:cNvPr>
          <p:cNvSpPr txBox="1">
            <a:spLocks noChangeArrowheads="1"/>
          </p:cNvSpPr>
          <p:nvPr/>
        </p:nvSpPr>
        <p:spPr bwMode="auto">
          <a:xfrm>
            <a:off x="2589213" y="1849438"/>
            <a:ext cx="7493000" cy="420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 pos="7407275" algn="l"/>
              </a:tabLst>
              <a:defRPr>
                <a:solidFill>
                  <a:schemeClr val="tx1"/>
                </a:solidFill>
                <a:latin typeface="Arial" panose="020B0604020202020204" pitchFamily="34" charset="0"/>
              </a:defRPr>
            </a:lvl9pPr>
          </a:lstStyle>
          <a:p>
            <a:pPr algn="ctr" eaLnBrk="1" hangingPunct="1">
              <a:lnSpc>
                <a:spcPts val="3513"/>
              </a:lnSpc>
            </a:pPr>
            <a:r>
              <a:rPr lang="en-US" altLang="fr-FR" sz="2800" b="1" dirty="0">
                <a:latin typeface="Times New Roman" panose="02020603050405020304" pitchFamily="18" charset="0"/>
                <a:cs typeface="Times New Roman" panose="02020603050405020304" pitchFamily="18" charset="0"/>
              </a:rPr>
              <a:t>illustration : </a:t>
            </a:r>
            <a:r>
              <a:rPr lang="en-US" altLang="fr-FR" sz="2800" b="1" dirty="0" err="1">
                <a:latin typeface="Times New Roman" panose="02020603050405020304" pitchFamily="18" charset="0"/>
                <a:cs typeface="Times New Roman" panose="02020603050405020304" pitchFamily="18" charset="0"/>
              </a:rPr>
              <a:t>franchissement</a:t>
            </a:r>
            <a:r>
              <a:rPr lang="en-US" altLang="fr-FR" sz="2800" b="1" dirty="0">
                <a:latin typeface="Times New Roman" panose="02020603050405020304" pitchFamily="18" charset="0"/>
                <a:cs typeface="Times New Roman" panose="02020603050405020304" pitchFamily="18" charset="0"/>
              </a:rPr>
              <a:t> </a:t>
            </a:r>
            <a:r>
              <a:rPr lang="en-US" altLang="fr-FR" sz="2800" b="1" dirty="0" err="1">
                <a:latin typeface="Times New Roman" panose="02020603050405020304" pitchFamily="18" charset="0"/>
                <a:cs typeface="Times New Roman" panose="02020603050405020304" pitchFamily="18" charset="0"/>
              </a:rPr>
              <a:t>d’une</a:t>
            </a:r>
            <a:r>
              <a:rPr lang="en-US" altLang="fr-FR" sz="2800" b="1" dirty="0">
                <a:latin typeface="Times New Roman" panose="02020603050405020304" pitchFamily="18" charset="0"/>
                <a:cs typeface="Times New Roman" panose="02020603050405020304" pitchFamily="18" charset="0"/>
              </a:rPr>
              <a:t> transition</a:t>
            </a:r>
          </a:p>
        </p:txBody>
      </p:sp>
      <p:sp>
        <p:nvSpPr>
          <p:cNvPr id="10245" name="Freeform 5">
            <a:extLst>
              <a:ext uri="{FF2B5EF4-FFF2-40B4-BE49-F238E27FC236}">
                <a16:creationId xmlns="" xmlns:a16="http://schemas.microsoft.com/office/drawing/2014/main" id="{47E9835A-3F18-48A1-A639-1058984B934A}"/>
              </a:ext>
            </a:extLst>
          </p:cNvPr>
          <p:cNvSpPr>
            <a:spLocks/>
          </p:cNvSpPr>
          <p:nvPr/>
        </p:nvSpPr>
        <p:spPr bwMode="auto">
          <a:xfrm>
            <a:off x="2535239" y="3282950"/>
            <a:ext cx="549275" cy="463550"/>
          </a:xfrm>
          <a:custGeom>
            <a:avLst/>
            <a:gdLst>
              <a:gd name="T0" fmla="*/ 0 w 10000"/>
              <a:gd name="T1" fmla="*/ 0 h 10000"/>
              <a:gd name="T2" fmla="*/ 0 w 10000"/>
              <a:gd name="T3" fmla="*/ 463550 h 10000"/>
              <a:gd name="T4" fmla="*/ 549275 w 10000"/>
              <a:gd name="T5" fmla="*/ 463550 h 10000"/>
              <a:gd name="T6" fmla="*/ 54927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46" name="Text Box 6">
            <a:extLst>
              <a:ext uri="{FF2B5EF4-FFF2-40B4-BE49-F238E27FC236}">
                <a16:creationId xmlns="" xmlns:a16="http://schemas.microsoft.com/office/drawing/2014/main" id="{ED58D7B1-3062-43B6-8DF3-F7A01EA6EE69}"/>
              </a:ext>
            </a:extLst>
          </p:cNvPr>
          <p:cNvSpPr txBox="1">
            <a:spLocks noChangeArrowheads="1"/>
          </p:cNvSpPr>
          <p:nvPr/>
        </p:nvSpPr>
        <p:spPr bwMode="auto">
          <a:xfrm>
            <a:off x="2560639" y="3314700"/>
            <a:ext cx="485775"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15</a:t>
            </a:r>
          </a:p>
        </p:txBody>
      </p:sp>
      <p:sp>
        <p:nvSpPr>
          <p:cNvPr id="10247" name="Line 7">
            <a:extLst>
              <a:ext uri="{FF2B5EF4-FFF2-40B4-BE49-F238E27FC236}">
                <a16:creationId xmlns="" xmlns:a16="http://schemas.microsoft.com/office/drawing/2014/main" id="{FB29F2EC-AFDD-41BD-8369-0DCC2F29A8C1}"/>
              </a:ext>
            </a:extLst>
          </p:cNvPr>
          <p:cNvSpPr>
            <a:spLocks noChangeShapeType="1"/>
          </p:cNvSpPr>
          <p:nvPr/>
        </p:nvSpPr>
        <p:spPr bwMode="auto">
          <a:xfrm>
            <a:off x="2803525" y="2871788"/>
            <a:ext cx="12700" cy="41116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0248" name="Line 8">
            <a:extLst>
              <a:ext uri="{FF2B5EF4-FFF2-40B4-BE49-F238E27FC236}">
                <a16:creationId xmlns="" xmlns:a16="http://schemas.microsoft.com/office/drawing/2014/main" id="{E23321FF-F211-42D4-9661-F3C3D9E3C85A}"/>
              </a:ext>
            </a:extLst>
          </p:cNvPr>
          <p:cNvSpPr>
            <a:spLocks noChangeShapeType="1"/>
          </p:cNvSpPr>
          <p:nvPr/>
        </p:nvSpPr>
        <p:spPr bwMode="auto">
          <a:xfrm>
            <a:off x="2803525" y="3763963"/>
            <a:ext cx="12700" cy="7540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249" name="Line 9">
            <a:extLst>
              <a:ext uri="{FF2B5EF4-FFF2-40B4-BE49-F238E27FC236}">
                <a16:creationId xmlns="" xmlns:a16="http://schemas.microsoft.com/office/drawing/2014/main" id="{7E1CC6E7-3C41-4D1D-B5CB-5198DEA8E0D5}"/>
              </a:ext>
            </a:extLst>
          </p:cNvPr>
          <p:cNvSpPr>
            <a:spLocks noChangeShapeType="1"/>
          </p:cNvSpPr>
          <p:nvPr/>
        </p:nvSpPr>
        <p:spPr bwMode="auto">
          <a:xfrm>
            <a:off x="2673350" y="4168776"/>
            <a:ext cx="273050" cy="111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250" name="Freeform 10">
            <a:extLst>
              <a:ext uri="{FF2B5EF4-FFF2-40B4-BE49-F238E27FC236}">
                <a16:creationId xmlns="" xmlns:a16="http://schemas.microsoft.com/office/drawing/2014/main" id="{8080D55C-81FD-4A1F-8ADF-42AA119584C4}"/>
              </a:ext>
            </a:extLst>
          </p:cNvPr>
          <p:cNvSpPr>
            <a:spLocks/>
          </p:cNvSpPr>
          <p:nvPr/>
        </p:nvSpPr>
        <p:spPr bwMode="auto">
          <a:xfrm>
            <a:off x="2535239" y="4518026"/>
            <a:ext cx="549275" cy="461963"/>
          </a:xfrm>
          <a:custGeom>
            <a:avLst/>
            <a:gdLst>
              <a:gd name="T0" fmla="*/ 0 w 10000"/>
              <a:gd name="T1" fmla="*/ 0 h 10000"/>
              <a:gd name="T2" fmla="*/ 0 w 10000"/>
              <a:gd name="T3" fmla="*/ 461963 h 10000"/>
              <a:gd name="T4" fmla="*/ 549275 w 10000"/>
              <a:gd name="T5" fmla="*/ 461963 h 10000"/>
              <a:gd name="T6" fmla="*/ 54927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51" name="Text Box 11">
            <a:extLst>
              <a:ext uri="{FF2B5EF4-FFF2-40B4-BE49-F238E27FC236}">
                <a16:creationId xmlns="" xmlns:a16="http://schemas.microsoft.com/office/drawing/2014/main" id="{B76C7C0C-C022-4F9C-91C8-8ADFB535C673}"/>
              </a:ext>
            </a:extLst>
          </p:cNvPr>
          <p:cNvSpPr txBox="1">
            <a:spLocks noChangeArrowheads="1"/>
          </p:cNvSpPr>
          <p:nvPr/>
        </p:nvSpPr>
        <p:spPr bwMode="auto">
          <a:xfrm>
            <a:off x="2560639" y="4549775"/>
            <a:ext cx="4857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16</a:t>
            </a:r>
          </a:p>
        </p:txBody>
      </p:sp>
      <p:sp>
        <p:nvSpPr>
          <p:cNvPr id="10252" name="Line 12">
            <a:extLst>
              <a:ext uri="{FF2B5EF4-FFF2-40B4-BE49-F238E27FC236}">
                <a16:creationId xmlns="" xmlns:a16="http://schemas.microsoft.com/office/drawing/2014/main" id="{AD391665-9217-4D3F-B40A-481E02813015}"/>
              </a:ext>
            </a:extLst>
          </p:cNvPr>
          <p:cNvSpPr>
            <a:spLocks noChangeShapeType="1"/>
          </p:cNvSpPr>
          <p:nvPr/>
        </p:nvSpPr>
        <p:spPr bwMode="auto">
          <a:xfrm>
            <a:off x="2803525" y="4997451"/>
            <a:ext cx="12700"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0253" name="Line 13">
            <a:extLst>
              <a:ext uri="{FF2B5EF4-FFF2-40B4-BE49-F238E27FC236}">
                <a16:creationId xmlns="" xmlns:a16="http://schemas.microsoft.com/office/drawing/2014/main" id="{8E199033-BB6C-4867-BFDB-000AF9884BFE}"/>
              </a:ext>
            </a:extLst>
          </p:cNvPr>
          <p:cNvSpPr>
            <a:spLocks noChangeShapeType="1"/>
          </p:cNvSpPr>
          <p:nvPr/>
        </p:nvSpPr>
        <p:spPr bwMode="auto">
          <a:xfrm>
            <a:off x="3084513" y="3482976"/>
            <a:ext cx="411162" cy="11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254" name="Freeform 14">
            <a:extLst>
              <a:ext uri="{FF2B5EF4-FFF2-40B4-BE49-F238E27FC236}">
                <a16:creationId xmlns="" xmlns:a16="http://schemas.microsoft.com/office/drawing/2014/main" id="{DFFD2148-6055-4EBB-B144-80A43A859103}"/>
              </a:ext>
            </a:extLst>
          </p:cNvPr>
          <p:cNvSpPr>
            <a:spLocks/>
          </p:cNvSpPr>
          <p:nvPr/>
        </p:nvSpPr>
        <p:spPr bwMode="auto">
          <a:xfrm>
            <a:off x="3495675" y="3282950"/>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55" name="Text Box 15">
            <a:extLst>
              <a:ext uri="{FF2B5EF4-FFF2-40B4-BE49-F238E27FC236}">
                <a16:creationId xmlns="" xmlns:a16="http://schemas.microsoft.com/office/drawing/2014/main" id="{169025F4-A2B1-4E90-80CB-DBF2228344B0}"/>
              </a:ext>
            </a:extLst>
          </p:cNvPr>
          <p:cNvSpPr txBox="1">
            <a:spLocks noChangeArrowheads="1"/>
          </p:cNvSpPr>
          <p:nvPr/>
        </p:nvSpPr>
        <p:spPr bwMode="auto">
          <a:xfrm>
            <a:off x="3519489" y="3314700"/>
            <a:ext cx="1311275"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A</a:t>
            </a:r>
          </a:p>
        </p:txBody>
      </p:sp>
      <p:sp>
        <p:nvSpPr>
          <p:cNvPr id="10256" name="Line 16">
            <a:extLst>
              <a:ext uri="{FF2B5EF4-FFF2-40B4-BE49-F238E27FC236}">
                <a16:creationId xmlns="" xmlns:a16="http://schemas.microsoft.com/office/drawing/2014/main" id="{94AB168D-5B37-4B2E-A980-F054D5A6620B}"/>
              </a:ext>
            </a:extLst>
          </p:cNvPr>
          <p:cNvSpPr>
            <a:spLocks noChangeShapeType="1"/>
          </p:cNvSpPr>
          <p:nvPr/>
        </p:nvSpPr>
        <p:spPr bwMode="auto">
          <a:xfrm>
            <a:off x="3084513" y="4718051"/>
            <a:ext cx="411162" cy="11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257" name="Freeform 17">
            <a:extLst>
              <a:ext uri="{FF2B5EF4-FFF2-40B4-BE49-F238E27FC236}">
                <a16:creationId xmlns="" xmlns:a16="http://schemas.microsoft.com/office/drawing/2014/main" id="{31899973-F477-46DC-9143-F64ECBF5F3C5}"/>
              </a:ext>
            </a:extLst>
          </p:cNvPr>
          <p:cNvSpPr>
            <a:spLocks/>
          </p:cNvSpPr>
          <p:nvPr/>
        </p:nvSpPr>
        <p:spPr bwMode="auto">
          <a:xfrm>
            <a:off x="3495675" y="4518026"/>
            <a:ext cx="1371600" cy="461963"/>
          </a:xfrm>
          <a:custGeom>
            <a:avLst/>
            <a:gdLst>
              <a:gd name="T0" fmla="*/ 0 w 10000"/>
              <a:gd name="T1" fmla="*/ 0 h 10000"/>
              <a:gd name="T2" fmla="*/ 0 w 10000"/>
              <a:gd name="T3" fmla="*/ 461963 h 10000"/>
              <a:gd name="T4" fmla="*/ 1371600 w 10000"/>
              <a:gd name="T5" fmla="*/ 461963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58" name="Text Box 18">
            <a:extLst>
              <a:ext uri="{FF2B5EF4-FFF2-40B4-BE49-F238E27FC236}">
                <a16:creationId xmlns="" xmlns:a16="http://schemas.microsoft.com/office/drawing/2014/main" id="{DC8F1EF7-3039-4ED9-B735-2CC2380F0AA6}"/>
              </a:ext>
            </a:extLst>
          </p:cNvPr>
          <p:cNvSpPr txBox="1">
            <a:spLocks noChangeArrowheads="1"/>
          </p:cNvSpPr>
          <p:nvPr/>
        </p:nvSpPr>
        <p:spPr bwMode="auto">
          <a:xfrm>
            <a:off x="3519489" y="4549775"/>
            <a:ext cx="1311275"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B</a:t>
            </a:r>
          </a:p>
        </p:txBody>
      </p:sp>
      <p:sp>
        <p:nvSpPr>
          <p:cNvPr id="10259" name="Text Box 19">
            <a:extLst>
              <a:ext uri="{FF2B5EF4-FFF2-40B4-BE49-F238E27FC236}">
                <a16:creationId xmlns="" xmlns:a16="http://schemas.microsoft.com/office/drawing/2014/main" id="{803865DF-B323-4AEB-98C0-FAECFA90C321}"/>
              </a:ext>
            </a:extLst>
          </p:cNvPr>
          <p:cNvSpPr txBox="1">
            <a:spLocks noChangeArrowheads="1"/>
          </p:cNvSpPr>
          <p:nvPr/>
        </p:nvSpPr>
        <p:spPr bwMode="auto">
          <a:xfrm>
            <a:off x="3040063" y="3932239"/>
            <a:ext cx="349250"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a:latin typeface="Tahoma" panose="020B0604030504040204" pitchFamily="34" charset="0"/>
              </a:rPr>
              <a:t>a</a:t>
            </a:r>
          </a:p>
        </p:txBody>
      </p:sp>
      <p:sp>
        <p:nvSpPr>
          <p:cNvPr id="10260" name="Freeform 20">
            <a:extLst>
              <a:ext uri="{FF2B5EF4-FFF2-40B4-BE49-F238E27FC236}">
                <a16:creationId xmlns="" xmlns:a16="http://schemas.microsoft.com/office/drawing/2014/main" id="{5AD84F20-E176-446B-937D-AE20470D82A1}"/>
              </a:ext>
            </a:extLst>
          </p:cNvPr>
          <p:cNvSpPr>
            <a:spLocks/>
          </p:cNvSpPr>
          <p:nvPr/>
        </p:nvSpPr>
        <p:spPr bwMode="auto">
          <a:xfrm>
            <a:off x="5689600" y="2528889"/>
            <a:ext cx="3498850" cy="422275"/>
          </a:xfrm>
          <a:custGeom>
            <a:avLst/>
            <a:gdLst>
              <a:gd name="T0" fmla="*/ 0 w 10000"/>
              <a:gd name="T1" fmla="*/ 0 h 10000"/>
              <a:gd name="T2" fmla="*/ 0 w 10000"/>
              <a:gd name="T3" fmla="*/ 422275 h 10000"/>
              <a:gd name="T4" fmla="*/ 3498850 w 10000"/>
              <a:gd name="T5" fmla="*/ 422275 h 10000"/>
              <a:gd name="T6" fmla="*/ 349885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61" name="Text Box 21">
            <a:extLst>
              <a:ext uri="{FF2B5EF4-FFF2-40B4-BE49-F238E27FC236}">
                <a16:creationId xmlns="" xmlns:a16="http://schemas.microsoft.com/office/drawing/2014/main" id="{04A37605-31E4-40C1-8EA5-925862449559}"/>
              </a:ext>
            </a:extLst>
          </p:cNvPr>
          <p:cNvSpPr txBox="1">
            <a:spLocks noChangeArrowheads="1"/>
          </p:cNvSpPr>
          <p:nvPr/>
        </p:nvSpPr>
        <p:spPr bwMode="auto">
          <a:xfrm>
            <a:off x="5715000" y="2568575"/>
            <a:ext cx="3435350"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eaLnBrk="1" hangingPunct="1">
              <a:lnSpc>
                <a:spcPts val="2613"/>
              </a:lnSpc>
            </a:pPr>
            <a:r>
              <a:rPr lang="en-US" altLang="fr-FR" sz="2200" dirty="0" err="1">
                <a:latin typeface="Tahoma" panose="020B0604030504040204" pitchFamily="34" charset="0"/>
              </a:rPr>
              <a:t>L’étape</a:t>
            </a:r>
            <a:r>
              <a:rPr lang="en-US" altLang="fr-FR" sz="2200" dirty="0">
                <a:latin typeface="Tahoma" panose="020B0604030504040204" pitchFamily="34" charset="0"/>
              </a:rPr>
              <a:t> 15 </a:t>
            </a:r>
            <a:r>
              <a:rPr lang="en-US" altLang="fr-FR" sz="2200" dirty="0" err="1">
                <a:latin typeface="Tahoma" panose="020B0604030504040204" pitchFamily="34" charset="0"/>
              </a:rPr>
              <a:t>n’est</a:t>
            </a:r>
            <a:r>
              <a:rPr lang="en-US" altLang="fr-FR" sz="2200" dirty="0">
                <a:latin typeface="Tahoma" panose="020B0604030504040204" pitchFamily="34" charset="0"/>
              </a:rPr>
              <a:t> pas active</a:t>
            </a:r>
          </a:p>
        </p:txBody>
      </p:sp>
      <p:sp>
        <p:nvSpPr>
          <p:cNvPr id="10262" name="Freeform 22">
            <a:extLst>
              <a:ext uri="{FF2B5EF4-FFF2-40B4-BE49-F238E27FC236}">
                <a16:creationId xmlns="" xmlns:a16="http://schemas.microsoft.com/office/drawing/2014/main" id="{0D3190E7-7936-457F-8E8A-18F14C52E67F}"/>
              </a:ext>
            </a:extLst>
          </p:cNvPr>
          <p:cNvSpPr>
            <a:spLocks/>
          </p:cNvSpPr>
          <p:nvPr/>
        </p:nvSpPr>
        <p:spPr bwMode="auto">
          <a:xfrm>
            <a:off x="6992938" y="3008313"/>
            <a:ext cx="342900" cy="481012"/>
          </a:xfrm>
          <a:custGeom>
            <a:avLst/>
            <a:gdLst>
              <a:gd name="T0" fmla="*/ 0 w 10000"/>
              <a:gd name="T1" fmla="*/ 360759 h 10000"/>
              <a:gd name="T2" fmla="*/ 85725 w 10000"/>
              <a:gd name="T3" fmla="*/ 360759 h 10000"/>
              <a:gd name="T4" fmla="*/ 85725 w 10000"/>
              <a:gd name="T5" fmla="*/ 0 h 10000"/>
              <a:gd name="T6" fmla="*/ 257175 w 10000"/>
              <a:gd name="T7" fmla="*/ 0 h 10000"/>
              <a:gd name="T8" fmla="*/ 257175 w 10000"/>
              <a:gd name="T9" fmla="*/ 360759 h 10000"/>
              <a:gd name="T10" fmla="*/ 342900 w 10000"/>
              <a:gd name="T11" fmla="*/ 360759 h 10000"/>
              <a:gd name="T12" fmla="*/ 171450 w 10000"/>
              <a:gd name="T13" fmla="*/ 481012 h 10000"/>
              <a:gd name="T14" fmla="*/ 0 w 10000"/>
              <a:gd name="T15" fmla="*/ 360759 h 10000"/>
              <a:gd name="T16" fmla="*/ 0 60000 65536"/>
              <a:gd name="T17" fmla="*/ 0 60000 65536"/>
              <a:gd name="T18" fmla="*/ 0 60000 65536"/>
              <a:gd name="T19" fmla="*/ 0 60000 65536"/>
              <a:gd name="T20" fmla="*/ 0 60000 65536"/>
              <a:gd name="T21" fmla="*/ 0 60000 65536"/>
              <a:gd name="T22" fmla="*/ 0 60000 65536"/>
              <a:gd name="T23" fmla="*/ 0 60000 65536"/>
              <a:gd name="T24" fmla="*/ 0 w 10000"/>
              <a:gd name="T25" fmla="*/ 0 h 10000"/>
              <a:gd name="T26" fmla="*/ 10000 w 10000"/>
              <a:gd name="T27" fmla="*/ 10000 h 10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00" h="10000">
                <a:moveTo>
                  <a:pt x="0" y="7500"/>
                </a:moveTo>
                <a:lnTo>
                  <a:pt x="2500" y="7500"/>
                </a:lnTo>
                <a:lnTo>
                  <a:pt x="2500" y="0"/>
                </a:lnTo>
                <a:lnTo>
                  <a:pt x="7500" y="0"/>
                </a:lnTo>
                <a:lnTo>
                  <a:pt x="7500" y="7500"/>
                </a:lnTo>
                <a:lnTo>
                  <a:pt x="10000" y="7500"/>
                </a:lnTo>
                <a:lnTo>
                  <a:pt x="5000" y="10000"/>
                </a:lnTo>
                <a:close/>
                <a:moveTo>
                  <a:pt x="0" y="750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63" name="Freeform 23">
            <a:extLst>
              <a:ext uri="{FF2B5EF4-FFF2-40B4-BE49-F238E27FC236}">
                <a16:creationId xmlns="" xmlns:a16="http://schemas.microsoft.com/office/drawing/2014/main" id="{680B4DFA-8BFC-46A7-B0C0-F4641E72D75B}"/>
              </a:ext>
            </a:extLst>
          </p:cNvPr>
          <p:cNvSpPr>
            <a:spLocks/>
          </p:cNvSpPr>
          <p:nvPr/>
        </p:nvSpPr>
        <p:spPr bwMode="auto">
          <a:xfrm>
            <a:off x="5689600" y="3694113"/>
            <a:ext cx="3498850" cy="755650"/>
          </a:xfrm>
          <a:custGeom>
            <a:avLst/>
            <a:gdLst>
              <a:gd name="T0" fmla="*/ 0 w 10000"/>
              <a:gd name="T1" fmla="*/ 0 h 10000"/>
              <a:gd name="T2" fmla="*/ 0 w 10000"/>
              <a:gd name="T3" fmla="*/ 755650 h 10000"/>
              <a:gd name="T4" fmla="*/ 3498850 w 10000"/>
              <a:gd name="T5" fmla="*/ 755650 h 10000"/>
              <a:gd name="T6" fmla="*/ 349885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64" name="Text Box 24">
            <a:extLst>
              <a:ext uri="{FF2B5EF4-FFF2-40B4-BE49-F238E27FC236}">
                <a16:creationId xmlns="" xmlns:a16="http://schemas.microsoft.com/office/drawing/2014/main" id="{8833A057-F768-4026-A611-E562970EC371}"/>
              </a:ext>
            </a:extLst>
          </p:cNvPr>
          <p:cNvSpPr txBox="1">
            <a:spLocks noChangeArrowheads="1"/>
          </p:cNvSpPr>
          <p:nvPr/>
        </p:nvSpPr>
        <p:spPr bwMode="auto">
          <a:xfrm>
            <a:off x="5715000" y="3735389"/>
            <a:ext cx="34353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L’action associée à l’étape 15 n’est pas effective</a:t>
            </a:r>
          </a:p>
        </p:txBody>
      </p:sp>
      <p:sp>
        <p:nvSpPr>
          <p:cNvPr id="10265" name="Freeform 25">
            <a:extLst>
              <a:ext uri="{FF2B5EF4-FFF2-40B4-BE49-F238E27FC236}">
                <a16:creationId xmlns="" xmlns:a16="http://schemas.microsoft.com/office/drawing/2014/main" id="{D1728C3D-0346-4AC3-BFD3-62C70E8ED80C}"/>
              </a:ext>
            </a:extLst>
          </p:cNvPr>
          <p:cNvSpPr>
            <a:spLocks/>
          </p:cNvSpPr>
          <p:nvPr/>
        </p:nvSpPr>
        <p:spPr bwMode="auto">
          <a:xfrm>
            <a:off x="6992938" y="4518026"/>
            <a:ext cx="342900" cy="479425"/>
          </a:xfrm>
          <a:custGeom>
            <a:avLst/>
            <a:gdLst>
              <a:gd name="T0" fmla="*/ 0 w 10000"/>
              <a:gd name="T1" fmla="*/ 359569 h 10000"/>
              <a:gd name="T2" fmla="*/ 85725 w 10000"/>
              <a:gd name="T3" fmla="*/ 359569 h 10000"/>
              <a:gd name="T4" fmla="*/ 85725 w 10000"/>
              <a:gd name="T5" fmla="*/ 0 h 10000"/>
              <a:gd name="T6" fmla="*/ 257175 w 10000"/>
              <a:gd name="T7" fmla="*/ 0 h 10000"/>
              <a:gd name="T8" fmla="*/ 257175 w 10000"/>
              <a:gd name="T9" fmla="*/ 359569 h 10000"/>
              <a:gd name="T10" fmla="*/ 342900 w 10000"/>
              <a:gd name="T11" fmla="*/ 359569 h 10000"/>
              <a:gd name="T12" fmla="*/ 171450 w 10000"/>
              <a:gd name="T13" fmla="*/ 479425 h 10000"/>
              <a:gd name="T14" fmla="*/ 0 w 10000"/>
              <a:gd name="T15" fmla="*/ 359569 h 10000"/>
              <a:gd name="T16" fmla="*/ 0 60000 65536"/>
              <a:gd name="T17" fmla="*/ 0 60000 65536"/>
              <a:gd name="T18" fmla="*/ 0 60000 65536"/>
              <a:gd name="T19" fmla="*/ 0 60000 65536"/>
              <a:gd name="T20" fmla="*/ 0 60000 65536"/>
              <a:gd name="T21" fmla="*/ 0 60000 65536"/>
              <a:gd name="T22" fmla="*/ 0 60000 65536"/>
              <a:gd name="T23" fmla="*/ 0 60000 65536"/>
              <a:gd name="T24" fmla="*/ 0 w 10000"/>
              <a:gd name="T25" fmla="*/ 0 h 10000"/>
              <a:gd name="T26" fmla="*/ 10000 w 10000"/>
              <a:gd name="T27" fmla="*/ 10000 h 10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00" h="10000">
                <a:moveTo>
                  <a:pt x="0" y="7500"/>
                </a:moveTo>
                <a:lnTo>
                  <a:pt x="2500" y="7500"/>
                </a:lnTo>
                <a:lnTo>
                  <a:pt x="2500" y="0"/>
                </a:lnTo>
                <a:lnTo>
                  <a:pt x="7500" y="0"/>
                </a:lnTo>
                <a:lnTo>
                  <a:pt x="7500" y="7500"/>
                </a:lnTo>
                <a:lnTo>
                  <a:pt x="10000" y="7500"/>
                </a:lnTo>
                <a:lnTo>
                  <a:pt x="5000" y="10000"/>
                </a:lnTo>
                <a:close/>
                <a:moveTo>
                  <a:pt x="0" y="750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66" name="Freeform 26">
            <a:extLst>
              <a:ext uri="{FF2B5EF4-FFF2-40B4-BE49-F238E27FC236}">
                <a16:creationId xmlns="" xmlns:a16="http://schemas.microsoft.com/office/drawing/2014/main" id="{76219A29-E15E-4AB8-8EF9-1B30EC67C57A}"/>
              </a:ext>
            </a:extLst>
          </p:cNvPr>
          <p:cNvSpPr>
            <a:spLocks/>
          </p:cNvSpPr>
          <p:nvPr/>
        </p:nvSpPr>
        <p:spPr bwMode="auto">
          <a:xfrm>
            <a:off x="5689600" y="5065713"/>
            <a:ext cx="3498850" cy="755650"/>
          </a:xfrm>
          <a:custGeom>
            <a:avLst/>
            <a:gdLst>
              <a:gd name="T0" fmla="*/ 0 w 10000"/>
              <a:gd name="T1" fmla="*/ 0 h 10000"/>
              <a:gd name="T2" fmla="*/ 0 w 10000"/>
              <a:gd name="T3" fmla="*/ 755650 h 10000"/>
              <a:gd name="T4" fmla="*/ 3498850 w 10000"/>
              <a:gd name="T5" fmla="*/ 755650 h 10000"/>
              <a:gd name="T6" fmla="*/ 349885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0267" name="Text Box 27">
            <a:extLst>
              <a:ext uri="{FF2B5EF4-FFF2-40B4-BE49-F238E27FC236}">
                <a16:creationId xmlns="" xmlns:a16="http://schemas.microsoft.com/office/drawing/2014/main" id="{FAD8D4A4-20D0-4922-953E-48BF3C0D3E70}"/>
              </a:ext>
            </a:extLst>
          </p:cNvPr>
          <p:cNvSpPr txBox="1">
            <a:spLocks noChangeArrowheads="1"/>
          </p:cNvSpPr>
          <p:nvPr/>
        </p:nvSpPr>
        <p:spPr bwMode="auto">
          <a:xfrm>
            <a:off x="5715000" y="5106989"/>
            <a:ext cx="34353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La transition 15-16 n ’est pas validée</a:t>
            </a:r>
          </a:p>
        </p:txBody>
      </p:sp>
      <p:sp>
        <p:nvSpPr>
          <p:cNvPr id="10268" name="Line 28">
            <a:extLst>
              <a:ext uri="{FF2B5EF4-FFF2-40B4-BE49-F238E27FC236}">
                <a16:creationId xmlns="" xmlns:a16="http://schemas.microsoft.com/office/drawing/2014/main" id="{DD169D0D-F3DF-45B0-8AC9-4498E108B9DE}"/>
              </a:ext>
            </a:extLst>
          </p:cNvPr>
          <p:cNvSpPr>
            <a:spLocks noChangeShapeType="1"/>
          </p:cNvSpPr>
          <p:nvPr/>
        </p:nvSpPr>
        <p:spPr bwMode="auto">
          <a:xfrm flipH="1">
            <a:off x="3221039" y="2735263"/>
            <a:ext cx="2263775" cy="411162"/>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0269" name="Line 29">
            <a:extLst>
              <a:ext uri="{FF2B5EF4-FFF2-40B4-BE49-F238E27FC236}">
                <a16:creationId xmlns="" xmlns:a16="http://schemas.microsoft.com/office/drawing/2014/main" id="{CFA519A3-0B9C-4C4F-B71C-6B8C3449AFA1}"/>
              </a:ext>
            </a:extLst>
          </p:cNvPr>
          <p:cNvSpPr>
            <a:spLocks noChangeShapeType="1"/>
          </p:cNvSpPr>
          <p:nvPr/>
        </p:nvSpPr>
        <p:spPr bwMode="auto">
          <a:xfrm rot="10800000">
            <a:off x="5003800" y="3489325"/>
            <a:ext cx="685800" cy="34290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0270" name="Line 30">
            <a:extLst>
              <a:ext uri="{FF2B5EF4-FFF2-40B4-BE49-F238E27FC236}">
                <a16:creationId xmlns="" xmlns:a16="http://schemas.microsoft.com/office/drawing/2014/main" id="{0620D003-D00C-4776-B388-08D1DFE2096D}"/>
              </a:ext>
            </a:extLst>
          </p:cNvPr>
          <p:cNvSpPr>
            <a:spLocks noChangeShapeType="1"/>
          </p:cNvSpPr>
          <p:nvPr/>
        </p:nvSpPr>
        <p:spPr bwMode="auto">
          <a:xfrm rot="10800000" flipH="1">
            <a:off x="2055813" y="4175126"/>
            <a:ext cx="342900" cy="68263"/>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0271" name="Line 31">
            <a:extLst>
              <a:ext uri="{FF2B5EF4-FFF2-40B4-BE49-F238E27FC236}">
                <a16:creationId xmlns="" xmlns:a16="http://schemas.microsoft.com/office/drawing/2014/main" id="{985294DB-5BF5-4978-916D-A759AEE9F7B2}"/>
              </a:ext>
            </a:extLst>
          </p:cNvPr>
          <p:cNvSpPr>
            <a:spLocks noChangeShapeType="1"/>
          </p:cNvSpPr>
          <p:nvPr/>
        </p:nvSpPr>
        <p:spPr bwMode="auto">
          <a:xfrm>
            <a:off x="2055814" y="4243388"/>
            <a:ext cx="136525" cy="17145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272" name="Line 32">
            <a:extLst>
              <a:ext uri="{FF2B5EF4-FFF2-40B4-BE49-F238E27FC236}">
                <a16:creationId xmlns="" xmlns:a16="http://schemas.microsoft.com/office/drawing/2014/main" id="{CA09F7D2-7A86-4855-93BD-54C3D9F180F8}"/>
              </a:ext>
            </a:extLst>
          </p:cNvPr>
          <p:cNvSpPr>
            <a:spLocks noChangeShapeType="1"/>
          </p:cNvSpPr>
          <p:nvPr/>
        </p:nvSpPr>
        <p:spPr bwMode="auto">
          <a:xfrm rot="10800000" flipH="1">
            <a:off x="2192338" y="5340350"/>
            <a:ext cx="3497262" cy="617538"/>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34" name="ZoneTexte 33">
            <a:extLst>
              <a:ext uri="{FF2B5EF4-FFF2-40B4-BE49-F238E27FC236}">
                <a16:creationId xmlns="" xmlns:a16="http://schemas.microsoft.com/office/drawing/2014/main" id="{86D52A18-67DC-40F4-80AD-5EB6803EB4D7}"/>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spd="med">
    <p:checke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reeform 3">
            <a:extLst>
              <a:ext uri="{FF2B5EF4-FFF2-40B4-BE49-F238E27FC236}">
                <a16:creationId xmlns="" xmlns:a16="http://schemas.microsoft.com/office/drawing/2014/main" id="{100ABD37-F4A5-4E30-9260-2BC5880318B9}"/>
              </a:ext>
            </a:extLst>
          </p:cNvPr>
          <p:cNvSpPr>
            <a:spLocks/>
          </p:cNvSpPr>
          <p:nvPr/>
        </p:nvSpPr>
        <p:spPr bwMode="auto">
          <a:xfrm>
            <a:off x="2416175" y="2443163"/>
            <a:ext cx="547688" cy="463550"/>
          </a:xfrm>
          <a:custGeom>
            <a:avLst/>
            <a:gdLst>
              <a:gd name="T0" fmla="*/ 0 w 10000"/>
              <a:gd name="T1" fmla="*/ 0 h 10000"/>
              <a:gd name="T2" fmla="*/ 0 w 10000"/>
              <a:gd name="T3" fmla="*/ 463550 h 10000"/>
              <a:gd name="T4" fmla="*/ 547688 w 10000"/>
              <a:gd name="T5" fmla="*/ 463550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A1A1E8"/>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68" name="Text Box 4">
            <a:extLst>
              <a:ext uri="{FF2B5EF4-FFF2-40B4-BE49-F238E27FC236}">
                <a16:creationId xmlns="" xmlns:a16="http://schemas.microsoft.com/office/drawing/2014/main" id="{A9CF0FBB-E3C2-459D-9543-8D37A85376A5}"/>
              </a:ext>
            </a:extLst>
          </p:cNvPr>
          <p:cNvSpPr txBox="1">
            <a:spLocks noChangeArrowheads="1"/>
          </p:cNvSpPr>
          <p:nvPr/>
        </p:nvSpPr>
        <p:spPr bwMode="auto">
          <a:xfrm>
            <a:off x="2439988" y="2474914"/>
            <a:ext cx="48736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15</a:t>
            </a:r>
          </a:p>
        </p:txBody>
      </p:sp>
      <p:sp>
        <p:nvSpPr>
          <p:cNvPr id="11269" name="Line 5">
            <a:extLst>
              <a:ext uri="{FF2B5EF4-FFF2-40B4-BE49-F238E27FC236}">
                <a16:creationId xmlns="" xmlns:a16="http://schemas.microsoft.com/office/drawing/2014/main" id="{13620E87-497A-4409-BBBA-301B2408EC4A}"/>
              </a:ext>
            </a:extLst>
          </p:cNvPr>
          <p:cNvSpPr>
            <a:spLocks noChangeShapeType="1"/>
          </p:cNvSpPr>
          <p:nvPr/>
        </p:nvSpPr>
        <p:spPr bwMode="auto">
          <a:xfrm>
            <a:off x="2684463" y="2032001"/>
            <a:ext cx="11112"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1270" name="Line 6">
            <a:extLst>
              <a:ext uri="{FF2B5EF4-FFF2-40B4-BE49-F238E27FC236}">
                <a16:creationId xmlns="" xmlns:a16="http://schemas.microsoft.com/office/drawing/2014/main" id="{62BFA380-07CA-4CCB-A9AE-5B794AE2F5AD}"/>
              </a:ext>
            </a:extLst>
          </p:cNvPr>
          <p:cNvSpPr>
            <a:spLocks noChangeShapeType="1"/>
          </p:cNvSpPr>
          <p:nvPr/>
        </p:nvSpPr>
        <p:spPr bwMode="auto">
          <a:xfrm>
            <a:off x="2684463" y="2922588"/>
            <a:ext cx="11112" cy="7556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71" name="Line 7">
            <a:extLst>
              <a:ext uri="{FF2B5EF4-FFF2-40B4-BE49-F238E27FC236}">
                <a16:creationId xmlns="" xmlns:a16="http://schemas.microsoft.com/office/drawing/2014/main" id="{3A577C0C-B092-41AD-AD0E-872095266E24}"/>
              </a:ext>
            </a:extLst>
          </p:cNvPr>
          <p:cNvSpPr>
            <a:spLocks noChangeShapeType="1"/>
          </p:cNvSpPr>
          <p:nvPr/>
        </p:nvSpPr>
        <p:spPr bwMode="auto">
          <a:xfrm>
            <a:off x="2552700" y="3328988"/>
            <a:ext cx="274638" cy="1111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72" name="Freeform 8">
            <a:extLst>
              <a:ext uri="{FF2B5EF4-FFF2-40B4-BE49-F238E27FC236}">
                <a16:creationId xmlns="" xmlns:a16="http://schemas.microsoft.com/office/drawing/2014/main" id="{C7F429F3-FC24-4DDC-800C-5A542CDC0BA0}"/>
              </a:ext>
            </a:extLst>
          </p:cNvPr>
          <p:cNvSpPr>
            <a:spLocks/>
          </p:cNvSpPr>
          <p:nvPr/>
        </p:nvSpPr>
        <p:spPr bwMode="auto">
          <a:xfrm>
            <a:off x="2416175" y="3678238"/>
            <a:ext cx="547688" cy="461962"/>
          </a:xfrm>
          <a:custGeom>
            <a:avLst/>
            <a:gdLst>
              <a:gd name="T0" fmla="*/ 0 w 10000"/>
              <a:gd name="T1" fmla="*/ 0 h 10000"/>
              <a:gd name="T2" fmla="*/ 0 w 10000"/>
              <a:gd name="T3" fmla="*/ 461962 h 10000"/>
              <a:gd name="T4" fmla="*/ 547688 w 10000"/>
              <a:gd name="T5" fmla="*/ 461962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73" name="Text Box 9">
            <a:extLst>
              <a:ext uri="{FF2B5EF4-FFF2-40B4-BE49-F238E27FC236}">
                <a16:creationId xmlns="" xmlns:a16="http://schemas.microsoft.com/office/drawing/2014/main" id="{F193FA76-0493-4B8F-86BC-BCDEEAB007A6}"/>
              </a:ext>
            </a:extLst>
          </p:cNvPr>
          <p:cNvSpPr txBox="1">
            <a:spLocks noChangeArrowheads="1"/>
          </p:cNvSpPr>
          <p:nvPr/>
        </p:nvSpPr>
        <p:spPr bwMode="auto">
          <a:xfrm>
            <a:off x="2439988" y="3708400"/>
            <a:ext cx="487362"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16</a:t>
            </a:r>
          </a:p>
        </p:txBody>
      </p:sp>
      <p:sp>
        <p:nvSpPr>
          <p:cNvPr id="11274" name="Line 10">
            <a:extLst>
              <a:ext uri="{FF2B5EF4-FFF2-40B4-BE49-F238E27FC236}">
                <a16:creationId xmlns="" xmlns:a16="http://schemas.microsoft.com/office/drawing/2014/main" id="{B315ED2C-9884-4EB2-9800-C8116C3AD995}"/>
              </a:ext>
            </a:extLst>
          </p:cNvPr>
          <p:cNvSpPr>
            <a:spLocks noChangeShapeType="1"/>
          </p:cNvSpPr>
          <p:nvPr/>
        </p:nvSpPr>
        <p:spPr bwMode="auto">
          <a:xfrm>
            <a:off x="2684463" y="4157663"/>
            <a:ext cx="11112" cy="41116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1275" name="Line 11">
            <a:extLst>
              <a:ext uri="{FF2B5EF4-FFF2-40B4-BE49-F238E27FC236}">
                <a16:creationId xmlns="" xmlns:a16="http://schemas.microsoft.com/office/drawing/2014/main" id="{03D39B3E-510C-4A28-84B5-C9B1C92834E4}"/>
              </a:ext>
            </a:extLst>
          </p:cNvPr>
          <p:cNvSpPr>
            <a:spLocks noChangeShapeType="1"/>
          </p:cNvSpPr>
          <p:nvPr/>
        </p:nvSpPr>
        <p:spPr bwMode="auto">
          <a:xfrm>
            <a:off x="2963863" y="2643188"/>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76" name="Freeform 12">
            <a:extLst>
              <a:ext uri="{FF2B5EF4-FFF2-40B4-BE49-F238E27FC236}">
                <a16:creationId xmlns="" xmlns:a16="http://schemas.microsoft.com/office/drawing/2014/main" id="{153409E5-612E-4916-88BA-72D38FA639A7}"/>
              </a:ext>
            </a:extLst>
          </p:cNvPr>
          <p:cNvSpPr>
            <a:spLocks/>
          </p:cNvSpPr>
          <p:nvPr/>
        </p:nvSpPr>
        <p:spPr bwMode="auto">
          <a:xfrm>
            <a:off x="3375025" y="2443163"/>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77" name="Text Box 13">
            <a:extLst>
              <a:ext uri="{FF2B5EF4-FFF2-40B4-BE49-F238E27FC236}">
                <a16:creationId xmlns="" xmlns:a16="http://schemas.microsoft.com/office/drawing/2014/main" id="{85D909A1-07B3-48C1-A1DA-028FA927AB9E}"/>
              </a:ext>
            </a:extLst>
          </p:cNvPr>
          <p:cNvSpPr txBox="1">
            <a:spLocks noChangeArrowheads="1"/>
          </p:cNvSpPr>
          <p:nvPr/>
        </p:nvSpPr>
        <p:spPr bwMode="auto">
          <a:xfrm>
            <a:off x="3400425" y="2474914"/>
            <a:ext cx="1309688"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Action A</a:t>
            </a:r>
          </a:p>
        </p:txBody>
      </p:sp>
      <p:sp>
        <p:nvSpPr>
          <p:cNvPr id="11278" name="Line 14">
            <a:extLst>
              <a:ext uri="{FF2B5EF4-FFF2-40B4-BE49-F238E27FC236}">
                <a16:creationId xmlns="" xmlns:a16="http://schemas.microsoft.com/office/drawing/2014/main" id="{990FE146-A3F0-4281-A5CA-2A3E5B3668F4}"/>
              </a:ext>
            </a:extLst>
          </p:cNvPr>
          <p:cNvSpPr>
            <a:spLocks noChangeShapeType="1"/>
          </p:cNvSpPr>
          <p:nvPr/>
        </p:nvSpPr>
        <p:spPr bwMode="auto">
          <a:xfrm>
            <a:off x="2963863" y="3878263"/>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79" name="Freeform 15">
            <a:extLst>
              <a:ext uri="{FF2B5EF4-FFF2-40B4-BE49-F238E27FC236}">
                <a16:creationId xmlns="" xmlns:a16="http://schemas.microsoft.com/office/drawing/2014/main" id="{1596CDC5-0161-4815-97CD-2D5E94AD1E00}"/>
              </a:ext>
            </a:extLst>
          </p:cNvPr>
          <p:cNvSpPr>
            <a:spLocks/>
          </p:cNvSpPr>
          <p:nvPr/>
        </p:nvSpPr>
        <p:spPr bwMode="auto">
          <a:xfrm>
            <a:off x="3375025" y="3678238"/>
            <a:ext cx="1371600" cy="461962"/>
          </a:xfrm>
          <a:custGeom>
            <a:avLst/>
            <a:gdLst>
              <a:gd name="T0" fmla="*/ 0 w 10000"/>
              <a:gd name="T1" fmla="*/ 0 h 10000"/>
              <a:gd name="T2" fmla="*/ 0 w 10000"/>
              <a:gd name="T3" fmla="*/ 461962 h 10000"/>
              <a:gd name="T4" fmla="*/ 1371600 w 10000"/>
              <a:gd name="T5" fmla="*/ 461962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80" name="Text Box 16">
            <a:extLst>
              <a:ext uri="{FF2B5EF4-FFF2-40B4-BE49-F238E27FC236}">
                <a16:creationId xmlns="" xmlns:a16="http://schemas.microsoft.com/office/drawing/2014/main" id="{344D449D-6505-4C87-B597-AE0B8DEF1EB4}"/>
              </a:ext>
            </a:extLst>
          </p:cNvPr>
          <p:cNvSpPr txBox="1">
            <a:spLocks noChangeArrowheads="1"/>
          </p:cNvSpPr>
          <p:nvPr/>
        </p:nvSpPr>
        <p:spPr bwMode="auto">
          <a:xfrm>
            <a:off x="3400425" y="3708400"/>
            <a:ext cx="130968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B</a:t>
            </a:r>
          </a:p>
        </p:txBody>
      </p:sp>
      <p:sp>
        <p:nvSpPr>
          <p:cNvPr id="11281" name="Text Box 17">
            <a:extLst>
              <a:ext uri="{FF2B5EF4-FFF2-40B4-BE49-F238E27FC236}">
                <a16:creationId xmlns="" xmlns:a16="http://schemas.microsoft.com/office/drawing/2014/main" id="{D04097C2-90CC-408B-955C-6DD37D96251F}"/>
              </a:ext>
            </a:extLst>
          </p:cNvPr>
          <p:cNvSpPr txBox="1">
            <a:spLocks noChangeArrowheads="1"/>
          </p:cNvSpPr>
          <p:nvPr/>
        </p:nvSpPr>
        <p:spPr bwMode="auto">
          <a:xfrm>
            <a:off x="2919414" y="3092450"/>
            <a:ext cx="3508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a:latin typeface="Tahoma" panose="020B0604030504040204" pitchFamily="34" charset="0"/>
              </a:rPr>
              <a:t>a</a:t>
            </a:r>
          </a:p>
        </p:txBody>
      </p:sp>
      <p:sp>
        <p:nvSpPr>
          <p:cNvPr id="11282" name="Freeform 18">
            <a:extLst>
              <a:ext uri="{FF2B5EF4-FFF2-40B4-BE49-F238E27FC236}">
                <a16:creationId xmlns="" xmlns:a16="http://schemas.microsoft.com/office/drawing/2014/main" id="{A911BCD2-8006-44CE-9834-4238DCCC3588}"/>
              </a:ext>
            </a:extLst>
          </p:cNvPr>
          <p:cNvSpPr>
            <a:spLocks/>
          </p:cNvSpPr>
          <p:nvPr/>
        </p:nvSpPr>
        <p:spPr bwMode="auto">
          <a:xfrm>
            <a:off x="5775325" y="1893888"/>
            <a:ext cx="2743200" cy="423862"/>
          </a:xfrm>
          <a:custGeom>
            <a:avLst/>
            <a:gdLst>
              <a:gd name="T0" fmla="*/ 0 w 10000"/>
              <a:gd name="T1" fmla="*/ 0 h 10000"/>
              <a:gd name="T2" fmla="*/ 0 w 10000"/>
              <a:gd name="T3" fmla="*/ 423862 h 10000"/>
              <a:gd name="T4" fmla="*/ 2743200 w 10000"/>
              <a:gd name="T5" fmla="*/ 423862 h 10000"/>
              <a:gd name="T6" fmla="*/ 27432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83" name="Text Box 19">
            <a:extLst>
              <a:ext uri="{FF2B5EF4-FFF2-40B4-BE49-F238E27FC236}">
                <a16:creationId xmlns="" xmlns:a16="http://schemas.microsoft.com/office/drawing/2014/main" id="{B24C903E-1257-402D-ABE5-6282917E568E}"/>
              </a:ext>
            </a:extLst>
          </p:cNvPr>
          <p:cNvSpPr txBox="1">
            <a:spLocks noChangeArrowheads="1"/>
          </p:cNvSpPr>
          <p:nvPr/>
        </p:nvSpPr>
        <p:spPr bwMode="auto">
          <a:xfrm>
            <a:off x="5800725" y="1935163"/>
            <a:ext cx="268128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L’étape 15 est active</a:t>
            </a:r>
          </a:p>
        </p:txBody>
      </p:sp>
      <p:sp>
        <p:nvSpPr>
          <p:cNvPr id="11284" name="Freeform 20">
            <a:extLst>
              <a:ext uri="{FF2B5EF4-FFF2-40B4-BE49-F238E27FC236}">
                <a16:creationId xmlns="" xmlns:a16="http://schemas.microsoft.com/office/drawing/2014/main" id="{677F4CE8-C181-4201-AB94-BB9EE486E999}"/>
              </a:ext>
            </a:extLst>
          </p:cNvPr>
          <p:cNvSpPr>
            <a:spLocks/>
          </p:cNvSpPr>
          <p:nvPr/>
        </p:nvSpPr>
        <p:spPr bwMode="auto">
          <a:xfrm>
            <a:off x="5570538" y="2854326"/>
            <a:ext cx="3497262" cy="754063"/>
          </a:xfrm>
          <a:custGeom>
            <a:avLst/>
            <a:gdLst>
              <a:gd name="T0" fmla="*/ 0 w 10000"/>
              <a:gd name="T1" fmla="*/ 0 h 10000"/>
              <a:gd name="T2" fmla="*/ 0 w 10000"/>
              <a:gd name="T3" fmla="*/ 754063 h 10000"/>
              <a:gd name="T4" fmla="*/ 3497262 w 10000"/>
              <a:gd name="T5" fmla="*/ 754063 h 10000"/>
              <a:gd name="T6" fmla="*/ 3497262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85" name="Text Box 21">
            <a:extLst>
              <a:ext uri="{FF2B5EF4-FFF2-40B4-BE49-F238E27FC236}">
                <a16:creationId xmlns="" xmlns:a16="http://schemas.microsoft.com/office/drawing/2014/main" id="{3A31ADB2-EB9E-41D7-82C1-9D90555C5D60}"/>
              </a:ext>
            </a:extLst>
          </p:cNvPr>
          <p:cNvSpPr txBox="1">
            <a:spLocks noChangeArrowheads="1"/>
          </p:cNvSpPr>
          <p:nvPr/>
        </p:nvSpPr>
        <p:spPr bwMode="auto">
          <a:xfrm>
            <a:off x="5594350" y="2894014"/>
            <a:ext cx="3436938"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L’action associée à l’étape 15 est effective</a:t>
            </a:r>
          </a:p>
        </p:txBody>
      </p:sp>
      <p:sp>
        <p:nvSpPr>
          <p:cNvPr id="11286" name="Freeform 22">
            <a:extLst>
              <a:ext uri="{FF2B5EF4-FFF2-40B4-BE49-F238E27FC236}">
                <a16:creationId xmlns="" xmlns:a16="http://schemas.microsoft.com/office/drawing/2014/main" id="{E06E9598-E7B5-4B5A-92A4-58FD842A81DE}"/>
              </a:ext>
            </a:extLst>
          </p:cNvPr>
          <p:cNvSpPr>
            <a:spLocks/>
          </p:cNvSpPr>
          <p:nvPr/>
        </p:nvSpPr>
        <p:spPr bwMode="auto">
          <a:xfrm>
            <a:off x="5570538" y="4225926"/>
            <a:ext cx="3497262" cy="754063"/>
          </a:xfrm>
          <a:custGeom>
            <a:avLst/>
            <a:gdLst>
              <a:gd name="T0" fmla="*/ 0 w 10000"/>
              <a:gd name="T1" fmla="*/ 0 h 10000"/>
              <a:gd name="T2" fmla="*/ 0 w 10000"/>
              <a:gd name="T3" fmla="*/ 754063 h 10000"/>
              <a:gd name="T4" fmla="*/ 3497262 w 10000"/>
              <a:gd name="T5" fmla="*/ 754063 h 10000"/>
              <a:gd name="T6" fmla="*/ 3497262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87" name="Text Box 23">
            <a:extLst>
              <a:ext uri="{FF2B5EF4-FFF2-40B4-BE49-F238E27FC236}">
                <a16:creationId xmlns="" xmlns:a16="http://schemas.microsoft.com/office/drawing/2014/main" id="{5BEA20A1-1F63-46D4-813A-8B2C6E024FBD}"/>
              </a:ext>
            </a:extLst>
          </p:cNvPr>
          <p:cNvSpPr txBox="1">
            <a:spLocks noChangeArrowheads="1"/>
          </p:cNvSpPr>
          <p:nvPr/>
        </p:nvSpPr>
        <p:spPr bwMode="auto">
          <a:xfrm>
            <a:off x="5594350" y="4265614"/>
            <a:ext cx="3436938"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La transition 15-16 est  validée</a:t>
            </a:r>
          </a:p>
        </p:txBody>
      </p:sp>
      <p:sp>
        <p:nvSpPr>
          <p:cNvPr id="11288" name="Line 24">
            <a:extLst>
              <a:ext uri="{FF2B5EF4-FFF2-40B4-BE49-F238E27FC236}">
                <a16:creationId xmlns="" xmlns:a16="http://schemas.microsoft.com/office/drawing/2014/main" id="{2A0D1BA5-8630-4161-BAB3-17FD831401C5}"/>
              </a:ext>
            </a:extLst>
          </p:cNvPr>
          <p:cNvSpPr>
            <a:spLocks noChangeShapeType="1"/>
          </p:cNvSpPr>
          <p:nvPr/>
        </p:nvSpPr>
        <p:spPr bwMode="auto">
          <a:xfrm flipH="1">
            <a:off x="3101975" y="1893888"/>
            <a:ext cx="2262188" cy="41275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1289" name="Line 25">
            <a:extLst>
              <a:ext uri="{FF2B5EF4-FFF2-40B4-BE49-F238E27FC236}">
                <a16:creationId xmlns="" xmlns:a16="http://schemas.microsoft.com/office/drawing/2014/main" id="{4D65328F-01A4-4960-BA4D-117233EAE3B9}"/>
              </a:ext>
            </a:extLst>
          </p:cNvPr>
          <p:cNvSpPr>
            <a:spLocks noChangeShapeType="1"/>
          </p:cNvSpPr>
          <p:nvPr/>
        </p:nvSpPr>
        <p:spPr bwMode="auto">
          <a:xfrm rot="10800000">
            <a:off x="4816476" y="3060700"/>
            <a:ext cx="822325" cy="34290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1290" name="Line 26">
            <a:extLst>
              <a:ext uri="{FF2B5EF4-FFF2-40B4-BE49-F238E27FC236}">
                <a16:creationId xmlns="" xmlns:a16="http://schemas.microsoft.com/office/drawing/2014/main" id="{821B4040-1FC5-4D3C-A820-04F803AB9DBE}"/>
              </a:ext>
            </a:extLst>
          </p:cNvPr>
          <p:cNvSpPr>
            <a:spLocks noChangeShapeType="1"/>
          </p:cNvSpPr>
          <p:nvPr/>
        </p:nvSpPr>
        <p:spPr bwMode="auto">
          <a:xfrm rot="10800000" flipH="1">
            <a:off x="1935163" y="3335338"/>
            <a:ext cx="342900" cy="68262"/>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1291" name="Line 27">
            <a:extLst>
              <a:ext uri="{FF2B5EF4-FFF2-40B4-BE49-F238E27FC236}">
                <a16:creationId xmlns="" xmlns:a16="http://schemas.microsoft.com/office/drawing/2014/main" id="{B9ECB226-DCB9-4BA0-A24E-23C02D83D999}"/>
              </a:ext>
            </a:extLst>
          </p:cNvPr>
          <p:cNvSpPr>
            <a:spLocks noChangeShapeType="1"/>
          </p:cNvSpPr>
          <p:nvPr/>
        </p:nvSpPr>
        <p:spPr bwMode="auto">
          <a:xfrm>
            <a:off x="1935163" y="3403600"/>
            <a:ext cx="138112" cy="1714500"/>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92" name="Line 28">
            <a:extLst>
              <a:ext uri="{FF2B5EF4-FFF2-40B4-BE49-F238E27FC236}">
                <a16:creationId xmlns="" xmlns:a16="http://schemas.microsoft.com/office/drawing/2014/main" id="{BA8D0FEF-2041-425C-9BFF-D01184672970}"/>
              </a:ext>
            </a:extLst>
          </p:cNvPr>
          <p:cNvSpPr>
            <a:spLocks noChangeShapeType="1"/>
          </p:cNvSpPr>
          <p:nvPr/>
        </p:nvSpPr>
        <p:spPr bwMode="auto">
          <a:xfrm rot="10800000" flipH="1">
            <a:off x="2073276" y="4500564"/>
            <a:ext cx="3497263" cy="617537"/>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1293" name="Freeform 29">
            <a:extLst>
              <a:ext uri="{FF2B5EF4-FFF2-40B4-BE49-F238E27FC236}">
                <a16:creationId xmlns="" xmlns:a16="http://schemas.microsoft.com/office/drawing/2014/main" id="{39811E4F-80CC-4023-99BE-383BC4B5E4EF}"/>
              </a:ext>
            </a:extLst>
          </p:cNvPr>
          <p:cNvSpPr>
            <a:spLocks/>
          </p:cNvSpPr>
          <p:nvPr/>
        </p:nvSpPr>
        <p:spPr bwMode="auto">
          <a:xfrm>
            <a:off x="2620963" y="2786063"/>
            <a:ext cx="68262" cy="68262"/>
          </a:xfrm>
          <a:custGeom>
            <a:avLst/>
            <a:gdLst>
              <a:gd name="T0" fmla="*/ 34131 w 10000"/>
              <a:gd name="T1" fmla="*/ 0 h 10000"/>
              <a:gd name="T2" fmla="*/ 0 w 10000"/>
              <a:gd name="T3" fmla="*/ 34131 h 10000"/>
              <a:gd name="T4" fmla="*/ 34131 w 10000"/>
              <a:gd name="T5" fmla="*/ 68262 h 10000"/>
              <a:gd name="T6" fmla="*/ 68262 w 10000"/>
              <a:gd name="T7" fmla="*/ 34131 h 10000"/>
              <a:gd name="T8" fmla="*/ 34131 w 10000"/>
              <a:gd name="T9" fmla="*/ 0 h 10000"/>
              <a:gd name="T10" fmla="*/ 34131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rgbClr val="00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nvGrpSpPr>
          <p:cNvPr id="11294" name="Group 30">
            <a:extLst>
              <a:ext uri="{FF2B5EF4-FFF2-40B4-BE49-F238E27FC236}">
                <a16:creationId xmlns="" xmlns:a16="http://schemas.microsoft.com/office/drawing/2014/main" id="{C980AD12-B070-4C4A-8F83-5E61730DC730}"/>
              </a:ext>
            </a:extLst>
          </p:cNvPr>
          <p:cNvGrpSpPr>
            <a:grpSpLocks/>
          </p:cNvGrpSpPr>
          <p:nvPr/>
        </p:nvGrpSpPr>
        <p:grpSpPr bwMode="auto">
          <a:xfrm>
            <a:off x="8656639" y="2032001"/>
            <a:ext cx="617537" cy="2747963"/>
            <a:chOff x="4368" y="1244"/>
            <a:chExt cx="432" cy="1923"/>
          </a:xfrm>
        </p:grpSpPr>
        <p:sp>
          <p:nvSpPr>
            <p:cNvPr id="11301" name="Freeform 31">
              <a:extLst>
                <a:ext uri="{FF2B5EF4-FFF2-40B4-BE49-F238E27FC236}">
                  <a16:creationId xmlns="" xmlns:a16="http://schemas.microsoft.com/office/drawing/2014/main" id="{FA545B6F-1D14-4053-8CB5-9349BFFBA4A2}"/>
                </a:ext>
              </a:extLst>
            </p:cNvPr>
            <p:cNvSpPr>
              <a:spLocks/>
            </p:cNvSpPr>
            <p:nvPr/>
          </p:nvSpPr>
          <p:spPr bwMode="auto">
            <a:xfrm>
              <a:off x="4368" y="1244"/>
              <a:ext cx="432" cy="1050"/>
            </a:xfrm>
            <a:custGeom>
              <a:avLst/>
              <a:gdLst>
                <a:gd name="T0" fmla="*/ 0 w 10000"/>
                <a:gd name="T1" fmla="*/ 0 h 10000"/>
                <a:gd name="T2" fmla="*/ 432 w 10000"/>
                <a:gd name="T3" fmla="*/ 811 h 10000"/>
                <a:gd name="T4" fmla="*/ 432 w 10000"/>
                <a:gd name="T5" fmla="*/ 1050 h 10000"/>
                <a:gd name="T6" fmla="*/ 0 w 10000"/>
                <a:gd name="T7" fmla="*/ 239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cubicBezTo>
                    <a:pt x="5522" y="0"/>
                    <a:pt x="9999" y="3456"/>
                    <a:pt x="10000" y="7720"/>
                  </a:cubicBezTo>
                  <a:lnTo>
                    <a:pt x="10000" y="10000"/>
                  </a:lnTo>
                  <a:cubicBezTo>
                    <a:pt x="9999" y="5735"/>
                    <a:pt x="5522" y="2279"/>
                    <a:pt x="0" y="2279"/>
                  </a:cubicBezTo>
                  <a:close/>
                  <a:moveTo>
                    <a:pt x="0" y="0"/>
                  </a:moveTo>
                </a:path>
              </a:pathLst>
            </a:custGeom>
            <a:solidFill>
              <a:srgbClr val="33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302" name="Freeform 32">
              <a:extLst>
                <a:ext uri="{FF2B5EF4-FFF2-40B4-BE49-F238E27FC236}">
                  <a16:creationId xmlns="" xmlns:a16="http://schemas.microsoft.com/office/drawing/2014/main" id="{8D2B37B2-EA0A-4A77-B441-78861C991B37}"/>
                </a:ext>
              </a:extLst>
            </p:cNvPr>
            <p:cNvSpPr>
              <a:spLocks/>
            </p:cNvSpPr>
            <p:nvPr/>
          </p:nvSpPr>
          <p:spPr bwMode="auto">
            <a:xfrm>
              <a:off x="4368" y="2174"/>
              <a:ext cx="432" cy="993"/>
            </a:xfrm>
            <a:custGeom>
              <a:avLst/>
              <a:gdLst>
                <a:gd name="T0" fmla="*/ 432 w 9999"/>
                <a:gd name="T1" fmla="*/ 120 h 10000"/>
                <a:gd name="T2" fmla="*/ 305 w 9999"/>
                <a:gd name="T3" fmla="*/ 695 h 10000"/>
                <a:gd name="T4" fmla="*/ 305 w 9999"/>
                <a:gd name="T5" fmla="*/ 993 h 10000"/>
                <a:gd name="T6" fmla="*/ 0 w 9999"/>
                <a:gd name="T7" fmla="*/ 812 h 10000"/>
                <a:gd name="T8" fmla="*/ 305 w 9999"/>
                <a:gd name="T9" fmla="*/ 157 h 10000"/>
                <a:gd name="T10" fmla="*/ 305 w 9999"/>
                <a:gd name="T11" fmla="*/ 455 h 10000"/>
                <a:gd name="T12" fmla="*/ 427 w 9999"/>
                <a:gd name="T13" fmla="*/ 0 h 10000"/>
                <a:gd name="T14" fmla="*/ 427 w 9999"/>
                <a:gd name="T15" fmla="*/ 0 h 10000"/>
                <a:gd name="T16" fmla="*/ 432 w 9999"/>
                <a:gd name="T17" fmla="*/ 120 h 10000"/>
                <a:gd name="T18" fmla="*/ 432 w 9999"/>
                <a:gd name="T19" fmla="*/ 120 h 100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9999"/>
                <a:gd name="T31" fmla="*/ 0 h 10000"/>
                <a:gd name="T32" fmla="*/ 9999 w 9999"/>
                <a:gd name="T33" fmla="*/ 10000 h 100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9999" h="10000">
                  <a:moveTo>
                    <a:pt x="9999" y="1207"/>
                  </a:moveTo>
                  <a:cubicBezTo>
                    <a:pt x="10000" y="3380"/>
                    <a:pt x="8942" y="5463"/>
                    <a:pt x="7061" y="6997"/>
                  </a:cubicBezTo>
                  <a:lnTo>
                    <a:pt x="7060" y="10000"/>
                  </a:lnTo>
                  <a:lnTo>
                    <a:pt x="0" y="8176"/>
                  </a:lnTo>
                  <a:lnTo>
                    <a:pt x="7060" y="1579"/>
                  </a:lnTo>
                  <a:lnTo>
                    <a:pt x="7061" y="4583"/>
                  </a:lnTo>
                  <a:cubicBezTo>
                    <a:pt x="8581" y="3343"/>
                    <a:pt x="9573" y="1736"/>
                    <a:pt x="9890" y="0"/>
                  </a:cubicBezTo>
                  <a:cubicBezTo>
                    <a:pt x="9963" y="399"/>
                    <a:pt x="9999" y="803"/>
                    <a:pt x="9999" y="1207"/>
                  </a:cubicBezTo>
                  <a:close/>
                  <a:moveTo>
                    <a:pt x="9999" y="1207"/>
                  </a:moveTo>
                </a:path>
              </a:pathLst>
            </a:custGeom>
            <a:solidFill>
              <a:srgbClr val="26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303" name="Freeform 33">
              <a:extLst>
                <a:ext uri="{FF2B5EF4-FFF2-40B4-BE49-F238E27FC236}">
                  <a16:creationId xmlns="" xmlns:a16="http://schemas.microsoft.com/office/drawing/2014/main" id="{3B1C1FC3-6878-4AE6-B18B-EA5F28F72219}"/>
                </a:ext>
              </a:extLst>
            </p:cNvPr>
            <p:cNvSpPr>
              <a:spLocks/>
            </p:cNvSpPr>
            <p:nvPr/>
          </p:nvSpPr>
          <p:spPr bwMode="auto">
            <a:xfrm>
              <a:off x="4368" y="1244"/>
              <a:ext cx="432" cy="1923"/>
            </a:xfrm>
            <a:custGeom>
              <a:avLst/>
              <a:gdLst>
                <a:gd name="T0" fmla="*/ 0 w 9999"/>
                <a:gd name="T1" fmla="*/ 0 h 10000"/>
                <a:gd name="T2" fmla="*/ 432 w 9999"/>
                <a:gd name="T3" fmla="*/ 811 h 10000"/>
                <a:gd name="T4" fmla="*/ 432 w 9999"/>
                <a:gd name="T5" fmla="*/ 1051 h 10000"/>
                <a:gd name="T6" fmla="*/ 305 w 9999"/>
                <a:gd name="T7" fmla="*/ 1625 h 10000"/>
                <a:gd name="T8" fmla="*/ 305 w 9999"/>
                <a:gd name="T9" fmla="*/ 1923 h 10000"/>
                <a:gd name="T10" fmla="*/ 0 w 9999"/>
                <a:gd name="T11" fmla="*/ 1742 h 10000"/>
                <a:gd name="T12" fmla="*/ 305 w 9999"/>
                <a:gd name="T13" fmla="*/ 1087 h 10000"/>
                <a:gd name="T14" fmla="*/ 305 w 9999"/>
                <a:gd name="T15" fmla="*/ 1386 h 10000"/>
                <a:gd name="T16" fmla="*/ 427 w 9999"/>
                <a:gd name="T17" fmla="*/ 931 h 10000"/>
                <a:gd name="T18" fmla="*/ 427 w 9999"/>
                <a:gd name="T19" fmla="*/ 931 h 10000"/>
                <a:gd name="T20" fmla="*/ 0 w 9999"/>
                <a:gd name="T21" fmla="*/ 239 h 10000"/>
                <a:gd name="T22" fmla="*/ 0 w 9999"/>
                <a:gd name="T23" fmla="*/ 0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999"/>
                <a:gd name="T37" fmla="*/ 0 h 10000"/>
                <a:gd name="T38" fmla="*/ 9999 w 9999"/>
                <a:gd name="T39" fmla="*/ 10000 h 100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999" h="10000">
                  <a:moveTo>
                    <a:pt x="0" y="0"/>
                  </a:moveTo>
                  <a:cubicBezTo>
                    <a:pt x="5522" y="0"/>
                    <a:pt x="9999" y="1888"/>
                    <a:pt x="9999" y="4218"/>
                  </a:cubicBezTo>
                  <a:lnTo>
                    <a:pt x="9999" y="5463"/>
                  </a:lnTo>
                  <a:cubicBezTo>
                    <a:pt x="10000" y="6584"/>
                    <a:pt x="8942" y="7659"/>
                    <a:pt x="7061" y="8450"/>
                  </a:cubicBezTo>
                  <a:lnTo>
                    <a:pt x="7060" y="10000"/>
                  </a:lnTo>
                  <a:lnTo>
                    <a:pt x="0" y="9059"/>
                  </a:lnTo>
                  <a:lnTo>
                    <a:pt x="7060" y="5655"/>
                  </a:lnTo>
                  <a:lnTo>
                    <a:pt x="7061" y="7205"/>
                  </a:lnTo>
                  <a:cubicBezTo>
                    <a:pt x="8581" y="6565"/>
                    <a:pt x="9573" y="5736"/>
                    <a:pt x="9890" y="4840"/>
                  </a:cubicBezTo>
                  <a:cubicBezTo>
                    <a:pt x="9158" y="2774"/>
                    <a:pt x="4952" y="1245"/>
                    <a:pt x="0" y="1245"/>
                  </a:cubicBez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304" name="Freeform 34">
              <a:extLst>
                <a:ext uri="{FF2B5EF4-FFF2-40B4-BE49-F238E27FC236}">
                  <a16:creationId xmlns="" xmlns:a16="http://schemas.microsoft.com/office/drawing/2014/main" id="{5B321EE7-ADE0-4D03-8B37-56DACE3AF38A}"/>
                </a:ext>
              </a:extLst>
            </p:cNvPr>
            <p:cNvSpPr>
              <a:spLocks/>
            </p:cNvSpPr>
            <p:nvPr/>
          </p:nvSpPr>
          <p:spPr bwMode="auto">
            <a:xfrm>
              <a:off x="4795" y="2174"/>
              <a:ext cx="4" cy="120"/>
            </a:xfrm>
            <a:custGeom>
              <a:avLst/>
              <a:gdLst>
                <a:gd name="T0" fmla="*/ 4 w 10000"/>
                <a:gd name="T1" fmla="*/ 120 h 10000"/>
                <a:gd name="T2" fmla="*/ 0 w 10000"/>
                <a:gd name="T3" fmla="*/ 0 h 10000"/>
                <a:gd name="T4" fmla="*/ 0 60000 65536"/>
                <a:gd name="T5" fmla="*/ 0 60000 65536"/>
                <a:gd name="T6" fmla="*/ 0 w 10000"/>
                <a:gd name="T7" fmla="*/ 0 h 10000"/>
                <a:gd name="T8" fmla="*/ 10000 w 10000"/>
                <a:gd name="T9" fmla="*/ 10000 h 10000"/>
              </a:gdLst>
              <a:ahLst/>
              <a:cxnLst>
                <a:cxn ang="T4">
                  <a:pos x="T0" y="T1"/>
                </a:cxn>
                <a:cxn ang="T5">
                  <a:pos x="T2" y="T3"/>
                </a:cxn>
              </a:cxnLst>
              <a:rect l="T6" t="T7" r="T8" b="T9"/>
              <a:pathLst>
                <a:path w="10000" h="10000">
                  <a:moveTo>
                    <a:pt x="10000" y="10000"/>
                  </a:moveTo>
                  <a:cubicBezTo>
                    <a:pt x="9997" y="6652"/>
                    <a:pt x="6654" y="3310"/>
                    <a:pt x="0" y="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grpSp>
        <p:nvGrpSpPr>
          <p:cNvPr id="11295" name="Group 35">
            <a:extLst>
              <a:ext uri="{FF2B5EF4-FFF2-40B4-BE49-F238E27FC236}">
                <a16:creationId xmlns="" xmlns:a16="http://schemas.microsoft.com/office/drawing/2014/main" id="{0FEEE867-DECF-4BDE-BF75-C713D6B61560}"/>
              </a:ext>
            </a:extLst>
          </p:cNvPr>
          <p:cNvGrpSpPr>
            <a:grpSpLocks/>
          </p:cNvGrpSpPr>
          <p:nvPr/>
        </p:nvGrpSpPr>
        <p:grpSpPr bwMode="auto">
          <a:xfrm>
            <a:off x="5295900" y="2306638"/>
            <a:ext cx="274638" cy="806450"/>
            <a:chOff x="2310" y="1412"/>
            <a:chExt cx="192" cy="565"/>
          </a:xfrm>
        </p:grpSpPr>
        <p:sp>
          <p:nvSpPr>
            <p:cNvPr id="11297" name="Freeform 36">
              <a:extLst>
                <a:ext uri="{FF2B5EF4-FFF2-40B4-BE49-F238E27FC236}">
                  <a16:creationId xmlns="" xmlns:a16="http://schemas.microsoft.com/office/drawing/2014/main" id="{AE88DC5A-0BAA-4C03-B9A1-4974940AB9D5}"/>
                </a:ext>
              </a:extLst>
            </p:cNvPr>
            <p:cNvSpPr>
              <a:spLocks/>
            </p:cNvSpPr>
            <p:nvPr/>
          </p:nvSpPr>
          <p:spPr bwMode="auto">
            <a:xfrm>
              <a:off x="2310" y="1600"/>
              <a:ext cx="192" cy="377"/>
            </a:xfrm>
            <a:custGeom>
              <a:avLst/>
              <a:gdLst>
                <a:gd name="T0" fmla="*/ 0 w 10000"/>
                <a:gd name="T1" fmla="*/ 168 h 10000"/>
                <a:gd name="T2" fmla="*/ 128 w 10000"/>
                <a:gd name="T3" fmla="*/ 346 h 10000"/>
                <a:gd name="T4" fmla="*/ 128 w 10000"/>
                <a:gd name="T5" fmla="*/ 377 h 10000"/>
                <a:gd name="T6" fmla="*/ 192 w 10000"/>
                <a:gd name="T7" fmla="*/ 273 h 10000"/>
                <a:gd name="T8" fmla="*/ 128 w 10000"/>
                <a:gd name="T9" fmla="*/ 146 h 10000"/>
                <a:gd name="T10" fmla="*/ 128 w 10000"/>
                <a:gd name="T11" fmla="*/ 178 h 10000"/>
                <a:gd name="T12" fmla="*/ 0 w 10000"/>
                <a:gd name="T13" fmla="*/ 0 h 10000"/>
                <a:gd name="T14" fmla="*/ 0 w 10000"/>
                <a:gd name="T15" fmla="*/ 168 h 10000"/>
                <a:gd name="T16" fmla="*/ 0 w 10000"/>
                <a:gd name="T17" fmla="*/ 168 h 1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00"/>
                <a:gd name="T28" fmla="*/ 0 h 10000"/>
                <a:gd name="T29" fmla="*/ 10000 w 10000"/>
                <a:gd name="T30" fmla="*/ 10000 h 1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00" h="10000">
                  <a:moveTo>
                    <a:pt x="0" y="4458"/>
                  </a:moveTo>
                  <a:cubicBezTo>
                    <a:pt x="0" y="6577"/>
                    <a:pt x="2671" y="8466"/>
                    <a:pt x="6666" y="9172"/>
                  </a:cubicBezTo>
                  <a:lnTo>
                    <a:pt x="6666" y="10000"/>
                  </a:lnTo>
                  <a:lnTo>
                    <a:pt x="10000" y="7229"/>
                  </a:lnTo>
                  <a:lnTo>
                    <a:pt x="6666" y="3885"/>
                  </a:lnTo>
                  <a:lnTo>
                    <a:pt x="6666" y="4713"/>
                  </a:lnTo>
                  <a:cubicBezTo>
                    <a:pt x="2671" y="4007"/>
                    <a:pt x="0" y="2118"/>
                    <a:pt x="0" y="0"/>
                  </a:cubicBezTo>
                  <a:lnTo>
                    <a:pt x="0" y="4458"/>
                  </a:lnTo>
                  <a:close/>
                  <a:moveTo>
                    <a:pt x="0" y="4458"/>
                  </a:moveTo>
                </a:path>
              </a:pathLst>
            </a:custGeom>
            <a:solidFill>
              <a:srgbClr val="33CCCC"/>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98" name="Freeform 37">
              <a:extLst>
                <a:ext uri="{FF2B5EF4-FFF2-40B4-BE49-F238E27FC236}">
                  <a16:creationId xmlns="" xmlns:a16="http://schemas.microsoft.com/office/drawing/2014/main" id="{0E9EEB31-6F9A-4E3E-B0B1-1B9407DCB7F5}"/>
                </a:ext>
              </a:extLst>
            </p:cNvPr>
            <p:cNvSpPr>
              <a:spLocks/>
            </p:cNvSpPr>
            <p:nvPr/>
          </p:nvSpPr>
          <p:spPr bwMode="auto">
            <a:xfrm>
              <a:off x="2310" y="1412"/>
              <a:ext cx="192" cy="272"/>
            </a:xfrm>
            <a:custGeom>
              <a:avLst/>
              <a:gdLst>
                <a:gd name="T0" fmla="*/ 192 w 10000"/>
                <a:gd name="T1" fmla="*/ 0 h 10000"/>
                <a:gd name="T2" fmla="*/ 0 w 10000"/>
                <a:gd name="T3" fmla="*/ 188 h 10000"/>
                <a:gd name="T4" fmla="*/ 20 w 10000"/>
                <a:gd name="T5" fmla="*/ 272 h 10000"/>
                <a:gd name="T6" fmla="*/ 192 w 10000"/>
                <a:gd name="T7" fmla="*/ 168 h 10000"/>
                <a:gd name="T8" fmla="*/ 192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10000" y="0"/>
                  </a:moveTo>
                  <a:cubicBezTo>
                    <a:pt x="4477" y="0"/>
                    <a:pt x="0" y="3096"/>
                    <a:pt x="0" y="6916"/>
                  </a:cubicBezTo>
                  <a:lnTo>
                    <a:pt x="1048" y="10000"/>
                  </a:lnTo>
                  <a:cubicBezTo>
                    <a:pt x="2740" y="7651"/>
                    <a:pt x="6206" y="6167"/>
                    <a:pt x="10000" y="6167"/>
                  </a:cubicBezTo>
                  <a:close/>
                  <a:moveTo>
                    <a:pt x="10000" y="0"/>
                  </a:moveTo>
                </a:path>
              </a:pathLst>
            </a:custGeom>
            <a:solidFill>
              <a:srgbClr val="269999"/>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299" name="Freeform 38">
              <a:extLst>
                <a:ext uri="{FF2B5EF4-FFF2-40B4-BE49-F238E27FC236}">
                  <a16:creationId xmlns="" xmlns:a16="http://schemas.microsoft.com/office/drawing/2014/main" id="{D8B8B3E5-6A48-44BF-9C57-71147874BF67}"/>
                </a:ext>
              </a:extLst>
            </p:cNvPr>
            <p:cNvSpPr>
              <a:spLocks/>
            </p:cNvSpPr>
            <p:nvPr/>
          </p:nvSpPr>
          <p:spPr bwMode="auto">
            <a:xfrm>
              <a:off x="2310" y="1412"/>
              <a:ext cx="192" cy="565"/>
            </a:xfrm>
            <a:custGeom>
              <a:avLst/>
              <a:gdLst>
                <a:gd name="T0" fmla="*/ 192 w 10000"/>
                <a:gd name="T1" fmla="*/ 0 h 10000"/>
                <a:gd name="T2" fmla="*/ 0 w 10000"/>
                <a:gd name="T3" fmla="*/ 188 h 10000"/>
                <a:gd name="T4" fmla="*/ 0 w 10000"/>
                <a:gd name="T5" fmla="*/ 356 h 10000"/>
                <a:gd name="T6" fmla="*/ 128 w 10000"/>
                <a:gd name="T7" fmla="*/ 534 h 10000"/>
                <a:gd name="T8" fmla="*/ 128 w 10000"/>
                <a:gd name="T9" fmla="*/ 565 h 10000"/>
                <a:gd name="T10" fmla="*/ 192 w 10000"/>
                <a:gd name="T11" fmla="*/ 461 h 10000"/>
                <a:gd name="T12" fmla="*/ 128 w 10000"/>
                <a:gd name="T13" fmla="*/ 335 h 10000"/>
                <a:gd name="T14" fmla="*/ 128 w 10000"/>
                <a:gd name="T15" fmla="*/ 366 h 10000"/>
                <a:gd name="T16" fmla="*/ 20 w 10000"/>
                <a:gd name="T17" fmla="*/ 272 h 10000"/>
                <a:gd name="T18" fmla="*/ 20 w 10000"/>
                <a:gd name="T19" fmla="*/ 272 h 10000"/>
                <a:gd name="T20" fmla="*/ 192 w 10000"/>
                <a:gd name="T21" fmla="*/ 168 h 10000"/>
                <a:gd name="T22" fmla="*/ 192 w 10000"/>
                <a:gd name="T23" fmla="*/ 0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000"/>
                <a:gd name="T37" fmla="*/ 0 h 10000"/>
                <a:gd name="T38" fmla="*/ 10000 w 10000"/>
                <a:gd name="T39" fmla="*/ 10000 h 100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000" h="10000">
                  <a:moveTo>
                    <a:pt x="10000" y="0"/>
                  </a:moveTo>
                  <a:cubicBezTo>
                    <a:pt x="4477" y="0"/>
                    <a:pt x="0" y="1492"/>
                    <a:pt x="0" y="3333"/>
                  </a:cubicBezTo>
                  <a:lnTo>
                    <a:pt x="0" y="6305"/>
                  </a:lnTo>
                  <a:cubicBezTo>
                    <a:pt x="0" y="7718"/>
                    <a:pt x="2671" y="8977"/>
                    <a:pt x="6666" y="9448"/>
                  </a:cubicBezTo>
                  <a:lnTo>
                    <a:pt x="6666" y="10000"/>
                  </a:lnTo>
                  <a:lnTo>
                    <a:pt x="10000" y="8152"/>
                  </a:lnTo>
                  <a:lnTo>
                    <a:pt x="6666" y="5923"/>
                  </a:lnTo>
                  <a:lnTo>
                    <a:pt x="6666" y="6475"/>
                  </a:lnTo>
                  <a:cubicBezTo>
                    <a:pt x="4220" y="6187"/>
                    <a:pt x="2205" y="5593"/>
                    <a:pt x="1048" y="4819"/>
                  </a:cubicBezTo>
                  <a:cubicBezTo>
                    <a:pt x="2740" y="3687"/>
                    <a:pt x="6206" y="2972"/>
                    <a:pt x="10000" y="2972"/>
                  </a:cubicBezTo>
                  <a:close/>
                  <a:moveTo>
                    <a:pt x="1000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1300" name="Freeform 39">
              <a:extLst>
                <a:ext uri="{FF2B5EF4-FFF2-40B4-BE49-F238E27FC236}">
                  <a16:creationId xmlns="" xmlns:a16="http://schemas.microsoft.com/office/drawing/2014/main" id="{869EDC23-9C15-40D7-BC44-DA61130070C4}"/>
                </a:ext>
              </a:extLst>
            </p:cNvPr>
            <p:cNvSpPr>
              <a:spLocks/>
            </p:cNvSpPr>
            <p:nvPr/>
          </p:nvSpPr>
          <p:spPr bwMode="auto">
            <a:xfrm>
              <a:off x="2310" y="1600"/>
              <a:ext cx="20" cy="84"/>
            </a:xfrm>
            <a:custGeom>
              <a:avLst/>
              <a:gdLst>
                <a:gd name="T0" fmla="*/ 0 w 10000"/>
                <a:gd name="T1" fmla="*/ 0 h 10000"/>
                <a:gd name="T2" fmla="*/ 20 w 10000"/>
                <a:gd name="T3" fmla="*/ 84 h 10000"/>
                <a:gd name="T4" fmla="*/ 0 60000 65536"/>
                <a:gd name="T5" fmla="*/ 0 60000 65536"/>
                <a:gd name="T6" fmla="*/ 0 w 10000"/>
                <a:gd name="T7" fmla="*/ 0 h 10000"/>
                <a:gd name="T8" fmla="*/ 10000 w 10000"/>
                <a:gd name="T9" fmla="*/ 10000 h 10000"/>
              </a:gdLst>
              <a:ahLst/>
              <a:cxnLst>
                <a:cxn ang="T4">
                  <a:pos x="T0" y="T1"/>
                </a:cxn>
                <a:cxn ang="T5">
                  <a:pos x="T2" y="T3"/>
                </a:cxn>
              </a:cxnLst>
              <a:rect l="T6" t="T7" r="T8" b="T9"/>
              <a:pathLst>
                <a:path w="10000" h="10000">
                  <a:moveTo>
                    <a:pt x="0" y="0"/>
                  </a:moveTo>
                  <a:cubicBezTo>
                    <a:pt x="0" y="3470"/>
                    <a:pt x="3423" y="6893"/>
                    <a:pt x="10000" y="100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sp>
        <p:nvSpPr>
          <p:cNvPr id="11296" name="Line 40">
            <a:extLst>
              <a:ext uri="{FF2B5EF4-FFF2-40B4-BE49-F238E27FC236}">
                <a16:creationId xmlns="" xmlns:a16="http://schemas.microsoft.com/office/drawing/2014/main" id="{357511F7-419C-4172-9457-5624D2660E91}"/>
              </a:ext>
            </a:extLst>
          </p:cNvPr>
          <p:cNvSpPr>
            <a:spLocks noChangeShapeType="1"/>
          </p:cNvSpPr>
          <p:nvPr/>
        </p:nvSpPr>
        <p:spPr bwMode="auto">
          <a:xfrm flipH="1">
            <a:off x="5638801" y="3265488"/>
            <a:ext cx="479425" cy="138112"/>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43" name="ZoneTexte 42">
            <a:extLst>
              <a:ext uri="{FF2B5EF4-FFF2-40B4-BE49-F238E27FC236}">
                <a16:creationId xmlns="" xmlns:a16="http://schemas.microsoft.com/office/drawing/2014/main" id="{9E72C5FF-A1B3-4C56-AB26-05E3DDDB7A74}"/>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reeform 3">
            <a:extLst>
              <a:ext uri="{FF2B5EF4-FFF2-40B4-BE49-F238E27FC236}">
                <a16:creationId xmlns="" xmlns:a16="http://schemas.microsoft.com/office/drawing/2014/main" id="{0C0877A1-4E01-4C71-B924-BA999148095C}"/>
              </a:ext>
            </a:extLst>
          </p:cNvPr>
          <p:cNvSpPr>
            <a:spLocks/>
          </p:cNvSpPr>
          <p:nvPr/>
        </p:nvSpPr>
        <p:spPr bwMode="auto">
          <a:xfrm>
            <a:off x="2216150" y="2463801"/>
            <a:ext cx="547688" cy="461963"/>
          </a:xfrm>
          <a:custGeom>
            <a:avLst/>
            <a:gdLst>
              <a:gd name="T0" fmla="*/ 0 w 10000"/>
              <a:gd name="T1" fmla="*/ 0 h 10000"/>
              <a:gd name="T2" fmla="*/ 0 w 10000"/>
              <a:gd name="T3" fmla="*/ 461963 h 10000"/>
              <a:gd name="T4" fmla="*/ 547688 w 10000"/>
              <a:gd name="T5" fmla="*/ 461963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7777DD"/>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292" name="Text Box 4">
            <a:extLst>
              <a:ext uri="{FF2B5EF4-FFF2-40B4-BE49-F238E27FC236}">
                <a16:creationId xmlns="" xmlns:a16="http://schemas.microsoft.com/office/drawing/2014/main" id="{84D2297F-CA87-43FA-99F6-590A7643B4EC}"/>
              </a:ext>
            </a:extLst>
          </p:cNvPr>
          <p:cNvSpPr txBox="1">
            <a:spLocks noChangeArrowheads="1"/>
          </p:cNvSpPr>
          <p:nvPr/>
        </p:nvSpPr>
        <p:spPr bwMode="auto">
          <a:xfrm>
            <a:off x="2239963" y="2493964"/>
            <a:ext cx="48736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15</a:t>
            </a:r>
          </a:p>
        </p:txBody>
      </p:sp>
      <p:sp>
        <p:nvSpPr>
          <p:cNvPr id="12293" name="Line 5">
            <a:extLst>
              <a:ext uri="{FF2B5EF4-FFF2-40B4-BE49-F238E27FC236}">
                <a16:creationId xmlns="" xmlns:a16="http://schemas.microsoft.com/office/drawing/2014/main" id="{FC1FAA2E-83F5-4428-AC68-46B8976D0D77}"/>
              </a:ext>
            </a:extLst>
          </p:cNvPr>
          <p:cNvSpPr>
            <a:spLocks noChangeShapeType="1"/>
          </p:cNvSpPr>
          <p:nvPr/>
        </p:nvSpPr>
        <p:spPr bwMode="auto">
          <a:xfrm>
            <a:off x="2484438" y="2051050"/>
            <a:ext cx="11112" cy="412750"/>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2294" name="Line 6">
            <a:extLst>
              <a:ext uri="{FF2B5EF4-FFF2-40B4-BE49-F238E27FC236}">
                <a16:creationId xmlns="" xmlns:a16="http://schemas.microsoft.com/office/drawing/2014/main" id="{A20F1154-3BB8-4EA4-AEBB-64C39655F64C}"/>
              </a:ext>
            </a:extLst>
          </p:cNvPr>
          <p:cNvSpPr>
            <a:spLocks noChangeShapeType="1"/>
          </p:cNvSpPr>
          <p:nvPr/>
        </p:nvSpPr>
        <p:spPr bwMode="auto">
          <a:xfrm>
            <a:off x="2484438" y="2943226"/>
            <a:ext cx="11112" cy="7540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295" name="Line 7">
            <a:extLst>
              <a:ext uri="{FF2B5EF4-FFF2-40B4-BE49-F238E27FC236}">
                <a16:creationId xmlns="" xmlns:a16="http://schemas.microsoft.com/office/drawing/2014/main" id="{309E14E0-4ED0-44AD-8A51-204697FB0AD3}"/>
              </a:ext>
            </a:extLst>
          </p:cNvPr>
          <p:cNvSpPr>
            <a:spLocks noChangeShapeType="1"/>
          </p:cNvSpPr>
          <p:nvPr/>
        </p:nvSpPr>
        <p:spPr bwMode="auto">
          <a:xfrm>
            <a:off x="2352675" y="3349626"/>
            <a:ext cx="274638" cy="111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296" name="Freeform 8">
            <a:extLst>
              <a:ext uri="{FF2B5EF4-FFF2-40B4-BE49-F238E27FC236}">
                <a16:creationId xmlns="" xmlns:a16="http://schemas.microsoft.com/office/drawing/2014/main" id="{3FA0FE4C-E315-43BE-B273-B93D3FD4A0C5}"/>
              </a:ext>
            </a:extLst>
          </p:cNvPr>
          <p:cNvSpPr>
            <a:spLocks/>
          </p:cNvSpPr>
          <p:nvPr/>
        </p:nvSpPr>
        <p:spPr bwMode="auto">
          <a:xfrm>
            <a:off x="2216150" y="3697288"/>
            <a:ext cx="547688" cy="463550"/>
          </a:xfrm>
          <a:custGeom>
            <a:avLst/>
            <a:gdLst>
              <a:gd name="T0" fmla="*/ 0 w 10000"/>
              <a:gd name="T1" fmla="*/ 0 h 10000"/>
              <a:gd name="T2" fmla="*/ 0 w 10000"/>
              <a:gd name="T3" fmla="*/ 463550 h 10000"/>
              <a:gd name="T4" fmla="*/ 547688 w 10000"/>
              <a:gd name="T5" fmla="*/ 463550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297" name="Text Box 9">
            <a:extLst>
              <a:ext uri="{FF2B5EF4-FFF2-40B4-BE49-F238E27FC236}">
                <a16:creationId xmlns="" xmlns:a16="http://schemas.microsoft.com/office/drawing/2014/main" id="{D1D26179-7927-471A-9F43-5F670A0D92C9}"/>
              </a:ext>
            </a:extLst>
          </p:cNvPr>
          <p:cNvSpPr txBox="1">
            <a:spLocks noChangeArrowheads="1"/>
          </p:cNvSpPr>
          <p:nvPr/>
        </p:nvSpPr>
        <p:spPr bwMode="auto">
          <a:xfrm>
            <a:off x="2239963" y="3729039"/>
            <a:ext cx="48736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16</a:t>
            </a:r>
          </a:p>
        </p:txBody>
      </p:sp>
      <p:sp>
        <p:nvSpPr>
          <p:cNvPr id="12298" name="Line 10">
            <a:extLst>
              <a:ext uri="{FF2B5EF4-FFF2-40B4-BE49-F238E27FC236}">
                <a16:creationId xmlns="" xmlns:a16="http://schemas.microsoft.com/office/drawing/2014/main" id="{DE3DE85B-4909-4B21-80F6-A438767F9808}"/>
              </a:ext>
            </a:extLst>
          </p:cNvPr>
          <p:cNvSpPr>
            <a:spLocks noChangeShapeType="1"/>
          </p:cNvSpPr>
          <p:nvPr/>
        </p:nvSpPr>
        <p:spPr bwMode="auto">
          <a:xfrm>
            <a:off x="2484438" y="4178301"/>
            <a:ext cx="11112"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2299" name="Line 11">
            <a:extLst>
              <a:ext uri="{FF2B5EF4-FFF2-40B4-BE49-F238E27FC236}">
                <a16:creationId xmlns="" xmlns:a16="http://schemas.microsoft.com/office/drawing/2014/main" id="{688D4225-797D-43E3-B334-3C443A0D6364}"/>
              </a:ext>
            </a:extLst>
          </p:cNvPr>
          <p:cNvSpPr>
            <a:spLocks noChangeShapeType="1"/>
          </p:cNvSpPr>
          <p:nvPr/>
        </p:nvSpPr>
        <p:spPr bwMode="auto">
          <a:xfrm>
            <a:off x="2763838" y="2663826"/>
            <a:ext cx="411162" cy="11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300" name="Freeform 12">
            <a:extLst>
              <a:ext uri="{FF2B5EF4-FFF2-40B4-BE49-F238E27FC236}">
                <a16:creationId xmlns="" xmlns:a16="http://schemas.microsoft.com/office/drawing/2014/main" id="{12496C8B-1334-48C9-B522-3EC8A4B3908C}"/>
              </a:ext>
            </a:extLst>
          </p:cNvPr>
          <p:cNvSpPr>
            <a:spLocks/>
          </p:cNvSpPr>
          <p:nvPr/>
        </p:nvSpPr>
        <p:spPr bwMode="auto">
          <a:xfrm>
            <a:off x="3175000" y="2463801"/>
            <a:ext cx="1371600" cy="461963"/>
          </a:xfrm>
          <a:custGeom>
            <a:avLst/>
            <a:gdLst>
              <a:gd name="T0" fmla="*/ 0 w 10000"/>
              <a:gd name="T1" fmla="*/ 0 h 10000"/>
              <a:gd name="T2" fmla="*/ 0 w 10000"/>
              <a:gd name="T3" fmla="*/ 461963 h 10000"/>
              <a:gd name="T4" fmla="*/ 1371600 w 10000"/>
              <a:gd name="T5" fmla="*/ 461963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301" name="Text Box 13">
            <a:extLst>
              <a:ext uri="{FF2B5EF4-FFF2-40B4-BE49-F238E27FC236}">
                <a16:creationId xmlns="" xmlns:a16="http://schemas.microsoft.com/office/drawing/2014/main" id="{B60CCC78-5151-4C66-9A21-AABB0CBA109C}"/>
              </a:ext>
            </a:extLst>
          </p:cNvPr>
          <p:cNvSpPr txBox="1">
            <a:spLocks noChangeArrowheads="1"/>
          </p:cNvSpPr>
          <p:nvPr/>
        </p:nvSpPr>
        <p:spPr bwMode="auto">
          <a:xfrm>
            <a:off x="3200400" y="2493964"/>
            <a:ext cx="1309688"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Action A</a:t>
            </a:r>
          </a:p>
        </p:txBody>
      </p:sp>
      <p:sp>
        <p:nvSpPr>
          <p:cNvPr id="12302" name="Line 14">
            <a:extLst>
              <a:ext uri="{FF2B5EF4-FFF2-40B4-BE49-F238E27FC236}">
                <a16:creationId xmlns="" xmlns:a16="http://schemas.microsoft.com/office/drawing/2014/main" id="{0C750A25-B2C4-4FBB-8EB7-C676702BD214}"/>
              </a:ext>
            </a:extLst>
          </p:cNvPr>
          <p:cNvSpPr>
            <a:spLocks noChangeShapeType="1"/>
          </p:cNvSpPr>
          <p:nvPr/>
        </p:nvSpPr>
        <p:spPr bwMode="auto">
          <a:xfrm>
            <a:off x="2763838" y="3897313"/>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2303" name="Freeform 15">
            <a:extLst>
              <a:ext uri="{FF2B5EF4-FFF2-40B4-BE49-F238E27FC236}">
                <a16:creationId xmlns="" xmlns:a16="http://schemas.microsoft.com/office/drawing/2014/main" id="{B5E2D9D6-3657-45D8-9CB4-E478B87D2D06}"/>
              </a:ext>
            </a:extLst>
          </p:cNvPr>
          <p:cNvSpPr>
            <a:spLocks/>
          </p:cNvSpPr>
          <p:nvPr/>
        </p:nvSpPr>
        <p:spPr bwMode="auto">
          <a:xfrm>
            <a:off x="3175000" y="3697288"/>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304" name="Text Box 16">
            <a:extLst>
              <a:ext uri="{FF2B5EF4-FFF2-40B4-BE49-F238E27FC236}">
                <a16:creationId xmlns="" xmlns:a16="http://schemas.microsoft.com/office/drawing/2014/main" id="{684BE655-4469-41C0-96E2-DDAA6A31C26F}"/>
              </a:ext>
            </a:extLst>
          </p:cNvPr>
          <p:cNvSpPr txBox="1">
            <a:spLocks noChangeArrowheads="1"/>
          </p:cNvSpPr>
          <p:nvPr/>
        </p:nvSpPr>
        <p:spPr bwMode="auto">
          <a:xfrm>
            <a:off x="3200400" y="3729039"/>
            <a:ext cx="1309688"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B</a:t>
            </a:r>
          </a:p>
        </p:txBody>
      </p:sp>
      <p:sp>
        <p:nvSpPr>
          <p:cNvPr id="12305" name="Text Box 17">
            <a:extLst>
              <a:ext uri="{FF2B5EF4-FFF2-40B4-BE49-F238E27FC236}">
                <a16:creationId xmlns="" xmlns:a16="http://schemas.microsoft.com/office/drawing/2014/main" id="{8EAAC5F0-6A48-439E-808A-BBE94D192EB0}"/>
              </a:ext>
            </a:extLst>
          </p:cNvPr>
          <p:cNvSpPr txBox="1">
            <a:spLocks noChangeArrowheads="1"/>
          </p:cNvSpPr>
          <p:nvPr/>
        </p:nvSpPr>
        <p:spPr bwMode="auto">
          <a:xfrm>
            <a:off x="2719389" y="3111500"/>
            <a:ext cx="35083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a:latin typeface="Tahoma" panose="020B0604030504040204" pitchFamily="34" charset="0"/>
              </a:rPr>
              <a:t>a</a:t>
            </a:r>
          </a:p>
        </p:txBody>
      </p:sp>
      <p:sp>
        <p:nvSpPr>
          <p:cNvPr id="12306" name="Freeform 18">
            <a:extLst>
              <a:ext uri="{FF2B5EF4-FFF2-40B4-BE49-F238E27FC236}">
                <a16:creationId xmlns="" xmlns:a16="http://schemas.microsoft.com/office/drawing/2014/main" id="{25BC7919-BC76-4732-A06A-DFE3589E7F9B}"/>
              </a:ext>
            </a:extLst>
          </p:cNvPr>
          <p:cNvSpPr>
            <a:spLocks/>
          </p:cNvSpPr>
          <p:nvPr/>
        </p:nvSpPr>
        <p:spPr bwMode="auto">
          <a:xfrm>
            <a:off x="5370513" y="1708150"/>
            <a:ext cx="3497262" cy="920750"/>
          </a:xfrm>
          <a:custGeom>
            <a:avLst/>
            <a:gdLst>
              <a:gd name="T0" fmla="*/ 0 w 10000"/>
              <a:gd name="T1" fmla="*/ 0 h 10000"/>
              <a:gd name="T2" fmla="*/ 0 w 10000"/>
              <a:gd name="T3" fmla="*/ 920750 h 10000"/>
              <a:gd name="T4" fmla="*/ 3497262 w 10000"/>
              <a:gd name="T5" fmla="*/ 920750 h 10000"/>
              <a:gd name="T6" fmla="*/ 3497262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307" name="Text Box 19">
            <a:extLst>
              <a:ext uri="{FF2B5EF4-FFF2-40B4-BE49-F238E27FC236}">
                <a16:creationId xmlns="" xmlns:a16="http://schemas.microsoft.com/office/drawing/2014/main" id="{EC8FCBDF-1681-43C4-A7AA-7C5F1B0FC9FE}"/>
              </a:ext>
            </a:extLst>
          </p:cNvPr>
          <p:cNvSpPr txBox="1">
            <a:spLocks noChangeArrowheads="1"/>
          </p:cNvSpPr>
          <p:nvPr/>
        </p:nvSpPr>
        <p:spPr bwMode="auto">
          <a:xfrm>
            <a:off x="5394325" y="1749426"/>
            <a:ext cx="3436938" cy="804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spcAft>
                <a:spcPts val="1075"/>
              </a:spcAft>
            </a:pPr>
            <a:r>
              <a:rPr lang="en-US" altLang="fr-FR" sz="2200" b="1">
                <a:latin typeface="Tahoma" panose="020B0604030504040204" pitchFamily="34" charset="0"/>
              </a:rPr>
              <a:t>Pour franchir</a:t>
            </a:r>
          </a:p>
          <a:p>
            <a:pPr algn="ctr" eaLnBrk="1" hangingPunct="1">
              <a:lnSpc>
                <a:spcPts val="2613"/>
              </a:lnSpc>
            </a:pPr>
            <a:r>
              <a:rPr lang="en-US" altLang="fr-FR" sz="2200" b="1">
                <a:latin typeface="Tahoma" panose="020B0604030504040204" pitchFamily="34" charset="0"/>
              </a:rPr>
              <a:t>la transition 15 - 16...</a:t>
            </a:r>
          </a:p>
        </p:txBody>
      </p:sp>
      <p:sp>
        <p:nvSpPr>
          <p:cNvPr id="12308" name="Freeform 20">
            <a:extLst>
              <a:ext uri="{FF2B5EF4-FFF2-40B4-BE49-F238E27FC236}">
                <a16:creationId xmlns="" xmlns:a16="http://schemas.microsoft.com/office/drawing/2014/main" id="{953BE568-BE5D-43B6-9313-D58C9DFCFE67}"/>
              </a:ext>
            </a:extLst>
          </p:cNvPr>
          <p:cNvSpPr>
            <a:spLocks/>
          </p:cNvSpPr>
          <p:nvPr/>
        </p:nvSpPr>
        <p:spPr bwMode="auto">
          <a:xfrm>
            <a:off x="6878638" y="2943226"/>
            <a:ext cx="342900" cy="479425"/>
          </a:xfrm>
          <a:custGeom>
            <a:avLst/>
            <a:gdLst>
              <a:gd name="T0" fmla="*/ 0 w 10000"/>
              <a:gd name="T1" fmla="*/ 359569 h 10000"/>
              <a:gd name="T2" fmla="*/ 85725 w 10000"/>
              <a:gd name="T3" fmla="*/ 359569 h 10000"/>
              <a:gd name="T4" fmla="*/ 85725 w 10000"/>
              <a:gd name="T5" fmla="*/ 0 h 10000"/>
              <a:gd name="T6" fmla="*/ 257175 w 10000"/>
              <a:gd name="T7" fmla="*/ 0 h 10000"/>
              <a:gd name="T8" fmla="*/ 257175 w 10000"/>
              <a:gd name="T9" fmla="*/ 359569 h 10000"/>
              <a:gd name="T10" fmla="*/ 342900 w 10000"/>
              <a:gd name="T11" fmla="*/ 359569 h 10000"/>
              <a:gd name="T12" fmla="*/ 171450 w 10000"/>
              <a:gd name="T13" fmla="*/ 479425 h 10000"/>
              <a:gd name="T14" fmla="*/ 0 w 10000"/>
              <a:gd name="T15" fmla="*/ 359569 h 10000"/>
              <a:gd name="T16" fmla="*/ 0 60000 65536"/>
              <a:gd name="T17" fmla="*/ 0 60000 65536"/>
              <a:gd name="T18" fmla="*/ 0 60000 65536"/>
              <a:gd name="T19" fmla="*/ 0 60000 65536"/>
              <a:gd name="T20" fmla="*/ 0 60000 65536"/>
              <a:gd name="T21" fmla="*/ 0 60000 65536"/>
              <a:gd name="T22" fmla="*/ 0 60000 65536"/>
              <a:gd name="T23" fmla="*/ 0 60000 65536"/>
              <a:gd name="T24" fmla="*/ 0 w 10000"/>
              <a:gd name="T25" fmla="*/ 0 h 10000"/>
              <a:gd name="T26" fmla="*/ 10000 w 10000"/>
              <a:gd name="T27" fmla="*/ 10000 h 10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00" h="10000">
                <a:moveTo>
                  <a:pt x="0" y="7500"/>
                </a:moveTo>
                <a:lnTo>
                  <a:pt x="2500" y="7500"/>
                </a:lnTo>
                <a:lnTo>
                  <a:pt x="2500" y="0"/>
                </a:lnTo>
                <a:lnTo>
                  <a:pt x="7500" y="0"/>
                </a:lnTo>
                <a:lnTo>
                  <a:pt x="7500" y="7500"/>
                </a:lnTo>
                <a:lnTo>
                  <a:pt x="10000" y="7500"/>
                </a:lnTo>
                <a:lnTo>
                  <a:pt x="5000" y="10000"/>
                </a:lnTo>
                <a:close/>
                <a:moveTo>
                  <a:pt x="0" y="7500"/>
                </a:moveTo>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309" name="Freeform 21">
            <a:extLst>
              <a:ext uri="{FF2B5EF4-FFF2-40B4-BE49-F238E27FC236}">
                <a16:creationId xmlns="" xmlns:a16="http://schemas.microsoft.com/office/drawing/2014/main" id="{32979E57-74F2-45B7-87F1-9A502A01AEC9}"/>
              </a:ext>
            </a:extLst>
          </p:cNvPr>
          <p:cNvSpPr>
            <a:spLocks/>
          </p:cNvSpPr>
          <p:nvPr/>
        </p:nvSpPr>
        <p:spPr bwMode="auto">
          <a:xfrm>
            <a:off x="5164139" y="3765551"/>
            <a:ext cx="3978275" cy="1749425"/>
          </a:xfrm>
          <a:custGeom>
            <a:avLst/>
            <a:gdLst>
              <a:gd name="T0" fmla="*/ 0 w 10000"/>
              <a:gd name="T1" fmla="*/ 0 h 10000"/>
              <a:gd name="T2" fmla="*/ 0 w 10000"/>
              <a:gd name="T3" fmla="*/ 1749425 h 10000"/>
              <a:gd name="T4" fmla="*/ 3978275 w 10000"/>
              <a:gd name="T5" fmla="*/ 1749425 h 10000"/>
              <a:gd name="T6" fmla="*/ 397827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2310" name="Text Box 22">
            <a:extLst>
              <a:ext uri="{FF2B5EF4-FFF2-40B4-BE49-F238E27FC236}">
                <a16:creationId xmlns="" xmlns:a16="http://schemas.microsoft.com/office/drawing/2014/main" id="{D2541A0A-7FCF-43D9-BD2F-E9C351FDBC5F}"/>
              </a:ext>
            </a:extLst>
          </p:cNvPr>
          <p:cNvSpPr txBox="1">
            <a:spLocks noChangeArrowheads="1"/>
          </p:cNvSpPr>
          <p:nvPr/>
        </p:nvSpPr>
        <p:spPr bwMode="auto">
          <a:xfrm>
            <a:off x="5189539" y="3806826"/>
            <a:ext cx="3914775" cy="1609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marL="411163" defTabSz="822325" eaLnBrk="0" hangingPunct="0">
              <a:tabLst>
                <a:tab pos="411163"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411163"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411163"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411163"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411163"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411163"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411163"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411163"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411163" algn="l"/>
                <a:tab pos="822325" algn="l"/>
                <a:tab pos="1646238" algn="l"/>
                <a:tab pos="2468563" algn="l"/>
                <a:tab pos="3292475" algn="l"/>
              </a:tabLst>
              <a:defRPr>
                <a:solidFill>
                  <a:schemeClr val="tx1"/>
                </a:solidFill>
                <a:latin typeface="Arial" panose="020B0604020202020204" pitchFamily="34" charset="0"/>
              </a:defRPr>
            </a:lvl9pPr>
          </a:lstStyle>
          <a:p>
            <a:pPr eaLnBrk="1" hangingPunct="1">
              <a:lnSpc>
                <a:spcPts val="2613"/>
              </a:lnSpc>
              <a:spcAft>
                <a:spcPts val="1075"/>
              </a:spcAft>
            </a:pPr>
            <a:r>
              <a:rPr lang="en-US" altLang="fr-FR" sz="2200">
                <a:latin typeface="Tahoma" panose="020B0604030504040204" pitchFamily="34" charset="0"/>
              </a:rPr>
              <a:t>…il faut que :</a:t>
            </a:r>
          </a:p>
          <a:p>
            <a:pPr eaLnBrk="1" hangingPunct="1">
              <a:lnSpc>
                <a:spcPts val="2613"/>
              </a:lnSpc>
              <a:spcAft>
                <a:spcPts val="1075"/>
              </a:spcAft>
            </a:pPr>
            <a:r>
              <a:rPr lang="en-US" altLang="fr-FR" sz="2200">
                <a:latin typeface="Tahoma" panose="020B0604030504040204" pitchFamily="34" charset="0"/>
              </a:rPr>
              <a:t>1. La transition soit validée</a:t>
            </a:r>
          </a:p>
          <a:p>
            <a:pPr eaLnBrk="1" hangingPunct="1">
              <a:lnSpc>
                <a:spcPts val="2613"/>
              </a:lnSpc>
            </a:pPr>
            <a:r>
              <a:rPr lang="en-US" altLang="fr-FR" sz="2200">
                <a:latin typeface="Tahoma" panose="020B0604030504040204" pitchFamily="34" charset="0"/>
              </a:rPr>
              <a:t>2. la réceptivité « a » soit VRAIE</a:t>
            </a:r>
          </a:p>
        </p:txBody>
      </p:sp>
      <p:sp>
        <p:nvSpPr>
          <p:cNvPr id="12311" name="Line 23">
            <a:extLst>
              <a:ext uri="{FF2B5EF4-FFF2-40B4-BE49-F238E27FC236}">
                <a16:creationId xmlns="" xmlns:a16="http://schemas.microsoft.com/office/drawing/2014/main" id="{E1B6894A-B65A-47A3-94E8-BA23BEF85427}"/>
              </a:ext>
            </a:extLst>
          </p:cNvPr>
          <p:cNvSpPr>
            <a:spLocks noChangeShapeType="1"/>
          </p:cNvSpPr>
          <p:nvPr/>
        </p:nvSpPr>
        <p:spPr bwMode="auto">
          <a:xfrm flipH="1">
            <a:off x="3244850" y="3279775"/>
            <a:ext cx="2057400" cy="1270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2312" name="Freeform 24">
            <a:extLst>
              <a:ext uri="{FF2B5EF4-FFF2-40B4-BE49-F238E27FC236}">
                <a16:creationId xmlns="" xmlns:a16="http://schemas.microsoft.com/office/drawing/2014/main" id="{30AC8CA3-7EA3-4A23-9F0C-171BC8EAA986}"/>
              </a:ext>
            </a:extLst>
          </p:cNvPr>
          <p:cNvSpPr>
            <a:spLocks/>
          </p:cNvSpPr>
          <p:nvPr/>
        </p:nvSpPr>
        <p:spPr bwMode="auto">
          <a:xfrm>
            <a:off x="2420938" y="2806701"/>
            <a:ext cx="68262" cy="68263"/>
          </a:xfrm>
          <a:custGeom>
            <a:avLst/>
            <a:gdLst>
              <a:gd name="T0" fmla="*/ 34131 w 10000"/>
              <a:gd name="T1" fmla="*/ 0 h 10000"/>
              <a:gd name="T2" fmla="*/ 0 w 10000"/>
              <a:gd name="T3" fmla="*/ 34132 h 10000"/>
              <a:gd name="T4" fmla="*/ 34131 w 10000"/>
              <a:gd name="T5" fmla="*/ 68263 h 10000"/>
              <a:gd name="T6" fmla="*/ 68262 w 10000"/>
              <a:gd name="T7" fmla="*/ 34132 h 10000"/>
              <a:gd name="T8" fmla="*/ 34131 w 10000"/>
              <a:gd name="T9" fmla="*/ 0 h 10000"/>
              <a:gd name="T10" fmla="*/ 34131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rgbClr val="00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27" name="ZoneTexte 26">
            <a:extLst>
              <a:ext uri="{FF2B5EF4-FFF2-40B4-BE49-F238E27FC236}">
                <a16:creationId xmlns="" xmlns:a16="http://schemas.microsoft.com/office/drawing/2014/main" id="{4A2CF1AE-82E0-4AA0-945C-C9217CFAA3FB}"/>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a:extLst>
              <a:ext uri="{FF2B5EF4-FFF2-40B4-BE49-F238E27FC236}">
                <a16:creationId xmlns="" xmlns:a16="http://schemas.microsoft.com/office/drawing/2014/main" id="{C0A00E21-6254-4772-9C67-0CFD69582DA5}"/>
              </a:ext>
            </a:extLst>
          </p:cNvPr>
          <p:cNvSpPr txBox="1"/>
          <p:nvPr/>
        </p:nvSpPr>
        <p:spPr>
          <a:xfrm>
            <a:off x="0" y="19830"/>
            <a:ext cx="2336156" cy="661207"/>
          </a:xfrm>
          <a:prstGeom prst="rect">
            <a:avLst/>
          </a:prstGeom>
          <a:noFill/>
        </p:spPr>
        <p:txBody>
          <a:bodyPr wrap="square">
            <a:spAutoFit/>
          </a:bodyPr>
          <a:lstStyle/>
          <a:p>
            <a:pPr>
              <a:lnSpc>
                <a:spcPct val="150000"/>
              </a:lnSpc>
            </a:pPr>
            <a:r>
              <a:rPr lang="fr-FR" altLang="fr-FR" sz="2800" b="1" dirty="0">
                <a:solidFill>
                  <a:srgbClr val="0033CC"/>
                </a:solidFill>
                <a:latin typeface="Times New Roman" panose="02020603050405020304" pitchFamily="18" charset="0"/>
                <a:cs typeface="Times New Roman" panose="02020603050405020304" pitchFamily="18" charset="0"/>
              </a:rPr>
              <a:t>Introduction:</a:t>
            </a:r>
            <a:endParaRPr lang="fr-FR" sz="2800" b="1" dirty="0">
              <a:solidFill>
                <a:srgbClr val="0033CC"/>
              </a:solidFill>
              <a:latin typeface="Times New Roman" panose="02020603050405020304" pitchFamily="18" charset="0"/>
              <a:cs typeface="Times New Roman" panose="02020603050405020304" pitchFamily="18" charset="0"/>
            </a:endParaRPr>
          </a:p>
        </p:txBody>
      </p:sp>
      <p:sp>
        <p:nvSpPr>
          <p:cNvPr id="8" name="ZoneTexte 7">
            <a:extLst>
              <a:ext uri="{FF2B5EF4-FFF2-40B4-BE49-F238E27FC236}">
                <a16:creationId xmlns="" xmlns:a16="http://schemas.microsoft.com/office/drawing/2014/main" id="{DD59596D-0EDA-424B-9D61-40CF123C1F8D}"/>
              </a:ext>
            </a:extLst>
          </p:cNvPr>
          <p:cNvSpPr txBox="1"/>
          <p:nvPr/>
        </p:nvSpPr>
        <p:spPr>
          <a:xfrm>
            <a:off x="0" y="578973"/>
            <a:ext cx="12107119" cy="3246530"/>
          </a:xfrm>
          <a:prstGeom prst="rect">
            <a:avLst/>
          </a:prstGeom>
          <a:noFill/>
        </p:spPr>
        <p:txBody>
          <a:bodyPr wrap="square">
            <a:spAutoFit/>
          </a:bodyPr>
          <a:lstStyle/>
          <a:p>
            <a:pPr marL="0" indent="0" eaLnBrk="1" hangingPunct="1">
              <a:lnSpc>
                <a:spcPct val="150000"/>
              </a:lnSpc>
              <a:buNone/>
            </a:pPr>
            <a:r>
              <a:rPr lang="fr-FR" altLang="fr-FR" sz="2800" b="1" dirty="0">
                <a:latin typeface="Times New Roman" panose="02020603050405020304" pitchFamily="18" charset="0"/>
                <a:cs typeface="Times New Roman" panose="02020603050405020304" pitchFamily="18" charset="0"/>
              </a:rPr>
              <a:t>La création d'une machine automatisée nécessite un dialogue entre le client qui définit le cahier des charges (qui contient les besoins et les conditions de fonctionnement de la machine) et le constructeur qui propose des solutions. </a:t>
            </a:r>
          </a:p>
          <a:p>
            <a:pPr marL="0" indent="0" eaLnBrk="1" hangingPunct="1">
              <a:lnSpc>
                <a:spcPct val="150000"/>
              </a:lnSpc>
              <a:buNone/>
            </a:pPr>
            <a:r>
              <a:rPr lang="fr-FR" altLang="fr-FR" sz="2800" b="1" dirty="0">
                <a:latin typeface="Times New Roman" panose="02020603050405020304" pitchFamily="18" charset="0"/>
                <a:cs typeface="Times New Roman" panose="02020603050405020304" pitchFamily="18" charset="0"/>
              </a:rPr>
              <a:t>Ce dialogue n'est pas toujours facile : le client ne possède peut-être pas la technique lui permettant de définir correctement son problème. </a:t>
            </a:r>
          </a:p>
        </p:txBody>
      </p:sp>
      <p:sp>
        <p:nvSpPr>
          <p:cNvPr id="9" name="ZoneTexte 8">
            <a:extLst>
              <a:ext uri="{FF2B5EF4-FFF2-40B4-BE49-F238E27FC236}">
                <a16:creationId xmlns="" xmlns:a16="http://schemas.microsoft.com/office/drawing/2014/main" id="{CA291FB3-9615-4150-B0B3-59CEBA5FF98F}"/>
              </a:ext>
            </a:extLst>
          </p:cNvPr>
          <p:cNvSpPr txBox="1"/>
          <p:nvPr/>
        </p:nvSpPr>
        <p:spPr>
          <a:xfrm>
            <a:off x="0" y="4190036"/>
            <a:ext cx="12053104" cy="1953868"/>
          </a:xfrm>
          <a:prstGeom prst="rect">
            <a:avLst/>
          </a:prstGeom>
          <a:noFill/>
        </p:spPr>
        <p:txBody>
          <a:bodyPr wrap="square">
            <a:spAutoFit/>
          </a:bodyPr>
          <a:lstStyle/>
          <a:p>
            <a:pPr eaLnBrk="1" hangingPunct="1">
              <a:lnSpc>
                <a:spcPct val="150000"/>
              </a:lnSpc>
            </a:pPr>
            <a:r>
              <a:rPr lang="fr-FR" altLang="fr-FR" sz="2800" b="1" dirty="0">
                <a:latin typeface="Times New Roman" panose="02020603050405020304" pitchFamily="18" charset="0"/>
                <a:cs typeface="Times New Roman" panose="02020603050405020304" pitchFamily="18" charset="0"/>
              </a:rPr>
              <a:t>D'autre part, le langage courant ne permet pas de lever toutes les ambiguïtés dues au fonctionnement de la machine (surtout si des actions doivent se dérouler simultanément).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reeform 3">
            <a:extLst>
              <a:ext uri="{FF2B5EF4-FFF2-40B4-BE49-F238E27FC236}">
                <a16:creationId xmlns="" xmlns:a16="http://schemas.microsoft.com/office/drawing/2014/main" id="{9692D810-D826-4F8C-BD3D-53B96AE1F438}"/>
              </a:ext>
            </a:extLst>
          </p:cNvPr>
          <p:cNvSpPr>
            <a:spLocks/>
          </p:cNvSpPr>
          <p:nvPr/>
        </p:nvSpPr>
        <p:spPr bwMode="auto">
          <a:xfrm>
            <a:off x="2416175" y="2373313"/>
            <a:ext cx="547688" cy="463550"/>
          </a:xfrm>
          <a:custGeom>
            <a:avLst/>
            <a:gdLst>
              <a:gd name="T0" fmla="*/ 0 w 10000"/>
              <a:gd name="T1" fmla="*/ 0 h 10000"/>
              <a:gd name="T2" fmla="*/ 0 w 10000"/>
              <a:gd name="T3" fmla="*/ 463550 h 10000"/>
              <a:gd name="T4" fmla="*/ 547688 w 10000"/>
              <a:gd name="T5" fmla="*/ 463550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A1A1E8"/>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16" name="Text Box 4">
            <a:extLst>
              <a:ext uri="{FF2B5EF4-FFF2-40B4-BE49-F238E27FC236}">
                <a16:creationId xmlns="" xmlns:a16="http://schemas.microsoft.com/office/drawing/2014/main" id="{A1870969-E843-4824-90C0-4866E0FD617B}"/>
              </a:ext>
            </a:extLst>
          </p:cNvPr>
          <p:cNvSpPr txBox="1">
            <a:spLocks noChangeArrowheads="1"/>
          </p:cNvSpPr>
          <p:nvPr/>
        </p:nvSpPr>
        <p:spPr bwMode="auto">
          <a:xfrm>
            <a:off x="2439988" y="2405064"/>
            <a:ext cx="48736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15</a:t>
            </a:r>
          </a:p>
        </p:txBody>
      </p:sp>
      <p:sp>
        <p:nvSpPr>
          <p:cNvPr id="13317" name="Line 5">
            <a:extLst>
              <a:ext uri="{FF2B5EF4-FFF2-40B4-BE49-F238E27FC236}">
                <a16:creationId xmlns="" xmlns:a16="http://schemas.microsoft.com/office/drawing/2014/main" id="{7D7DBBF1-3AB8-4483-8E39-DE46FE3A5ED9}"/>
              </a:ext>
            </a:extLst>
          </p:cNvPr>
          <p:cNvSpPr>
            <a:spLocks noChangeShapeType="1"/>
          </p:cNvSpPr>
          <p:nvPr/>
        </p:nvSpPr>
        <p:spPr bwMode="auto">
          <a:xfrm>
            <a:off x="2684463" y="1962151"/>
            <a:ext cx="11112"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3318" name="Line 6">
            <a:extLst>
              <a:ext uri="{FF2B5EF4-FFF2-40B4-BE49-F238E27FC236}">
                <a16:creationId xmlns="" xmlns:a16="http://schemas.microsoft.com/office/drawing/2014/main" id="{8478F9E6-D8BC-4C71-A034-4669E81EB47D}"/>
              </a:ext>
            </a:extLst>
          </p:cNvPr>
          <p:cNvSpPr>
            <a:spLocks noChangeShapeType="1"/>
          </p:cNvSpPr>
          <p:nvPr/>
        </p:nvSpPr>
        <p:spPr bwMode="auto">
          <a:xfrm>
            <a:off x="2684463" y="2852738"/>
            <a:ext cx="11112" cy="7556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3319" name="Line 7">
            <a:extLst>
              <a:ext uri="{FF2B5EF4-FFF2-40B4-BE49-F238E27FC236}">
                <a16:creationId xmlns="" xmlns:a16="http://schemas.microsoft.com/office/drawing/2014/main" id="{A13C87C5-1F18-4DAD-BD7D-523F313E2CEA}"/>
              </a:ext>
            </a:extLst>
          </p:cNvPr>
          <p:cNvSpPr>
            <a:spLocks noChangeShapeType="1"/>
          </p:cNvSpPr>
          <p:nvPr/>
        </p:nvSpPr>
        <p:spPr bwMode="auto">
          <a:xfrm>
            <a:off x="2552700" y="3259138"/>
            <a:ext cx="274638" cy="1111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3320" name="Freeform 8">
            <a:extLst>
              <a:ext uri="{FF2B5EF4-FFF2-40B4-BE49-F238E27FC236}">
                <a16:creationId xmlns="" xmlns:a16="http://schemas.microsoft.com/office/drawing/2014/main" id="{92C9419C-AA52-4648-8610-7247632069F7}"/>
              </a:ext>
            </a:extLst>
          </p:cNvPr>
          <p:cNvSpPr>
            <a:spLocks/>
          </p:cNvSpPr>
          <p:nvPr/>
        </p:nvSpPr>
        <p:spPr bwMode="auto">
          <a:xfrm>
            <a:off x="2416175" y="3608388"/>
            <a:ext cx="547688" cy="461962"/>
          </a:xfrm>
          <a:custGeom>
            <a:avLst/>
            <a:gdLst>
              <a:gd name="T0" fmla="*/ 0 w 10000"/>
              <a:gd name="T1" fmla="*/ 0 h 10000"/>
              <a:gd name="T2" fmla="*/ 0 w 10000"/>
              <a:gd name="T3" fmla="*/ 461962 h 10000"/>
              <a:gd name="T4" fmla="*/ 547688 w 10000"/>
              <a:gd name="T5" fmla="*/ 461962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21" name="Text Box 9">
            <a:extLst>
              <a:ext uri="{FF2B5EF4-FFF2-40B4-BE49-F238E27FC236}">
                <a16:creationId xmlns="" xmlns:a16="http://schemas.microsoft.com/office/drawing/2014/main" id="{62FAB8F1-CFE1-4B0C-BAE9-0EADC05D2A2D}"/>
              </a:ext>
            </a:extLst>
          </p:cNvPr>
          <p:cNvSpPr txBox="1">
            <a:spLocks noChangeArrowheads="1"/>
          </p:cNvSpPr>
          <p:nvPr/>
        </p:nvSpPr>
        <p:spPr bwMode="auto">
          <a:xfrm>
            <a:off x="2439988" y="3638550"/>
            <a:ext cx="487362"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16</a:t>
            </a:r>
          </a:p>
        </p:txBody>
      </p:sp>
      <p:sp>
        <p:nvSpPr>
          <p:cNvPr id="13322" name="Line 10">
            <a:extLst>
              <a:ext uri="{FF2B5EF4-FFF2-40B4-BE49-F238E27FC236}">
                <a16:creationId xmlns="" xmlns:a16="http://schemas.microsoft.com/office/drawing/2014/main" id="{341823FB-2155-4A1E-8915-D9D3E8301C71}"/>
              </a:ext>
            </a:extLst>
          </p:cNvPr>
          <p:cNvSpPr>
            <a:spLocks noChangeShapeType="1"/>
          </p:cNvSpPr>
          <p:nvPr/>
        </p:nvSpPr>
        <p:spPr bwMode="auto">
          <a:xfrm>
            <a:off x="2684463" y="4087813"/>
            <a:ext cx="11112" cy="41116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3323" name="Line 11">
            <a:extLst>
              <a:ext uri="{FF2B5EF4-FFF2-40B4-BE49-F238E27FC236}">
                <a16:creationId xmlns="" xmlns:a16="http://schemas.microsoft.com/office/drawing/2014/main" id="{B7DA42D7-135D-44D0-8057-FD9D71A5D5EC}"/>
              </a:ext>
            </a:extLst>
          </p:cNvPr>
          <p:cNvSpPr>
            <a:spLocks noChangeShapeType="1"/>
          </p:cNvSpPr>
          <p:nvPr/>
        </p:nvSpPr>
        <p:spPr bwMode="auto">
          <a:xfrm>
            <a:off x="2963863" y="2573338"/>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3324" name="Freeform 12">
            <a:extLst>
              <a:ext uri="{FF2B5EF4-FFF2-40B4-BE49-F238E27FC236}">
                <a16:creationId xmlns="" xmlns:a16="http://schemas.microsoft.com/office/drawing/2014/main" id="{12799726-AE2F-4ACC-80EA-33E79D44FD85}"/>
              </a:ext>
            </a:extLst>
          </p:cNvPr>
          <p:cNvSpPr>
            <a:spLocks/>
          </p:cNvSpPr>
          <p:nvPr/>
        </p:nvSpPr>
        <p:spPr bwMode="auto">
          <a:xfrm>
            <a:off x="3375025" y="2373313"/>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25" name="Text Box 13">
            <a:extLst>
              <a:ext uri="{FF2B5EF4-FFF2-40B4-BE49-F238E27FC236}">
                <a16:creationId xmlns="" xmlns:a16="http://schemas.microsoft.com/office/drawing/2014/main" id="{BEF4075D-CE83-4D4B-BF9C-1CBC4DFFE103}"/>
              </a:ext>
            </a:extLst>
          </p:cNvPr>
          <p:cNvSpPr txBox="1">
            <a:spLocks noChangeArrowheads="1"/>
          </p:cNvSpPr>
          <p:nvPr/>
        </p:nvSpPr>
        <p:spPr bwMode="auto">
          <a:xfrm>
            <a:off x="3400425" y="2405064"/>
            <a:ext cx="1309688"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Action A</a:t>
            </a:r>
          </a:p>
        </p:txBody>
      </p:sp>
      <p:sp>
        <p:nvSpPr>
          <p:cNvPr id="13326" name="Line 14">
            <a:extLst>
              <a:ext uri="{FF2B5EF4-FFF2-40B4-BE49-F238E27FC236}">
                <a16:creationId xmlns="" xmlns:a16="http://schemas.microsoft.com/office/drawing/2014/main" id="{7AB67DFE-764E-4E88-AC13-5458BA0EA636}"/>
              </a:ext>
            </a:extLst>
          </p:cNvPr>
          <p:cNvSpPr>
            <a:spLocks noChangeShapeType="1"/>
          </p:cNvSpPr>
          <p:nvPr/>
        </p:nvSpPr>
        <p:spPr bwMode="auto">
          <a:xfrm>
            <a:off x="2963863" y="3808413"/>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3327" name="Freeform 15">
            <a:extLst>
              <a:ext uri="{FF2B5EF4-FFF2-40B4-BE49-F238E27FC236}">
                <a16:creationId xmlns="" xmlns:a16="http://schemas.microsoft.com/office/drawing/2014/main" id="{193B0112-1801-4578-AC86-82EDBD288274}"/>
              </a:ext>
            </a:extLst>
          </p:cNvPr>
          <p:cNvSpPr>
            <a:spLocks/>
          </p:cNvSpPr>
          <p:nvPr/>
        </p:nvSpPr>
        <p:spPr bwMode="auto">
          <a:xfrm>
            <a:off x="3375025" y="3608388"/>
            <a:ext cx="1371600" cy="461962"/>
          </a:xfrm>
          <a:custGeom>
            <a:avLst/>
            <a:gdLst>
              <a:gd name="T0" fmla="*/ 0 w 10000"/>
              <a:gd name="T1" fmla="*/ 0 h 10000"/>
              <a:gd name="T2" fmla="*/ 0 w 10000"/>
              <a:gd name="T3" fmla="*/ 461962 h 10000"/>
              <a:gd name="T4" fmla="*/ 1371600 w 10000"/>
              <a:gd name="T5" fmla="*/ 461962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28" name="Text Box 16">
            <a:extLst>
              <a:ext uri="{FF2B5EF4-FFF2-40B4-BE49-F238E27FC236}">
                <a16:creationId xmlns="" xmlns:a16="http://schemas.microsoft.com/office/drawing/2014/main" id="{8455AF47-22C9-4829-88EA-548C82C85716}"/>
              </a:ext>
            </a:extLst>
          </p:cNvPr>
          <p:cNvSpPr txBox="1">
            <a:spLocks noChangeArrowheads="1"/>
          </p:cNvSpPr>
          <p:nvPr/>
        </p:nvSpPr>
        <p:spPr bwMode="auto">
          <a:xfrm>
            <a:off x="3400425" y="3638550"/>
            <a:ext cx="130968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B</a:t>
            </a:r>
          </a:p>
        </p:txBody>
      </p:sp>
      <p:sp>
        <p:nvSpPr>
          <p:cNvPr id="13329" name="Text Box 17">
            <a:extLst>
              <a:ext uri="{FF2B5EF4-FFF2-40B4-BE49-F238E27FC236}">
                <a16:creationId xmlns="" xmlns:a16="http://schemas.microsoft.com/office/drawing/2014/main" id="{F933C9DC-D842-4E81-8176-186E3353C674}"/>
              </a:ext>
            </a:extLst>
          </p:cNvPr>
          <p:cNvSpPr txBox="1">
            <a:spLocks noChangeArrowheads="1"/>
          </p:cNvSpPr>
          <p:nvPr/>
        </p:nvSpPr>
        <p:spPr bwMode="auto">
          <a:xfrm>
            <a:off x="2919414" y="3022600"/>
            <a:ext cx="350837"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b="1">
                <a:solidFill>
                  <a:srgbClr val="FF3300"/>
                </a:solidFill>
                <a:latin typeface="Tahoma" panose="020B0604030504040204" pitchFamily="34" charset="0"/>
              </a:rPr>
              <a:t>a</a:t>
            </a:r>
          </a:p>
        </p:txBody>
      </p:sp>
      <p:sp>
        <p:nvSpPr>
          <p:cNvPr id="13330" name="Freeform 18">
            <a:extLst>
              <a:ext uri="{FF2B5EF4-FFF2-40B4-BE49-F238E27FC236}">
                <a16:creationId xmlns="" xmlns:a16="http://schemas.microsoft.com/office/drawing/2014/main" id="{49A1DA65-64CE-439F-BAAF-ED0184C088EA}"/>
              </a:ext>
            </a:extLst>
          </p:cNvPr>
          <p:cNvSpPr>
            <a:spLocks/>
          </p:cNvSpPr>
          <p:nvPr/>
        </p:nvSpPr>
        <p:spPr bwMode="auto">
          <a:xfrm>
            <a:off x="5570538" y="1674813"/>
            <a:ext cx="3497262" cy="2024062"/>
          </a:xfrm>
          <a:custGeom>
            <a:avLst/>
            <a:gdLst>
              <a:gd name="T0" fmla="*/ 0 w 10000"/>
              <a:gd name="T1" fmla="*/ 0 h 10000"/>
              <a:gd name="T2" fmla="*/ 0 w 10000"/>
              <a:gd name="T3" fmla="*/ 2024062 h 10000"/>
              <a:gd name="T4" fmla="*/ 3497262 w 10000"/>
              <a:gd name="T5" fmla="*/ 2024062 h 10000"/>
              <a:gd name="T6" fmla="*/ 3497262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31" name="Text Box 19">
            <a:extLst>
              <a:ext uri="{FF2B5EF4-FFF2-40B4-BE49-F238E27FC236}">
                <a16:creationId xmlns="" xmlns:a16="http://schemas.microsoft.com/office/drawing/2014/main" id="{04664C27-3CBE-4578-8812-69A74325D345}"/>
              </a:ext>
            </a:extLst>
          </p:cNvPr>
          <p:cNvSpPr txBox="1">
            <a:spLocks noChangeArrowheads="1"/>
          </p:cNvSpPr>
          <p:nvPr/>
        </p:nvSpPr>
        <p:spPr bwMode="auto">
          <a:xfrm>
            <a:off x="5594350" y="1658938"/>
            <a:ext cx="3436938" cy="194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spcAft>
                <a:spcPts val="1075"/>
              </a:spcAft>
            </a:pPr>
            <a:r>
              <a:rPr lang="en-US" altLang="fr-FR" sz="2200">
                <a:latin typeface="Tahoma" panose="020B0604030504040204" pitchFamily="34" charset="0"/>
              </a:rPr>
              <a:t>La réceptivité « </a:t>
            </a:r>
            <a:r>
              <a:rPr lang="en-US" altLang="fr-FR" sz="2200" b="1">
                <a:solidFill>
                  <a:srgbClr val="FF3300"/>
                </a:solidFill>
                <a:latin typeface="Tahoma" panose="020B0604030504040204" pitchFamily="34" charset="0"/>
              </a:rPr>
              <a:t>a</a:t>
            </a:r>
            <a:r>
              <a:rPr lang="en-US" altLang="fr-FR" sz="2200">
                <a:latin typeface="Tahoma" panose="020B0604030504040204" pitchFamily="34" charset="0"/>
              </a:rPr>
              <a:t> » devient </a:t>
            </a:r>
            <a:r>
              <a:rPr lang="en-US" altLang="fr-FR" sz="2200" b="1">
                <a:solidFill>
                  <a:srgbClr val="FF3300"/>
                </a:solidFill>
                <a:latin typeface="Tahoma" panose="020B0604030504040204" pitchFamily="34" charset="0"/>
              </a:rPr>
              <a:t>VRAIE</a:t>
            </a:r>
          </a:p>
          <a:p>
            <a:pPr algn="ctr" eaLnBrk="1" hangingPunct="1">
              <a:lnSpc>
                <a:spcPts val="2613"/>
              </a:lnSpc>
              <a:spcAft>
                <a:spcPts val="1075"/>
              </a:spcAft>
            </a:pPr>
            <a:r>
              <a:rPr lang="en-US" altLang="fr-FR" sz="2200" b="1">
                <a:latin typeface="Tahoma" panose="020B0604030504040204" pitchFamily="34" charset="0"/>
              </a:rPr>
              <a:t>&amp;</a:t>
            </a:r>
            <a:endParaRPr lang="en-US" altLang="fr-FR" sz="2200" b="1">
              <a:solidFill>
                <a:srgbClr val="FF3300"/>
              </a:solidFill>
              <a:latin typeface="Tahoma" panose="020B0604030504040204" pitchFamily="34" charset="0"/>
            </a:endParaRPr>
          </a:p>
          <a:p>
            <a:pPr algn="ctr" eaLnBrk="1" hangingPunct="1">
              <a:lnSpc>
                <a:spcPts val="2613"/>
              </a:lnSpc>
            </a:pPr>
            <a:r>
              <a:rPr lang="en-US" altLang="fr-FR" sz="2200">
                <a:latin typeface="Tahoma" panose="020B0604030504040204" pitchFamily="34" charset="0"/>
              </a:rPr>
              <a:t>la transition 15 -16 est validée</a:t>
            </a:r>
          </a:p>
        </p:txBody>
      </p:sp>
      <p:sp>
        <p:nvSpPr>
          <p:cNvPr id="13332" name="Freeform 20">
            <a:extLst>
              <a:ext uri="{FF2B5EF4-FFF2-40B4-BE49-F238E27FC236}">
                <a16:creationId xmlns="" xmlns:a16="http://schemas.microsoft.com/office/drawing/2014/main" id="{F8C851C9-217F-4F7F-BD2E-2C3842E4FB0E}"/>
              </a:ext>
            </a:extLst>
          </p:cNvPr>
          <p:cNvSpPr>
            <a:spLocks/>
          </p:cNvSpPr>
          <p:nvPr/>
        </p:nvSpPr>
        <p:spPr bwMode="auto">
          <a:xfrm>
            <a:off x="7146925" y="3935414"/>
            <a:ext cx="342900" cy="479425"/>
          </a:xfrm>
          <a:custGeom>
            <a:avLst/>
            <a:gdLst>
              <a:gd name="T0" fmla="*/ 0 w 10000"/>
              <a:gd name="T1" fmla="*/ 359569 h 10000"/>
              <a:gd name="T2" fmla="*/ 85725 w 10000"/>
              <a:gd name="T3" fmla="*/ 359569 h 10000"/>
              <a:gd name="T4" fmla="*/ 85725 w 10000"/>
              <a:gd name="T5" fmla="*/ 0 h 10000"/>
              <a:gd name="T6" fmla="*/ 257175 w 10000"/>
              <a:gd name="T7" fmla="*/ 0 h 10000"/>
              <a:gd name="T8" fmla="*/ 257175 w 10000"/>
              <a:gd name="T9" fmla="*/ 359569 h 10000"/>
              <a:gd name="T10" fmla="*/ 342900 w 10000"/>
              <a:gd name="T11" fmla="*/ 359569 h 10000"/>
              <a:gd name="T12" fmla="*/ 171450 w 10000"/>
              <a:gd name="T13" fmla="*/ 479425 h 10000"/>
              <a:gd name="T14" fmla="*/ 0 w 10000"/>
              <a:gd name="T15" fmla="*/ 359569 h 10000"/>
              <a:gd name="T16" fmla="*/ 0 60000 65536"/>
              <a:gd name="T17" fmla="*/ 0 60000 65536"/>
              <a:gd name="T18" fmla="*/ 0 60000 65536"/>
              <a:gd name="T19" fmla="*/ 0 60000 65536"/>
              <a:gd name="T20" fmla="*/ 0 60000 65536"/>
              <a:gd name="T21" fmla="*/ 0 60000 65536"/>
              <a:gd name="T22" fmla="*/ 0 60000 65536"/>
              <a:gd name="T23" fmla="*/ 0 60000 65536"/>
              <a:gd name="T24" fmla="*/ 0 w 10000"/>
              <a:gd name="T25" fmla="*/ 0 h 10000"/>
              <a:gd name="T26" fmla="*/ 10000 w 10000"/>
              <a:gd name="T27" fmla="*/ 10000 h 10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00" h="10000">
                <a:moveTo>
                  <a:pt x="0" y="7500"/>
                </a:moveTo>
                <a:lnTo>
                  <a:pt x="2500" y="7500"/>
                </a:lnTo>
                <a:lnTo>
                  <a:pt x="2500" y="0"/>
                </a:lnTo>
                <a:lnTo>
                  <a:pt x="7500" y="0"/>
                </a:lnTo>
                <a:lnTo>
                  <a:pt x="7500" y="7500"/>
                </a:lnTo>
                <a:lnTo>
                  <a:pt x="10000" y="7500"/>
                </a:lnTo>
                <a:lnTo>
                  <a:pt x="5000" y="10000"/>
                </a:lnTo>
                <a:close/>
                <a:moveTo>
                  <a:pt x="0" y="7500"/>
                </a:moveTo>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33" name="Freeform 21">
            <a:extLst>
              <a:ext uri="{FF2B5EF4-FFF2-40B4-BE49-F238E27FC236}">
                <a16:creationId xmlns="" xmlns:a16="http://schemas.microsoft.com/office/drawing/2014/main" id="{A8339ECA-220D-45B9-83AB-40FC899E7BB8}"/>
              </a:ext>
            </a:extLst>
          </p:cNvPr>
          <p:cNvSpPr>
            <a:spLocks/>
          </p:cNvSpPr>
          <p:nvPr/>
        </p:nvSpPr>
        <p:spPr bwMode="auto">
          <a:xfrm>
            <a:off x="5502276" y="4637088"/>
            <a:ext cx="3497263" cy="754062"/>
          </a:xfrm>
          <a:custGeom>
            <a:avLst/>
            <a:gdLst>
              <a:gd name="T0" fmla="*/ 0 w 10000"/>
              <a:gd name="T1" fmla="*/ 0 h 10000"/>
              <a:gd name="T2" fmla="*/ 0 w 10000"/>
              <a:gd name="T3" fmla="*/ 754062 h 10000"/>
              <a:gd name="T4" fmla="*/ 3497263 w 10000"/>
              <a:gd name="T5" fmla="*/ 754062 h 10000"/>
              <a:gd name="T6" fmla="*/ 3497263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34" name="Text Box 22">
            <a:extLst>
              <a:ext uri="{FF2B5EF4-FFF2-40B4-BE49-F238E27FC236}">
                <a16:creationId xmlns="" xmlns:a16="http://schemas.microsoft.com/office/drawing/2014/main" id="{111E81CE-8B03-4B5B-8D37-D84AD35DFFE7}"/>
              </a:ext>
            </a:extLst>
          </p:cNvPr>
          <p:cNvSpPr txBox="1">
            <a:spLocks noChangeArrowheads="1"/>
          </p:cNvSpPr>
          <p:nvPr/>
        </p:nvSpPr>
        <p:spPr bwMode="auto">
          <a:xfrm>
            <a:off x="5526088" y="4676775"/>
            <a:ext cx="34353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La transition est </a:t>
            </a:r>
            <a:r>
              <a:rPr lang="en-US" altLang="fr-FR" sz="2200" b="1">
                <a:solidFill>
                  <a:srgbClr val="FF0000"/>
                </a:solidFill>
                <a:latin typeface="Tahoma" panose="020B0604030504040204" pitchFamily="34" charset="0"/>
              </a:rPr>
              <a:t>FRANCHISSABLE</a:t>
            </a:r>
          </a:p>
        </p:txBody>
      </p:sp>
      <p:sp>
        <p:nvSpPr>
          <p:cNvPr id="13335" name="Line 23">
            <a:extLst>
              <a:ext uri="{FF2B5EF4-FFF2-40B4-BE49-F238E27FC236}">
                <a16:creationId xmlns="" xmlns:a16="http://schemas.microsoft.com/office/drawing/2014/main" id="{25577E62-42BA-46D8-9F66-F92830A3C1B7}"/>
              </a:ext>
            </a:extLst>
          </p:cNvPr>
          <p:cNvSpPr>
            <a:spLocks noChangeShapeType="1"/>
          </p:cNvSpPr>
          <p:nvPr/>
        </p:nvSpPr>
        <p:spPr bwMode="auto">
          <a:xfrm flipH="1">
            <a:off x="3444875" y="3059114"/>
            <a:ext cx="1714500" cy="136525"/>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fr-FR"/>
          </a:p>
        </p:txBody>
      </p:sp>
      <p:sp>
        <p:nvSpPr>
          <p:cNvPr id="13336" name="Freeform 24">
            <a:extLst>
              <a:ext uri="{FF2B5EF4-FFF2-40B4-BE49-F238E27FC236}">
                <a16:creationId xmlns="" xmlns:a16="http://schemas.microsoft.com/office/drawing/2014/main" id="{D59D0BA2-3250-4E62-A883-7BB2A4B3B02C}"/>
              </a:ext>
            </a:extLst>
          </p:cNvPr>
          <p:cNvSpPr>
            <a:spLocks/>
          </p:cNvSpPr>
          <p:nvPr/>
        </p:nvSpPr>
        <p:spPr bwMode="auto">
          <a:xfrm>
            <a:off x="2620963" y="2716213"/>
            <a:ext cx="68262" cy="68262"/>
          </a:xfrm>
          <a:custGeom>
            <a:avLst/>
            <a:gdLst>
              <a:gd name="T0" fmla="*/ 34131 w 10000"/>
              <a:gd name="T1" fmla="*/ 0 h 10000"/>
              <a:gd name="T2" fmla="*/ 0 w 10000"/>
              <a:gd name="T3" fmla="*/ 34131 h 10000"/>
              <a:gd name="T4" fmla="*/ 34131 w 10000"/>
              <a:gd name="T5" fmla="*/ 68262 h 10000"/>
              <a:gd name="T6" fmla="*/ 68262 w 10000"/>
              <a:gd name="T7" fmla="*/ 34131 h 10000"/>
              <a:gd name="T8" fmla="*/ 34131 w 10000"/>
              <a:gd name="T9" fmla="*/ 0 h 10000"/>
              <a:gd name="T10" fmla="*/ 34131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rgbClr val="00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3337" name="Line 25">
            <a:extLst>
              <a:ext uri="{FF2B5EF4-FFF2-40B4-BE49-F238E27FC236}">
                <a16:creationId xmlns="" xmlns:a16="http://schemas.microsoft.com/office/drawing/2014/main" id="{A325FBC2-9E3A-4318-9F73-74F1EF2FF6D8}"/>
              </a:ext>
            </a:extLst>
          </p:cNvPr>
          <p:cNvSpPr>
            <a:spLocks noChangeShapeType="1"/>
          </p:cNvSpPr>
          <p:nvPr/>
        </p:nvSpPr>
        <p:spPr bwMode="auto">
          <a:xfrm rot="10800000" flipH="1">
            <a:off x="5159375" y="2305051"/>
            <a:ext cx="1714500" cy="754063"/>
          </a:xfrm>
          <a:prstGeom prst="line">
            <a:avLst/>
          </a:prstGeom>
          <a:noFill/>
          <a:ln w="254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28" name="ZoneTexte 27">
            <a:extLst>
              <a:ext uri="{FF2B5EF4-FFF2-40B4-BE49-F238E27FC236}">
                <a16:creationId xmlns="" xmlns:a16="http://schemas.microsoft.com/office/drawing/2014/main" id="{58895C07-EEDC-4F36-9EBA-5CDC72605B6E}"/>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Freeform 3">
            <a:extLst>
              <a:ext uri="{FF2B5EF4-FFF2-40B4-BE49-F238E27FC236}">
                <a16:creationId xmlns="" xmlns:a16="http://schemas.microsoft.com/office/drawing/2014/main" id="{CA39CE3B-F3FE-49DF-816D-EB1B9C55D892}"/>
              </a:ext>
            </a:extLst>
          </p:cNvPr>
          <p:cNvSpPr>
            <a:spLocks/>
          </p:cNvSpPr>
          <p:nvPr/>
        </p:nvSpPr>
        <p:spPr bwMode="auto">
          <a:xfrm>
            <a:off x="2416175" y="2703513"/>
            <a:ext cx="547688" cy="461962"/>
          </a:xfrm>
          <a:custGeom>
            <a:avLst/>
            <a:gdLst>
              <a:gd name="T0" fmla="*/ 0 w 10000"/>
              <a:gd name="T1" fmla="*/ 0 h 10000"/>
              <a:gd name="T2" fmla="*/ 0 w 10000"/>
              <a:gd name="T3" fmla="*/ 461962 h 10000"/>
              <a:gd name="T4" fmla="*/ 547688 w 10000"/>
              <a:gd name="T5" fmla="*/ 461962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40" name="Text Box 4">
            <a:extLst>
              <a:ext uri="{FF2B5EF4-FFF2-40B4-BE49-F238E27FC236}">
                <a16:creationId xmlns="" xmlns:a16="http://schemas.microsoft.com/office/drawing/2014/main" id="{E8F8F627-0FEF-4086-BF59-811D98E921B0}"/>
              </a:ext>
            </a:extLst>
          </p:cNvPr>
          <p:cNvSpPr txBox="1">
            <a:spLocks noChangeArrowheads="1"/>
          </p:cNvSpPr>
          <p:nvPr/>
        </p:nvSpPr>
        <p:spPr bwMode="auto">
          <a:xfrm>
            <a:off x="2439988" y="2735263"/>
            <a:ext cx="4873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15</a:t>
            </a:r>
          </a:p>
        </p:txBody>
      </p:sp>
      <p:sp>
        <p:nvSpPr>
          <p:cNvPr id="14341" name="Line 5">
            <a:extLst>
              <a:ext uri="{FF2B5EF4-FFF2-40B4-BE49-F238E27FC236}">
                <a16:creationId xmlns="" xmlns:a16="http://schemas.microsoft.com/office/drawing/2014/main" id="{E7DD4516-C331-406D-9B7C-7F2DBEB57D53}"/>
              </a:ext>
            </a:extLst>
          </p:cNvPr>
          <p:cNvSpPr>
            <a:spLocks noChangeShapeType="1"/>
          </p:cNvSpPr>
          <p:nvPr/>
        </p:nvSpPr>
        <p:spPr bwMode="auto">
          <a:xfrm>
            <a:off x="2684463" y="2292351"/>
            <a:ext cx="11112"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4342" name="Line 6">
            <a:extLst>
              <a:ext uri="{FF2B5EF4-FFF2-40B4-BE49-F238E27FC236}">
                <a16:creationId xmlns="" xmlns:a16="http://schemas.microsoft.com/office/drawing/2014/main" id="{0773D6E2-E043-487B-8F03-9C1A291E1E24}"/>
              </a:ext>
            </a:extLst>
          </p:cNvPr>
          <p:cNvSpPr>
            <a:spLocks noChangeShapeType="1"/>
          </p:cNvSpPr>
          <p:nvPr/>
        </p:nvSpPr>
        <p:spPr bwMode="auto">
          <a:xfrm>
            <a:off x="2684463" y="3182938"/>
            <a:ext cx="11112" cy="75406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43" name="Line 7">
            <a:extLst>
              <a:ext uri="{FF2B5EF4-FFF2-40B4-BE49-F238E27FC236}">
                <a16:creationId xmlns="" xmlns:a16="http://schemas.microsoft.com/office/drawing/2014/main" id="{EC6AADA0-688D-407D-ACFF-25F98128D0C3}"/>
              </a:ext>
            </a:extLst>
          </p:cNvPr>
          <p:cNvSpPr>
            <a:spLocks noChangeShapeType="1"/>
          </p:cNvSpPr>
          <p:nvPr/>
        </p:nvSpPr>
        <p:spPr bwMode="auto">
          <a:xfrm>
            <a:off x="2552700" y="3589338"/>
            <a:ext cx="274638" cy="11112"/>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44" name="Freeform 8">
            <a:extLst>
              <a:ext uri="{FF2B5EF4-FFF2-40B4-BE49-F238E27FC236}">
                <a16:creationId xmlns="" xmlns:a16="http://schemas.microsoft.com/office/drawing/2014/main" id="{D6B9233D-CB3F-4CFE-A7E9-E6744D9D296F}"/>
              </a:ext>
            </a:extLst>
          </p:cNvPr>
          <p:cNvSpPr>
            <a:spLocks/>
          </p:cNvSpPr>
          <p:nvPr/>
        </p:nvSpPr>
        <p:spPr bwMode="auto">
          <a:xfrm>
            <a:off x="2416175" y="3937000"/>
            <a:ext cx="547688" cy="463550"/>
          </a:xfrm>
          <a:custGeom>
            <a:avLst/>
            <a:gdLst>
              <a:gd name="T0" fmla="*/ 0 w 10000"/>
              <a:gd name="T1" fmla="*/ 0 h 10000"/>
              <a:gd name="T2" fmla="*/ 0 w 10000"/>
              <a:gd name="T3" fmla="*/ 463550 h 10000"/>
              <a:gd name="T4" fmla="*/ 547688 w 10000"/>
              <a:gd name="T5" fmla="*/ 463550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A1A1E8"/>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45" name="Text Box 9">
            <a:extLst>
              <a:ext uri="{FF2B5EF4-FFF2-40B4-BE49-F238E27FC236}">
                <a16:creationId xmlns="" xmlns:a16="http://schemas.microsoft.com/office/drawing/2014/main" id="{BCE3523A-24B4-4C32-AFB4-8366FD508CA6}"/>
              </a:ext>
            </a:extLst>
          </p:cNvPr>
          <p:cNvSpPr txBox="1">
            <a:spLocks noChangeArrowheads="1"/>
          </p:cNvSpPr>
          <p:nvPr/>
        </p:nvSpPr>
        <p:spPr bwMode="auto">
          <a:xfrm>
            <a:off x="2439988" y="3968750"/>
            <a:ext cx="487362"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16</a:t>
            </a:r>
          </a:p>
        </p:txBody>
      </p:sp>
      <p:sp>
        <p:nvSpPr>
          <p:cNvPr id="14346" name="Line 10">
            <a:extLst>
              <a:ext uri="{FF2B5EF4-FFF2-40B4-BE49-F238E27FC236}">
                <a16:creationId xmlns="" xmlns:a16="http://schemas.microsoft.com/office/drawing/2014/main" id="{E78F72FA-628B-4626-94F5-D8DC93B15ED4}"/>
              </a:ext>
            </a:extLst>
          </p:cNvPr>
          <p:cNvSpPr>
            <a:spLocks noChangeShapeType="1"/>
          </p:cNvSpPr>
          <p:nvPr/>
        </p:nvSpPr>
        <p:spPr bwMode="auto">
          <a:xfrm>
            <a:off x="2684463" y="4418013"/>
            <a:ext cx="11112" cy="41116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4347" name="Line 11">
            <a:extLst>
              <a:ext uri="{FF2B5EF4-FFF2-40B4-BE49-F238E27FC236}">
                <a16:creationId xmlns="" xmlns:a16="http://schemas.microsoft.com/office/drawing/2014/main" id="{71058790-8241-44E0-A900-182943945EB5}"/>
              </a:ext>
            </a:extLst>
          </p:cNvPr>
          <p:cNvSpPr>
            <a:spLocks noChangeShapeType="1"/>
          </p:cNvSpPr>
          <p:nvPr/>
        </p:nvSpPr>
        <p:spPr bwMode="auto">
          <a:xfrm>
            <a:off x="2963863" y="2903538"/>
            <a:ext cx="411162" cy="1111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48" name="Freeform 12">
            <a:extLst>
              <a:ext uri="{FF2B5EF4-FFF2-40B4-BE49-F238E27FC236}">
                <a16:creationId xmlns="" xmlns:a16="http://schemas.microsoft.com/office/drawing/2014/main" id="{FDF358C3-EEB7-41B7-8E17-D27F01992FE6}"/>
              </a:ext>
            </a:extLst>
          </p:cNvPr>
          <p:cNvSpPr>
            <a:spLocks/>
          </p:cNvSpPr>
          <p:nvPr/>
        </p:nvSpPr>
        <p:spPr bwMode="auto">
          <a:xfrm>
            <a:off x="3375025" y="2703513"/>
            <a:ext cx="1371600" cy="461962"/>
          </a:xfrm>
          <a:custGeom>
            <a:avLst/>
            <a:gdLst>
              <a:gd name="T0" fmla="*/ 0 w 10000"/>
              <a:gd name="T1" fmla="*/ 0 h 10000"/>
              <a:gd name="T2" fmla="*/ 0 w 10000"/>
              <a:gd name="T3" fmla="*/ 461962 h 10000"/>
              <a:gd name="T4" fmla="*/ 1371600 w 10000"/>
              <a:gd name="T5" fmla="*/ 461962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49" name="Text Box 13">
            <a:extLst>
              <a:ext uri="{FF2B5EF4-FFF2-40B4-BE49-F238E27FC236}">
                <a16:creationId xmlns="" xmlns:a16="http://schemas.microsoft.com/office/drawing/2014/main" id="{BDB5D6CE-B661-4AF8-9152-B750D0D814C5}"/>
              </a:ext>
            </a:extLst>
          </p:cNvPr>
          <p:cNvSpPr txBox="1">
            <a:spLocks noChangeArrowheads="1"/>
          </p:cNvSpPr>
          <p:nvPr/>
        </p:nvSpPr>
        <p:spPr bwMode="auto">
          <a:xfrm>
            <a:off x="3400425" y="2735263"/>
            <a:ext cx="130968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A</a:t>
            </a:r>
          </a:p>
        </p:txBody>
      </p:sp>
      <p:sp>
        <p:nvSpPr>
          <p:cNvPr id="14350" name="Line 14">
            <a:extLst>
              <a:ext uri="{FF2B5EF4-FFF2-40B4-BE49-F238E27FC236}">
                <a16:creationId xmlns="" xmlns:a16="http://schemas.microsoft.com/office/drawing/2014/main" id="{84089890-2955-42E4-8DC8-5EED67D0AB75}"/>
              </a:ext>
            </a:extLst>
          </p:cNvPr>
          <p:cNvSpPr>
            <a:spLocks noChangeShapeType="1"/>
          </p:cNvSpPr>
          <p:nvPr/>
        </p:nvSpPr>
        <p:spPr bwMode="auto">
          <a:xfrm>
            <a:off x="2963863" y="4137025"/>
            <a:ext cx="411162"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4351" name="Freeform 15">
            <a:extLst>
              <a:ext uri="{FF2B5EF4-FFF2-40B4-BE49-F238E27FC236}">
                <a16:creationId xmlns="" xmlns:a16="http://schemas.microsoft.com/office/drawing/2014/main" id="{292525B3-7A8D-4367-8A19-360F4A766EC0}"/>
              </a:ext>
            </a:extLst>
          </p:cNvPr>
          <p:cNvSpPr>
            <a:spLocks/>
          </p:cNvSpPr>
          <p:nvPr/>
        </p:nvSpPr>
        <p:spPr bwMode="auto">
          <a:xfrm>
            <a:off x="3375025" y="3937000"/>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52" name="Text Box 16">
            <a:extLst>
              <a:ext uri="{FF2B5EF4-FFF2-40B4-BE49-F238E27FC236}">
                <a16:creationId xmlns="" xmlns:a16="http://schemas.microsoft.com/office/drawing/2014/main" id="{BCEA0E7A-ECE1-47B1-9B99-B357075AE207}"/>
              </a:ext>
            </a:extLst>
          </p:cNvPr>
          <p:cNvSpPr txBox="1">
            <a:spLocks noChangeArrowheads="1"/>
          </p:cNvSpPr>
          <p:nvPr/>
        </p:nvSpPr>
        <p:spPr bwMode="auto">
          <a:xfrm>
            <a:off x="3400425" y="3968750"/>
            <a:ext cx="1309688"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Action B</a:t>
            </a:r>
          </a:p>
        </p:txBody>
      </p:sp>
      <p:sp>
        <p:nvSpPr>
          <p:cNvPr id="14353" name="Text Box 17">
            <a:extLst>
              <a:ext uri="{FF2B5EF4-FFF2-40B4-BE49-F238E27FC236}">
                <a16:creationId xmlns="" xmlns:a16="http://schemas.microsoft.com/office/drawing/2014/main" id="{6A386042-644E-4DC5-9C77-44F6FF61892A}"/>
              </a:ext>
            </a:extLst>
          </p:cNvPr>
          <p:cNvSpPr txBox="1">
            <a:spLocks noChangeArrowheads="1"/>
          </p:cNvSpPr>
          <p:nvPr/>
        </p:nvSpPr>
        <p:spPr bwMode="auto">
          <a:xfrm>
            <a:off x="2919414" y="3351214"/>
            <a:ext cx="35083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b="1">
                <a:solidFill>
                  <a:srgbClr val="FF3300"/>
                </a:solidFill>
                <a:latin typeface="Tahoma" panose="020B0604030504040204" pitchFamily="34" charset="0"/>
              </a:rPr>
              <a:t>a</a:t>
            </a:r>
          </a:p>
        </p:txBody>
      </p:sp>
      <p:sp>
        <p:nvSpPr>
          <p:cNvPr id="14354" name="Freeform 18">
            <a:extLst>
              <a:ext uri="{FF2B5EF4-FFF2-40B4-BE49-F238E27FC236}">
                <a16:creationId xmlns="" xmlns:a16="http://schemas.microsoft.com/office/drawing/2014/main" id="{6C0DE103-9200-43FC-8523-CAD628FE2079}"/>
              </a:ext>
            </a:extLst>
          </p:cNvPr>
          <p:cNvSpPr>
            <a:spLocks/>
          </p:cNvSpPr>
          <p:nvPr/>
        </p:nvSpPr>
        <p:spPr bwMode="auto">
          <a:xfrm>
            <a:off x="5570538" y="1949451"/>
            <a:ext cx="3497262" cy="754063"/>
          </a:xfrm>
          <a:custGeom>
            <a:avLst/>
            <a:gdLst>
              <a:gd name="T0" fmla="*/ 0 w 10000"/>
              <a:gd name="T1" fmla="*/ 0 h 10000"/>
              <a:gd name="T2" fmla="*/ 0 w 10000"/>
              <a:gd name="T3" fmla="*/ 754063 h 10000"/>
              <a:gd name="T4" fmla="*/ 3497262 w 10000"/>
              <a:gd name="T5" fmla="*/ 754063 h 10000"/>
              <a:gd name="T6" fmla="*/ 3497262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55" name="Text Box 19">
            <a:extLst>
              <a:ext uri="{FF2B5EF4-FFF2-40B4-BE49-F238E27FC236}">
                <a16:creationId xmlns="" xmlns:a16="http://schemas.microsoft.com/office/drawing/2014/main" id="{7AEC64D9-A070-4FE3-92A5-402CFB91DA43}"/>
              </a:ext>
            </a:extLst>
          </p:cNvPr>
          <p:cNvSpPr txBox="1">
            <a:spLocks noChangeArrowheads="1"/>
          </p:cNvSpPr>
          <p:nvPr/>
        </p:nvSpPr>
        <p:spPr bwMode="auto">
          <a:xfrm>
            <a:off x="5594350" y="1989139"/>
            <a:ext cx="3436938"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Franchissement de la transition</a:t>
            </a:r>
          </a:p>
        </p:txBody>
      </p:sp>
      <p:sp>
        <p:nvSpPr>
          <p:cNvPr id="14356" name="Freeform 20">
            <a:extLst>
              <a:ext uri="{FF2B5EF4-FFF2-40B4-BE49-F238E27FC236}">
                <a16:creationId xmlns="" xmlns:a16="http://schemas.microsoft.com/office/drawing/2014/main" id="{F97B9636-BD5B-42F2-96D4-1C4A639B7B79}"/>
              </a:ext>
            </a:extLst>
          </p:cNvPr>
          <p:cNvSpPr>
            <a:spLocks/>
          </p:cNvSpPr>
          <p:nvPr/>
        </p:nvSpPr>
        <p:spPr bwMode="auto">
          <a:xfrm>
            <a:off x="5227639" y="4692651"/>
            <a:ext cx="3976687" cy="919163"/>
          </a:xfrm>
          <a:custGeom>
            <a:avLst/>
            <a:gdLst>
              <a:gd name="T0" fmla="*/ 0 w 10000"/>
              <a:gd name="T1" fmla="*/ 0 h 10000"/>
              <a:gd name="T2" fmla="*/ 0 w 10000"/>
              <a:gd name="T3" fmla="*/ 919163 h 10000"/>
              <a:gd name="T4" fmla="*/ 3976687 w 10000"/>
              <a:gd name="T5" fmla="*/ 919163 h 10000"/>
              <a:gd name="T6" fmla="*/ 3976687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57" name="Text Box 21">
            <a:extLst>
              <a:ext uri="{FF2B5EF4-FFF2-40B4-BE49-F238E27FC236}">
                <a16:creationId xmlns="" xmlns:a16="http://schemas.microsoft.com/office/drawing/2014/main" id="{E5C7C09A-6FD3-433C-8359-1755CF00D577}"/>
              </a:ext>
            </a:extLst>
          </p:cNvPr>
          <p:cNvSpPr txBox="1">
            <a:spLocks noChangeArrowheads="1"/>
          </p:cNvSpPr>
          <p:nvPr/>
        </p:nvSpPr>
        <p:spPr bwMode="auto">
          <a:xfrm>
            <a:off x="5251451" y="4732338"/>
            <a:ext cx="3916363"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spcAft>
                <a:spcPts val="1075"/>
              </a:spcAft>
            </a:pPr>
            <a:r>
              <a:rPr lang="en-US" altLang="fr-FR" sz="2200" b="1">
                <a:solidFill>
                  <a:srgbClr val="FFCF01"/>
                </a:solidFill>
                <a:latin typeface="Tahoma" panose="020B0604030504040204" pitchFamily="34" charset="0"/>
              </a:rPr>
              <a:t>Activation </a:t>
            </a:r>
            <a:r>
              <a:rPr lang="en-US" altLang="fr-FR" sz="2200">
                <a:latin typeface="Tahoma" panose="020B0604030504040204" pitchFamily="34" charset="0"/>
              </a:rPr>
              <a:t>de l’étape 16:</a:t>
            </a:r>
          </a:p>
          <a:p>
            <a:pPr algn="ctr" eaLnBrk="1" hangingPunct="1">
              <a:lnSpc>
                <a:spcPts val="2613"/>
              </a:lnSpc>
            </a:pPr>
            <a:r>
              <a:rPr lang="en-US" altLang="fr-FR" sz="2200">
                <a:latin typeface="Tahoma" panose="020B0604030504040204" pitchFamily="34" charset="0"/>
              </a:rPr>
              <a:t>L ’action B devient effective</a:t>
            </a:r>
          </a:p>
        </p:txBody>
      </p:sp>
      <p:sp>
        <p:nvSpPr>
          <p:cNvPr id="14358" name="Freeform 22">
            <a:extLst>
              <a:ext uri="{FF2B5EF4-FFF2-40B4-BE49-F238E27FC236}">
                <a16:creationId xmlns="" xmlns:a16="http://schemas.microsoft.com/office/drawing/2014/main" id="{26D093AC-331F-49AC-901B-A847B7E084BB}"/>
              </a:ext>
            </a:extLst>
          </p:cNvPr>
          <p:cNvSpPr>
            <a:spLocks/>
          </p:cNvSpPr>
          <p:nvPr/>
        </p:nvSpPr>
        <p:spPr bwMode="auto">
          <a:xfrm>
            <a:off x="5502275" y="3457575"/>
            <a:ext cx="3976688" cy="920750"/>
          </a:xfrm>
          <a:custGeom>
            <a:avLst/>
            <a:gdLst>
              <a:gd name="T0" fmla="*/ 0 w 10000"/>
              <a:gd name="T1" fmla="*/ 0 h 10000"/>
              <a:gd name="T2" fmla="*/ 0 w 10000"/>
              <a:gd name="T3" fmla="*/ 920750 h 10000"/>
              <a:gd name="T4" fmla="*/ 3976688 w 10000"/>
              <a:gd name="T5" fmla="*/ 920750 h 10000"/>
              <a:gd name="T6" fmla="*/ 3976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59" name="Text Box 23">
            <a:extLst>
              <a:ext uri="{FF2B5EF4-FFF2-40B4-BE49-F238E27FC236}">
                <a16:creationId xmlns="" xmlns:a16="http://schemas.microsoft.com/office/drawing/2014/main" id="{7E994715-E73A-4797-AED5-7B5011F0A038}"/>
              </a:ext>
            </a:extLst>
          </p:cNvPr>
          <p:cNvSpPr txBox="1">
            <a:spLocks noChangeArrowheads="1"/>
          </p:cNvSpPr>
          <p:nvPr/>
        </p:nvSpPr>
        <p:spPr bwMode="auto">
          <a:xfrm>
            <a:off x="5526088" y="3497263"/>
            <a:ext cx="3916362" cy="806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spcAft>
                <a:spcPts val="1075"/>
              </a:spcAft>
            </a:pPr>
            <a:r>
              <a:rPr lang="en-US" altLang="fr-FR" sz="2200" b="1">
                <a:solidFill>
                  <a:srgbClr val="FFCF01"/>
                </a:solidFill>
                <a:latin typeface="Tahoma" panose="020B0604030504040204" pitchFamily="34" charset="0"/>
              </a:rPr>
              <a:t>Désactivation</a:t>
            </a:r>
            <a:r>
              <a:rPr lang="en-US" altLang="fr-FR" sz="2200">
                <a:latin typeface="Tahoma" panose="020B0604030504040204" pitchFamily="34" charset="0"/>
              </a:rPr>
              <a:t> de l’étape 15:</a:t>
            </a:r>
          </a:p>
          <a:p>
            <a:pPr algn="ctr" eaLnBrk="1" hangingPunct="1">
              <a:lnSpc>
                <a:spcPts val="2613"/>
              </a:lnSpc>
            </a:pPr>
            <a:r>
              <a:rPr lang="en-US" altLang="fr-FR" sz="2200">
                <a:latin typeface="Tahoma" panose="020B0604030504040204" pitchFamily="34" charset="0"/>
              </a:rPr>
              <a:t>L ’action A n’est plus effective</a:t>
            </a:r>
          </a:p>
        </p:txBody>
      </p:sp>
      <p:sp>
        <p:nvSpPr>
          <p:cNvPr id="14360" name="Freeform 24">
            <a:extLst>
              <a:ext uri="{FF2B5EF4-FFF2-40B4-BE49-F238E27FC236}">
                <a16:creationId xmlns="" xmlns:a16="http://schemas.microsoft.com/office/drawing/2014/main" id="{54D20DB2-3249-4ACF-9A85-C392B0DCF80B}"/>
              </a:ext>
            </a:extLst>
          </p:cNvPr>
          <p:cNvSpPr>
            <a:spLocks/>
          </p:cNvSpPr>
          <p:nvPr/>
        </p:nvSpPr>
        <p:spPr bwMode="auto">
          <a:xfrm>
            <a:off x="2620963" y="4279900"/>
            <a:ext cx="68262" cy="69850"/>
          </a:xfrm>
          <a:custGeom>
            <a:avLst/>
            <a:gdLst>
              <a:gd name="T0" fmla="*/ 34131 w 10000"/>
              <a:gd name="T1" fmla="*/ 0 h 10000"/>
              <a:gd name="T2" fmla="*/ 0 w 10000"/>
              <a:gd name="T3" fmla="*/ 34925 h 10000"/>
              <a:gd name="T4" fmla="*/ 34131 w 10000"/>
              <a:gd name="T5" fmla="*/ 69850 h 10000"/>
              <a:gd name="T6" fmla="*/ 68262 w 10000"/>
              <a:gd name="T7" fmla="*/ 34925 h 10000"/>
              <a:gd name="T8" fmla="*/ 34131 w 10000"/>
              <a:gd name="T9" fmla="*/ 0 h 10000"/>
              <a:gd name="T10" fmla="*/ 34131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rgbClr val="00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nvGrpSpPr>
          <p:cNvPr id="14361" name="Group 25">
            <a:extLst>
              <a:ext uri="{FF2B5EF4-FFF2-40B4-BE49-F238E27FC236}">
                <a16:creationId xmlns="" xmlns:a16="http://schemas.microsoft.com/office/drawing/2014/main" id="{FB2EBE3F-8196-49BE-917C-972F7F99911A}"/>
              </a:ext>
            </a:extLst>
          </p:cNvPr>
          <p:cNvGrpSpPr>
            <a:grpSpLocks/>
          </p:cNvGrpSpPr>
          <p:nvPr/>
        </p:nvGrpSpPr>
        <p:grpSpPr bwMode="auto">
          <a:xfrm>
            <a:off x="5159376" y="2633664"/>
            <a:ext cx="411163" cy="2333625"/>
            <a:chOff x="2226" y="1612"/>
            <a:chExt cx="288" cy="1634"/>
          </a:xfrm>
        </p:grpSpPr>
        <p:sp>
          <p:nvSpPr>
            <p:cNvPr id="14367" name="Freeform 26">
              <a:extLst>
                <a:ext uri="{FF2B5EF4-FFF2-40B4-BE49-F238E27FC236}">
                  <a16:creationId xmlns="" xmlns:a16="http://schemas.microsoft.com/office/drawing/2014/main" id="{47E6832B-A9E9-479C-BC67-4CFC73215115}"/>
                </a:ext>
              </a:extLst>
            </p:cNvPr>
            <p:cNvSpPr>
              <a:spLocks/>
            </p:cNvSpPr>
            <p:nvPr/>
          </p:nvSpPr>
          <p:spPr bwMode="auto">
            <a:xfrm>
              <a:off x="2226" y="2335"/>
              <a:ext cx="288" cy="911"/>
            </a:xfrm>
            <a:custGeom>
              <a:avLst/>
              <a:gdLst>
                <a:gd name="T0" fmla="*/ 0 w 10000"/>
                <a:gd name="T1" fmla="*/ 167 h 10000"/>
                <a:gd name="T2" fmla="*/ 74 w 10000"/>
                <a:gd name="T3" fmla="*/ 651 h 10000"/>
                <a:gd name="T4" fmla="*/ 74 w 10000"/>
                <a:gd name="T5" fmla="*/ 911 h 10000"/>
                <a:gd name="T6" fmla="*/ 288 w 10000"/>
                <a:gd name="T7" fmla="*/ 806 h 10000"/>
                <a:gd name="T8" fmla="*/ 74 w 10000"/>
                <a:gd name="T9" fmla="*/ 224 h 10000"/>
                <a:gd name="T10" fmla="*/ 74 w 10000"/>
                <a:gd name="T11" fmla="*/ 484 h 10000"/>
                <a:gd name="T12" fmla="*/ 0 w 10000"/>
                <a:gd name="T13" fmla="*/ 0 h 10000"/>
                <a:gd name="T14" fmla="*/ 0 w 10000"/>
                <a:gd name="T15" fmla="*/ 167 h 10000"/>
                <a:gd name="T16" fmla="*/ 0 w 10000"/>
                <a:gd name="T17" fmla="*/ 167 h 1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00"/>
                <a:gd name="T28" fmla="*/ 0 h 10000"/>
                <a:gd name="T29" fmla="*/ 10000 w 10000"/>
                <a:gd name="T30" fmla="*/ 10000 h 1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00" h="10000">
                  <a:moveTo>
                    <a:pt x="0" y="1831"/>
                  </a:moveTo>
                  <a:cubicBezTo>
                    <a:pt x="0" y="3794"/>
                    <a:pt x="917" y="5688"/>
                    <a:pt x="2575" y="7146"/>
                  </a:cubicBezTo>
                  <a:lnTo>
                    <a:pt x="2576" y="10000"/>
                  </a:lnTo>
                  <a:lnTo>
                    <a:pt x="10000" y="8848"/>
                  </a:lnTo>
                  <a:lnTo>
                    <a:pt x="2576" y="2459"/>
                  </a:lnTo>
                  <a:lnTo>
                    <a:pt x="2575" y="5314"/>
                  </a:lnTo>
                  <a:cubicBezTo>
                    <a:pt x="917" y="3856"/>
                    <a:pt x="0" y="1963"/>
                    <a:pt x="0" y="0"/>
                  </a:cubicBezTo>
                  <a:lnTo>
                    <a:pt x="0" y="1831"/>
                  </a:lnTo>
                  <a:close/>
                  <a:moveTo>
                    <a:pt x="0" y="1831"/>
                  </a:moveTo>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68" name="Freeform 27">
              <a:extLst>
                <a:ext uri="{FF2B5EF4-FFF2-40B4-BE49-F238E27FC236}">
                  <a16:creationId xmlns="" xmlns:a16="http://schemas.microsoft.com/office/drawing/2014/main" id="{BFCF42F9-C7E6-4237-B4A6-959DFFA6CC74}"/>
                </a:ext>
              </a:extLst>
            </p:cNvPr>
            <p:cNvSpPr>
              <a:spLocks/>
            </p:cNvSpPr>
            <p:nvPr/>
          </p:nvSpPr>
          <p:spPr bwMode="auto">
            <a:xfrm>
              <a:off x="2226" y="1612"/>
              <a:ext cx="288" cy="806"/>
            </a:xfrm>
            <a:custGeom>
              <a:avLst/>
              <a:gdLst>
                <a:gd name="T0" fmla="*/ 288 w 10000"/>
                <a:gd name="T1" fmla="*/ 0 h 10000"/>
                <a:gd name="T2" fmla="*/ 0 w 10000"/>
                <a:gd name="T3" fmla="*/ 723 h 10000"/>
                <a:gd name="T4" fmla="*/ 2 w 10000"/>
                <a:gd name="T5" fmla="*/ 806 h 10000"/>
                <a:gd name="T6" fmla="*/ 288 w 10000"/>
                <a:gd name="T7" fmla="*/ 167 h 10000"/>
                <a:gd name="T8" fmla="*/ 288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10000" y="0"/>
                  </a:moveTo>
                  <a:cubicBezTo>
                    <a:pt x="4477" y="0"/>
                    <a:pt x="0" y="4013"/>
                    <a:pt x="0" y="8965"/>
                  </a:cubicBezTo>
                  <a:lnTo>
                    <a:pt x="66" y="10000"/>
                  </a:lnTo>
                  <a:cubicBezTo>
                    <a:pt x="653" y="5479"/>
                    <a:pt x="4924" y="2070"/>
                    <a:pt x="10000" y="2070"/>
                  </a:cubicBezTo>
                  <a:close/>
                  <a:moveTo>
                    <a:pt x="10000" y="0"/>
                  </a:moveTo>
                </a:path>
              </a:pathLst>
            </a:cu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69" name="Freeform 28">
              <a:extLst>
                <a:ext uri="{FF2B5EF4-FFF2-40B4-BE49-F238E27FC236}">
                  <a16:creationId xmlns="" xmlns:a16="http://schemas.microsoft.com/office/drawing/2014/main" id="{E45A39B4-AEDA-4ED1-BA5E-0F4C252AE610}"/>
                </a:ext>
              </a:extLst>
            </p:cNvPr>
            <p:cNvSpPr>
              <a:spLocks/>
            </p:cNvSpPr>
            <p:nvPr/>
          </p:nvSpPr>
          <p:spPr bwMode="auto">
            <a:xfrm>
              <a:off x="2226" y="1613"/>
              <a:ext cx="288" cy="1633"/>
            </a:xfrm>
            <a:custGeom>
              <a:avLst/>
              <a:gdLst>
                <a:gd name="T0" fmla="*/ 288 w 10000"/>
                <a:gd name="T1" fmla="*/ 0 h 10000"/>
                <a:gd name="T2" fmla="*/ 0 w 10000"/>
                <a:gd name="T3" fmla="*/ 722 h 10000"/>
                <a:gd name="T4" fmla="*/ 0 w 10000"/>
                <a:gd name="T5" fmla="*/ 889 h 10000"/>
                <a:gd name="T6" fmla="*/ 74 w 10000"/>
                <a:gd name="T7" fmla="*/ 1373 h 10000"/>
                <a:gd name="T8" fmla="*/ 74 w 10000"/>
                <a:gd name="T9" fmla="*/ 1633 h 10000"/>
                <a:gd name="T10" fmla="*/ 288 w 10000"/>
                <a:gd name="T11" fmla="*/ 1528 h 10000"/>
                <a:gd name="T12" fmla="*/ 74 w 10000"/>
                <a:gd name="T13" fmla="*/ 946 h 10000"/>
                <a:gd name="T14" fmla="*/ 74 w 10000"/>
                <a:gd name="T15" fmla="*/ 1206 h 10000"/>
                <a:gd name="T16" fmla="*/ 2 w 10000"/>
                <a:gd name="T17" fmla="*/ 806 h 10000"/>
                <a:gd name="T18" fmla="*/ 2 w 10000"/>
                <a:gd name="T19" fmla="*/ 806 h 10000"/>
                <a:gd name="T20" fmla="*/ 288 w 10000"/>
                <a:gd name="T21" fmla="*/ 167 h 10000"/>
                <a:gd name="T22" fmla="*/ 288 w 10000"/>
                <a:gd name="T23" fmla="*/ 0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000"/>
                <a:gd name="T37" fmla="*/ 0 h 10000"/>
                <a:gd name="T38" fmla="*/ 10000 w 10000"/>
                <a:gd name="T39" fmla="*/ 10000 h 100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000" h="10000">
                  <a:moveTo>
                    <a:pt x="10000" y="0"/>
                  </a:moveTo>
                  <a:cubicBezTo>
                    <a:pt x="4477" y="0"/>
                    <a:pt x="0" y="1980"/>
                    <a:pt x="0" y="4423"/>
                  </a:cubicBezTo>
                  <a:lnTo>
                    <a:pt x="0" y="5444"/>
                  </a:lnTo>
                  <a:cubicBezTo>
                    <a:pt x="0" y="6539"/>
                    <a:pt x="917" y="7595"/>
                    <a:pt x="2575" y="8408"/>
                  </a:cubicBezTo>
                  <a:lnTo>
                    <a:pt x="2576" y="10000"/>
                  </a:lnTo>
                  <a:lnTo>
                    <a:pt x="10000" y="9357"/>
                  </a:lnTo>
                  <a:lnTo>
                    <a:pt x="2576" y="5795"/>
                  </a:lnTo>
                  <a:lnTo>
                    <a:pt x="2575" y="7387"/>
                  </a:lnTo>
                  <a:cubicBezTo>
                    <a:pt x="1183" y="6704"/>
                    <a:pt x="306" y="5847"/>
                    <a:pt x="66" y="4933"/>
                  </a:cubicBezTo>
                  <a:lnTo>
                    <a:pt x="67" y="4933"/>
                  </a:lnTo>
                  <a:cubicBezTo>
                    <a:pt x="653" y="2703"/>
                    <a:pt x="4924" y="1021"/>
                    <a:pt x="10000" y="1021"/>
                  </a:cubicBezTo>
                  <a:close/>
                  <a:moveTo>
                    <a:pt x="1000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70" name="Freeform 29">
              <a:extLst>
                <a:ext uri="{FF2B5EF4-FFF2-40B4-BE49-F238E27FC236}">
                  <a16:creationId xmlns="" xmlns:a16="http://schemas.microsoft.com/office/drawing/2014/main" id="{B1DFE515-3B04-466B-B315-612C0B031754}"/>
                </a:ext>
              </a:extLst>
            </p:cNvPr>
            <p:cNvSpPr>
              <a:spLocks/>
            </p:cNvSpPr>
            <p:nvPr/>
          </p:nvSpPr>
          <p:spPr bwMode="auto">
            <a:xfrm>
              <a:off x="2226" y="2335"/>
              <a:ext cx="1" cy="83"/>
            </a:xfrm>
            <a:custGeom>
              <a:avLst/>
              <a:gdLst>
                <a:gd name="T0" fmla="*/ 0 w 9997"/>
                <a:gd name="T1" fmla="*/ 0 h 10000"/>
                <a:gd name="T2" fmla="*/ 1 w 9997"/>
                <a:gd name="T3" fmla="*/ 83 h 10000"/>
                <a:gd name="T4" fmla="*/ 0 60000 65536"/>
                <a:gd name="T5" fmla="*/ 0 60000 65536"/>
                <a:gd name="T6" fmla="*/ 0 w 9997"/>
                <a:gd name="T7" fmla="*/ 0 h 10000"/>
                <a:gd name="T8" fmla="*/ 9997 w 9997"/>
                <a:gd name="T9" fmla="*/ 10000 h 10000"/>
              </a:gdLst>
              <a:ahLst/>
              <a:cxnLst>
                <a:cxn ang="T4">
                  <a:pos x="T0" y="T1"/>
                </a:cxn>
                <a:cxn ang="T5">
                  <a:pos x="T2" y="T3"/>
                </a:cxn>
              </a:cxnLst>
              <a:rect l="T6" t="T7" r="T8" b="T9"/>
              <a:pathLst>
                <a:path w="9997" h="10000">
                  <a:moveTo>
                    <a:pt x="0" y="0"/>
                  </a:moveTo>
                  <a:cubicBezTo>
                    <a:pt x="-3" y="3341"/>
                    <a:pt x="3334" y="6680"/>
                    <a:pt x="9997" y="100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grpSp>
        <p:nvGrpSpPr>
          <p:cNvPr id="14362" name="Group 30">
            <a:extLst>
              <a:ext uri="{FF2B5EF4-FFF2-40B4-BE49-F238E27FC236}">
                <a16:creationId xmlns="" xmlns:a16="http://schemas.microsoft.com/office/drawing/2014/main" id="{BBAF3BF1-75E3-4170-930B-3DD664DBBC6E}"/>
              </a:ext>
            </a:extLst>
          </p:cNvPr>
          <p:cNvGrpSpPr>
            <a:grpSpLocks/>
          </p:cNvGrpSpPr>
          <p:nvPr/>
        </p:nvGrpSpPr>
        <p:grpSpPr bwMode="auto">
          <a:xfrm>
            <a:off x="5364163" y="2635250"/>
            <a:ext cx="342900" cy="1074738"/>
            <a:chOff x="2352" y="1613"/>
            <a:chExt cx="240" cy="753"/>
          </a:xfrm>
        </p:grpSpPr>
        <p:sp>
          <p:nvSpPr>
            <p:cNvPr id="14363" name="Freeform 31">
              <a:extLst>
                <a:ext uri="{FF2B5EF4-FFF2-40B4-BE49-F238E27FC236}">
                  <a16:creationId xmlns="" xmlns:a16="http://schemas.microsoft.com/office/drawing/2014/main" id="{BDE7371D-2D58-4048-BBA2-293BDBA855F8}"/>
                </a:ext>
              </a:extLst>
            </p:cNvPr>
            <p:cNvSpPr>
              <a:spLocks/>
            </p:cNvSpPr>
            <p:nvPr/>
          </p:nvSpPr>
          <p:spPr bwMode="auto">
            <a:xfrm>
              <a:off x="2352" y="1946"/>
              <a:ext cx="240" cy="420"/>
            </a:xfrm>
            <a:custGeom>
              <a:avLst/>
              <a:gdLst>
                <a:gd name="T0" fmla="*/ 0 w 10000"/>
                <a:gd name="T1" fmla="*/ 77 h 10000"/>
                <a:gd name="T2" fmla="*/ 62 w 10000"/>
                <a:gd name="T3" fmla="*/ 300 h 10000"/>
                <a:gd name="T4" fmla="*/ 62 w 10000"/>
                <a:gd name="T5" fmla="*/ 420 h 10000"/>
                <a:gd name="T6" fmla="*/ 240 w 10000"/>
                <a:gd name="T7" fmla="*/ 372 h 10000"/>
                <a:gd name="T8" fmla="*/ 62 w 10000"/>
                <a:gd name="T9" fmla="*/ 103 h 10000"/>
                <a:gd name="T10" fmla="*/ 62 w 10000"/>
                <a:gd name="T11" fmla="*/ 223 h 10000"/>
                <a:gd name="T12" fmla="*/ 0 w 10000"/>
                <a:gd name="T13" fmla="*/ 0 h 10000"/>
                <a:gd name="T14" fmla="*/ 0 w 10000"/>
                <a:gd name="T15" fmla="*/ 77 h 10000"/>
                <a:gd name="T16" fmla="*/ 0 w 10000"/>
                <a:gd name="T17" fmla="*/ 77 h 10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0000"/>
                <a:gd name="T28" fmla="*/ 0 h 10000"/>
                <a:gd name="T29" fmla="*/ 10000 w 10000"/>
                <a:gd name="T30" fmla="*/ 10000 h 10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0000" h="10000">
                  <a:moveTo>
                    <a:pt x="0" y="1831"/>
                  </a:moveTo>
                  <a:cubicBezTo>
                    <a:pt x="0" y="3794"/>
                    <a:pt x="917" y="5688"/>
                    <a:pt x="2575" y="7146"/>
                  </a:cubicBezTo>
                  <a:lnTo>
                    <a:pt x="2576" y="10000"/>
                  </a:lnTo>
                  <a:lnTo>
                    <a:pt x="10000" y="8848"/>
                  </a:lnTo>
                  <a:lnTo>
                    <a:pt x="2576" y="2459"/>
                  </a:lnTo>
                  <a:lnTo>
                    <a:pt x="2575" y="5314"/>
                  </a:lnTo>
                  <a:cubicBezTo>
                    <a:pt x="917" y="3856"/>
                    <a:pt x="0" y="1963"/>
                    <a:pt x="0" y="0"/>
                  </a:cubicBezTo>
                  <a:lnTo>
                    <a:pt x="0" y="1831"/>
                  </a:lnTo>
                  <a:close/>
                  <a:moveTo>
                    <a:pt x="0" y="1831"/>
                  </a:moveTo>
                </a:path>
              </a:pathLst>
            </a:custGeom>
            <a:solidFill>
              <a:srgbClr val="00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64" name="Freeform 32">
              <a:extLst>
                <a:ext uri="{FF2B5EF4-FFF2-40B4-BE49-F238E27FC236}">
                  <a16:creationId xmlns="" xmlns:a16="http://schemas.microsoft.com/office/drawing/2014/main" id="{C202122F-C20D-4FBD-BAED-6A73DB393C00}"/>
                </a:ext>
              </a:extLst>
            </p:cNvPr>
            <p:cNvSpPr>
              <a:spLocks/>
            </p:cNvSpPr>
            <p:nvPr/>
          </p:nvSpPr>
          <p:spPr bwMode="auto">
            <a:xfrm>
              <a:off x="2352" y="1613"/>
              <a:ext cx="240" cy="371"/>
            </a:xfrm>
            <a:custGeom>
              <a:avLst/>
              <a:gdLst>
                <a:gd name="T0" fmla="*/ 240 w 10000"/>
                <a:gd name="T1" fmla="*/ 0 h 10000"/>
                <a:gd name="T2" fmla="*/ 0 w 10000"/>
                <a:gd name="T3" fmla="*/ 333 h 10000"/>
                <a:gd name="T4" fmla="*/ 2 w 10000"/>
                <a:gd name="T5" fmla="*/ 371 h 10000"/>
                <a:gd name="T6" fmla="*/ 240 w 10000"/>
                <a:gd name="T7" fmla="*/ 77 h 10000"/>
                <a:gd name="T8" fmla="*/ 24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10000" y="0"/>
                  </a:moveTo>
                  <a:cubicBezTo>
                    <a:pt x="4477" y="0"/>
                    <a:pt x="0" y="4013"/>
                    <a:pt x="0" y="8965"/>
                  </a:cubicBezTo>
                  <a:lnTo>
                    <a:pt x="66" y="10000"/>
                  </a:lnTo>
                  <a:cubicBezTo>
                    <a:pt x="653" y="5479"/>
                    <a:pt x="4924" y="2070"/>
                    <a:pt x="10000" y="2070"/>
                  </a:cubicBezTo>
                  <a:close/>
                  <a:moveTo>
                    <a:pt x="10000" y="0"/>
                  </a:moveTo>
                </a:path>
              </a:pathLst>
            </a:custGeom>
            <a:solidFill>
              <a:srgbClr val="00BFBF"/>
            </a:solidFill>
            <a:ln>
              <a:noFill/>
            </a:ln>
            <a:extLst>
              <a:ext uri="{91240B29-F687-4F45-9708-019B960494DF}">
                <a14:hiddenLine xmlns:a14="http://schemas.microsoft.com/office/drawing/2010/main" w="9525">
                  <a:solidFill>
                    <a:srgbClr val="000000"/>
                  </a:solidFill>
                  <a:round/>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65" name="Freeform 33">
              <a:extLst>
                <a:ext uri="{FF2B5EF4-FFF2-40B4-BE49-F238E27FC236}">
                  <a16:creationId xmlns="" xmlns:a16="http://schemas.microsoft.com/office/drawing/2014/main" id="{94B2E072-7C7F-4325-B927-4479FDA2DCBF}"/>
                </a:ext>
              </a:extLst>
            </p:cNvPr>
            <p:cNvSpPr>
              <a:spLocks/>
            </p:cNvSpPr>
            <p:nvPr/>
          </p:nvSpPr>
          <p:spPr bwMode="auto">
            <a:xfrm>
              <a:off x="2352" y="1613"/>
              <a:ext cx="240" cy="753"/>
            </a:xfrm>
            <a:custGeom>
              <a:avLst/>
              <a:gdLst>
                <a:gd name="T0" fmla="*/ 240 w 10000"/>
                <a:gd name="T1" fmla="*/ 0 h 10000"/>
                <a:gd name="T2" fmla="*/ 0 w 10000"/>
                <a:gd name="T3" fmla="*/ 333 h 10000"/>
                <a:gd name="T4" fmla="*/ 0 w 10000"/>
                <a:gd name="T5" fmla="*/ 410 h 10000"/>
                <a:gd name="T6" fmla="*/ 62 w 10000"/>
                <a:gd name="T7" fmla="*/ 633 h 10000"/>
                <a:gd name="T8" fmla="*/ 62 w 10000"/>
                <a:gd name="T9" fmla="*/ 753 h 10000"/>
                <a:gd name="T10" fmla="*/ 240 w 10000"/>
                <a:gd name="T11" fmla="*/ 705 h 10000"/>
                <a:gd name="T12" fmla="*/ 62 w 10000"/>
                <a:gd name="T13" fmla="*/ 436 h 10000"/>
                <a:gd name="T14" fmla="*/ 62 w 10000"/>
                <a:gd name="T15" fmla="*/ 556 h 10000"/>
                <a:gd name="T16" fmla="*/ 2 w 10000"/>
                <a:gd name="T17" fmla="*/ 371 h 10000"/>
                <a:gd name="T18" fmla="*/ 2 w 10000"/>
                <a:gd name="T19" fmla="*/ 371 h 10000"/>
                <a:gd name="T20" fmla="*/ 240 w 10000"/>
                <a:gd name="T21" fmla="*/ 77 h 10000"/>
                <a:gd name="T22" fmla="*/ 240 w 10000"/>
                <a:gd name="T23" fmla="*/ 0 h 10000"/>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0000"/>
                <a:gd name="T37" fmla="*/ 0 h 10000"/>
                <a:gd name="T38" fmla="*/ 10000 w 10000"/>
                <a:gd name="T39" fmla="*/ 10000 h 10000"/>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0000" h="10000">
                  <a:moveTo>
                    <a:pt x="10000" y="0"/>
                  </a:moveTo>
                  <a:cubicBezTo>
                    <a:pt x="4477" y="0"/>
                    <a:pt x="0" y="1980"/>
                    <a:pt x="0" y="4423"/>
                  </a:cubicBezTo>
                  <a:lnTo>
                    <a:pt x="0" y="5444"/>
                  </a:lnTo>
                  <a:cubicBezTo>
                    <a:pt x="0" y="6539"/>
                    <a:pt x="917" y="7595"/>
                    <a:pt x="2575" y="8408"/>
                  </a:cubicBezTo>
                  <a:lnTo>
                    <a:pt x="2576" y="10000"/>
                  </a:lnTo>
                  <a:lnTo>
                    <a:pt x="10000" y="9357"/>
                  </a:lnTo>
                  <a:lnTo>
                    <a:pt x="2576" y="5795"/>
                  </a:lnTo>
                  <a:lnTo>
                    <a:pt x="2575" y="7387"/>
                  </a:lnTo>
                  <a:cubicBezTo>
                    <a:pt x="1183" y="6704"/>
                    <a:pt x="306" y="5847"/>
                    <a:pt x="66" y="4933"/>
                  </a:cubicBezTo>
                  <a:lnTo>
                    <a:pt x="67" y="4933"/>
                  </a:lnTo>
                  <a:cubicBezTo>
                    <a:pt x="653" y="2703"/>
                    <a:pt x="4924" y="1021"/>
                    <a:pt x="10000" y="1021"/>
                  </a:cubicBezTo>
                  <a:close/>
                  <a:moveTo>
                    <a:pt x="1000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4366" name="Freeform 34">
              <a:extLst>
                <a:ext uri="{FF2B5EF4-FFF2-40B4-BE49-F238E27FC236}">
                  <a16:creationId xmlns="" xmlns:a16="http://schemas.microsoft.com/office/drawing/2014/main" id="{891EEC25-F8B6-4752-9F08-A55E076F41D0}"/>
                </a:ext>
              </a:extLst>
            </p:cNvPr>
            <p:cNvSpPr>
              <a:spLocks/>
            </p:cNvSpPr>
            <p:nvPr/>
          </p:nvSpPr>
          <p:spPr bwMode="auto">
            <a:xfrm>
              <a:off x="2352" y="1946"/>
              <a:ext cx="1" cy="38"/>
            </a:xfrm>
            <a:custGeom>
              <a:avLst/>
              <a:gdLst>
                <a:gd name="T0" fmla="*/ 0 w 9997"/>
                <a:gd name="T1" fmla="*/ 0 h 10000"/>
                <a:gd name="T2" fmla="*/ 1 w 9997"/>
                <a:gd name="T3" fmla="*/ 38 h 10000"/>
                <a:gd name="T4" fmla="*/ 0 60000 65536"/>
                <a:gd name="T5" fmla="*/ 0 60000 65536"/>
                <a:gd name="T6" fmla="*/ 0 w 9997"/>
                <a:gd name="T7" fmla="*/ 0 h 10000"/>
                <a:gd name="T8" fmla="*/ 9997 w 9997"/>
                <a:gd name="T9" fmla="*/ 10000 h 10000"/>
              </a:gdLst>
              <a:ahLst/>
              <a:cxnLst>
                <a:cxn ang="T4">
                  <a:pos x="T0" y="T1"/>
                </a:cxn>
                <a:cxn ang="T5">
                  <a:pos x="T2" y="T3"/>
                </a:cxn>
              </a:cxnLst>
              <a:rect l="T6" t="T7" r="T8" b="T9"/>
              <a:pathLst>
                <a:path w="9997" h="10000">
                  <a:moveTo>
                    <a:pt x="0" y="0"/>
                  </a:moveTo>
                  <a:cubicBezTo>
                    <a:pt x="-3" y="3341"/>
                    <a:pt x="3334" y="6680"/>
                    <a:pt x="9997" y="10000"/>
                  </a:cubicBez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grpSp>
      <p:sp>
        <p:nvSpPr>
          <p:cNvPr id="37" name="ZoneTexte 36">
            <a:extLst>
              <a:ext uri="{FF2B5EF4-FFF2-40B4-BE49-F238E27FC236}">
                <a16:creationId xmlns="" xmlns:a16="http://schemas.microsoft.com/office/drawing/2014/main" id="{A3433347-8A18-4C47-BB45-8A5CD093B20D}"/>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Freeform 3">
            <a:extLst>
              <a:ext uri="{FF2B5EF4-FFF2-40B4-BE49-F238E27FC236}">
                <a16:creationId xmlns="" xmlns:a16="http://schemas.microsoft.com/office/drawing/2014/main" id="{0A085F18-E09F-4AA1-BB77-F426A6E840BE}"/>
              </a:ext>
            </a:extLst>
          </p:cNvPr>
          <p:cNvSpPr>
            <a:spLocks/>
          </p:cNvSpPr>
          <p:nvPr/>
        </p:nvSpPr>
        <p:spPr bwMode="auto">
          <a:xfrm>
            <a:off x="2416175" y="2133601"/>
            <a:ext cx="547688" cy="461963"/>
          </a:xfrm>
          <a:custGeom>
            <a:avLst/>
            <a:gdLst>
              <a:gd name="T0" fmla="*/ 0 w 10000"/>
              <a:gd name="T1" fmla="*/ 0 h 10000"/>
              <a:gd name="T2" fmla="*/ 0 w 10000"/>
              <a:gd name="T3" fmla="*/ 461963 h 10000"/>
              <a:gd name="T4" fmla="*/ 547688 w 10000"/>
              <a:gd name="T5" fmla="*/ 461963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64" name="Text Box 4">
            <a:extLst>
              <a:ext uri="{FF2B5EF4-FFF2-40B4-BE49-F238E27FC236}">
                <a16:creationId xmlns="" xmlns:a16="http://schemas.microsoft.com/office/drawing/2014/main" id="{22E1480E-BD9D-4059-A662-002E42C5BF4C}"/>
              </a:ext>
            </a:extLst>
          </p:cNvPr>
          <p:cNvSpPr txBox="1">
            <a:spLocks noChangeArrowheads="1"/>
          </p:cNvSpPr>
          <p:nvPr/>
        </p:nvSpPr>
        <p:spPr bwMode="auto">
          <a:xfrm>
            <a:off x="2439988" y="2165350"/>
            <a:ext cx="487362"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15</a:t>
            </a:r>
          </a:p>
        </p:txBody>
      </p:sp>
      <p:sp>
        <p:nvSpPr>
          <p:cNvPr id="15365" name="Line 5">
            <a:extLst>
              <a:ext uri="{FF2B5EF4-FFF2-40B4-BE49-F238E27FC236}">
                <a16:creationId xmlns="" xmlns:a16="http://schemas.microsoft.com/office/drawing/2014/main" id="{29447CD6-4C26-4E6C-A713-DDC72E31D54D}"/>
              </a:ext>
            </a:extLst>
          </p:cNvPr>
          <p:cNvSpPr>
            <a:spLocks noChangeShapeType="1"/>
          </p:cNvSpPr>
          <p:nvPr/>
        </p:nvSpPr>
        <p:spPr bwMode="auto">
          <a:xfrm>
            <a:off x="2684463" y="1722438"/>
            <a:ext cx="11112" cy="411162"/>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5366" name="Line 6">
            <a:extLst>
              <a:ext uri="{FF2B5EF4-FFF2-40B4-BE49-F238E27FC236}">
                <a16:creationId xmlns="" xmlns:a16="http://schemas.microsoft.com/office/drawing/2014/main" id="{532D4EBF-29DD-4737-83C7-A5AA7992F602}"/>
              </a:ext>
            </a:extLst>
          </p:cNvPr>
          <p:cNvSpPr>
            <a:spLocks noChangeShapeType="1"/>
          </p:cNvSpPr>
          <p:nvPr/>
        </p:nvSpPr>
        <p:spPr bwMode="auto">
          <a:xfrm>
            <a:off x="2684463" y="2613026"/>
            <a:ext cx="11112" cy="7540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5367" name="Line 7">
            <a:extLst>
              <a:ext uri="{FF2B5EF4-FFF2-40B4-BE49-F238E27FC236}">
                <a16:creationId xmlns="" xmlns:a16="http://schemas.microsoft.com/office/drawing/2014/main" id="{1EA8A9F9-CF9A-4CB6-8992-E8703268E4C1}"/>
              </a:ext>
            </a:extLst>
          </p:cNvPr>
          <p:cNvSpPr>
            <a:spLocks noChangeShapeType="1"/>
          </p:cNvSpPr>
          <p:nvPr/>
        </p:nvSpPr>
        <p:spPr bwMode="auto">
          <a:xfrm>
            <a:off x="2552700" y="3019426"/>
            <a:ext cx="274638" cy="11113"/>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5368" name="Freeform 8">
            <a:extLst>
              <a:ext uri="{FF2B5EF4-FFF2-40B4-BE49-F238E27FC236}">
                <a16:creationId xmlns="" xmlns:a16="http://schemas.microsoft.com/office/drawing/2014/main" id="{B06E76DA-2695-4C11-80EA-85754A6C6774}"/>
              </a:ext>
            </a:extLst>
          </p:cNvPr>
          <p:cNvSpPr>
            <a:spLocks/>
          </p:cNvSpPr>
          <p:nvPr/>
        </p:nvSpPr>
        <p:spPr bwMode="auto">
          <a:xfrm>
            <a:off x="2416175" y="3367088"/>
            <a:ext cx="547688" cy="463550"/>
          </a:xfrm>
          <a:custGeom>
            <a:avLst/>
            <a:gdLst>
              <a:gd name="T0" fmla="*/ 0 w 10000"/>
              <a:gd name="T1" fmla="*/ 0 h 10000"/>
              <a:gd name="T2" fmla="*/ 0 w 10000"/>
              <a:gd name="T3" fmla="*/ 463550 h 10000"/>
              <a:gd name="T4" fmla="*/ 547688 w 10000"/>
              <a:gd name="T5" fmla="*/ 463550 h 10000"/>
              <a:gd name="T6" fmla="*/ 547688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A1A1E8"/>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69" name="Text Box 9">
            <a:extLst>
              <a:ext uri="{FF2B5EF4-FFF2-40B4-BE49-F238E27FC236}">
                <a16:creationId xmlns="" xmlns:a16="http://schemas.microsoft.com/office/drawing/2014/main" id="{4241FA26-2709-4EC0-AE7F-6C1538B5EF1F}"/>
              </a:ext>
            </a:extLst>
          </p:cNvPr>
          <p:cNvSpPr txBox="1">
            <a:spLocks noChangeArrowheads="1"/>
          </p:cNvSpPr>
          <p:nvPr/>
        </p:nvSpPr>
        <p:spPr bwMode="auto">
          <a:xfrm>
            <a:off x="2439988" y="3398839"/>
            <a:ext cx="487362"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16</a:t>
            </a:r>
          </a:p>
        </p:txBody>
      </p:sp>
      <p:sp>
        <p:nvSpPr>
          <p:cNvPr id="15370" name="Line 10">
            <a:extLst>
              <a:ext uri="{FF2B5EF4-FFF2-40B4-BE49-F238E27FC236}">
                <a16:creationId xmlns="" xmlns:a16="http://schemas.microsoft.com/office/drawing/2014/main" id="{29A37F65-EE03-4A4F-A631-FF204BDEA096}"/>
              </a:ext>
            </a:extLst>
          </p:cNvPr>
          <p:cNvSpPr>
            <a:spLocks noChangeShapeType="1"/>
          </p:cNvSpPr>
          <p:nvPr/>
        </p:nvSpPr>
        <p:spPr bwMode="auto">
          <a:xfrm>
            <a:off x="2684463" y="3848101"/>
            <a:ext cx="11112" cy="411163"/>
          </a:xfrm>
          <a:prstGeom prst="line">
            <a:avLst/>
          </a:prstGeom>
          <a:noFill/>
          <a:ln w="9525">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fr-FR"/>
          </a:p>
        </p:txBody>
      </p:sp>
      <p:sp>
        <p:nvSpPr>
          <p:cNvPr id="15371" name="Line 11">
            <a:extLst>
              <a:ext uri="{FF2B5EF4-FFF2-40B4-BE49-F238E27FC236}">
                <a16:creationId xmlns="" xmlns:a16="http://schemas.microsoft.com/office/drawing/2014/main" id="{06BC7994-CE0B-4D6E-91BD-EFB2D4E7AD45}"/>
              </a:ext>
            </a:extLst>
          </p:cNvPr>
          <p:cNvSpPr>
            <a:spLocks noChangeShapeType="1"/>
          </p:cNvSpPr>
          <p:nvPr/>
        </p:nvSpPr>
        <p:spPr bwMode="auto">
          <a:xfrm>
            <a:off x="2963863" y="2333626"/>
            <a:ext cx="411162" cy="1111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5372" name="Freeform 12">
            <a:extLst>
              <a:ext uri="{FF2B5EF4-FFF2-40B4-BE49-F238E27FC236}">
                <a16:creationId xmlns="" xmlns:a16="http://schemas.microsoft.com/office/drawing/2014/main" id="{F4FFC041-62F5-49FE-8132-6373FCC9043E}"/>
              </a:ext>
            </a:extLst>
          </p:cNvPr>
          <p:cNvSpPr>
            <a:spLocks/>
          </p:cNvSpPr>
          <p:nvPr/>
        </p:nvSpPr>
        <p:spPr bwMode="auto">
          <a:xfrm>
            <a:off x="3375025" y="2133601"/>
            <a:ext cx="1371600" cy="461963"/>
          </a:xfrm>
          <a:custGeom>
            <a:avLst/>
            <a:gdLst>
              <a:gd name="T0" fmla="*/ 0 w 10000"/>
              <a:gd name="T1" fmla="*/ 0 h 10000"/>
              <a:gd name="T2" fmla="*/ 0 w 10000"/>
              <a:gd name="T3" fmla="*/ 461963 h 10000"/>
              <a:gd name="T4" fmla="*/ 1371600 w 10000"/>
              <a:gd name="T5" fmla="*/ 461963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73" name="Text Box 13">
            <a:extLst>
              <a:ext uri="{FF2B5EF4-FFF2-40B4-BE49-F238E27FC236}">
                <a16:creationId xmlns="" xmlns:a16="http://schemas.microsoft.com/office/drawing/2014/main" id="{75040127-259F-442C-AEF8-76876FE8BA87}"/>
              </a:ext>
            </a:extLst>
          </p:cNvPr>
          <p:cNvSpPr txBox="1">
            <a:spLocks noChangeArrowheads="1"/>
          </p:cNvSpPr>
          <p:nvPr/>
        </p:nvSpPr>
        <p:spPr bwMode="auto">
          <a:xfrm>
            <a:off x="3400425" y="2165350"/>
            <a:ext cx="1309688"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Action A</a:t>
            </a:r>
          </a:p>
        </p:txBody>
      </p:sp>
      <p:sp>
        <p:nvSpPr>
          <p:cNvPr id="15374" name="Line 14">
            <a:extLst>
              <a:ext uri="{FF2B5EF4-FFF2-40B4-BE49-F238E27FC236}">
                <a16:creationId xmlns="" xmlns:a16="http://schemas.microsoft.com/office/drawing/2014/main" id="{2184C93F-1C2A-4BBF-A757-BE2A4DF6D4CB}"/>
              </a:ext>
            </a:extLst>
          </p:cNvPr>
          <p:cNvSpPr>
            <a:spLocks noChangeShapeType="1"/>
          </p:cNvSpPr>
          <p:nvPr/>
        </p:nvSpPr>
        <p:spPr bwMode="auto">
          <a:xfrm>
            <a:off x="2963863" y="3567113"/>
            <a:ext cx="411162" cy="12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5375" name="Freeform 15">
            <a:extLst>
              <a:ext uri="{FF2B5EF4-FFF2-40B4-BE49-F238E27FC236}">
                <a16:creationId xmlns="" xmlns:a16="http://schemas.microsoft.com/office/drawing/2014/main" id="{5A3B3B25-0820-4306-B1CE-3B7686DABC09}"/>
              </a:ext>
            </a:extLst>
          </p:cNvPr>
          <p:cNvSpPr>
            <a:spLocks/>
          </p:cNvSpPr>
          <p:nvPr/>
        </p:nvSpPr>
        <p:spPr bwMode="auto">
          <a:xfrm>
            <a:off x="3375025" y="3367088"/>
            <a:ext cx="1371600" cy="463550"/>
          </a:xfrm>
          <a:custGeom>
            <a:avLst/>
            <a:gdLst>
              <a:gd name="T0" fmla="*/ 0 w 10000"/>
              <a:gd name="T1" fmla="*/ 0 h 10000"/>
              <a:gd name="T2" fmla="*/ 0 w 10000"/>
              <a:gd name="T3" fmla="*/ 463550 h 10000"/>
              <a:gd name="T4" fmla="*/ 1371600 w 10000"/>
              <a:gd name="T5" fmla="*/ 463550 h 10000"/>
              <a:gd name="T6" fmla="*/ 1371600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76" name="Text Box 16">
            <a:extLst>
              <a:ext uri="{FF2B5EF4-FFF2-40B4-BE49-F238E27FC236}">
                <a16:creationId xmlns="" xmlns:a16="http://schemas.microsoft.com/office/drawing/2014/main" id="{2B24E14A-DB01-41C4-BA63-8FD39E8174CB}"/>
              </a:ext>
            </a:extLst>
          </p:cNvPr>
          <p:cNvSpPr txBox="1">
            <a:spLocks noChangeArrowheads="1"/>
          </p:cNvSpPr>
          <p:nvPr/>
        </p:nvSpPr>
        <p:spPr bwMode="auto">
          <a:xfrm>
            <a:off x="3400425" y="3398839"/>
            <a:ext cx="1309688"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Lst>
              <a:defRPr>
                <a:solidFill>
                  <a:schemeClr val="tx1"/>
                </a:solidFill>
                <a:latin typeface="Arial" panose="020B0604020202020204" pitchFamily="34" charset="0"/>
              </a:defRPr>
            </a:lvl1pPr>
            <a:lvl2pPr marL="742950" indent="-285750" defTabSz="822325" eaLnBrk="0" hangingPunct="0">
              <a:tabLst>
                <a:tab pos="0" algn="l"/>
                <a:tab pos="822325" algn="l"/>
              </a:tabLst>
              <a:defRPr>
                <a:solidFill>
                  <a:schemeClr val="tx1"/>
                </a:solidFill>
                <a:latin typeface="Arial" panose="020B0604020202020204" pitchFamily="34" charset="0"/>
              </a:defRPr>
            </a:lvl2pPr>
            <a:lvl3pPr marL="1143000" indent="-228600" defTabSz="822325" eaLnBrk="0" hangingPunct="0">
              <a:tabLst>
                <a:tab pos="0" algn="l"/>
                <a:tab pos="822325" algn="l"/>
              </a:tabLst>
              <a:defRPr>
                <a:solidFill>
                  <a:schemeClr val="tx1"/>
                </a:solidFill>
                <a:latin typeface="Arial" panose="020B0604020202020204" pitchFamily="34" charset="0"/>
              </a:defRPr>
            </a:lvl3pPr>
            <a:lvl4pPr marL="1600200" indent="-228600" defTabSz="822325" eaLnBrk="0" hangingPunct="0">
              <a:tabLst>
                <a:tab pos="0" algn="l"/>
                <a:tab pos="822325" algn="l"/>
              </a:tabLst>
              <a:defRPr>
                <a:solidFill>
                  <a:schemeClr val="tx1"/>
                </a:solidFill>
                <a:latin typeface="Arial" panose="020B0604020202020204" pitchFamily="34" charset="0"/>
              </a:defRPr>
            </a:lvl4pPr>
            <a:lvl5pPr marL="2057400" indent="-228600" defTabSz="822325" eaLnBrk="0" hangingPunct="0">
              <a:tabLst>
                <a:tab pos="0" algn="l"/>
                <a:tab pos="82232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Action B</a:t>
            </a:r>
          </a:p>
        </p:txBody>
      </p:sp>
      <p:sp>
        <p:nvSpPr>
          <p:cNvPr id="15377" name="Text Box 17">
            <a:extLst>
              <a:ext uri="{FF2B5EF4-FFF2-40B4-BE49-F238E27FC236}">
                <a16:creationId xmlns="" xmlns:a16="http://schemas.microsoft.com/office/drawing/2014/main" id="{AFC63D26-69C5-4F6A-9C34-0ACF178EA4F7}"/>
              </a:ext>
            </a:extLst>
          </p:cNvPr>
          <p:cNvSpPr txBox="1">
            <a:spLocks noChangeArrowheads="1"/>
          </p:cNvSpPr>
          <p:nvPr/>
        </p:nvSpPr>
        <p:spPr bwMode="auto">
          <a:xfrm>
            <a:off x="2919414" y="2781300"/>
            <a:ext cx="350837" cy="331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Lst>
              <a:defRPr>
                <a:solidFill>
                  <a:schemeClr val="tx1"/>
                </a:solidFill>
                <a:latin typeface="Arial" panose="020B0604020202020204" pitchFamily="34" charset="0"/>
              </a:defRPr>
            </a:lvl1pPr>
            <a:lvl2pPr marL="742950" indent="-285750" defTabSz="822325" eaLnBrk="0" hangingPunct="0">
              <a:tabLst>
                <a:tab pos="0" algn="l"/>
              </a:tabLst>
              <a:defRPr>
                <a:solidFill>
                  <a:schemeClr val="tx1"/>
                </a:solidFill>
                <a:latin typeface="Arial" panose="020B0604020202020204" pitchFamily="34" charset="0"/>
              </a:defRPr>
            </a:lvl2pPr>
            <a:lvl3pPr marL="1143000" indent="-228600" defTabSz="822325" eaLnBrk="0" hangingPunct="0">
              <a:tabLst>
                <a:tab pos="0" algn="l"/>
              </a:tabLst>
              <a:defRPr>
                <a:solidFill>
                  <a:schemeClr val="tx1"/>
                </a:solidFill>
                <a:latin typeface="Arial" panose="020B0604020202020204" pitchFamily="34" charset="0"/>
              </a:defRPr>
            </a:lvl3pPr>
            <a:lvl4pPr marL="1600200" indent="-228600" defTabSz="822325" eaLnBrk="0" hangingPunct="0">
              <a:tabLst>
                <a:tab pos="0" algn="l"/>
              </a:tabLst>
              <a:defRPr>
                <a:solidFill>
                  <a:schemeClr val="tx1"/>
                </a:solidFill>
                <a:latin typeface="Arial" panose="020B0604020202020204" pitchFamily="34" charset="0"/>
              </a:defRPr>
            </a:lvl4pPr>
            <a:lvl5pPr marL="2057400" indent="-228600" defTabSz="822325" eaLnBrk="0" hangingPunct="0">
              <a:tabLst>
                <a:tab pos="0"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Lst>
              <a:defRPr>
                <a:solidFill>
                  <a:schemeClr val="tx1"/>
                </a:solidFill>
                <a:latin typeface="Arial" panose="020B0604020202020204" pitchFamily="34" charset="0"/>
              </a:defRPr>
            </a:lvl9pPr>
          </a:lstStyle>
          <a:p>
            <a:pPr eaLnBrk="1" hangingPunct="1">
              <a:lnSpc>
                <a:spcPts val="2613"/>
              </a:lnSpc>
            </a:pPr>
            <a:r>
              <a:rPr lang="en-US" altLang="fr-FR" sz="2200">
                <a:latin typeface="Tahoma" panose="020B0604030504040204" pitchFamily="34" charset="0"/>
              </a:rPr>
              <a:t>a</a:t>
            </a:r>
          </a:p>
        </p:txBody>
      </p:sp>
      <p:sp>
        <p:nvSpPr>
          <p:cNvPr id="15378" name="Freeform 18">
            <a:extLst>
              <a:ext uri="{FF2B5EF4-FFF2-40B4-BE49-F238E27FC236}">
                <a16:creationId xmlns="" xmlns:a16="http://schemas.microsoft.com/office/drawing/2014/main" id="{03F7F3C0-CFAA-4849-9915-12D499A3A789}"/>
              </a:ext>
            </a:extLst>
          </p:cNvPr>
          <p:cNvSpPr>
            <a:spLocks/>
          </p:cNvSpPr>
          <p:nvPr/>
        </p:nvSpPr>
        <p:spPr bwMode="auto">
          <a:xfrm>
            <a:off x="5638801" y="1790701"/>
            <a:ext cx="3497263" cy="422275"/>
          </a:xfrm>
          <a:custGeom>
            <a:avLst/>
            <a:gdLst>
              <a:gd name="T0" fmla="*/ 0 w 10000"/>
              <a:gd name="T1" fmla="*/ 0 h 10000"/>
              <a:gd name="T2" fmla="*/ 0 w 10000"/>
              <a:gd name="T3" fmla="*/ 422275 h 10000"/>
              <a:gd name="T4" fmla="*/ 3497263 w 10000"/>
              <a:gd name="T5" fmla="*/ 422275 h 10000"/>
              <a:gd name="T6" fmla="*/ 3497263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solidFill>
            <a:srgbClr val="FFCF0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79" name="Text Box 19">
            <a:extLst>
              <a:ext uri="{FF2B5EF4-FFF2-40B4-BE49-F238E27FC236}">
                <a16:creationId xmlns="" xmlns:a16="http://schemas.microsoft.com/office/drawing/2014/main" id="{807700D2-A6B1-4CC5-83AA-F06260DDCCA6}"/>
              </a:ext>
            </a:extLst>
          </p:cNvPr>
          <p:cNvSpPr txBox="1">
            <a:spLocks noChangeArrowheads="1"/>
          </p:cNvSpPr>
          <p:nvPr/>
        </p:nvSpPr>
        <p:spPr bwMode="auto">
          <a:xfrm>
            <a:off x="5662614" y="1830389"/>
            <a:ext cx="343693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b="1">
                <a:latin typeface="Tahoma" panose="020B0604030504040204" pitchFamily="34" charset="0"/>
              </a:rPr>
              <a:t>Étape 16 active</a:t>
            </a:r>
          </a:p>
        </p:txBody>
      </p:sp>
      <p:sp>
        <p:nvSpPr>
          <p:cNvPr id="15380" name="Freeform 20">
            <a:extLst>
              <a:ext uri="{FF2B5EF4-FFF2-40B4-BE49-F238E27FC236}">
                <a16:creationId xmlns="" xmlns:a16="http://schemas.microsoft.com/office/drawing/2014/main" id="{DC283339-F97A-4550-BFFD-DCEB1C13C3F3}"/>
              </a:ext>
            </a:extLst>
          </p:cNvPr>
          <p:cNvSpPr>
            <a:spLocks/>
          </p:cNvSpPr>
          <p:nvPr/>
        </p:nvSpPr>
        <p:spPr bwMode="auto">
          <a:xfrm>
            <a:off x="7216775" y="2408239"/>
            <a:ext cx="342900" cy="479425"/>
          </a:xfrm>
          <a:custGeom>
            <a:avLst/>
            <a:gdLst>
              <a:gd name="T0" fmla="*/ 0 w 10000"/>
              <a:gd name="T1" fmla="*/ 359569 h 10000"/>
              <a:gd name="T2" fmla="*/ 85725 w 10000"/>
              <a:gd name="T3" fmla="*/ 359569 h 10000"/>
              <a:gd name="T4" fmla="*/ 85725 w 10000"/>
              <a:gd name="T5" fmla="*/ 0 h 10000"/>
              <a:gd name="T6" fmla="*/ 257175 w 10000"/>
              <a:gd name="T7" fmla="*/ 0 h 10000"/>
              <a:gd name="T8" fmla="*/ 257175 w 10000"/>
              <a:gd name="T9" fmla="*/ 359569 h 10000"/>
              <a:gd name="T10" fmla="*/ 342900 w 10000"/>
              <a:gd name="T11" fmla="*/ 359569 h 10000"/>
              <a:gd name="T12" fmla="*/ 171450 w 10000"/>
              <a:gd name="T13" fmla="*/ 479425 h 10000"/>
              <a:gd name="T14" fmla="*/ 0 w 10000"/>
              <a:gd name="T15" fmla="*/ 359569 h 10000"/>
              <a:gd name="T16" fmla="*/ 0 60000 65536"/>
              <a:gd name="T17" fmla="*/ 0 60000 65536"/>
              <a:gd name="T18" fmla="*/ 0 60000 65536"/>
              <a:gd name="T19" fmla="*/ 0 60000 65536"/>
              <a:gd name="T20" fmla="*/ 0 60000 65536"/>
              <a:gd name="T21" fmla="*/ 0 60000 65536"/>
              <a:gd name="T22" fmla="*/ 0 60000 65536"/>
              <a:gd name="T23" fmla="*/ 0 60000 65536"/>
              <a:gd name="T24" fmla="*/ 0 w 10000"/>
              <a:gd name="T25" fmla="*/ 0 h 10000"/>
              <a:gd name="T26" fmla="*/ 10000 w 10000"/>
              <a:gd name="T27" fmla="*/ 10000 h 100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0000" h="10000">
                <a:moveTo>
                  <a:pt x="0" y="7500"/>
                </a:moveTo>
                <a:lnTo>
                  <a:pt x="2500" y="7500"/>
                </a:lnTo>
                <a:lnTo>
                  <a:pt x="2500" y="0"/>
                </a:lnTo>
                <a:lnTo>
                  <a:pt x="7500" y="0"/>
                </a:lnTo>
                <a:lnTo>
                  <a:pt x="7500" y="7500"/>
                </a:lnTo>
                <a:lnTo>
                  <a:pt x="10000" y="7500"/>
                </a:lnTo>
                <a:lnTo>
                  <a:pt x="5000" y="10000"/>
                </a:lnTo>
                <a:close/>
                <a:moveTo>
                  <a:pt x="0" y="7500"/>
                </a:moveTo>
              </a:path>
            </a:pathLst>
          </a:custGeom>
          <a:solidFill>
            <a:schemeClr val="accent1"/>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81" name="Freeform 21">
            <a:extLst>
              <a:ext uri="{FF2B5EF4-FFF2-40B4-BE49-F238E27FC236}">
                <a16:creationId xmlns="" xmlns:a16="http://schemas.microsoft.com/office/drawing/2014/main" id="{A3C21967-91B3-40E7-A49C-107894072AF9}"/>
              </a:ext>
            </a:extLst>
          </p:cNvPr>
          <p:cNvSpPr>
            <a:spLocks/>
          </p:cNvSpPr>
          <p:nvPr/>
        </p:nvSpPr>
        <p:spPr bwMode="auto">
          <a:xfrm>
            <a:off x="5364164" y="3162301"/>
            <a:ext cx="3978275" cy="422275"/>
          </a:xfrm>
          <a:custGeom>
            <a:avLst/>
            <a:gdLst>
              <a:gd name="T0" fmla="*/ 0 w 10000"/>
              <a:gd name="T1" fmla="*/ 0 h 10000"/>
              <a:gd name="T2" fmla="*/ 0 w 10000"/>
              <a:gd name="T3" fmla="*/ 422275 h 10000"/>
              <a:gd name="T4" fmla="*/ 3978275 w 10000"/>
              <a:gd name="T5" fmla="*/ 422275 h 10000"/>
              <a:gd name="T6" fmla="*/ 397827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82" name="Text Box 22">
            <a:extLst>
              <a:ext uri="{FF2B5EF4-FFF2-40B4-BE49-F238E27FC236}">
                <a16:creationId xmlns="" xmlns:a16="http://schemas.microsoft.com/office/drawing/2014/main" id="{06A124C2-7160-45B5-97F7-D3778F913955}"/>
              </a:ext>
            </a:extLst>
          </p:cNvPr>
          <p:cNvSpPr txBox="1">
            <a:spLocks noChangeArrowheads="1"/>
          </p:cNvSpPr>
          <p:nvPr/>
        </p:nvSpPr>
        <p:spPr bwMode="auto">
          <a:xfrm>
            <a:off x="5389564" y="3201989"/>
            <a:ext cx="3914775"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Lst>
              <a:defRPr>
                <a:solidFill>
                  <a:schemeClr val="tx1"/>
                </a:solidFill>
                <a:latin typeface="Arial" panose="020B0604020202020204" pitchFamily="34" charset="0"/>
              </a:defRPr>
            </a:lvl9pPr>
          </a:lstStyle>
          <a:p>
            <a:pPr algn="ctr" eaLnBrk="1" hangingPunct="1">
              <a:lnSpc>
                <a:spcPts val="2613"/>
              </a:lnSpc>
            </a:pPr>
            <a:r>
              <a:rPr lang="en-US" altLang="fr-FR" sz="2200">
                <a:latin typeface="Tahoma" panose="020B0604030504040204" pitchFamily="34" charset="0"/>
              </a:rPr>
              <a:t>L’action B est effective</a:t>
            </a:r>
          </a:p>
        </p:txBody>
      </p:sp>
      <p:sp>
        <p:nvSpPr>
          <p:cNvPr id="15383" name="Freeform 23">
            <a:extLst>
              <a:ext uri="{FF2B5EF4-FFF2-40B4-BE49-F238E27FC236}">
                <a16:creationId xmlns="" xmlns:a16="http://schemas.microsoft.com/office/drawing/2014/main" id="{98BC455B-9EE7-47F9-A106-EBE0E1036976}"/>
              </a:ext>
            </a:extLst>
          </p:cNvPr>
          <p:cNvSpPr>
            <a:spLocks/>
          </p:cNvSpPr>
          <p:nvPr/>
        </p:nvSpPr>
        <p:spPr bwMode="auto">
          <a:xfrm>
            <a:off x="1866901" y="4533900"/>
            <a:ext cx="7407275" cy="1085850"/>
          </a:xfrm>
          <a:custGeom>
            <a:avLst/>
            <a:gdLst>
              <a:gd name="T0" fmla="*/ 0 w 10000"/>
              <a:gd name="T1" fmla="*/ 0 h 10000"/>
              <a:gd name="T2" fmla="*/ 0 w 10000"/>
              <a:gd name="T3" fmla="*/ 1085850 h 10000"/>
              <a:gd name="T4" fmla="*/ 7407275 w 10000"/>
              <a:gd name="T5" fmla="*/ 1085850 h 10000"/>
              <a:gd name="T6" fmla="*/ 7407275 w 10000"/>
              <a:gd name="T7" fmla="*/ 0 h 10000"/>
              <a:gd name="T8" fmla="*/ 0 w 10000"/>
              <a:gd name="T9" fmla="*/ 0 h 10000"/>
              <a:gd name="T10" fmla="*/ 0 60000 65536"/>
              <a:gd name="T11" fmla="*/ 0 60000 65536"/>
              <a:gd name="T12" fmla="*/ 0 60000 65536"/>
              <a:gd name="T13" fmla="*/ 0 60000 65536"/>
              <a:gd name="T14" fmla="*/ 0 60000 65536"/>
              <a:gd name="T15" fmla="*/ 0 w 10000"/>
              <a:gd name="T16" fmla="*/ 0 h 10000"/>
              <a:gd name="T17" fmla="*/ 10000 w 10000"/>
              <a:gd name="T18" fmla="*/ 10000 h 10000"/>
            </a:gdLst>
            <a:ahLst/>
            <a:cxnLst>
              <a:cxn ang="T10">
                <a:pos x="T0" y="T1"/>
              </a:cxn>
              <a:cxn ang="T11">
                <a:pos x="T2" y="T3"/>
              </a:cxn>
              <a:cxn ang="T12">
                <a:pos x="T4" y="T5"/>
              </a:cxn>
              <a:cxn ang="T13">
                <a:pos x="T6" y="T7"/>
              </a:cxn>
              <a:cxn ang="T14">
                <a:pos x="T8" y="T9"/>
              </a:cxn>
            </a:cxnLst>
            <a:rect l="T15" t="T16" r="T17" b="T18"/>
            <a:pathLst>
              <a:path w="10000" h="10000">
                <a:moveTo>
                  <a:pt x="0" y="0"/>
                </a:moveTo>
                <a:lnTo>
                  <a:pt x="0" y="10000"/>
                </a:lnTo>
                <a:lnTo>
                  <a:pt x="10000" y="10000"/>
                </a:lnTo>
                <a:lnTo>
                  <a:pt x="10000" y="0"/>
                </a:lnTo>
                <a:close/>
                <a:moveTo>
                  <a:pt x="0" y="0"/>
                </a:moveTo>
              </a:path>
            </a:pathLst>
          </a:cu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15384" name="Text Box 24">
            <a:extLst>
              <a:ext uri="{FF2B5EF4-FFF2-40B4-BE49-F238E27FC236}">
                <a16:creationId xmlns="" xmlns:a16="http://schemas.microsoft.com/office/drawing/2014/main" id="{97C8B1E4-5BA2-45E0-A6C3-764035627B9C}"/>
              </a:ext>
            </a:extLst>
          </p:cNvPr>
          <p:cNvSpPr txBox="1">
            <a:spLocks noChangeArrowheads="1"/>
          </p:cNvSpPr>
          <p:nvPr/>
        </p:nvSpPr>
        <p:spPr bwMode="auto">
          <a:xfrm>
            <a:off x="1890713" y="4573589"/>
            <a:ext cx="7345362" cy="993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822325" eaLnBrk="0" hangingPunct="0">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1pPr>
            <a:lvl2pPr marL="742950" indent="-285750" defTabSz="822325" eaLnBrk="0" hangingPunct="0">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2pPr>
            <a:lvl3pPr marL="1143000" indent="-228600" defTabSz="822325" eaLnBrk="0" hangingPunct="0">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3pPr>
            <a:lvl4pPr marL="1600200" indent="-228600" defTabSz="822325" eaLnBrk="0" hangingPunct="0">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4pPr>
            <a:lvl5pPr marL="2057400" indent="-228600" defTabSz="822325" eaLnBrk="0" hangingPunct="0">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5pPr>
            <a:lvl6pPr marL="25146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6pPr>
            <a:lvl7pPr marL="29718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7pPr>
            <a:lvl8pPr marL="34290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8pPr>
            <a:lvl9pPr marL="3886200" indent="-228600" defTabSz="822325" eaLnBrk="0" fontAlgn="base" hangingPunct="0">
              <a:spcBef>
                <a:spcPct val="0"/>
              </a:spcBef>
              <a:spcAft>
                <a:spcPct val="0"/>
              </a:spcAft>
              <a:tabLst>
                <a:tab pos="0" algn="l"/>
                <a:tab pos="822325" algn="l"/>
                <a:tab pos="1646238" algn="l"/>
                <a:tab pos="2468563" algn="l"/>
                <a:tab pos="3292475" algn="l"/>
                <a:tab pos="4114800" algn="l"/>
                <a:tab pos="4937125" algn="l"/>
                <a:tab pos="5761038" algn="l"/>
                <a:tab pos="6583363" algn="l"/>
              </a:tabLst>
              <a:defRPr>
                <a:solidFill>
                  <a:schemeClr val="tx1"/>
                </a:solidFill>
                <a:latin typeface="Arial" panose="020B0604020202020204" pitchFamily="34" charset="0"/>
              </a:defRPr>
            </a:lvl9pPr>
          </a:lstStyle>
          <a:p>
            <a:pPr eaLnBrk="1" hangingPunct="1">
              <a:lnSpc>
                <a:spcPts val="2613"/>
              </a:lnSpc>
            </a:pPr>
            <a:r>
              <a:rPr lang="en-US" altLang="fr-FR" sz="2200" b="1">
                <a:latin typeface="Tahoma" panose="020B0604030504040204" pitchFamily="34" charset="0"/>
              </a:rPr>
              <a:t>Remarque</a:t>
            </a:r>
            <a:r>
              <a:rPr lang="en-US" altLang="fr-FR" sz="2200">
                <a:latin typeface="Tahoma" panose="020B0604030504040204" pitchFamily="34" charset="0"/>
              </a:rPr>
              <a:t> : la réceptivité « a », quelle soit  VRAIE ou FAUSSE à ce moment n’a plus d’effet sur le déroulement du Grafcet</a:t>
            </a:r>
          </a:p>
        </p:txBody>
      </p:sp>
      <p:sp>
        <p:nvSpPr>
          <p:cNvPr id="15385" name="Freeform 25">
            <a:extLst>
              <a:ext uri="{FF2B5EF4-FFF2-40B4-BE49-F238E27FC236}">
                <a16:creationId xmlns="" xmlns:a16="http://schemas.microsoft.com/office/drawing/2014/main" id="{85391E09-107D-43DC-9485-469DADB47302}"/>
              </a:ext>
            </a:extLst>
          </p:cNvPr>
          <p:cNvSpPr>
            <a:spLocks/>
          </p:cNvSpPr>
          <p:nvPr/>
        </p:nvSpPr>
        <p:spPr bwMode="auto">
          <a:xfrm>
            <a:off x="2620963" y="3709988"/>
            <a:ext cx="68262" cy="69850"/>
          </a:xfrm>
          <a:custGeom>
            <a:avLst/>
            <a:gdLst>
              <a:gd name="T0" fmla="*/ 34131 w 10000"/>
              <a:gd name="T1" fmla="*/ 0 h 10000"/>
              <a:gd name="T2" fmla="*/ 0 w 10000"/>
              <a:gd name="T3" fmla="*/ 34925 h 10000"/>
              <a:gd name="T4" fmla="*/ 34131 w 10000"/>
              <a:gd name="T5" fmla="*/ 69850 h 10000"/>
              <a:gd name="T6" fmla="*/ 68262 w 10000"/>
              <a:gd name="T7" fmla="*/ 34925 h 10000"/>
              <a:gd name="T8" fmla="*/ 34131 w 10000"/>
              <a:gd name="T9" fmla="*/ 0 h 10000"/>
              <a:gd name="T10" fmla="*/ 34131 w 10000"/>
              <a:gd name="T11" fmla="*/ 0 h 10000"/>
              <a:gd name="T12" fmla="*/ 0 60000 65536"/>
              <a:gd name="T13" fmla="*/ 0 60000 65536"/>
              <a:gd name="T14" fmla="*/ 0 60000 65536"/>
              <a:gd name="T15" fmla="*/ 0 60000 65536"/>
              <a:gd name="T16" fmla="*/ 0 60000 65536"/>
              <a:gd name="T17" fmla="*/ 0 60000 65536"/>
              <a:gd name="T18" fmla="*/ 0 w 10000"/>
              <a:gd name="T19" fmla="*/ 0 h 10000"/>
              <a:gd name="T20" fmla="*/ 10000 w 10000"/>
              <a:gd name="T21" fmla="*/ 10000 h 10000"/>
            </a:gdLst>
            <a:ahLst/>
            <a:cxnLst>
              <a:cxn ang="T12">
                <a:pos x="T0" y="T1"/>
              </a:cxn>
              <a:cxn ang="T13">
                <a:pos x="T2" y="T3"/>
              </a:cxn>
              <a:cxn ang="T14">
                <a:pos x="T4" y="T5"/>
              </a:cxn>
              <a:cxn ang="T15">
                <a:pos x="T6" y="T7"/>
              </a:cxn>
              <a:cxn ang="T16">
                <a:pos x="T8" y="T9"/>
              </a:cxn>
              <a:cxn ang="T17">
                <a:pos x="T10" y="T11"/>
              </a:cxn>
            </a:cxnLst>
            <a:rect l="T18" t="T19" r="T20" b="T21"/>
            <a:pathLst>
              <a:path w="10000" h="10000">
                <a:moveTo>
                  <a:pt x="5000" y="0"/>
                </a:moveTo>
                <a:cubicBezTo>
                  <a:pt x="2238" y="0"/>
                  <a:pt x="0" y="2238"/>
                  <a:pt x="0" y="5000"/>
                </a:cubicBezTo>
                <a:cubicBezTo>
                  <a:pt x="0" y="7761"/>
                  <a:pt x="2238" y="10000"/>
                  <a:pt x="5000" y="10000"/>
                </a:cubicBezTo>
                <a:cubicBezTo>
                  <a:pt x="7761" y="10000"/>
                  <a:pt x="10000" y="7761"/>
                  <a:pt x="10000" y="5000"/>
                </a:cubicBezTo>
                <a:cubicBezTo>
                  <a:pt x="10000" y="2238"/>
                  <a:pt x="7761" y="0"/>
                  <a:pt x="5000" y="0"/>
                </a:cubicBezTo>
                <a:close/>
                <a:moveTo>
                  <a:pt x="5000" y="0"/>
                </a:moveTo>
              </a:path>
            </a:pathLst>
          </a:custGeom>
          <a:solidFill>
            <a:srgbClr val="000000"/>
          </a:solidFill>
          <a:ln w="9525">
            <a:solidFill>
              <a:schemeClr val="tx1"/>
            </a:solidFill>
            <a:round/>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fr-FR" altLang="fr-FR"/>
          </a:p>
        </p:txBody>
      </p:sp>
      <p:sp>
        <p:nvSpPr>
          <p:cNvPr id="28" name="ZoneTexte 27">
            <a:extLst>
              <a:ext uri="{FF2B5EF4-FFF2-40B4-BE49-F238E27FC236}">
                <a16:creationId xmlns="" xmlns:a16="http://schemas.microsoft.com/office/drawing/2014/main" id="{41FA9DD4-513B-4C0F-9B4E-305327203189}"/>
              </a:ext>
            </a:extLst>
          </p:cNvPr>
          <p:cNvSpPr txBox="1"/>
          <p:nvPr/>
        </p:nvSpPr>
        <p:spPr>
          <a:xfrm>
            <a:off x="1930" y="172006"/>
            <a:ext cx="3517559" cy="523220"/>
          </a:xfrm>
          <a:prstGeom prst="rect">
            <a:avLst/>
          </a:prstGeom>
          <a:noFill/>
        </p:spPr>
        <p:txBody>
          <a:bodyPr wrap="square">
            <a:spAutoFit/>
          </a:bodyPr>
          <a:lstStyle/>
          <a:p>
            <a:r>
              <a:rPr lang="en-US" altLang="fr-FR" sz="2800" b="1" dirty="0">
                <a:solidFill>
                  <a:srgbClr val="0033CC"/>
                </a:solidFill>
                <a:latin typeface="Times New Roman" panose="02020603050405020304" pitchFamily="18" charset="0"/>
                <a:cs typeface="Times New Roman" panose="02020603050405020304" pitchFamily="18" charset="0"/>
              </a:rPr>
              <a:t>Principe d’évolution: </a:t>
            </a:r>
            <a:endParaRPr lang="fr-FR" sz="2800" b="1" dirty="0">
              <a:solidFill>
                <a:srgbClr val="0033CC"/>
              </a:solidFill>
            </a:endParaRP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C1FDD184-B01C-445E-AB6D-B177544FF5D7}"/>
              </a:ext>
            </a:extLst>
          </p:cNvPr>
          <p:cNvSpPr txBox="1"/>
          <p:nvPr/>
        </p:nvSpPr>
        <p:spPr>
          <a:xfrm>
            <a:off x="1930" y="0"/>
            <a:ext cx="7475316" cy="556434"/>
          </a:xfrm>
          <a:prstGeom prst="rect">
            <a:avLst/>
          </a:prstGeom>
          <a:noFill/>
        </p:spPr>
        <p:txBody>
          <a:bodyPr wrap="square">
            <a:spAutoFit/>
          </a:bodyPr>
          <a:lstStyle/>
          <a:p>
            <a:pPr>
              <a:lnSpc>
                <a:spcPct val="115000"/>
              </a:lnSpc>
              <a:spcAft>
                <a:spcPts val="1000"/>
              </a:spcAft>
            </a:pP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4.4. Règle N°4 :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Franchissement simultané</a:t>
            </a:r>
            <a:endParaRPr lang="fr-FR" sz="28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5E0FA7B9-B85E-41D4-9EE4-60B10AA6FBF3}"/>
              </a:ext>
            </a:extLst>
          </p:cNvPr>
          <p:cNvSpPr txBox="1"/>
          <p:nvPr/>
        </p:nvSpPr>
        <p:spPr>
          <a:xfrm>
            <a:off x="-61733" y="556434"/>
            <a:ext cx="11289175" cy="1315873"/>
          </a:xfrm>
          <a:prstGeom prst="rect">
            <a:avLst/>
          </a:prstGeom>
          <a:noFill/>
        </p:spPr>
        <p:txBody>
          <a:bodyPr wrap="square">
            <a:spAutoFit/>
          </a:bodyPr>
          <a:lstStyle/>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Toutes les transitions simultanément franchissables à un instant donné sont simultanément franchies.</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 xmlns:a16="http://schemas.microsoft.com/office/drawing/2014/main" id="{19306088-1BB7-49B2-B8AE-8DB2CEFE3525}"/>
              </a:ext>
            </a:extLst>
          </p:cNvPr>
          <p:cNvSpPr txBox="1"/>
          <p:nvPr/>
        </p:nvSpPr>
        <p:spPr>
          <a:xfrm>
            <a:off x="138896" y="2428741"/>
            <a:ext cx="6186668"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rPr>
              <a:t>4.5 - Règle N°5 : </a:t>
            </a:r>
            <a:r>
              <a:rPr lang="fr-FR" sz="2800" b="1" dirty="0">
                <a:solidFill>
                  <a:srgbClr val="C00000"/>
                </a:solidFill>
                <a:effectLst/>
                <a:latin typeface="Times New Roman" panose="02020603050405020304" pitchFamily="18" charset="0"/>
                <a:ea typeface="Times New Roman" panose="02020603050405020304" pitchFamily="18" charset="0"/>
              </a:rPr>
              <a:t>Conflit d'activation</a:t>
            </a:r>
            <a:endParaRPr lang="fr-FR" sz="2800" dirty="0">
              <a:solidFill>
                <a:srgbClr val="C00000"/>
              </a:solidFill>
            </a:endParaRPr>
          </a:p>
        </p:txBody>
      </p:sp>
      <p:sp>
        <p:nvSpPr>
          <p:cNvPr id="11" name="ZoneTexte 10">
            <a:extLst>
              <a:ext uri="{FF2B5EF4-FFF2-40B4-BE49-F238E27FC236}">
                <a16:creationId xmlns="" xmlns:a16="http://schemas.microsoft.com/office/drawing/2014/main" id="{14457059-F4DF-46AD-8BE7-68F8D77440B7}"/>
              </a:ext>
            </a:extLst>
          </p:cNvPr>
          <p:cNvSpPr txBox="1"/>
          <p:nvPr/>
        </p:nvSpPr>
        <p:spPr>
          <a:xfrm>
            <a:off x="0" y="3039677"/>
            <a:ext cx="12192000" cy="1315425"/>
          </a:xfrm>
          <a:prstGeom prst="rect">
            <a:avLst/>
          </a:prstGeom>
          <a:noFill/>
        </p:spPr>
        <p:txBody>
          <a:bodyPr wrap="square">
            <a:spAutoFit/>
          </a:bodyPr>
          <a:lstStyle/>
          <a:p>
            <a:pPr algn="l">
              <a:lnSpc>
                <a:spcPct val="150000"/>
              </a:lnSpc>
            </a:pPr>
            <a:r>
              <a:rPr lang="fr-FR" sz="2800" b="1" i="0" u="none" strike="noStrike" baseline="0" dirty="0">
                <a:solidFill>
                  <a:srgbClr val="000000"/>
                </a:solidFill>
                <a:latin typeface="Times New Roman" panose="02020603050405020304" pitchFamily="18" charset="0"/>
                <a:cs typeface="Times New Roman" panose="02020603050405020304" pitchFamily="18" charset="0"/>
              </a:rPr>
              <a:t>Si au cours du fonctionnement de l'automatisme , une même étape doit être</a:t>
            </a:r>
          </a:p>
          <a:p>
            <a:pPr algn="l">
              <a:lnSpc>
                <a:spcPct val="150000"/>
              </a:lnSpc>
            </a:pPr>
            <a:r>
              <a:rPr lang="fr-FR" sz="2800" b="1" i="0" u="none" strike="noStrike" baseline="0" dirty="0">
                <a:solidFill>
                  <a:srgbClr val="FF0000"/>
                </a:solidFill>
                <a:latin typeface="Times New Roman" panose="02020603050405020304" pitchFamily="18" charset="0"/>
                <a:cs typeface="Times New Roman" panose="02020603050405020304" pitchFamily="18" charset="0"/>
              </a:rPr>
              <a:t>simultanément activée </a:t>
            </a:r>
            <a:r>
              <a:rPr lang="fr-FR" sz="2800" b="1" i="0" u="none" strike="noStrike" baseline="0" dirty="0">
                <a:solidFill>
                  <a:srgbClr val="000000"/>
                </a:solidFill>
                <a:latin typeface="Times New Roman" panose="02020603050405020304" pitchFamily="18" charset="0"/>
                <a:cs typeface="Times New Roman" panose="02020603050405020304" pitchFamily="18" charset="0"/>
              </a:rPr>
              <a:t>et </a:t>
            </a:r>
            <a:r>
              <a:rPr lang="fr-FR" sz="2800" b="1" i="0" u="none" strike="noStrike" baseline="0" dirty="0">
                <a:solidFill>
                  <a:srgbClr val="FF0000"/>
                </a:solidFill>
                <a:latin typeface="Times New Roman" panose="02020603050405020304" pitchFamily="18" charset="0"/>
                <a:cs typeface="Times New Roman" panose="02020603050405020304" pitchFamily="18" charset="0"/>
              </a:rPr>
              <a:t>désactivée</a:t>
            </a:r>
            <a:r>
              <a:rPr lang="fr-FR" sz="2800" b="1" i="0" u="none" strike="noStrike" baseline="0" dirty="0">
                <a:solidFill>
                  <a:srgbClr val="000000"/>
                </a:solidFill>
                <a:latin typeface="Times New Roman" panose="02020603050405020304" pitchFamily="18" charset="0"/>
                <a:cs typeface="Times New Roman" panose="02020603050405020304" pitchFamily="18" charset="0"/>
              </a:rPr>
              <a:t>, elle reste </a:t>
            </a:r>
            <a:r>
              <a:rPr lang="fr-FR" sz="2800" b="1" i="0" u="none" strike="noStrike" baseline="0" dirty="0">
                <a:solidFill>
                  <a:srgbClr val="FF0000"/>
                </a:solidFill>
                <a:latin typeface="Times New Roman" panose="02020603050405020304" pitchFamily="18" charset="0"/>
                <a:cs typeface="Times New Roman" panose="02020603050405020304" pitchFamily="18" charset="0"/>
              </a:rPr>
              <a:t>ACTIVE</a:t>
            </a:r>
            <a:r>
              <a:rPr lang="fr-FR" sz="2800" b="1" i="0" u="none" strike="noStrike" baseline="0" dirty="0">
                <a:solidFill>
                  <a:srgbClr val="000000"/>
                </a:solidFill>
                <a:latin typeface="Times New Roman" panose="02020603050405020304" pitchFamily="18" charset="0"/>
                <a:cs typeface="Times New Roman" panose="02020603050405020304" pitchFamily="18" charset="0"/>
              </a:rPr>
              <a:t>.</a:t>
            </a:r>
            <a:endParaRPr lang="fr-FR" sz="2800" dirty="0">
              <a:latin typeface="Times New Roman" panose="02020603050405020304" pitchFamily="18" charset="0"/>
              <a:cs typeface="Times New Roman" panose="02020603050405020304" pitchFamily="18" charset="0"/>
            </a:endParaRPr>
          </a:p>
        </p:txBody>
      </p:sp>
      <p:sp>
        <p:nvSpPr>
          <p:cNvPr id="13" name="ZoneTexte 12">
            <a:extLst>
              <a:ext uri="{FF2B5EF4-FFF2-40B4-BE49-F238E27FC236}">
                <a16:creationId xmlns="" xmlns:a16="http://schemas.microsoft.com/office/drawing/2014/main" id="{1CF8E3D5-F838-4057-8DA1-6D50649C3E10}"/>
              </a:ext>
            </a:extLst>
          </p:cNvPr>
          <p:cNvSpPr txBox="1"/>
          <p:nvPr/>
        </p:nvSpPr>
        <p:spPr>
          <a:xfrm>
            <a:off x="-9643" y="4601863"/>
            <a:ext cx="12192000" cy="954107"/>
          </a:xfrm>
          <a:prstGeom prst="rect">
            <a:avLst/>
          </a:prstGeom>
          <a:noFill/>
        </p:spPr>
        <p:txBody>
          <a:bodyPr wrap="square">
            <a:spAutoFit/>
          </a:bodyPr>
          <a:lstStyle/>
          <a:p>
            <a:pPr algn="just"/>
            <a:r>
              <a:rPr lang="fr-FR" sz="2800" b="1" i="0" u="none" strike="noStrike" baseline="0" dirty="0">
                <a:latin typeface="Times New Roman" panose="02020603050405020304" pitchFamily="18" charset="0"/>
              </a:rPr>
              <a:t>Cette règle peut être illustrée par l'exemple ci-après, mais elle reste en pratique peu utilisée.</a:t>
            </a:r>
            <a:endParaRPr lang="fr-FR" sz="2800" b="1" dirty="0"/>
          </a:p>
        </p:txBody>
      </p:sp>
    </p:spTree>
    <p:extLst>
      <p:ext uri="{BB962C8B-B14F-4D97-AF65-F5344CB8AC3E}">
        <p14:creationId xmlns:p14="http://schemas.microsoft.com/office/powerpoint/2010/main" val="787467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1F266503-2AF9-4054-BAAB-57F8C97111CF}"/>
              </a:ext>
            </a:extLst>
          </p:cNvPr>
          <p:cNvSpPr txBox="1"/>
          <p:nvPr/>
        </p:nvSpPr>
        <p:spPr>
          <a:xfrm>
            <a:off x="1" y="0"/>
            <a:ext cx="7870784" cy="3900748"/>
          </a:xfrm>
          <a:prstGeom prst="rect">
            <a:avLst/>
          </a:prstGeom>
          <a:noFill/>
        </p:spPr>
        <p:txBody>
          <a:bodyPr wrap="square">
            <a:spAutoFit/>
          </a:bodyPr>
          <a:lstStyle/>
          <a:p>
            <a:pPr algn="l">
              <a:lnSpc>
                <a:spcPct val="150000"/>
              </a:lnSpc>
            </a:pPr>
            <a:r>
              <a:rPr lang="fr-FR" sz="2800" b="1" i="0" u="none" strike="noStrike" baseline="0" dirty="0">
                <a:latin typeface="Times New Roman" panose="02020603050405020304" pitchFamily="18" charset="0"/>
              </a:rPr>
              <a:t>Lorsque la réceptivité (</a:t>
            </a:r>
            <a:r>
              <a:rPr lang="fr-FR" sz="2800" b="1" i="0" u="none" strike="noStrike" baseline="0" dirty="0">
                <a:latin typeface="Symbol" panose="05050102010706020507" pitchFamily="18" charset="2"/>
              </a:rPr>
              <a:t>­</a:t>
            </a:r>
            <a:r>
              <a:rPr lang="fr-FR" sz="2800" b="1" i="0" u="none" strike="noStrike" baseline="0" dirty="0" err="1">
                <a:latin typeface="Arial" panose="020B0604020202020204" pitchFamily="34" charset="0"/>
              </a:rPr>
              <a:t>a.b</a:t>
            </a:r>
            <a:r>
              <a:rPr lang="fr-FR" sz="2800" b="1" i="0" u="none" strike="noStrike" baseline="0" dirty="0">
                <a:latin typeface="Times New Roman" panose="02020603050405020304" pitchFamily="18" charset="0"/>
              </a:rPr>
              <a:t>) devient vraie, l'étape </a:t>
            </a:r>
            <a:r>
              <a:rPr lang="fr-FR" sz="2800" b="1" i="0" u="none" strike="noStrike" baseline="0" dirty="0">
                <a:latin typeface="Arial" panose="020B0604020202020204" pitchFamily="34" charset="0"/>
              </a:rPr>
              <a:t>[1] </a:t>
            </a:r>
            <a:r>
              <a:rPr lang="fr-FR" sz="2800" b="1" i="0" u="none" strike="noStrike" baseline="0" dirty="0">
                <a:latin typeface="Times New Roman" panose="02020603050405020304" pitchFamily="18" charset="0"/>
              </a:rPr>
              <a:t>étant active, la transition </a:t>
            </a:r>
            <a:r>
              <a:rPr lang="fr-FR" sz="2800" b="1" i="0" u="none" strike="noStrike" baseline="0" dirty="0">
                <a:latin typeface="Arial" panose="020B0604020202020204" pitchFamily="34" charset="0"/>
              </a:rPr>
              <a:t>(1/2) </a:t>
            </a:r>
            <a:r>
              <a:rPr lang="fr-FR" sz="2800" b="1" i="0" u="none" strike="noStrike" baseline="0" dirty="0">
                <a:latin typeface="Times New Roman" panose="02020603050405020304" pitchFamily="18" charset="0"/>
              </a:rPr>
              <a:t>est franchie.</a:t>
            </a:r>
          </a:p>
          <a:p>
            <a:pPr algn="l">
              <a:lnSpc>
                <a:spcPct val="150000"/>
              </a:lnSpc>
            </a:pPr>
            <a:r>
              <a:rPr lang="fr-FR" sz="2800" b="1" i="0" u="none" strike="noStrike" baseline="0" dirty="0">
                <a:latin typeface="Times New Roman" panose="02020603050405020304" pitchFamily="18" charset="0"/>
              </a:rPr>
              <a:t>L'évolution implique l'activation de l'étape </a:t>
            </a:r>
            <a:r>
              <a:rPr lang="fr-FR" sz="2800" b="1" i="0" u="none" strike="noStrike" baseline="0" dirty="0">
                <a:latin typeface="Arial" panose="020B0604020202020204" pitchFamily="34" charset="0"/>
              </a:rPr>
              <a:t>[2]</a:t>
            </a:r>
            <a:r>
              <a:rPr lang="fr-FR" sz="2800" b="1" i="0" u="none" strike="noStrike" baseline="0" dirty="0">
                <a:latin typeface="Times New Roman" panose="02020603050405020304" pitchFamily="18" charset="0"/>
              </a:rPr>
              <a:t>, et la désactivation de l'étape </a:t>
            </a:r>
            <a:r>
              <a:rPr lang="fr-FR" sz="2800" b="1" i="0" u="none" strike="noStrike" baseline="0" dirty="0">
                <a:latin typeface="Arial" panose="020B0604020202020204" pitchFamily="34" charset="0"/>
              </a:rPr>
              <a:t>[1]</a:t>
            </a:r>
            <a:r>
              <a:rPr lang="fr-FR" sz="2800" b="1" i="0" u="none" strike="noStrike" baseline="0" dirty="0">
                <a:latin typeface="Times New Roman" panose="02020603050405020304" pitchFamily="18" charset="0"/>
              </a:rPr>
              <a:t>. Mais dans le même temps, la liaison de droite impose l'activation de l'étape </a:t>
            </a:r>
            <a:r>
              <a:rPr lang="fr-FR" sz="2800" b="1" i="0" u="none" strike="noStrike" baseline="0" dirty="0">
                <a:latin typeface="Arial" panose="020B0604020202020204" pitchFamily="34" charset="0"/>
              </a:rPr>
              <a:t>[1]</a:t>
            </a:r>
            <a:r>
              <a:rPr lang="fr-FR" sz="2800" b="1" i="0" u="none" strike="noStrike" baseline="0" dirty="0">
                <a:latin typeface="Times New Roman" panose="02020603050405020304" pitchFamily="18" charset="0"/>
              </a:rPr>
              <a:t>.</a:t>
            </a:r>
            <a:endParaRPr lang="fr-FR" sz="2800" b="1" dirty="0"/>
          </a:p>
        </p:txBody>
      </p:sp>
      <p:sp>
        <p:nvSpPr>
          <p:cNvPr id="5" name="ZoneTexte 4">
            <a:extLst>
              <a:ext uri="{FF2B5EF4-FFF2-40B4-BE49-F238E27FC236}">
                <a16:creationId xmlns="" xmlns:a16="http://schemas.microsoft.com/office/drawing/2014/main" id="{9F0F8CE8-B5C4-424C-A692-BDF28144851E}"/>
              </a:ext>
            </a:extLst>
          </p:cNvPr>
          <p:cNvSpPr txBox="1"/>
          <p:nvPr/>
        </p:nvSpPr>
        <p:spPr>
          <a:xfrm>
            <a:off x="0" y="4354012"/>
            <a:ext cx="6157732" cy="661207"/>
          </a:xfrm>
          <a:prstGeom prst="rect">
            <a:avLst/>
          </a:prstGeom>
          <a:noFill/>
        </p:spPr>
        <p:txBody>
          <a:bodyPr wrap="square">
            <a:spAutoFit/>
          </a:bodyPr>
          <a:lstStyle/>
          <a:p>
            <a:pPr>
              <a:lnSpc>
                <a:spcPct val="150000"/>
              </a:lnSpc>
            </a:pPr>
            <a:r>
              <a:rPr lang="fr-FR" sz="2800" b="1" i="0" u="none" strike="noStrike" baseline="0" dirty="0">
                <a:solidFill>
                  <a:srgbClr val="000000"/>
                </a:solidFill>
                <a:latin typeface="Times New Roman" panose="02020603050405020304" pitchFamily="18" charset="0"/>
                <a:cs typeface="Times New Roman" panose="02020603050405020304" pitchFamily="18" charset="0"/>
              </a:rPr>
              <a:t>Celle-ci reste </a:t>
            </a:r>
            <a:r>
              <a:rPr lang="fr-FR" sz="2800" b="1" i="0" u="none" strike="noStrike" baseline="0" dirty="0">
                <a:solidFill>
                  <a:srgbClr val="FF0000"/>
                </a:solidFill>
                <a:latin typeface="Times New Roman" panose="02020603050405020304" pitchFamily="18" charset="0"/>
                <a:cs typeface="Times New Roman" panose="02020603050405020304" pitchFamily="18" charset="0"/>
              </a:rPr>
              <a:t>ACTIVE</a:t>
            </a:r>
            <a:r>
              <a:rPr lang="fr-FR" sz="2800" b="1" i="0" u="none" strike="noStrike" baseline="0" dirty="0">
                <a:solidFill>
                  <a:srgbClr val="000000"/>
                </a:solidFill>
                <a:latin typeface="Times New Roman" panose="02020603050405020304" pitchFamily="18" charset="0"/>
                <a:cs typeface="Times New Roman" panose="02020603050405020304" pitchFamily="18" charset="0"/>
              </a:rPr>
              <a:t>.</a:t>
            </a:r>
            <a:endParaRPr lang="fr-FR" sz="2800" b="1" dirty="0">
              <a:latin typeface="Times New Roman" panose="02020603050405020304" pitchFamily="18" charset="0"/>
              <a:cs typeface="Times New Roman" panose="02020603050405020304" pitchFamily="18" charset="0"/>
            </a:endParaRPr>
          </a:p>
        </p:txBody>
      </p:sp>
      <p:pic>
        <p:nvPicPr>
          <p:cNvPr id="7" name="Image 6">
            <a:extLst>
              <a:ext uri="{FF2B5EF4-FFF2-40B4-BE49-F238E27FC236}">
                <a16:creationId xmlns="" xmlns:a16="http://schemas.microsoft.com/office/drawing/2014/main" id="{770BD385-E755-4D1E-A4BF-A64DC945C5CB}"/>
              </a:ext>
            </a:extLst>
          </p:cNvPr>
          <p:cNvPicPr>
            <a:picLocks noChangeAspect="1"/>
          </p:cNvPicPr>
          <p:nvPr/>
        </p:nvPicPr>
        <p:blipFill>
          <a:blip r:embed="rId2"/>
          <a:stretch>
            <a:fillRect/>
          </a:stretch>
        </p:blipFill>
        <p:spPr>
          <a:xfrm>
            <a:off x="8676399" y="622014"/>
            <a:ext cx="2663687" cy="4711148"/>
          </a:xfrm>
          <a:prstGeom prst="rect">
            <a:avLst/>
          </a:prstGeom>
        </p:spPr>
      </p:pic>
    </p:spTree>
    <p:extLst>
      <p:ext uri="{BB962C8B-B14F-4D97-AF65-F5344CB8AC3E}">
        <p14:creationId xmlns:p14="http://schemas.microsoft.com/office/powerpoint/2010/main" val="1823507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ABFAD112-5EA2-4F71-BC48-A8F65B6A15ED}"/>
              </a:ext>
            </a:extLst>
          </p:cNvPr>
          <p:cNvSpPr txBox="1"/>
          <p:nvPr/>
        </p:nvSpPr>
        <p:spPr>
          <a:xfrm>
            <a:off x="1930" y="0"/>
            <a:ext cx="4083933" cy="556434"/>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Times New Roman" panose="02020603050405020304" pitchFamily="18" charset="0"/>
                <a:cs typeface="Times New Roman" panose="02020603050405020304" pitchFamily="18" charset="0"/>
              </a:rPr>
              <a:t>5</a:t>
            </a:r>
            <a:r>
              <a:rPr lang="fr-FR" sz="28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 Les structures de base:</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 xmlns:a16="http://schemas.microsoft.com/office/drawing/2014/main" id="{41F4DA40-3698-4025-A3DA-45D491097A15}"/>
              </a:ext>
            </a:extLst>
          </p:cNvPr>
          <p:cNvSpPr txBox="1"/>
          <p:nvPr/>
        </p:nvSpPr>
        <p:spPr>
          <a:xfrm>
            <a:off x="0" y="556434"/>
            <a:ext cx="6157732" cy="556434"/>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Times New Roman" panose="02020603050405020304" pitchFamily="18" charset="0"/>
                <a:cs typeface="Arial" panose="020B0604020202020204" pitchFamily="34" charset="0"/>
              </a:rPr>
              <a:t>5</a:t>
            </a: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.1. Notion de Séquence :</a:t>
            </a:r>
            <a:endParaRPr lang="fr-FR" sz="28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ZoneTexte 6">
            <a:extLst>
              <a:ext uri="{FF2B5EF4-FFF2-40B4-BE49-F238E27FC236}">
                <a16:creationId xmlns="" xmlns:a16="http://schemas.microsoft.com/office/drawing/2014/main" id="{3B00003A-E50B-4A55-95C6-2B8494D63131}"/>
              </a:ext>
            </a:extLst>
          </p:cNvPr>
          <p:cNvSpPr txBox="1"/>
          <p:nvPr/>
        </p:nvSpPr>
        <p:spPr>
          <a:xfrm>
            <a:off x="0" y="1112868"/>
            <a:ext cx="12095544" cy="2736775"/>
          </a:xfrm>
          <a:prstGeom prst="rect">
            <a:avLst/>
          </a:prstGeom>
          <a:noFill/>
        </p:spPr>
        <p:txBody>
          <a:bodyPr wrap="square">
            <a:spAutoFit/>
          </a:bodyPr>
          <a:lstStyle/>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Une séquence, dans un Grafcet, est une suite d'étapes à exécuter l'une après l'autre. </a:t>
            </a:r>
          </a:p>
          <a:p>
            <a:pPr>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Autrement dit chaque étape ne possède qu'une seule transition AVAL et une seule transition AMONT.</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7387802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GRAFCET à séquences multiples">
            <a:extLst>
              <a:ext uri="{FF2B5EF4-FFF2-40B4-BE49-F238E27FC236}">
                <a16:creationId xmlns="" xmlns:a16="http://schemas.microsoft.com/office/drawing/2014/main" id="{6A004662-27B0-469D-9CF7-C9352022F9C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4611" y="0"/>
            <a:ext cx="11070792" cy="6768000"/>
          </a:xfrm>
          <a:prstGeom prst="rect">
            <a:avLst/>
          </a:prstGeom>
          <a:noFill/>
          <a:ln>
            <a:noFill/>
          </a:ln>
        </p:spPr>
      </p:pic>
    </p:spTree>
    <p:extLst>
      <p:ext uri="{BB962C8B-B14F-4D97-AF65-F5344CB8AC3E}">
        <p14:creationId xmlns:p14="http://schemas.microsoft.com/office/powerpoint/2010/main" val="26143557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BAE0EC7A-EC34-4448-A1AC-0A84C47BCB71}"/>
              </a:ext>
            </a:extLst>
          </p:cNvPr>
          <p:cNvSpPr txBox="1"/>
          <p:nvPr/>
        </p:nvSpPr>
        <p:spPr>
          <a:xfrm>
            <a:off x="1929" y="0"/>
            <a:ext cx="7093351" cy="556434"/>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Times New Roman" panose="02020603050405020304" pitchFamily="18" charset="0"/>
                <a:cs typeface="Arial" panose="020B0604020202020204" pitchFamily="34" charset="0"/>
              </a:rPr>
              <a:t>5</a:t>
            </a: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.2. Saut d’étapes et reprise de séquence:</a:t>
            </a:r>
            <a:endParaRPr lang="fr-FR" sz="28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B207D39A-7157-4EC6-B544-B234F327BC2B}"/>
              </a:ext>
            </a:extLst>
          </p:cNvPr>
          <p:cNvSpPr txBox="1"/>
          <p:nvPr/>
        </p:nvSpPr>
        <p:spPr>
          <a:xfrm>
            <a:off x="0" y="989773"/>
            <a:ext cx="6590909" cy="4675767"/>
          </a:xfrm>
          <a:prstGeom prst="rect">
            <a:avLst/>
          </a:prstGeom>
          <a:noFill/>
        </p:spPr>
        <p:txBody>
          <a:bodyPr wrap="square">
            <a:spAutoFit/>
          </a:bodyPr>
          <a:lstStyle/>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Le saut d'étapes permet de sauter une ou plusieurs étapes lorsque les actions associées sont inutiles à réaliser.</a:t>
            </a:r>
          </a:p>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La reprise de séquence (ou boucle) permet de reprendre, une ou plusieurs fois, une séquence tant qu'une condition n'est pas obtenue.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Image 5" descr="Saut d'étapes et reprise de séquence">
            <a:extLst>
              <a:ext uri="{FF2B5EF4-FFF2-40B4-BE49-F238E27FC236}">
                <a16:creationId xmlns="" xmlns:a16="http://schemas.microsoft.com/office/drawing/2014/main" id="{BD04E056-03B5-4C6B-8324-C2E9371D9B5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90909" y="788987"/>
            <a:ext cx="5601091" cy="4644000"/>
          </a:xfrm>
          <a:prstGeom prst="rect">
            <a:avLst/>
          </a:prstGeom>
          <a:noFill/>
          <a:ln>
            <a:noFill/>
          </a:ln>
        </p:spPr>
      </p:pic>
    </p:spTree>
    <p:extLst>
      <p:ext uri="{BB962C8B-B14F-4D97-AF65-F5344CB8AC3E}">
        <p14:creationId xmlns:p14="http://schemas.microsoft.com/office/powerpoint/2010/main" val="23640383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4BD1D64D-4511-43E1-87AB-6F585E0539F1}"/>
              </a:ext>
            </a:extLst>
          </p:cNvPr>
          <p:cNvSpPr txBox="1"/>
          <p:nvPr/>
        </p:nvSpPr>
        <p:spPr>
          <a:xfrm>
            <a:off x="1930" y="160456"/>
            <a:ext cx="12190070" cy="556434"/>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Times New Roman" panose="02020603050405020304" pitchFamily="18" charset="0"/>
                <a:cs typeface="Arial" panose="020B0604020202020204" pitchFamily="34" charset="0"/>
              </a:rPr>
              <a:t>5</a:t>
            </a: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.3. Aiguillage entre deux ou plusieurs séquences (Divergence en OU):</a:t>
            </a:r>
            <a:endParaRPr lang="fr-FR" sz="28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C7BAB150-7318-47EC-9FB2-B3028E301AC1}"/>
              </a:ext>
            </a:extLst>
          </p:cNvPr>
          <p:cNvSpPr txBox="1"/>
          <p:nvPr/>
        </p:nvSpPr>
        <p:spPr>
          <a:xfrm>
            <a:off x="-1" y="716890"/>
            <a:ext cx="6447099" cy="5840189"/>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On dit qu'il y a Aiguillage ou divergence en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OU</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lorsque le grafcet se décompose en deux ou plusieurs séquences selon un choix conditionnel. Comme la divergence en OU on rencontre aussi la convergence en OU. On dit qu'il y a convergence en OU, lorsque deux ou plusieurs séquences du grafcet converge vers une seule séquence.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Image 5" descr="Aiguillage (ou divergence en OU)">
            <a:extLst>
              <a:ext uri="{FF2B5EF4-FFF2-40B4-BE49-F238E27FC236}">
                <a16:creationId xmlns="" xmlns:a16="http://schemas.microsoft.com/office/drawing/2014/main" id="{E25A809A-1496-4CFA-877F-8C82038C226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447098" y="882984"/>
            <a:ext cx="5389876" cy="5508000"/>
          </a:xfrm>
          <a:prstGeom prst="rect">
            <a:avLst/>
          </a:prstGeom>
          <a:noFill/>
          <a:ln>
            <a:noFill/>
          </a:ln>
        </p:spPr>
      </p:pic>
    </p:spTree>
    <p:extLst>
      <p:ext uri="{BB962C8B-B14F-4D97-AF65-F5344CB8AC3E}">
        <p14:creationId xmlns:p14="http://schemas.microsoft.com/office/powerpoint/2010/main" val="98213667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0CBE0F3E-342C-4F93-B707-663681CDEDF0}"/>
              </a:ext>
            </a:extLst>
          </p:cNvPr>
          <p:cNvSpPr txBox="1"/>
          <p:nvPr/>
        </p:nvSpPr>
        <p:spPr>
          <a:xfrm>
            <a:off x="141790" y="0"/>
            <a:ext cx="12050210" cy="1962204"/>
          </a:xfrm>
          <a:prstGeom prst="rect">
            <a:avLst/>
          </a:prstGeom>
          <a:noFill/>
        </p:spPr>
        <p:txBody>
          <a:bodyPr wrap="square">
            <a:spAutoFit/>
          </a:bodyPr>
          <a:lstStyle/>
          <a:p>
            <a:pPr>
              <a:lnSpc>
                <a:spcPct val="150000"/>
              </a:lnSpc>
            </a:pPr>
            <a:r>
              <a:rPr lang="fr-FR" sz="2800" b="1" dirty="0">
                <a:effectLst/>
                <a:latin typeface="Times New Roman" panose="02020603050405020304" pitchFamily="18" charset="0"/>
                <a:ea typeface="Times New Roman" panose="02020603050405020304" pitchFamily="18" charset="0"/>
              </a:rPr>
              <a:t>Si les deux conditions a et d sont à 1 simultanément, les étapes 2 et 4 vont devenir actives simultanément, situation non voulue par le concepteur. Donc elle doit être des conditions </a:t>
            </a:r>
            <a:r>
              <a:rPr lang="fr-FR" sz="2800" b="1" dirty="0">
                <a:solidFill>
                  <a:srgbClr val="C00000"/>
                </a:solidFill>
                <a:effectLst/>
                <a:latin typeface="Times New Roman" panose="02020603050405020304" pitchFamily="18" charset="0"/>
                <a:ea typeface="Times New Roman" panose="02020603050405020304" pitchFamily="18" charset="0"/>
              </a:rPr>
              <a:t>exclusives.</a:t>
            </a:r>
            <a:endParaRPr lang="fr-FR" sz="2800" b="1" dirty="0">
              <a:solidFill>
                <a:srgbClr val="C00000"/>
              </a:solidFill>
            </a:endParaRPr>
          </a:p>
        </p:txBody>
      </p:sp>
      <p:sp>
        <p:nvSpPr>
          <p:cNvPr id="11" name="ZoneTexte 10">
            <a:extLst>
              <a:ext uri="{FF2B5EF4-FFF2-40B4-BE49-F238E27FC236}">
                <a16:creationId xmlns="" xmlns:a16="http://schemas.microsoft.com/office/drawing/2014/main" id="{3472D143-78F2-4CCA-A447-DA208EE1E626}"/>
              </a:ext>
            </a:extLst>
          </p:cNvPr>
          <p:cNvSpPr txBox="1"/>
          <p:nvPr/>
        </p:nvSpPr>
        <p:spPr>
          <a:xfrm>
            <a:off x="0" y="1962204"/>
            <a:ext cx="8657863" cy="4901342"/>
          </a:xfrm>
          <a:prstGeom prst="rect">
            <a:avLst/>
          </a:prstGeom>
          <a:noFill/>
        </p:spPr>
        <p:txBody>
          <a:bodyPr wrap="square">
            <a:spAutoFit/>
          </a:bodyPr>
          <a:lstStyle/>
          <a:p>
            <a:pPr algn="just">
              <a:lnSpc>
                <a:spcPct val="115000"/>
              </a:lnSpc>
              <a:spcAft>
                <a:spcPts val="1000"/>
              </a:spcAft>
            </a:pPr>
            <a:r>
              <a:rPr lang="fr-FR"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Remarques: </a:t>
            </a:r>
          </a:p>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 et B ne peuvent être vrais simultanément (conflit).</a:t>
            </a:r>
          </a:p>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Après une divergence en OU, on trouve une convergence en OU.</a:t>
            </a:r>
          </a:p>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Le nombre de branches peut-être supérieur à 2.</a:t>
            </a:r>
          </a:p>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La convergence de toutes les branches ne se fait pas obligatoirement au même endroit.</a:t>
            </a:r>
          </a:p>
        </p:txBody>
      </p:sp>
    </p:spTree>
    <p:extLst>
      <p:ext uri="{BB962C8B-B14F-4D97-AF65-F5344CB8AC3E}">
        <p14:creationId xmlns:p14="http://schemas.microsoft.com/office/powerpoint/2010/main" val="36587699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EF2F383F-5ABF-4239-8E00-A7897602B4C0}"/>
              </a:ext>
            </a:extLst>
          </p:cNvPr>
          <p:cNvSpPr txBox="1"/>
          <p:nvPr/>
        </p:nvSpPr>
        <p:spPr>
          <a:xfrm>
            <a:off x="1930" y="101436"/>
            <a:ext cx="12190070" cy="1307537"/>
          </a:xfrm>
          <a:prstGeom prst="rect">
            <a:avLst/>
          </a:prstGeom>
          <a:noFill/>
        </p:spPr>
        <p:txBody>
          <a:bodyPr wrap="square">
            <a:spAutoFit/>
          </a:bodyPr>
          <a:lstStyle/>
          <a:p>
            <a:pPr eaLnBrk="1" hangingPunct="1">
              <a:lnSpc>
                <a:spcPct val="150000"/>
              </a:lnSpc>
            </a:pPr>
            <a:r>
              <a:rPr lang="fr-FR" altLang="fr-FR" sz="2800" b="1" dirty="0">
                <a:latin typeface="Times New Roman" panose="02020603050405020304" pitchFamily="18" charset="0"/>
                <a:cs typeface="Times New Roman" panose="02020603050405020304" pitchFamily="18" charset="0"/>
              </a:rPr>
              <a:t>C'est pourquoi l'</a:t>
            </a:r>
            <a:r>
              <a:rPr lang="fr-FR" altLang="fr-FR" sz="2800" b="1" dirty="0">
                <a:solidFill>
                  <a:srgbClr val="FF0000"/>
                </a:solidFill>
                <a:latin typeface="Times New Roman" panose="02020603050405020304" pitchFamily="18" charset="0"/>
                <a:cs typeface="Times New Roman" panose="02020603050405020304" pitchFamily="18" charset="0"/>
              </a:rPr>
              <a:t>ADEPA</a:t>
            </a:r>
            <a:r>
              <a:rPr lang="fr-FR" altLang="fr-FR" sz="2800" b="1" dirty="0">
                <a:latin typeface="Times New Roman" panose="02020603050405020304" pitchFamily="18" charset="0"/>
                <a:cs typeface="Times New Roman" panose="02020603050405020304" pitchFamily="18" charset="0"/>
              </a:rPr>
              <a:t> (</a:t>
            </a:r>
            <a:r>
              <a:rPr lang="fr-FR" altLang="fr-FR" sz="2800" b="1" i="1" dirty="0">
                <a:latin typeface="Times New Roman" panose="02020603050405020304" pitchFamily="18" charset="0"/>
                <a:cs typeface="Times New Roman" panose="02020603050405020304" pitchFamily="18" charset="0"/>
              </a:rPr>
              <a:t>Agence pour le Développement de la Productique Appliquée à l'industrie</a:t>
            </a:r>
            <a:r>
              <a:rPr lang="fr-FR" altLang="fr-FR" sz="2800" b="1" dirty="0">
                <a:latin typeface="Times New Roman" panose="02020603050405020304" pitchFamily="18" charset="0"/>
                <a:cs typeface="Times New Roman" panose="02020603050405020304" pitchFamily="18" charset="0"/>
              </a:rPr>
              <a:t>) a créé le </a:t>
            </a:r>
            <a:r>
              <a:rPr lang="fr-FR" altLang="fr-FR" sz="2800" b="1" dirty="0">
                <a:solidFill>
                  <a:srgbClr val="FF0000"/>
                </a:solidFill>
                <a:latin typeface="Times New Roman" panose="02020603050405020304" pitchFamily="18" charset="0"/>
                <a:cs typeface="Times New Roman" panose="02020603050405020304" pitchFamily="18" charset="0"/>
              </a:rPr>
              <a:t>GRAFCET</a:t>
            </a:r>
            <a:r>
              <a:rPr lang="fr-FR" altLang="fr-FR" sz="2800" b="1" dirty="0">
                <a:latin typeface="Times New Roman" panose="02020603050405020304" pitchFamily="18" charset="0"/>
                <a:cs typeface="Times New Roman" panose="02020603050405020304" pitchFamily="18" charset="0"/>
              </a:rPr>
              <a:t>.</a:t>
            </a:r>
          </a:p>
        </p:txBody>
      </p:sp>
      <p:sp>
        <p:nvSpPr>
          <p:cNvPr id="9" name="ZoneTexte 8">
            <a:extLst>
              <a:ext uri="{FF2B5EF4-FFF2-40B4-BE49-F238E27FC236}">
                <a16:creationId xmlns="" xmlns:a16="http://schemas.microsoft.com/office/drawing/2014/main" id="{B2E629F1-6700-47D5-BC97-021D87404900}"/>
              </a:ext>
            </a:extLst>
          </p:cNvPr>
          <p:cNvSpPr txBox="1"/>
          <p:nvPr/>
        </p:nvSpPr>
        <p:spPr>
          <a:xfrm>
            <a:off x="0" y="1673070"/>
            <a:ext cx="2430684" cy="523220"/>
          </a:xfrm>
          <a:prstGeom prst="rect">
            <a:avLst/>
          </a:prstGeom>
          <a:noFill/>
        </p:spPr>
        <p:txBody>
          <a:bodyPr wrap="square">
            <a:spAutoFit/>
          </a:bodyPr>
          <a:lstStyle/>
          <a:p>
            <a:r>
              <a:rPr lang="fr-FR" altLang="fr-FR" sz="2800" b="1" dirty="0">
                <a:solidFill>
                  <a:srgbClr val="0033CC"/>
                </a:solidFill>
                <a:latin typeface="Times New Roman" panose="02020603050405020304" pitchFamily="18" charset="0"/>
                <a:cs typeface="Times New Roman" panose="02020603050405020304" pitchFamily="18" charset="0"/>
              </a:rPr>
              <a:t>Définition:</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 xmlns:a16="http://schemas.microsoft.com/office/drawing/2014/main" id="{BAE6B0C7-7309-4F98-A711-601450CEE0F1}"/>
              </a:ext>
            </a:extLst>
          </p:cNvPr>
          <p:cNvSpPr txBox="1"/>
          <p:nvPr/>
        </p:nvSpPr>
        <p:spPr>
          <a:xfrm>
            <a:off x="0" y="2705598"/>
            <a:ext cx="11644133" cy="2600199"/>
          </a:xfrm>
          <a:prstGeom prst="rect">
            <a:avLst/>
          </a:prstGeom>
          <a:noFill/>
        </p:spPr>
        <p:txBody>
          <a:bodyPr wrap="square">
            <a:spAutoFit/>
          </a:bodyPr>
          <a:lstStyle/>
          <a:p>
            <a:pPr eaLnBrk="1" hangingPunct="1">
              <a:lnSpc>
                <a:spcPct val="150000"/>
              </a:lnSpc>
            </a:pPr>
            <a:r>
              <a:rPr lang="fr-FR" altLang="fr-FR" sz="2800" b="1" dirty="0">
                <a:latin typeface="Times New Roman" panose="02020603050405020304" pitchFamily="18" charset="0"/>
                <a:cs typeface="Times New Roman" panose="02020603050405020304" pitchFamily="18" charset="0"/>
              </a:rPr>
              <a:t>Le GRAFCET (</a:t>
            </a:r>
            <a:r>
              <a:rPr lang="fr-FR" altLang="fr-FR" sz="2800" b="1" dirty="0" err="1">
                <a:solidFill>
                  <a:srgbClr val="FF6600"/>
                </a:solidFill>
                <a:latin typeface="Times New Roman" panose="02020603050405020304" pitchFamily="18" charset="0"/>
                <a:cs typeface="Times New Roman" panose="02020603050405020304" pitchFamily="18" charset="0"/>
              </a:rPr>
              <a:t>GRA</a:t>
            </a:r>
            <a:r>
              <a:rPr lang="fr-FR" altLang="fr-FR" sz="2800" b="1" dirty="0" err="1">
                <a:latin typeface="Times New Roman" panose="02020603050405020304" pitchFamily="18" charset="0"/>
                <a:cs typeface="Times New Roman" panose="02020603050405020304" pitchFamily="18" charset="0"/>
              </a:rPr>
              <a:t>phe</a:t>
            </a:r>
            <a:r>
              <a:rPr lang="fr-FR" altLang="fr-FR" sz="2800" b="1" dirty="0">
                <a:latin typeface="Times New Roman" panose="02020603050405020304" pitchFamily="18" charset="0"/>
                <a:cs typeface="Times New Roman" panose="02020603050405020304" pitchFamily="18" charset="0"/>
              </a:rPr>
              <a:t> </a:t>
            </a:r>
            <a:r>
              <a:rPr lang="fr-FR" altLang="fr-FR" sz="2800" b="1" dirty="0">
                <a:solidFill>
                  <a:srgbClr val="FF6600"/>
                </a:solidFill>
                <a:latin typeface="Times New Roman" panose="02020603050405020304" pitchFamily="18" charset="0"/>
                <a:cs typeface="Times New Roman" panose="02020603050405020304" pitchFamily="18" charset="0"/>
              </a:rPr>
              <a:t>F</a:t>
            </a:r>
            <a:r>
              <a:rPr lang="fr-FR" altLang="fr-FR" sz="2800" b="1" dirty="0">
                <a:latin typeface="Times New Roman" panose="02020603050405020304" pitchFamily="18" charset="0"/>
                <a:cs typeface="Times New Roman" panose="02020603050405020304" pitchFamily="18" charset="0"/>
              </a:rPr>
              <a:t>onctionnel de </a:t>
            </a:r>
            <a:r>
              <a:rPr lang="fr-FR" altLang="fr-FR" sz="2800" b="1" dirty="0">
                <a:solidFill>
                  <a:srgbClr val="FF6600"/>
                </a:solidFill>
                <a:latin typeface="Times New Roman" panose="02020603050405020304" pitchFamily="18" charset="0"/>
                <a:cs typeface="Times New Roman" panose="02020603050405020304" pitchFamily="18" charset="0"/>
              </a:rPr>
              <a:t>C</a:t>
            </a:r>
            <a:r>
              <a:rPr lang="fr-FR" altLang="fr-FR" sz="2800" b="1" dirty="0">
                <a:latin typeface="Times New Roman" panose="02020603050405020304" pitchFamily="18" charset="0"/>
                <a:cs typeface="Times New Roman" panose="02020603050405020304" pitchFamily="18" charset="0"/>
              </a:rPr>
              <a:t>ommande des </a:t>
            </a:r>
            <a:r>
              <a:rPr lang="fr-FR" altLang="fr-FR" sz="2800" b="1" dirty="0">
                <a:solidFill>
                  <a:srgbClr val="FF6600"/>
                </a:solidFill>
                <a:latin typeface="Times New Roman" panose="02020603050405020304" pitchFamily="18" charset="0"/>
                <a:cs typeface="Times New Roman" panose="02020603050405020304" pitchFamily="18" charset="0"/>
              </a:rPr>
              <a:t>é</a:t>
            </a:r>
            <a:r>
              <a:rPr lang="fr-FR" altLang="fr-FR" sz="2800" b="1" dirty="0">
                <a:latin typeface="Times New Roman" panose="02020603050405020304" pitchFamily="18" charset="0"/>
                <a:cs typeface="Times New Roman" panose="02020603050405020304" pitchFamily="18" charset="0"/>
              </a:rPr>
              <a:t>tapes et </a:t>
            </a:r>
            <a:r>
              <a:rPr lang="fr-FR" altLang="fr-FR" sz="2800" b="1" dirty="0">
                <a:solidFill>
                  <a:srgbClr val="FF6600"/>
                </a:solidFill>
                <a:latin typeface="Times New Roman" panose="02020603050405020304" pitchFamily="18" charset="0"/>
                <a:cs typeface="Times New Roman" panose="02020603050405020304" pitchFamily="18" charset="0"/>
              </a:rPr>
              <a:t>T</a:t>
            </a:r>
            <a:r>
              <a:rPr lang="fr-FR" altLang="fr-FR" sz="2800" b="1" dirty="0">
                <a:latin typeface="Times New Roman" panose="02020603050405020304" pitchFamily="18" charset="0"/>
                <a:cs typeface="Times New Roman" panose="02020603050405020304" pitchFamily="18" charset="0"/>
              </a:rPr>
              <a:t>ransitions) est l'outil de représentation graphique d'un cahier des charges.</a:t>
            </a:r>
          </a:p>
          <a:p>
            <a:pPr eaLnBrk="1" hangingPunct="1">
              <a:lnSpc>
                <a:spcPct val="150000"/>
              </a:lnSpc>
            </a:pPr>
            <a:r>
              <a:rPr lang="fr-FR" altLang="fr-FR" sz="2800" b="1" dirty="0">
                <a:latin typeface="Times New Roman" panose="02020603050405020304" pitchFamily="18" charset="0"/>
                <a:cs typeface="Times New Roman" panose="02020603050405020304" pitchFamily="18" charset="0"/>
              </a:rPr>
              <a:t>Il a été proposé par l'ADEPA (en 1977 et normalisé en 1982 par la NF C03-190).</a:t>
            </a:r>
          </a:p>
        </p:txBody>
      </p:sp>
    </p:spTree>
    <p:extLst>
      <p:ext uri="{BB962C8B-B14F-4D97-AF65-F5344CB8AC3E}">
        <p14:creationId xmlns:p14="http://schemas.microsoft.com/office/powerpoint/2010/main" val="9953964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A441E1E7-B849-4CDC-A5A7-1D56B209FE7D}"/>
              </a:ext>
            </a:extLst>
          </p:cNvPr>
          <p:cNvSpPr txBox="1"/>
          <p:nvPr/>
        </p:nvSpPr>
        <p:spPr>
          <a:xfrm>
            <a:off x="1929" y="399622"/>
            <a:ext cx="12190071" cy="523220"/>
          </a:xfrm>
          <a:prstGeom prst="rect">
            <a:avLst/>
          </a:prstGeom>
          <a:noFill/>
        </p:spPr>
        <p:txBody>
          <a:bodyPr wrap="square">
            <a:spAutoFit/>
          </a:bodyPr>
          <a:lstStyle/>
          <a:p>
            <a:r>
              <a:rPr lang="fr-FR" sz="2800" b="1" dirty="0">
                <a:solidFill>
                  <a:srgbClr val="0033CC"/>
                </a:solidFill>
                <a:latin typeface="Times New Roman" panose="02020603050405020304" pitchFamily="18" charset="0"/>
                <a:ea typeface="Times New Roman" panose="02020603050405020304" pitchFamily="18" charset="0"/>
                <a:cs typeface="Arial" panose="020B0604020202020204" pitchFamily="34" charset="0"/>
              </a:rPr>
              <a:t>5</a:t>
            </a: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.4.Parallélisme entre deux ou plusieurs séquences (ou séquences simultanées):</a:t>
            </a:r>
            <a:endParaRPr lang="fr-FR" sz="2800" dirty="0"/>
          </a:p>
        </p:txBody>
      </p:sp>
      <p:sp>
        <p:nvSpPr>
          <p:cNvPr id="3" name="ZoneTexte 2">
            <a:extLst>
              <a:ext uri="{FF2B5EF4-FFF2-40B4-BE49-F238E27FC236}">
                <a16:creationId xmlns="" xmlns:a16="http://schemas.microsoft.com/office/drawing/2014/main" id="{A32F51D7-D9CB-42D0-ADB1-7C3C734673D5}"/>
              </a:ext>
            </a:extLst>
          </p:cNvPr>
          <p:cNvSpPr txBox="1"/>
          <p:nvPr/>
        </p:nvSpPr>
        <p:spPr>
          <a:xfrm>
            <a:off x="0" y="877597"/>
            <a:ext cx="12190071" cy="3254865"/>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Au contraire de l'aiguillage où ne peut se dérouler qu'une seule activité à la fois, On dit qu'on se trouve en présence d'un parallélisme structurel, si plusieurs activités indépendantes pouvant se dérouler en parallèle. Le début d'une divergence en ET </a:t>
            </a:r>
            <a:r>
              <a:rPr lang="fr-FR" sz="2800" b="1" dirty="0" err="1">
                <a:effectLst/>
                <a:latin typeface="Times New Roman" panose="02020603050405020304" pitchFamily="18" charset="0"/>
                <a:ea typeface="Times New Roman" panose="02020603050405020304" pitchFamily="18" charset="0"/>
                <a:cs typeface="Arial" panose="020B0604020202020204" pitchFamily="34" charset="0"/>
              </a:rPr>
              <a:t>et</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la fin d'une convergence en ET d'un parallélisme structurel sont représentés par deux traits parallèles.</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5887611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descr="Séquences simultanées (ou divergenceconvergence en ET)">
            <a:extLst>
              <a:ext uri="{FF2B5EF4-FFF2-40B4-BE49-F238E27FC236}">
                <a16:creationId xmlns="" xmlns:a16="http://schemas.microsoft.com/office/drawing/2014/main" id="{59039DBC-1111-49B1-AB93-5DD07D8A01A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3041" y="99000"/>
            <a:ext cx="11249853" cy="6660000"/>
          </a:xfrm>
          <a:prstGeom prst="rect">
            <a:avLst/>
          </a:prstGeom>
          <a:noFill/>
          <a:ln>
            <a:noFill/>
          </a:ln>
        </p:spPr>
      </p:pic>
    </p:spTree>
    <p:extLst>
      <p:ext uri="{BB962C8B-B14F-4D97-AF65-F5344CB8AC3E}">
        <p14:creationId xmlns:p14="http://schemas.microsoft.com/office/powerpoint/2010/main" val="7006215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CF45BAF3-D991-48CB-A5BC-104EB6B93EEB}"/>
              </a:ext>
            </a:extLst>
          </p:cNvPr>
          <p:cNvSpPr txBox="1"/>
          <p:nvPr/>
        </p:nvSpPr>
        <p:spPr>
          <a:xfrm>
            <a:off x="0" y="0"/>
            <a:ext cx="6094070" cy="556434"/>
          </a:xfrm>
          <a:prstGeom prst="rect">
            <a:avLst/>
          </a:prstGeom>
          <a:noFill/>
        </p:spPr>
        <p:txBody>
          <a:bodyPr wrap="square">
            <a:spAutoFit/>
          </a:bodyPr>
          <a:lstStyle/>
          <a:p>
            <a:pPr>
              <a:lnSpc>
                <a:spcPct val="115000"/>
              </a:lnSpc>
              <a:spcAft>
                <a:spcPts val="1000"/>
              </a:spcAft>
            </a:pPr>
            <a:r>
              <a:rPr lang="fr-FR" sz="2800" b="1" dirty="0">
                <a:solidFill>
                  <a:srgbClr val="0033CC"/>
                </a:solidFill>
                <a:effectLst/>
                <a:latin typeface="Times New Roman" panose="02020603050405020304" pitchFamily="18" charset="0"/>
                <a:ea typeface="Times New Roman" panose="02020603050405020304" pitchFamily="18" charset="0"/>
                <a:cs typeface="Arial" panose="020B0604020202020204" pitchFamily="34" charset="0"/>
              </a:rPr>
              <a:t>6. Liaison entre grafcets :</a:t>
            </a:r>
            <a:endParaRPr lang="fr-FR" sz="2800" dirty="0">
              <a:solidFill>
                <a:srgbClr val="0033C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ZoneTexte 4">
            <a:extLst>
              <a:ext uri="{FF2B5EF4-FFF2-40B4-BE49-F238E27FC236}">
                <a16:creationId xmlns="" xmlns:a16="http://schemas.microsoft.com/office/drawing/2014/main" id="{AA234B74-8392-4F54-9671-258BD72FE0F4}"/>
              </a:ext>
            </a:extLst>
          </p:cNvPr>
          <p:cNvSpPr txBox="1"/>
          <p:nvPr/>
        </p:nvSpPr>
        <p:spPr>
          <a:xfrm>
            <a:off x="92596" y="505219"/>
            <a:ext cx="4595151" cy="6486519"/>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Une étape dans un grafcet peut servir comme réceptivité à une autre étape d'un autre grafcet. Cette méthode est utilisée aussi pour synchroniser deux </a:t>
            </a:r>
            <a:r>
              <a:rPr lang="fr-FR" sz="2800" b="1" dirty="0" err="1">
                <a:effectLst/>
                <a:latin typeface="Times New Roman" panose="02020603050405020304" pitchFamily="18" charset="0"/>
                <a:ea typeface="Times New Roman" panose="02020603050405020304" pitchFamily="18" charset="0"/>
                <a:cs typeface="Arial" panose="020B0604020202020204" pitchFamily="34" charset="0"/>
              </a:rPr>
              <a:t>GRAFCETs</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c'est à dire rendre l'évolution de l'un dépendante de l'évolution de l'autre.</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6" name="Image 5" descr="Liaison de deux grafcets">
            <a:extLst>
              <a:ext uri="{FF2B5EF4-FFF2-40B4-BE49-F238E27FC236}">
                <a16:creationId xmlns="" xmlns:a16="http://schemas.microsoft.com/office/drawing/2014/main" id="{CD06906A-D4B8-4B6D-8BFD-EE2A6F2DE1A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237544" y="371239"/>
            <a:ext cx="6676205" cy="6300000"/>
          </a:xfrm>
          <a:prstGeom prst="rect">
            <a:avLst/>
          </a:prstGeom>
          <a:noFill/>
          <a:ln>
            <a:noFill/>
          </a:ln>
        </p:spPr>
      </p:pic>
    </p:spTree>
    <p:extLst>
      <p:ext uri="{BB962C8B-B14F-4D97-AF65-F5344CB8AC3E}">
        <p14:creationId xmlns:p14="http://schemas.microsoft.com/office/powerpoint/2010/main" val="162238791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7870569B-7C63-4DE5-B09D-2B72DC847885}"/>
              </a:ext>
            </a:extLst>
          </p:cNvPr>
          <p:cNvSpPr txBox="1"/>
          <p:nvPr/>
        </p:nvSpPr>
        <p:spPr>
          <a:xfrm>
            <a:off x="1930" y="0"/>
            <a:ext cx="6094070" cy="555986"/>
          </a:xfrm>
          <a:prstGeom prst="rect">
            <a:avLst/>
          </a:prstGeom>
          <a:noFill/>
        </p:spPr>
        <p:txBody>
          <a:bodyPr wrap="square">
            <a:spAutoFit/>
          </a:bodyPr>
          <a:lstStyle/>
          <a:p>
            <a:pPr>
              <a:lnSpc>
                <a:spcPct val="115000"/>
              </a:lnSpc>
              <a:spcAft>
                <a:spcPts val="1000"/>
              </a:spcAft>
            </a:pP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7. Les différents types d'actions :</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 xmlns:a16="http://schemas.microsoft.com/office/drawing/2014/main" id="{3BB873AE-D3FF-4D5A-8F8E-E60990C8D4A6}"/>
              </a:ext>
            </a:extLst>
          </p:cNvPr>
          <p:cNvSpPr txBox="1"/>
          <p:nvPr/>
        </p:nvSpPr>
        <p:spPr>
          <a:xfrm>
            <a:off x="0" y="555986"/>
            <a:ext cx="6157732" cy="548099"/>
          </a:xfrm>
          <a:prstGeom prst="rect">
            <a:avLst/>
          </a:prstGeom>
          <a:noFill/>
        </p:spPr>
        <p:txBody>
          <a:bodyPr wrap="square">
            <a:spAutoFit/>
          </a:bodyPr>
          <a:lstStyle/>
          <a:p>
            <a:pPr>
              <a:lnSpc>
                <a:spcPct val="115000"/>
              </a:lnSpc>
              <a:spcAft>
                <a:spcPts val="1000"/>
              </a:spcAft>
            </a:pPr>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7</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.1. Action continue :</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 xmlns:a16="http://schemas.microsoft.com/office/drawing/2014/main" id="{CA832D60-1773-4827-9586-518BF3A3FD2E}"/>
              </a:ext>
            </a:extLst>
          </p:cNvPr>
          <p:cNvSpPr txBox="1"/>
          <p:nvPr/>
        </p:nvSpPr>
        <p:spPr>
          <a:xfrm>
            <a:off x="0" y="1158134"/>
            <a:ext cx="11852476" cy="954107"/>
          </a:xfrm>
          <a:prstGeom prst="rect">
            <a:avLst/>
          </a:prstGeom>
          <a:noFill/>
        </p:spPr>
        <p:txBody>
          <a:bodyPr wrap="square">
            <a:spAutoFit/>
          </a:bodyPr>
          <a:lstStyle/>
          <a:p>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L'ordre d'action est émis de façon continue tant que l'étape à laquelle il est associé est active.</a:t>
            </a:r>
            <a:endParaRPr lang="fr-FR" sz="2800" b="1" dirty="0">
              <a:latin typeface="Times New Roman" panose="02020603050405020304" pitchFamily="18" charset="0"/>
              <a:cs typeface="Times New Roman" panose="02020603050405020304" pitchFamily="18" charset="0"/>
            </a:endParaRPr>
          </a:p>
        </p:txBody>
      </p:sp>
      <p:pic>
        <p:nvPicPr>
          <p:cNvPr id="8" name="Object 9">
            <a:extLst>
              <a:ext uri="{FF2B5EF4-FFF2-40B4-BE49-F238E27FC236}">
                <a16:creationId xmlns="" xmlns:a16="http://schemas.microsoft.com/office/drawing/2014/main" id="{C8212B79-5E56-4BF3-9DA0-4126C4FEB41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8022" y="2183287"/>
            <a:ext cx="9064454" cy="4212000"/>
          </a:xfrm>
          <a:prstGeom prst="rect">
            <a:avLst/>
          </a:prstGeom>
          <a:noFill/>
        </p:spPr>
      </p:pic>
    </p:spTree>
    <p:extLst>
      <p:ext uri="{BB962C8B-B14F-4D97-AF65-F5344CB8AC3E}">
        <p14:creationId xmlns:p14="http://schemas.microsoft.com/office/powerpoint/2010/main" val="28935335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887C94E4-88DA-41C6-B308-C345A2BCCBC1}"/>
              </a:ext>
            </a:extLst>
          </p:cNvPr>
          <p:cNvSpPr txBox="1"/>
          <p:nvPr/>
        </p:nvSpPr>
        <p:spPr>
          <a:xfrm>
            <a:off x="1930" y="98913"/>
            <a:ext cx="6094070" cy="523220"/>
          </a:xfrm>
          <a:prstGeom prst="rect">
            <a:avLst/>
          </a:prstGeom>
          <a:noFill/>
        </p:spPr>
        <p:txBody>
          <a:bodyPr wrap="square">
            <a:spAutoFit/>
          </a:bodyPr>
          <a:lstStyle/>
          <a:p>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7</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.2. Action continue conditionnelle :</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7" name="ZoneTexte 6">
            <a:extLst>
              <a:ext uri="{FF2B5EF4-FFF2-40B4-BE49-F238E27FC236}">
                <a16:creationId xmlns="" xmlns:a16="http://schemas.microsoft.com/office/drawing/2014/main" id="{B96A6C13-4A76-4B3E-A4C3-2ABF24FFC83D}"/>
              </a:ext>
            </a:extLst>
          </p:cNvPr>
          <p:cNvSpPr txBox="1"/>
          <p:nvPr/>
        </p:nvSpPr>
        <p:spPr>
          <a:xfrm>
            <a:off x="100313" y="622133"/>
            <a:ext cx="11991374" cy="954107"/>
          </a:xfrm>
          <a:prstGeom prst="rect">
            <a:avLst/>
          </a:prstGeom>
          <a:noFill/>
        </p:spPr>
        <p:txBody>
          <a:bodyPr wrap="square">
            <a:spAutoFit/>
          </a:bodyPr>
          <a:lstStyle/>
          <a:p>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Action qui dure tant que l’étape est active et que la condition logique est vraie.</a:t>
            </a:r>
            <a:endParaRPr lang="fr-FR" sz="2800" b="1" dirty="0">
              <a:latin typeface="Times New Roman" panose="02020603050405020304" pitchFamily="18" charset="0"/>
              <a:cs typeface="Times New Roman" panose="02020603050405020304" pitchFamily="18" charset="0"/>
            </a:endParaRPr>
          </a:p>
        </p:txBody>
      </p:sp>
      <p:sp>
        <p:nvSpPr>
          <p:cNvPr id="9" name="ZoneTexte 8">
            <a:extLst>
              <a:ext uri="{FF2B5EF4-FFF2-40B4-BE49-F238E27FC236}">
                <a16:creationId xmlns="" xmlns:a16="http://schemas.microsoft.com/office/drawing/2014/main" id="{C497BD99-2DB4-4397-B677-E22AB5323469}"/>
              </a:ext>
            </a:extLst>
          </p:cNvPr>
          <p:cNvSpPr txBox="1"/>
          <p:nvPr/>
        </p:nvSpPr>
        <p:spPr>
          <a:xfrm>
            <a:off x="100313" y="1709097"/>
            <a:ext cx="1902107" cy="548099"/>
          </a:xfrm>
          <a:prstGeom prst="rect">
            <a:avLst/>
          </a:prstGeom>
          <a:noFill/>
        </p:spPr>
        <p:txBody>
          <a:bodyPr wrap="square">
            <a:spAutoFit/>
          </a:bodyPr>
          <a:lstStyle/>
          <a:p>
            <a:pPr>
              <a:lnSpc>
                <a:spcPct val="115000"/>
              </a:lnSpc>
              <a:spcAft>
                <a:spcPts val="10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 = P.X10</a:t>
            </a:r>
            <a:endParaRPr lang="fr-FR"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10" name="Object 10">
            <a:extLst>
              <a:ext uri="{FF2B5EF4-FFF2-40B4-BE49-F238E27FC236}">
                <a16:creationId xmlns="" xmlns:a16="http://schemas.microsoft.com/office/drawing/2014/main" id="{5BCF4462-26CF-4EAE-81FB-3A08B5503E6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02420" y="1576240"/>
            <a:ext cx="9916921" cy="4608000"/>
          </a:xfrm>
          <a:prstGeom prst="rect">
            <a:avLst/>
          </a:prstGeom>
          <a:noFill/>
        </p:spPr>
      </p:pic>
    </p:spTree>
    <p:extLst>
      <p:ext uri="{BB962C8B-B14F-4D97-AF65-F5344CB8AC3E}">
        <p14:creationId xmlns:p14="http://schemas.microsoft.com/office/powerpoint/2010/main" val="427933651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D1A84735-347E-4368-90AD-99250E9CD975}"/>
              </a:ext>
            </a:extLst>
          </p:cNvPr>
          <p:cNvSpPr txBox="1"/>
          <p:nvPr/>
        </p:nvSpPr>
        <p:spPr>
          <a:xfrm>
            <a:off x="-1" y="0"/>
            <a:ext cx="7257327" cy="523220"/>
          </a:xfrm>
          <a:prstGeom prst="rect">
            <a:avLst/>
          </a:prstGeom>
          <a:noFill/>
        </p:spPr>
        <p:txBody>
          <a:bodyPr wrap="square">
            <a:spAutoFit/>
          </a:bodyPr>
          <a:lstStyle/>
          <a:p>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7</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.3. Action continue retardée (temporisée) :</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 xmlns:a16="http://schemas.microsoft.com/office/drawing/2014/main" id="{A091B0CB-FD3A-4AB0-A5C6-4D722E43C593}"/>
              </a:ext>
            </a:extLst>
          </p:cNvPr>
          <p:cNvSpPr txBox="1"/>
          <p:nvPr/>
        </p:nvSpPr>
        <p:spPr>
          <a:xfrm>
            <a:off x="92596" y="523220"/>
            <a:ext cx="12099403" cy="2034660"/>
          </a:xfrm>
          <a:prstGeom prst="rect">
            <a:avLst/>
          </a:prstGeom>
          <a:noFill/>
        </p:spPr>
        <p:txBody>
          <a:bodyPr wrap="square">
            <a:spAutoFit/>
          </a:bodyPr>
          <a:lstStyle/>
          <a:p>
            <a:pPr algn="just">
              <a:lnSpc>
                <a:spcPct val="115000"/>
              </a:lnSpc>
              <a:spcAft>
                <a:spcPts val="10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Action continue conditionnelle dont la condition logique est une temporisation permettant de retarder l'action par rapport à l'activité de l'étape qui lui est associée</a:t>
            </a:r>
            <a:r>
              <a:rPr lang="fr-FR" sz="2800" b="1" dirty="0">
                <a:solidFill>
                  <a:srgbClr val="0000FF"/>
                </a:solidFill>
                <a:effectLst/>
                <a:latin typeface="Times New Roman" panose="02020603050405020304" pitchFamily="18" charset="0"/>
                <a:ea typeface="Calibri" panose="020F0502020204030204" pitchFamily="34" charset="0"/>
                <a:cs typeface="Times New Roman" panose="02020603050405020304" pitchFamily="18" charset="0"/>
              </a:rPr>
              <a:t>.</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La temporisation, démarrée à l'étape 10 est écoulée, soit au bout de 5s.</a:t>
            </a:r>
          </a:p>
        </p:txBody>
      </p:sp>
      <p:pic>
        <p:nvPicPr>
          <p:cNvPr id="6" name="Image 5">
            <a:extLst>
              <a:ext uri="{FF2B5EF4-FFF2-40B4-BE49-F238E27FC236}">
                <a16:creationId xmlns="" xmlns:a16="http://schemas.microsoft.com/office/drawing/2014/main" id="{7684C695-BF56-4162-AAC1-D25C33A1A90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5710" y="2158678"/>
            <a:ext cx="11243694" cy="4572000"/>
          </a:xfrm>
          <a:prstGeom prst="rect">
            <a:avLst/>
          </a:prstGeom>
          <a:noFill/>
          <a:ln>
            <a:noFill/>
          </a:ln>
        </p:spPr>
      </p:pic>
    </p:spTree>
    <p:extLst>
      <p:ext uri="{BB962C8B-B14F-4D97-AF65-F5344CB8AC3E}">
        <p14:creationId xmlns:p14="http://schemas.microsoft.com/office/powerpoint/2010/main" val="13210300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FE130B92-6682-4542-BF0E-03F6326B6E80}"/>
              </a:ext>
            </a:extLst>
          </p:cNvPr>
          <p:cNvSpPr txBox="1"/>
          <p:nvPr/>
        </p:nvSpPr>
        <p:spPr>
          <a:xfrm>
            <a:off x="0" y="0"/>
            <a:ext cx="8356922" cy="548099"/>
          </a:xfrm>
          <a:prstGeom prst="rect">
            <a:avLst/>
          </a:prstGeom>
          <a:noFill/>
        </p:spPr>
        <p:txBody>
          <a:bodyPr wrap="square">
            <a:spAutoFit/>
          </a:bodyPr>
          <a:lstStyle/>
          <a:p>
            <a:pPr algn="just">
              <a:lnSpc>
                <a:spcPct val="115000"/>
              </a:lnSpc>
              <a:spcAft>
                <a:spcPts val="1000"/>
              </a:spcAft>
              <a:tabLst>
                <a:tab pos="1423670" algn="l"/>
              </a:tabLst>
            </a:pPr>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7</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.4. Action continue à durée limitée (impulsionnelle) :</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 xmlns:a16="http://schemas.microsoft.com/office/drawing/2014/main" id="{5A8A635F-00F7-4A81-B530-59C1AEE5B72F}"/>
              </a:ext>
            </a:extLst>
          </p:cNvPr>
          <p:cNvSpPr txBox="1"/>
          <p:nvPr/>
        </p:nvSpPr>
        <p:spPr>
          <a:xfrm>
            <a:off x="0" y="548099"/>
            <a:ext cx="12192000" cy="1051506"/>
          </a:xfrm>
          <a:prstGeom prst="rect">
            <a:avLst/>
          </a:prstGeom>
          <a:noFill/>
        </p:spPr>
        <p:txBody>
          <a:bodyPr wrap="square">
            <a:spAutoFit/>
          </a:bodyPr>
          <a:lstStyle/>
          <a:p>
            <a:pPr algn="just">
              <a:lnSpc>
                <a:spcPct val="115000"/>
              </a:lnSpc>
              <a:spcAft>
                <a:spcPts val="10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Action continue conditionnelle, dont l'ordre sera maintenu pendant un certain temps à partir de l'activation de l'étape qui lui est associée.</a:t>
            </a:r>
          </a:p>
        </p:txBody>
      </p:sp>
      <p:pic>
        <p:nvPicPr>
          <p:cNvPr id="6" name="Image 5">
            <a:extLst>
              <a:ext uri="{FF2B5EF4-FFF2-40B4-BE49-F238E27FC236}">
                <a16:creationId xmlns="" xmlns:a16="http://schemas.microsoft.com/office/drawing/2014/main" id="{FB89F21D-F1BA-4D3B-AD7B-051712B3066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1107" y="1750076"/>
            <a:ext cx="12160893" cy="4824000"/>
          </a:xfrm>
          <a:prstGeom prst="rect">
            <a:avLst/>
          </a:prstGeom>
          <a:noFill/>
          <a:ln>
            <a:noFill/>
          </a:ln>
        </p:spPr>
      </p:pic>
    </p:spTree>
    <p:extLst>
      <p:ext uri="{BB962C8B-B14F-4D97-AF65-F5344CB8AC3E}">
        <p14:creationId xmlns:p14="http://schemas.microsoft.com/office/powerpoint/2010/main" val="262865093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5B8F382B-602B-4FAE-A39E-2E2DB6043C87}"/>
              </a:ext>
            </a:extLst>
          </p:cNvPr>
          <p:cNvSpPr txBox="1"/>
          <p:nvPr/>
        </p:nvSpPr>
        <p:spPr>
          <a:xfrm>
            <a:off x="1930" y="0"/>
            <a:ext cx="6094070" cy="523220"/>
          </a:xfrm>
          <a:prstGeom prst="rect">
            <a:avLst/>
          </a:prstGeom>
          <a:noFill/>
        </p:spPr>
        <p:txBody>
          <a:bodyPr wrap="square">
            <a:spAutoFit/>
          </a:bodyPr>
          <a:lstStyle/>
          <a:p>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7</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.5</a:t>
            </a:r>
            <a:r>
              <a:rPr lang="fr-FR" sz="2800" b="1" dirty="0">
                <a:solidFill>
                  <a:srgbClr val="0033CC"/>
                </a:solidFill>
                <a:effectLst/>
                <a:latin typeface="Arial" panose="020B0604020202020204" pitchFamily="34" charset="0"/>
                <a:ea typeface="Calibri" panose="020F0502020204030204" pitchFamily="34" charset="0"/>
              </a:rPr>
              <a:t>. Action mémorisée :</a:t>
            </a:r>
            <a:r>
              <a:rPr lang="fr-FR" sz="2800" dirty="0">
                <a:solidFill>
                  <a:srgbClr val="0033CC"/>
                </a:solidFill>
                <a:effectLst/>
                <a:latin typeface="BookmanOldStyle"/>
                <a:ea typeface="Calibri" panose="020F0502020204030204" pitchFamily="34" charset="0"/>
                <a:cs typeface="BookmanOldStyle"/>
              </a:rPr>
              <a:t> </a:t>
            </a:r>
            <a:endParaRPr lang="fr-FR" sz="2800" dirty="0">
              <a:solidFill>
                <a:srgbClr val="0033CC"/>
              </a:solidFill>
            </a:endParaRPr>
          </a:p>
        </p:txBody>
      </p:sp>
      <p:sp>
        <p:nvSpPr>
          <p:cNvPr id="5" name="ZoneTexte 4">
            <a:extLst>
              <a:ext uri="{FF2B5EF4-FFF2-40B4-BE49-F238E27FC236}">
                <a16:creationId xmlns="" xmlns:a16="http://schemas.microsoft.com/office/drawing/2014/main" id="{E01B2441-311C-4DC2-9982-7229425BDB4C}"/>
              </a:ext>
            </a:extLst>
          </p:cNvPr>
          <p:cNvSpPr txBox="1"/>
          <p:nvPr/>
        </p:nvSpPr>
        <p:spPr>
          <a:xfrm>
            <a:off x="0" y="428672"/>
            <a:ext cx="12192000" cy="2034660"/>
          </a:xfrm>
          <a:prstGeom prst="rect">
            <a:avLst/>
          </a:prstGeom>
          <a:noFill/>
        </p:spPr>
        <p:txBody>
          <a:bodyPr wrap="square">
            <a:spAutoFit/>
          </a:bodyPr>
          <a:lstStyle/>
          <a:p>
            <a:pPr algn="just">
              <a:lnSpc>
                <a:spcPct val="115000"/>
              </a:lnSpc>
              <a:spcAft>
                <a:spcPts val="1000"/>
              </a:spcAft>
              <a:tabLst>
                <a:tab pos="1123950"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Action continue</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dont l'ordre d'exécution est mémorisé à une</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certaine étape et est maintenu tant que</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l'ordre d'arrêt n'est pas donné (il peut être</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donné à toute autre étape du Grafcet). On utilise généralement une variable</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booléenne qui est mise à 1 pour le début</a:t>
            </a:r>
            <a:r>
              <a:rPr lang="fr-FR" sz="2800" b="1" dirty="0">
                <a:latin typeface="Times New Roman" panose="02020603050405020304" pitchFamily="18" charset="0"/>
                <a:ea typeface="Calibri" panose="020F0502020204030204" pitchFamily="34" charset="0"/>
                <a:cs typeface="Times New Roman" panose="02020603050405020304" pitchFamily="18" charset="0"/>
              </a:rPr>
              <a:t>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de l'action est à 0 pour son arrêt.</a:t>
            </a:r>
          </a:p>
        </p:txBody>
      </p:sp>
      <p:pic>
        <p:nvPicPr>
          <p:cNvPr id="6" name="Image 5">
            <a:extLst>
              <a:ext uri="{FF2B5EF4-FFF2-40B4-BE49-F238E27FC236}">
                <a16:creationId xmlns="" xmlns:a16="http://schemas.microsoft.com/office/drawing/2014/main" id="{0A0D1E18-37E8-48B4-AA4D-6F6B8E1F8EF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69112" y="2463332"/>
            <a:ext cx="5048576" cy="4212000"/>
          </a:xfrm>
          <a:prstGeom prst="rect">
            <a:avLst/>
          </a:prstGeom>
          <a:noFill/>
        </p:spPr>
      </p:pic>
    </p:spTree>
    <p:extLst>
      <p:ext uri="{BB962C8B-B14F-4D97-AF65-F5344CB8AC3E}">
        <p14:creationId xmlns:p14="http://schemas.microsoft.com/office/powerpoint/2010/main" val="287858951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B6F97735-A987-4651-A3DB-7C116DE9E988}"/>
              </a:ext>
            </a:extLst>
          </p:cNvPr>
          <p:cNvSpPr txBox="1"/>
          <p:nvPr/>
        </p:nvSpPr>
        <p:spPr>
          <a:xfrm>
            <a:off x="0" y="0"/>
            <a:ext cx="6094070" cy="555986"/>
          </a:xfrm>
          <a:prstGeom prst="rect">
            <a:avLst/>
          </a:prstGeom>
          <a:noFill/>
        </p:spPr>
        <p:txBody>
          <a:bodyPr wrap="square">
            <a:spAutoFit/>
          </a:bodyPr>
          <a:lstStyle/>
          <a:p>
            <a:pPr>
              <a:lnSpc>
                <a:spcPct val="115000"/>
              </a:lnSpc>
              <a:spcAft>
                <a:spcPts val="1000"/>
              </a:spcAft>
              <a:tabLst>
                <a:tab pos="2463165" algn="l"/>
              </a:tabLst>
            </a:pPr>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8</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 Mise en équation du grafcet :</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 xmlns:a16="http://schemas.microsoft.com/office/drawing/2014/main" id="{A4A119BF-7E69-4CFF-8AA2-27517A641D39}"/>
              </a:ext>
            </a:extLst>
          </p:cNvPr>
          <p:cNvSpPr txBox="1"/>
          <p:nvPr/>
        </p:nvSpPr>
        <p:spPr>
          <a:xfrm>
            <a:off x="-1" y="538978"/>
            <a:ext cx="7095281" cy="2394502"/>
          </a:xfrm>
          <a:prstGeom prst="rect">
            <a:avLst/>
          </a:prstGeom>
          <a:noFill/>
        </p:spPr>
        <p:txBody>
          <a:bodyPr wrap="square">
            <a:spAutoFit/>
          </a:bodyPr>
          <a:lstStyle/>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Soit le grafcet simple suivant :</a:t>
            </a:r>
          </a:p>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A chaque étape i est associée une variable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a:t>
            </a:r>
          </a:p>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=1 si l'étape i est active</a:t>
            </a:r>
          </a:p>
          <a:p>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=0 si l'étape i est inactive</a:t>
            </a:r>
            <a:endParaRPr lang="fr-FR" sz="2800" b="1" dirty="0">
              <a:latin typeface="Times New Roman" panose="02020603050405020304" pitchFamily="18" charset="0"/>
              <a:cs typeface="Times New Roman" panose="02020603050405020304" pitchFamily="18" charset="0"/>
            </a:endParaRPr>
          </a:p>
        </p:txBody>
      </p:sp>
      <p:sp>
        <p:nvSpPr>
          <p:cNvPr id="7" name="ZoneTexte 6">
            <a:extLst>
              <a:ext uri="{FF2B5EF4-FFF2-40B4-BE49-F238E27FC236}">
                <a16:creationId xmlns="" xmlns:a16="http://schemas.microsoft.com/office/drawing/2014/main" id="{A1FDE4F4-C95F-4D92-8FA3-57C4F0A16925}"/>
              </a:ext>
            </a:extLst>
          </p:cNvPr>
          <p:cNvSpPr txBox="1"/>
          <p:nvPr/>
        </p:nvSpPr>
        <p:spPr>
          <a:xfrm>
            <a:off x="-1" y="3114015"/>
            <a:ext cx="6713317" cy="1803507"/>
          </a:xfrm>
          <a:prstGeom prst="rect">
            <a:avLst/>
          </a:prstGeom>
          <a:noFill/>
        </p:spPr>
        <p:txBody>
          <a:bodyPr wrap="square">
            <a:spAutoFit/>
          </a:bodyPr>
          <a:lstStyle/>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La réceptivité Ri a pour valeur :</a:t>
            </a:r>
          </a:p>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R</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=0 si la réceptivité est fausse</a:t>
            </a:r>
          </a:p>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R</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=1 si la réceptivité est vraie</a:t>
            </a:r>
          </a:p>
        </p:txBody>
      </p:sp>
      <p:sp>
        <p:nvSpPr>
          <p:cNvPr id="9" name="ZoneTexte 8">
            <a:extLst>
              <a:ext uri="{FF2B5EF4-FFF2-40B4-BE49-F238E27FC236}">
                <a16:creationId xmlns="" xmlns:a16="http://schemas.microsoft.com/office/drawing/2014/main" id="{BEFB7CBC-FDA0-4034-BF57-CBD5E33DB132}"/>
              </a:ext>
            </a:extLst>
          </p:cNvPr>
          <p:cNvSpPr txBox="1"/>
          <p:nvPr/>
        </p:nvSpPr>
        <p:spPr>
          <a:xfrm>
            <a:off x="-63663" y="5265052"/>
            <a:ext cx="8351135" cy="1043619"/>
          </a:xfrm>
          <a:prstGeom prst="rect">
            <a:avLst/>
          </a:prstGeom>
          <a:noFill/>
        </p:spPr>
        <p:txBody>
          <a:bodyPr wrap="square">
            <a:spAutoFit/>
          </a:bodyPr>
          <a:lstStyle/>
          <a:p>
            <a:pPr>
              <a:lnSpc>
                <a:spcPct val="115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Le but est de déterminer les variables qui interviennent dans l'activité de l'étape i :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=f( ?).</a:t>
            </a:r>
          </a:p>
        </p:txBody>
      </p:sp>
    </p:spTree>
    <p:extLst>
      <p:ext uri="{BB962C8B-B14F-4D97-AF65-F5344CB8AC3E}">
        <p14:creationId xmlns:p14="http://schemas.microsoft.com/office/powerpoint/2010/main" val="196290056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C2CDB9C1-CBFE-42E3-8F8E-3151480E5322}"/>
              </a:ext>
            </a:extLst>
          </p:cNvPr>
          <p:cNvSpPr txBox="1"/>
          <p:nvPr/>
        </p:nvSpPr>
        <p:spPr>
          <a:xfrm>
            <a:off x="0" y="0"/>
            <a:ext cx="12192000" cy="5954964"/>
          </a:xfrm>
          <a:prstGeom prst="rect">
            <a:avLst/>
          </a:prstGeom>
          <a:noFill/>
        </p:spPr>
        <p:txBody>
          <a:bodyPr wrap="square">
            <a:spAutoFit/>
          </a:bodyPr>
          <a:lstStyle/>
          <a:p>
            <a:pPr>
              <a:lnSpc>
                <a:spcPct val="150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D'après la règle 2 du grafcet, la Condition d'Activation de l'étape i donne :</a:t>
            </a:r>
          </a:p>
          <a:p>
            <a:pPr>
              <a:lnSpc>
                <a:spcPct val="150000"/>
              </a:lnSpc>
              <a:spcAft>
                <a:spcPts val="1000"/>
              </a:spcAft>
              <a:tabLst>
                <a:tab pos="2463165" algn="l"/>
              </a:tabLst>
            </a:pPr>
            <a:r>
              <a:rPr lang="fr-FR" sz="2800" b="1" dirty="0" err="1">
                <a:effectLst/>
                <a:latin typeface="Times New Roman" panose="02020603050405020304" pitchFamily="18" charset="0"/>
                <a:ea typeface="Calibri" panose="020F0502020204030204" pitchFamily="34" charset="0"/>
                <a:cs typeface="Times New Roman" panose="02020603050405020304" pitchFamily="18" charset="0"/>
              </a:rPr>
              <a:t>CAX</a:t>
            </a:r>
            <a:r>
              <a:rPr lang="fr-FR" sz="2800" b="1" baseline="-250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i-1 </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R</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i-1</a:t>
            </a:r>
            <a:endParaRPr lang="fr-FR"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D'après la règle 3 du grafcet,  la Condition de Désactivation de l'étape i donne :</a:t>
            </a:r>
          </a:p>
          <a:p>
            <a:pPr>
              <a:lnSpc>
                <a:spcPct val="150000"/>
              </a:lnSpc>
              <a:spcAft>
                <a:spcPts val="1000"/>
              </a:spcAft>
              <a:tabLst>
                <a:tab pos="2463165" algn="l"/>
              </a:tabLst>
            </a:pPr>
            <a:r>
              <a:rPr lang="fr-FR" sz="2800" b="1" dirty="0" err="1">
                <a:effectLst/>
                <a:latin typeface="Times New Roman" panose="02020603050405020304" pitchFamily="18" charset="0"/>
                <a:ea typeface="Calibri" panose="020F0502020204030204" pitchFamily="34" charset="0"/>
                <a:cs typeface="Times New Roman" panose="02020603050405020304" pitchFamily="18" charset="0"/>
              </a:rPr>
              <a:t>CDX</a:t>
            </a:r>
            <a:r>
              <a:rPr lang="fr-FR" sz="2800" b="1" baseline="-25000" dirty="0" err="1">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R</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i+1</a:t>
            </a:r>
            <a:endParaRPr lang="fr-FR"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50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Si la CA et la CD de l'étape i sont fausses, l'étape i reste dans son état (effet mémoire). </a:t>
            </a:r>
          </a:p>
          <a:p>
            <a:pPr>
              <a:lnSpc>
                <a:spcPct val="150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L'état de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à l'instant t + </a:t>
            </a:r>
            <a:r>
              <a:rPr lang="fr-FR" sz="2800" b="1" dirty="0" err="1">
                <a:effectLst/>
                <a:latin typeface="Times New Roman" panose="02020603050405020304" pitchFamily="18" charset="0"/>
                <a:ea typeface="Calibri" panose="020F0502020204030204" pitchFamily="34" charset="0"/>
                <a:cs typeface="Times New Roman" panose="02020603050405020304" pitchFamily="18" charset="0"/>
              </a:rPr>
              <a:t>δt</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dépend de l'état précédent de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 à l'instant t.</a:t>
            </a:r>
          </a:p>
          <a:p>
            <a:pPr>
              <a:lnSpc>
                <a:spcPct val="150000"/>
              </a:lnSpc>
              <a:spcAft>
                <a:spcPts val="1000"/>
              </a:spcAft>
              <a:tabLst>
                <a:tab pos="246316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On peut alors écrire la table de vérité de l'étape i : X</a:t>
            </a:r>
            <a:r>
              <a:rPr lang="fr-FR" sz="2800" b="1" baseline="-25000" dirty="0">
                <a:effectLst/>
                <a:latin typeface="Times New Roman" panose="02020603050405020304" pitchFamily="18" charset="0"/>
                <a:ea typeface="Calibri" panose="020F0502020204030204" pitchFamily="34" charset="0"/>
                <a:cs typeface="Times New Roman" panose="02020603050405020304" pitchFamily="18" charset="0"/>
              </a:rPr>
              <a:t>i</a:t>
            </a:r>
            <a:endParaRPr lang="fr-FR" sz="2800" b="1"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493020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AD457C65-D23A-4CD4-9786-EEF47B236533}"/>
              </a:ext>
            </a:extLst>
          </p:cNvPr>
          <p:cNvSpPr txBox="1"/>
          <p:nvPr/>
        </p:nvSpPr>
        <p:spPr>
          <a:xfrm>
            <a:off x="4165600" y="0"/>
            <a:ext cx="4495800" cy="584775"/>
          </a:xfrm>
          <a:prstGeom prst="rect">
            <a:avLst/>
          </a:prstGeom>
          <a:noFill/>
        </p:spPr>
        <p:txBody>
          <a:bodyPr wrap="square">
            <a:spAutoFit/>
          </a:bodyPr>
          <a:lstStyle/>
          <a:p>
            <a:r>
              <a:rPr lang="fr-FR" sz="32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LE GRAFCET</a:t>
            </a:r>
            <a:endParaRPr lang="fr-FR" sz="3200" dirty="0">
              <a:solidFill>
                <a:srgbClr val="0033CC"/>
              </a:solidFill>
              <a:latin typeface="Times New Roman" panose="02020603050405020304" pitchFamily="18" charset="0"/>
              <a:cs typeface="Times New Roman" panose="02020603050405020304" pitchFamily="18" charset="0"/>
            </a:endParaRPr>
          </a:p>
        </p:txBody>
      </p:sp>
      <p:sp>
        <p:nvSpPr>
          <p:cNvPr id="57" name="ZoneTexte 56">
            <a:extLst>
              <a:ext uri="{FF2B5EF4-FFF2-40B4-BE49-F238E27FC236}">
                <a16:creationId xmlns="" xmlns:a16="http://schemas.microsoft.com/office/drawing/2014/main" id="{0A9671DF-FFFD-4350-B87A-527E3632A48C}"/>
              </a:ext>
            </a:extLst>
          </p:cNvPr>
          <p:cNvSpPr txBox="1"/>
          <p:nvPr/>
        </p:nvSpPr>
        <p:spPr>
          <a:xfrm>
            <a:off x="-24583" y="646093"/>
            <a:ext cx="5348936" cy="523220"/>
          </a:xfrm>
          <a:prstGeom prst="rect">
            <a:avLst/>
          </a:prstGeom>
          <a:noFill/>
        </p:spPr>
        <p:txBody>
          <a:bodyPr wrap="square">
            <a:spAutoFit/>
          </a:bodyPr>
          <a:lstStyle/>
          <a:p>
            <a:r>
              <a:rPr lang="fr-FR" sz="2800" b="1" i="0" u="none" strike="noStrike" baseline="0" dirty="0">
                <a:solidFill>
                  <a:srgbClr val="0033CC"/>
                </a:solidFill>
                <a:latin typeface="Times New Roman" panose="02020603050405020304" pitchFamily="18" charset="0"/>
                <a:cs typeface="Times New Roman" panose="02020603050405020304" pitchFamily="18" charset="0"/>
              </a:rPr>
              <a:t>2. Eléments graphiques de base: </a:t>
            </a:r>
            <a:endParaRPr lang="fr-FR" sz="2800" dirty="0">
              <a:solidFill>
                <a:srgbClr val="0033CC"/>
              </a:solidFill>
              <a:latin typeface="Times New Roman" panose="02020603050405020304" pitchFamily="18" charset="0"/>
              <a:cs typeface="Times New Roman" panose="02020603050405020304" pitchFamily="18" charset="0"/>
            </a:endParaRPr>
          </a:p>
        </p:txBody>
      </p:sp>
      <p:grpSp>
        <p:nvGrpSpPr>
          <p:cNvPr id="77" name="Groupe 76">
            <a:extLst>
              <a:ext uri="{FF2B5EF4-FFF2-40B4-BE49-F238E27FC236}">
                <a16:creationId xmlns="" xmlns:a16="http://schemas.microsoft.com/office/drawing/2014/main" id="{4B0AB336-CCEF-4EC0-A841-F99E40327437}"/>
              </a:ext>
            </a:extLst>
          </p:cNvPr>
          <p:cNvGrpSpPr/>
          <p:nvPr/>
        </p:nvGrpSpPr>
        <p:grpSpPr>
          <a:xfrm>
            <a:off x="1842026" y="1910324"/>
            <a:ext cx="7432526" cy="3817532"/>
            <a:chOff x="1842026" y="1910324"/>
            <a:chExt cx="7432526" cy="3817532"/>
          </a:xfrm>
        </p:grpSpPr>
        <p:grpSp>
          <p:nvGrpSpPr>
            <p:cNvPr id="58" name="Groupe 57">
              <a:extLst>
                <a:ext uri="{FF2B5EF4-FFF2-40B4-BE49-F238E27FC236}">
                  <a16:creationId xmlns="" xmlns:a16="http://schemas.microsoft.com/office/drawing/2014/main" id="{818B3C06-24FC-4B59-A6A2-E8612504DA27}"/>
                </a:ext>
              </a:extLst>
            </p:cNvPr>
            <p:cNvGrpSpPr/>
            <p:nvPr/>
          </p:nvGrpSpPr>
          <p:grpSpPr>
            <a:xfrm>
              <a:off x="1842026" y="1910324"/>
              <a:ext cx="7432526" cy="3817532"/>
              <a:chOff x="4755352" y="1899692"/>
              <a:chExt cx="7432526" cy="3817532"/>
            </a:xfrm>
          </p:grpSpPr>
          <p:sp>
            <p:nvSpPr>
              <p:cNvPr id="6" name="Rectangle 5">
                <a:extLst>
                  <a:ext uri="{FF2B5EF4-FFF2-40B4-BE49-F238E27FC236}">
                    <a16:creationId xmlns="" xmlns:a16="http://schemas.microsoft.com/office/drawing/2014/main" id="{4DB4649F-C7DC-42A5-BC86-0BF8EC5B8977}"/>
                  </a:ext>
                </a:extLst>
              </p:cNvPr>
              <p:cNvSpPr/>
              <p:nvPr/>
            </p:nvSpPr>
            <p:spPr>
              <a:xfrm>
                <a:off x="7102549" y="2396097"/>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cxnSp>
            <p:nvCxnSpPr>
              <p:cNvPr id="7" name="Connecteur droit 6">
                <a:extLst>
                  <a:ext uri="{FF2B5EF4-FFF2-40B4-BE49-F238E27FC236}">
                    <a16:creationId xmlns="" xmlns:a16="http://schemas.microsoft.com/office/drawing/2014/main" id="{49320F07-BD28-4DE3-9A6C-2BAE2E758ADB}"/>
                  </a:ext>
                </a:extLst>
              </p:cNvPr>
              <p:cNvCxnSpPr>
                <a:cxnSpLocks/>
                <a:stCxn id="6" idx="2"/>
              </p:cNvCxnSpPr>
              <p:nvPr/>
            </p:nvCxnSpPr>
            <p:spPr>
              <a:xfrm>
                <a:off x="7424185" y="2951215"/>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 xmlns:a16="http://schemas.microsoft.com/office/drawing/2014/main" id="{969D4A24-1E64-4489-AB82-1ADC3D019C1D}"/>
                  </a:ext>
                </a:extLst>
              </p:cNvPr>
              <p:cNvSpPr/>
              <p:nvPr/>
            </p:nvSpPr>
            <p:spPr>
              <a:xfrm>
                <a:off x="7102549" y="3501543"/>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sp>
            <p:nvSpPr>
              <p:cNvPr id="16" name="Rectangle 15">
                <a:extLst>
                  <a:ext uri="{FF2B5EF4-FFF2-40B4-BE49-F238E27FC236}">
                    <a16:creationId xmlns="" xmlns:a16="http://schemas.microsoft.com/office/drawing/2014/main" id="{9CE62051-C82B-40A7-A12F-0B7988B7C7DA}"/>
                  </a:ext>
                </a:extLst>
              </p:cNvPr>
              <p:cNvSpPr/>
              <p:nvPr/>
            </p:nvSpPr>
            <p:spPr>
              <a:xfrm>
                <a:off x="7065336" y="4606989"/>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a:t>
                </a:r>
              </a:p>
            </p:txBody>
          </p:sp>
          <p:cxnSp>
            <p:nvCxnSpPr>
              <p:cNvPr id="17" name="Connecteur droit 16">
                <a:extLst>
                  <a:ext uri="{FF2B5EF4-FFF2-40B4-BE49-F238E27FC236}">
                    <a16:creationId xmlns="" xmlns:a16="http://schemas.microsoft.com/office/drawing/2014/main" id="{6A3763BC-1943-446C-A39C-DA0671974A3E}"/>
                  </a:ext>
                </a:extLst>
              </p:cNvPr>
              <p:cNvCxnSpPr>
                <a:cxnSpLocks/>
                <a:stCxn id="16" idx="2"/>
              </p:cNvCxnSpPr>
              <p:nvPr/>
            </p:nvCxnSpPr>
            <p:spPr>
              <a:xfrm>
                <a:off x="7386972" y="5162107"/>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 xmlns:a16="http://schemas.microsoft.com/office/drawing/2014/main" id="{B6F6CC3A-BCA8-444F-9752-571642160F0D}"/>
                  </a:ext>
                </a:extLst>
              </p:cNvPr>
              <p:cNvCxnSpPr>
                <a:cxnSpLocks/>
              </p:cNvCxnSpPr>
              <p:nvPr/>
            </p:nvCxnSpPr>
            <p:spPr>
              <a:xfrm flipH="1">
                <a:off x="7400262" y="4056660"/>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 xmlns:a16="http://schemas.microsoft.com/office/drawing/2014/main" id="{C4573412-F937-44BE-9A8C-28C64E246022}"/>
                  </a:ext>
                </a:extLst>
              </p:cNvPr>
              <p:cNvSpPr/>
              <p:nvPr/>
            </p:nvSpPr>
            <p:spPr>
              <a:xfrm>
                <a:off x="7251405" y="2509284"/>
                <a:ext cx="372139" cy="308344"/>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0</a:t>
                </a:r>
              </a:p>
            </p:txBody>
          </p:sp>
          <p:sp>
            <p:nvSpPr>
              <p:cNvPr id="20" name="Rectangle 19">
                <a:extLst>
                  <a:ext uri="{FF2B5EF4-FFF2-40B4-BE49-F238E27FC236}">
                    <a16:creationId xmlns="" xmlns:a16="http://schemas.microsoft.com/office/drawing/2014/main" id="{FEE8F9DF-6267-4C45-B725-696E6260BD86}"/>
                  </a:ext>
                </a:extLst>
              </p:cNvPr>
              <p:cNvSpPr/>
              <p:nvPr/>
            </p:nvSpPr>
            <p:spPr>
              <a:xfrm>
                <a:off x="8569842" y="3587716"/>
                <a:ext cx="1446028" cy="382772"/>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Percer</a:t>
                </a:r>
              </a:p>
            </p:txBody>
          </p:sp>
          <p:cxnSp>
            <p:nvCxnSpPr>
              <p:cNvPr id="22" name="Connecteur droit 21">
                <a:extLst>
                  <a:ext uri="{FF2B5EF4-FFF2-40B4-BE49-F238E27FC236}">
                    <a16:creationId xmlns="" xmlns:a16="http://schemas.microsoft.com/office/drawing/2014/main" id="{0981BA0A-FCA5-4AD0-AC96-7318D0D9A36C}"/>
                  </a:ext>
                </a:extLst>
              </p:cNvPr>
              <p:cNvCxnSpPr>
                <a:cxnSpLocks/>
                <a:stCxn id="13" idx="3"/>
                <a:endCxn id="20" idx="1"/>
              </p:cNvCxnSpPr>
              <p:nvPr/>
            </p:nvCxnSpPr>
            <p:spPr>
              <a:xfrm>
                <a:off x="7745820" y="3779102"/>
                <a:ext cx="824022"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 xmlns:a16="http://schemas.microsoft.com/office/drawing/2014/main" id="{292F2319-1BB1-422F-AA78-61F64E375B29}"/>
                  </a:ext>
                </a:extLst>
              </p:cNvPr>
              <p:cNvSpPr/>
              <p:nvPr/>
            </p:nvSpPr>
            <p:spPr>
              <a:xfrm>
                <a:off x="8537946" y="4688959"/>
                <a:ext cx="1446028" cy="382772"/>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400" b="1" dirty="0">
                    <a:solidFill>
                      <a:schemeClr val="tx1"/>
                    </a:solidFill>
                    <a:latin typeface="Times New Roman" panose="02020603050405020304" pitchFamily="18" charset="0"/>
                    <a:cs typeface="Times New Roman" panose="02020603050405020304" pitchFamily="18" charset="0"/>
                  </a:rPr>
                  <a:t>Déplacer</a:t>
                </a:r>
              </a:p>
            </p:txBody>
          </p:sp>
          <p:cxnSp>
            <p:nvCxnSpPr>
              <p:cNvPr id="25" name="Connecteur droit 24">
                <a:extLst>
                  <a:ext uri="{FF2B5EF4-FFF2-40B4-BE49-F238E27FC236}">
                    <a16:creationId xmlns="" xmlns:a16="http://schemas.microsoft.com/office/drawing/2014/main" id="{D24B3EF0-B80A-4C57-80EF-AEA9AAE9857F}"/>
                  </a:ext>
                </a:extLst>
              </p:cNvPr>
              <p:cNvCxnSpPr>
                <a:cxnSpLocks/>
              </p:cNvCxnSpPr>
              <p:nvPr/>
            </p:nvCxnSpPr>
            <p:spPr>
              <a:xfrm>
                <a:off x="7703291" y="4874256"/>
                <a:ext cx="8280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7" name="Connecteur droit 26">
                <a:extLst>
                  <a:ext uri="{FF2B5EF4-FFF2-40B4-BE49-F238E27FC236}">
                    <a16:creationId xmlns="" xmlns:a16="http://schemas.microsoft.com/office/drawing/2014/main" id="{DB434FF1-B0C4-48CC-A4D3-5DB830DCAAA2}"/>
                  </a:ext>
                </a:extLst>
              </p:cNvPr>
              <p:cNvCxnSpPr/>
              <p:nvPr/>
            </p:nvCxnSpPr>
            <p:spPr>
              <a:xfrm>
                <a:off x="7198239" y="3232298"/>
                <a:ext cx="468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8" name="Connecteur droit 27">
                <a:extLst>
                  <a:ext uri="{FF2B5EF4-FFF2-40B4-BE49-F238E27FC236}">
                    <a16:creationId xmlns="" xmlns:a16="http://schemas.microsoft.com/office/drawing/2014/main" id="{574CDF1C-53CD-4561-9157-4CD0D1C68264}"/>
                  </a:ext>
                </a:extLst>
              </p:cNvPr>
              <p:cNvCxnSpPr/>
              <p:nvPr/>
            </p:nvCxnSpPr>
            <p:spPr>
              <a:xfrm>
                <a:off x="7176973" y="4316821"/>
                <a:ext cx="468000" cy="0"/>
              </a:xfrm>
              <a:prstGeom prst="line">
                <a:avLst/>
              </a:prstGeom>
              <a:ln w="76200"/>
            </p:spPr>
            <p:style>
              <a:lnRef idx="1">
                <a:schemeClr val="accent1"/>
              </a:lnRef>
              <a:fillRef idx="0">
                <a:schemeClr val="accent1"/>
              </a:fillRef>
              <a:effectRef idx="0">
                <a:schemeClr val="accent1"/>
              </a:effectRef>
              <a:fontRef idx="minor">
                <a:schemeClr val="tx1"/>
              </a:fontRef>
            </p:style>
          </p:cxnSp>
          <p:cxnSp>
            <p:nvCxnSpPr>
              <p:cNvPr id="29" name="Connecteur droit 28">
                <a:extLst>
                  <a:ext uri="{FF2B5EF4-FFF2-40B4-BE49-F238E27FC236}">
                    <a16:creationId xmlns="" xmlns:a16="http://schemas.microsoft.com/office/drawing/2014/main" id="{0DB53196-546A-468D-9389-8ACF22B46BA1}"/>
                  </a:ext>
                </a:extLst>
              </p:cNvPr>
              <p:cNvCxnSpPr/>
              <p:nvPr/>
            </p:nvCxnSpPr>
            <p:spPr>
              <a:xfrm>
                <a:off x="7166177" y="5433238"/>
                <a:ext cx="4680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32" name="ZoneTexte 31">
                <a:extLst>
                  <a:ext uri="{FF2B5EF4-FFF2-40B4-BE49-F238E27FC236}">
                    <a16:creationId xmlns="" xmlns:a16="http://schemas.microsoft.com/office/drawing/2014/main" id="{789F1EA5-806B-465D-8B5C-D1A3512C631E}"/>
                  </a:ext>
                </a:extLst>
              </p:cNvPr>
              <p:cNvSpPr txBox="1"/>
              <p:nvPr/>
            </p:nvSpPr>
            <p:spPr>
              <a:xfrm>
                <a:off x="11002180" y="2872051"/>
                <a:ext cx="936000" cy="369332"/>
              </a:xfrm>
              <a:prstGeom prst="rect">
                <a:avLst/>
              </a:prstGeom>
              <a:noFill/>
            </p:spPr>
            <p:txBody>
              <a:bodyPr wrap="square">
                <a:spAutoFit/>
              </a:bodyPr>
              <a:lstStyle/>
              <a:p>
                <a:r>
                  <a:rPr lang="fr-FR" sz="1800" b="1" dirty="0">
                    <a:effectLst/>
                    <a:latin typeface="Times New Roman" panose="02020603050405020304" pitchFamily="18" charset="0"/>
                    <a:ea typeface="Times New Roman" panose="02020603050405020304" pitchFamily="18" charset="0"/>
                  </a:rPr>
                  <a:t>Action</a:t>
                </a:r>
                <a:endParaRPr lang="fr-FR" dirty="0"/>
              </a:p>
            </p:txBody>
          </p:sp>
          <p:cxnSp>
            <p:nvCxnSpPr>
              <p:cNvPr id="34" name="Connecteur : en angle 33">
                <a:extLst>
                  <a:ext uri="{FF2B5EF4-FFF2-40B4-BE49-F238E27FC236}">
                    <a16:creationId xmlns="" xmlns:a16="http://schemas.microsoft.com/office/drawing/2014/main" id="{B11BE5F4-8FCB-41C6-B7EE-3794AA2B51F9}"/>
                  </a:ext>
                </a:extLst>
              </p:cNvPr>
              <p:cNvCxnSpPr>
                <a:cxnSpLocks/>
              </p:cNvCxnSpPr>
              <p:nvPr/>
            </p:nvCxnSpPr>
            <p:spPr>
              <a:xfrm rot="10800000" flipV="1">
                <a:off x="10066180" y="3079177"/>
                <a:ext cx="936000" cy="684000"/>
              </a:xfrm>
              <a:prstGeom prst="bentConnector3">
                <a:avLst>
                  <a:gd name="adj1" fmla="val 39678"/>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ZoneTexte 37">
                <a:extLst>
                  <a:ext uri="{FF2B5EF4-FFF2-40B4-BE49-F238E27FC236}">
                    <a16:creationId xmlns="" xmlns:a16="http://schemas.microsoft.com/office/drawing/2014/main" id="{0ED610D5-12E6-46D1-878E-3D237A1A2A3A}"/>
                  </a:ext>
                </a:extLst>
              </p:cNvPr>
              <p:cNvSpPr txBox="1"/>
              <p:nvPr/>
            </p:nvSpPr>
            <p:spPr>
              <a:xfrm>
                <a:off x="7662020" y="4129975"/>
                <a:ext cx="1998759" cy="369332"/>
              </a:xfrm>
              <a:prstGeom prst="rect">
                <a:avLst/>
              </a:prstGeom>
              <a:noFill/>
              <a:ln>
                <a:solidFill>
                  <a:schemeClr val="bg1"/>
                </a:solidFill>
              </a:ln>
            </p:spPr>
            <p:txBody>
              <a:bodyPr wrap="square">
                <a:spAutoFit/>
              </a:bodyPr>
              <a:lstStyle/>
              <a:p>
                <a:r>
                  <a:rPr lang="fr-FR" sz="1800" b="1" dirty="0">
                    <a:effectLst/>
                    <a:latin typeface="Times New Roman" panose="02020603050405020304" pitchFamily="18" charset="0"/>
                    <a:ea typeface="Times New Roman" panose="02020603050405020304" pitchFamily="18" charset="0"/>
                  </a:rPr>
                  <a:t>Fin de perçage</a:t>
                </a:r>
                <a:endParaRPr lang="fr-FR" dirty="0"/>
              </a:p>
            </p:txBody>
          </p:sp>
          <p:cxnSp>
            <p:nvCxnSpPr>
              <p:cNvPr id="39" name="Connecteur : en angle 38">
                <a:extLst>
                  <a:ext uri="{FF2B5EF4-FFF2-40B4-BE49-F238E27FC236}">
                    <a16:creationId xmlns="" xmlns:a16="http://schemas.microsoft.com/office/drawing/2014/main" id="{DA4AB10F-320B-49A6-B8BC-9694E7BD6C6E}"/>
                  </a:ext>
                </a:extLst>
              </p:cNvPr>
              <p:cNvCxnSpPr>
                <a:cxnSpLocks/>
              </p:cNvCxnSpPr>
              <p:nvPr/>
            </p:nvCxnSpPr>
            <p:spPr>
              <a:xfrm rot="10800000" flipV="1">
                <a:off x="7690822" y="2557383"/>
                <a:ext cx="936000" cy="684000"/>
              </a:xfrm>
              <a:prstGeom prst="bentConnector3">
                <a:avLst>
                  <a:gd name="adj1" fmla="val 39678"/>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0" name="ZoneTexte 39">
                <a:extLst>
                  <a:ext uri="{FF2B5EF4-FFF2-40B4-BE49-F238E27FC236}">
                    <a16:creationId xmlns="" xmlns:a16="http://schemas.microsoft.com/office/drawing/2014/main" id="{C75733C8-A4D9-4509-9F7B-04E676B8C37A}"/>
                  </a:ext>
                </a:extLst>
              </p:cNvPr>
              <p:cNvSpPr txBox="1"/>
              <p:nvPr/>
            </p:nvSpPr>
            <p:spPr>
              <a:xfrm>
                <a:off x="4775416" y="3208499"/>
                <a:ext cx="1447245" cy="954107"/>
              </a:xfrm>
              <a:prstGeom prst="rect">
                <a:avLst/>
              </a:prstGeom>
              <a:noFill/>
              <a:ln>
                <a:solidFill>
                  <a:schemeClr val="tx1"/>
                </a:solidFill>
              </a:ln>
            </p:spPr>
            <p:txBody>
              <a:bodyPr wrap="square">
                <a:spAutoFit/>
              </a:bodyPr>
              <a:lstStyle/>
              <a:p>
                <a:r>
                  <a:rPr lang="fr-FR" sz="28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Liaison orientée</a:t>
                </a:r>
                <a:endParaRPr lang="fr-FR" sz="28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cs typeface="Times New Roman" panose="02020603050405020304" pitchFamily="18" charset="0"/>
                </a:endParaRPr>
              </a:p>
            </p:txBody>
          </p:sp>
          <p:sp>
            <p:nvSpPr>
              <p:cNvPr id="45" name="ZoneTexte 44">
                <a:extLst>
                  <a:ext uri="{FF2B5EF4-FFF2-40B4-BE49-F238E27FC236}">
                    <a16:creationId xmlns="" xmlns:a16="http://schemas.microsoft.com/office/drawing/2014/main" id="{D45B27CB-3A70-406C-B8C8-29A397F4E66A}"/>
                  </a:ext>
                </a:extLst>
              </p:cNvPr>
              <p:cNvSpPr txBox="1"/>
              <p:nvPr/>
            </p:nvSpPr>
            <p:spPr>
              <a:xfrm>
                <a:off x="10752481" y="3810251"/>
                <a:ext cx="1435397" cy="923330"/>
              </a:xfrm>
              <a:prstGeom prst="rect">
                <a:avLst/>
              </a:prstGeom>
              <a:noFill/>
            </p:spPr>
            <p:txBody>
              <a:bodyPr wrap="square">
                <a:spAutoFit/>
              </a:bodyPr>
              <a:lstStyle/>
              <a:p>
                <a:r>
                  <a:rPr lang="fr-FR" sz="1800" b="1" dirty="0">
                    <a:effectLst/>
                    <a:latin typeface="Times New Roman" panose="02020603050405020304" pitchFamily="18" charset="0"/>
                    <a:ea typeface="Times New Roman" panose="02020603050405020304" pitchFamily="18" charset="0"/>
                  </a:rPr>
                  <a:t>Réceptivité associée à la transition</a:t>
                </a:r>
                <a:endParaRPr lang="fr-FR" dirty="0"/>
              </a:p>
            </p:txBody>
          </p:sp>
          <p:cxnSp>
            <p:nvCxnSpPr>
              <p:cNvPr id="47" name="Connecteur droit avec flèche 46">
                <a:extLst>
                  <a:ext uri="{FF2B5EF4-FFF2-40B4-BE49-F238E27FC236}">
                    <a16:creationId xmlns="" xmlns:a16="http://schemas.microsoft.com/office/drawing/2014/main" id="{9162ECEF-657E-4CDD-80E7-179712290283}"/>
                  </a:ext>
                </a:extLst>
              </p:cNvPr>
              <p:cNvCxnSpPr>
                <a:cxnSpLocks/>
              </p:cNvCxnSpPr>
              <p:nvPr/>
            </p:nvCxnSpPr>
            <p:spPr>
              <a:xfrm flipH="1">
                <a:off x="9292856" y="4160140"/>
                <a:ext cx="1446047" cy="174078"/>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0" name="ZoneTexte 49">
                <a:extLst>
                  <a:ext uri="{FF2B5EF4-FFF2-40B4-BE49-F238E27FC236}">
                    <a16:creationId xmlns="" xmlns:a16="http://schemas.microsoft.com/office/drawing/2014/main" id="{7BC79C50-7F1C-41DA-9D9E-D5A5BB938D7A}"/>
                  </a:ext>
                </a:extLst>
              </p:cNvPr>
              <p:cNvSpPr txBox="1"/>
              <p:nvPr/>
            </p:nvSpPr>
            <p:spPr>
              <a:xfrm>
                <a:off x="8661399" y="2310752"/>
                <a:ext cx="2215070" cy="523220"/>
              </a:xfrm>
              <a:prstGeom prst="rect">
                <a:avLst/>
              </a:prstGeom>
              <a:noFill/>
            </p:spPr>
            <p:txBody>
              <a:bodyPr wrap="square">
                <a:spAutoFit/>
              </a:bodyPr>
              <a:lstStyle/>
              <a:p>
                <a:r>
                  <a:rPr lang="fr-FR" sz="28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ea typeface="Times New Roman" panose="02020603050405020304" pitchFamily="18" charset="0"/>
                  </a:rPr>
                  <a:t>Transition</a:t>
                </a:r>
                <a:endParaRPr lang="fr-FR" sz="2800" b="1" dirty="0">
                  <a:ln w="0"/>
                  <a:solidFill>
                    <a:srgbClr val="C00000"/>
                  </a:solidFill>
                  <a:effectLst>
                    <a:outerShdw blurRad="38100" dist="19050" dir="2700000" algn="tl" rotWithShape="0">
                      <a:schemeClr val="dk1">
                        <a:alpha val="40000"/>
                      </a:schemeClr>
                    </a:outerShdw>
                  </a:effectLst>
                </a:endParaRPr>
              </a:p>
            </p:txBody>
          </p:sp>
          <p:sp>
            <p:nvSpPr>
              <p:cNvPr id="51" name="ZoneTexte 50">
                <a:extLst>
                  <a:ext uri="{FF2B5EF4-FFF2-40B4-BE49-F238E27FC236}">
                    <a16:creationId xmlns="" xmlns:a16="http://schemas.microsoft.com/office/drawing/2014/main" id="{6D4FEAF1-7D97-411C-AEC5-EC396FD47B85}"/>
                  </a:ext>
                </a:extLst>
              </p:cNvPr>
              <p:cNvSpPr txBox="1"/>
              <p:nvPr/>
            </p:nvSpPr>
            <p:spPr>
              <a:xfrm>
                <a:off x="9268426" y="1899692"/>
                <a:ext cx="1712488" cy="369332"/>
              </a:xfrm>
              <a:prstGeom prst="rect">
                <a:avLst/>
              </a:prstGeom>
              <a:noFill/>
            </p:spPr>
            <p:txBody>
              <a:bodyPr wrap="square">
                <a:spAutoFit/>
              </a:bodyPr>
              <a:lstStyle/>
              <a:p>
                <a:r>
                  <a:rPr lang="fr-FR" b="1" dirty="0">
                    <a:latin typeface="Times New Roman" panose="02020603050405020304" pitchFamily="18" charset="0"/>
                  </a:rPr>
                  <a:t>Étape initiale </a:t>
                </a:r>
                <a:endParaRPr lang="fr-FR" dirty="0"/>
              </a:p>
            </p:txBody>
          </p:sp>
          <p:cxnSp>
            <p:nvCxnSpPr>
              <p:cNvPr id="52" name="Connecteur droit avec flèche 51">
                <a:extLst>
                  <a:ext uri="{FF2B5EF4-FFF2-40B4-BE49-F238E27FC236}">
                    <a16:creationId xmlns="" xmlns:a16="http://schemas.microsoft.com/office/drawing/2014/main" id="{58E196FF-B0EE-4CAB-B1AF-C59844E1D512}"/>
                  </a:ext>
                </a:extLst>
              </p:cNvPr>
              <p:cNvCxnSpPr>
                <a:cxnSpLocks/>
              </p:cNvCxnSpPr>
              <p:nvPr/>
            </p:nvCxnSpPr>
            <p:spPr>
              <a:xfrm flipH="1">
                <a:off x="7763889" y="2107149"/>
                <a:ext cx="1446047" cy="36000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3" name="ZoneTexte 52">
                <a:extLst>
                  <a:ext uri="{FF2B5EF4-FFF2-40B4-BE49-F238E27FC236}">
                    <a16:creationId xmlns="" xmlns:a16="http://schemas.microsoft.com/office/drawing/2014/main" id="{9BF2A47E-E7FD-4F6B-9148-92C7D3125C83}"/>
                  </a:ext>
                </a:extLst>
              </p:cNvPr>
              <p:cNvSpPr txBox="1"/>
              <p:nvPr/>
            </p:nvSpPr>
            <p:spPr>
              <a:xfrm>
                <a:off x="4755352" y="4334218"/>
                <a:ext cx="1218282" cy="523220"/>
              </a:xfrm>
              <a:prstGeom prst="rect">
                <a:avLst/>
              </a:prstGeom>
              <a:noFill/>
            </p:spPr>
            <p:txBody>
              <a:bodyPr wrap="square">
                <a:spAutoFit/>
              </a:bodyPr>
              <a:lstStyle/>
              <a:p>
                <a:r>
                  <a:rPr lang="fr-FR" sz="2800" b="1" dirty="0">
                    <a:ln w="0"/>
                    <a:solidFill>
                      <a:srgbClr val="C00000"/>
                    </a:solidFill>
                    <a:effectLst>
                      <a:outerShdw blurRad="38100" dist="19050" dir="2700000" algn="tl" rotWithShape="0">
                        <a:schemeClr val="dk1">
                          <a:alpha val="40000"/>
                        </a:schemeClr>
                      </a:outerShdw>
                    </a:effectLst>
                    <a:latin typeface="Times New Roman" panose="02020603050405020304" pitchFamily="18" charset="0"/>
                  </a:rPr>
                  <a:t>Étape</a:t>
                </a:r>
                <a:r>
                  <a:rPr lang="fr-FR" b="1" dirty="0">
                    <a:latin typeface="Times New Roman" panose="02020603050405020304" pitchFamily="18" charset="0"/>
                  </a:rPr>
                  <a:t>  </a:t>
                </a:r>
                <a:endParaRPr lang="fr-FR" dirty="0"/>
              </a:p>
            </p:txBody>
          </p:sp>
          <p:cxnSp>
            <p:nvCxnSpPr>
              <p:cNvPr id="55" name="Connecteur droit avec flèche 54">
                <a:extLst>
                  <a:ext uri="{FF2B5EF4-FFF2-40B4-BE49-F238E27FC236}">
                    <a16:creationId xmlns="" xmlns:a16="http://schemas.microsoft.com/office/drawing/2014/main" id="{CF27D4DC-AF71-4742-8061-DFBA076DCE9C}"/>
                  </a:ext>
                </a:extLst>
              </p:cNvPr>
              <p:cNvCxnSpPr>
                <a:cxnSpLocks/>
              </p:cNvCxnSpPr>
              <p:nvPr/>
            </p:nvCxnSpPr>
            <p:spPr>
              <a:xfrm>
                <a:off x="5830774" y="4688959"/>
                <a:ext cx="1157638" cy="19558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2" name="Connecteur droit avec flèche 71">
                <a:extLst>
                  <a:ext uri="{FF2B5EF4-FFF2-40B4-BE49-F238E27FC236}">
                    <a16:creationId xmlns="" xmlns:a16="http://schemas.microsoft.com/office/drawing/2014/main" id="{A5FAEE77-18A4-4414-ADBF-67F4520C950B}"/>
                  </a:ext>
                </a:extLst>
              </p:cNvPr>
              <p:cNvCxnSpPr>
                <a:cxnSpLocks/>
              </p:cNvCxnSpPr>
              <p:nvPr/>
            </p:nvCxnSpPr>
            <p:spPr>
              <a:xfrm flipV="1">
                <a:off x="6179134" y="3372068"/>
                <a:ext cx="1231839" cy="146984"/>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62" name="Connecteur droit 61">
              <a:extLst>
                <a:ext uri="{FF2B5EF4-FFF2-40B4-BE49-F238E27FC236}">
                  <a16:creationId xmlns="" xmlns:a16="http://schemas.microsoft.com/office/drawing/2014/main" id="{BCD8DAE0-A615-4B9B-B258-00F4F3BEEF73}"/>
                </a:ext>
              </a:extLst>
            </p:cNvPr>
            <p:cNvCxnSpPr/>
            <p:nvPr/>
          </p:nvCxnSpPr>
          <p:spPr>
            <a:xfrm flipH="1">
              <a:off x="3842795" y="5716281"/>
              <a:ext cx="630851"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Connecteur droit 63">
              <a:extLst>
                <a:ext uri="{FF2B5EF4-FFF2-40B4-BE49-F238E27FC236}">
                  <a16:creationId xmlns="" xmlns:a16="http://schemas.microsoft.com/office/drawing/2014/main" id="{1D8DCD2C-0D75-468A-8EF5-4F1EE9B2F099}"/>
                </a:ext>
              </a:extLst>
            </p:cNvPr>
            <p:cNvCxnSpPr/>
            <p:nvPr/>
          </p:nvCxnSpPr>
          <p:spPr>
            <a:xfrm flipV="1">
              <a:off x="3842795" y="2117781"/>
              <a:ext cx="0" cy="361007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Connecteur droit 65">
              <a:extLst>
                <a:ext uri="{FF2B5EF4-FFF2-40B4-BE49-F238E27FC236}">
                  <a16:creationId xmlns="" xmlns:a16="http://schemas.microsoft.com/office/drawing/2014/main" id="{6EC50E11-8334-42DD-A4E1-4DC851E034BD}"/>
                </a:ext>
              </a:extLst>
            </p:cNvPr>
            <p:cNvCxnSpPr>
              <a:cxnSpLocks/>
            </p:cNvCxnSpPr>
            <p:nvPr/>
          </p:nvCxnSpPr>
          <p:spPr>
            <a:xfrm>
              <a:off x="3842795" y="2117781"/>
              <a:ext cx="668064"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Connecteur droit 68">
              <a:extLst>
                <a:ext uri="{FF2B5EF4-FFF2-40B4-BE49-F238E27FC236}">
                  <a16:creationId xmlns="" xmlns:a16="http://schemas.microsoft.com/office/drawing/2014/main" id="{D8C90E28-B0AF-487B-9E30-6D6D405A30F0}"/>
                </a:ext>
              </a:extLst>
            </p:cNvPr>
            <p:cNvCxnSpPr>
              <a:cxnSpLocks/>
              <a:endCxn id="6" idx="0"/>
            </p:cNvCxnSpPr>
            <p:nvPr/>
          </p:nvCxnSpPr>
          <p:spPr>
            <a:xfrm>
              <a:off x="4510859" y="2117781"/>
              <a:ext cx="0" cy="28894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Connecteur droit avec flèche 75">
              <a:extLst>
                <a:ext uri="{FF2B5EF4-FFF2-40B4-BE49-F238E27FC236}">
                  <a16:creationId xmlns="" xmlns:a16="http://schemas.microsoft.com/office/drawing/2014/main" id="{80D9392C-5CDF-45D0-8E61-6763B87C748C}"/>
                </a:ext>
              </a:extLst>
            </p:cNvPr>
            <p:cNvCxnSpPr/>
            <p:nvPr/>
          </p:nvCxnSpPr>
          <p:spPr>
            <a:xfrm flipV="1">
              <a:off x="3842795" y="3820883"/>
              <a:ext cx="0" cy="612000"/>
            </a:xfrm>
            <a:prstGeom prst="straightConnector1">
              <a:avLst/>
            </a:prstGeom>
            <a:ln w="28575">
              <a:solidFill>
                <a:schemeClr val="tx1"/>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0035956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D8A45ECD-3BA0-4175-9C92-B4DC99C817D4}"/>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878087"/>
            <a:ext cx="12159844" cy="4320000"/>
          </a:xfrm>
          <a:prstGeom prst="rect">
            <a:avLst/>
          </a:prstGeom>
          <a:noFill/>
          <a:ln>
            <a:noFill/>
          </a:ln>
        </p:spPr>
      </p:pic>
    </p:spTree>
    <p:extLst>
      <p:ext uri="{BB962C8B-B14F-4D97-AF65-F5344CB8AC3E}">
        <p14:creationId xmlns:p14="http://schemas.microsoft.com/office/powerpoint/2010/main" val="17714432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8E91B3F4-B059-48E8-A110-8D69E09E36F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6212" y="90000"/>
            <a:ext cx="11245621" cy="6732000"/>
          </a:xfrm>
          <a:prstGeom prst="rect">
            <a:avLst/>
          </a:prstGeom>
          <a:noFill/>
          <a:ln>
            <a:noFill/>
          </a:ln>
        </p:spPr>
      </p:pic>
    </p:spTree>
    <p:extLst>
      <p:ext uri="{BB962C8B-B14F-4D97-AF65-F5344CB8AC3E}">
        <p14:creationId xmlns:p14="http://schemas.microsoft.com/office/powerpoint/2010/main" val="386541809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a:extLst>
              <a:ext uri="{FF2B5EF4-FFF2-40B4-BE49-F238E27FC236}">
                <a16:creationId xmlns="" xmlns:a16="http://schemas.microsoft.com/office/drawing/2014/main" id="{6385D011-3CFD-4105-91FC-8C1BA7EE9A5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1261641"/>
            <a:ext cx="12147154" cy="4572000"/>
          </a:xfrm>
          <a:prstGeom prst="rect">
            <a:avLst/>
          </a:prstGeom>
          <a:noFill/>
          <a:ln>
            <a:noFill/>
          </a:ln>
        </p:spPr>
      </p:pic>
    </p:spTree>
    <p:extLst>
      <p:ext uri="{BB962C8B-B14F-4D97-AF65-F5344CB8AC3E}">
        <p14:creationId xmlns:p14="http://schemas.microsoft.com/office/powerpoint/2010/main" val="306082054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64DF67D9-7B0B-45CB-BDEA-291460101E79}"/>
              </a:ext>
            </a:extLst>
          </p:cNvPr>
          <p:cNvSpPr txBox="1"/>
          <p:nvPr/>
        </p:nvSpPr>
        <p:spPr>
          <a:xfrm>
            <a:off x="1929" y="0"/>
            <a:ext cx="8401291" cy="661207"/>
          </a:xfrm>
          <a:prstGeom prst="rect">
            <a:avLst/>
          </a:prstGeom>
          <a:noFill/>
        </p:spPr>
        <p:txBody>
          <a:bodyPr wrap="square">
            <a:spAutoFit/>
          </a:bodyPr>
          <a:lstStyle/>
          <a:p>
            <a:pPr>
              <a:lnSpc>
                <a:spcPct val="150000"/>
              </a:lnSpc>
              <a:spcAft>
                <a:spcPts val="1000"/>
              </a:spcAft>
              <a:tabLst>
                <a:tab pos="3193415" algn="l"/>
              </a:tabLst>
            </a:pPr>
            <a:r>
              <a:rPr lang="fr-FR" sz="2800" b="1" dirty="0">
                <a:solidFill>
                  <a:srgbClr val="0033CC"/>
                </a:solidFill>
                <a:latin typeface="Times New Roman" panose="02020603050405020304" pitchFamily="18" charset="0"/>
                <a:ea typeface="Calibri" panose="020F0502020204030204" pitchFamily="34" charset="0"/>
                <a:cs typeface="Times New Roman" panose="02020603050405020304" pitchFamily="18" charset="0"/>
              </a:rPr>
              <a:t>8</a:t>
            </a: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 Le GRAFCET : Les différents points de vue :</a:t>
            </a:r>
            <a:endPar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ZoneTexte 4">
            <a:extLst>
              <a:ext uri="{FF2B5EF4-FFF2-40B4-BE49-F238E27FC236}">
                <a16:creationId xmlns="" xmlns:a16="http://schemas.microsoft.com/office/drawing/2014/main" id="{71C28EE8-9C61-4888-9E68-4927B69FF200}"/>
              </a:ext>
            </a:extLst>
          </p:cNvPr>
          <p:cNvSpPr txBox="1"/>
          <p:nvPr/>
        </p:nvSpPr>
        <p:spPr>
          <a:xfrm>
            <a:off x="-1929" y="661207"/>
            <a:ext cx="7282405" cy="2600199"/>
          </a:xfrm>
          <a:prstGeom prst="rect">
            <a:avLst/>
          </a:prstGeom>
          <a:noFill/>
        </p:spPr>
        <p:txBody>
          <a:bodyPr wrap="square">
            <a:spAutoFit/>
          </a:bodyPr>
          <a:lstStyle/>
          <a:p>
            <a:pPr>
              <a:lnSpc>
                <a:spcPct val="150000"/>
              </a:lnSpc>
              <a:spcAft>
                <a:spcPts val="1000"/>
              </a:spcAft>
              <a:tabLst>
                <a:tab pos="319341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La description du fonctionnement d'un système par un Grafcet peut prendre plusieurs formes suivant le point de vue, c'est-à-dire suivant la partie que l'on regarde.</a:t>
            </a:r>
          </a:p>
        </p:txBody>
      </p:sp>
      <p:sp>
        <p:nvSpPr>
          <p:cNvPr id="7" name="ZoneTexte 6">
            <a:extLst>
              <a:ext uri="{FF2B5EF4-FFF2-40B4-BE49-F238E27FC236}">
                <a16:creationId xmlns="" xmlns:a16="http://schemas.microsoft.com/office/drawing/2014/main" id="{4851A5FA-E260-4FA5-8B1B-C194B5E3A060}"/>
              </a:ext>
            </a:extLst>
          </p:cNvPr>
          <p:cNvSpPr txBox="1"/>
          <p:nvPr/>
        </p:nvSpPr>
        <p:spPr>
          <a:xfrm>
            <a:off x="-1929" y="3161587"/>
            <a:ext cx="5960962" cy="548099"/>
          </a:xfrm>
          <a:prstGeom prst="rect">
            <a:avLst/>
          </a:prstGeom>
          <a:noFill/>
        </p:spPr>
        <p:txBody>
          <a:bodyPr wrap="square">
            <a:spAutoFit/>
          </a:bodyPr>
          <a:lstStyle/>
          <a:p>
            <a:pPr>
              <a:lnSpc>
                <a:spcPct val="115000"/>
              </a:lnSpc>
              <a:spcAft>
                <a:spcPts val="1000"/>
              </a:spcAft>
              <a:tabLst>
                <a:tab pos="3193415" algn="l"/>
              </a:tabLst>
            </a:pP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8.1. Le Grafcet point de vue système :</a:t>
            </a:r>
            <a:r>
              <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9" name="ZoneTexte 8">
            <a:extLst>
              <a:ext uri="{FF2B5EF4-FFF2-40B4-BE49-F238E27FC236}">
                <a16:creationId xmlns="" xmlns:a16="http://schemas.microsoft.com/office/drawing/2014/main" id="{2F02C736-0136-498C-B417-4DE2E010FC37}"/>
              </a:ext>
            </a:extLst>
          </p:cNvPr>
          <p:cNvSpPr txBox="1"/>
          <p:nvPr/>
        </p:nvSpPr>
        <p:spPr>
          <a:xfrm>
            <a:off x="0" y="3694827"/>
            <a:ext cx="6157732" cy="3025700"/>
          </a:xfrm>
          <a:prstGeom prst="rect">
            <a:avLst/>
          </a:prstGeom>
          <a:noFill/>
        </p:spPr>
        <p:txBody>
          <a:bodyPr wrap="square">
            <a:spAutoFit/>
          </a:bodyPr>
          <a:lstStyle/>
          <a:p>
            <a:pPr algn="just">
              <a:lnSpc>
                <a:spcPct val="115000"/>
              </a:lnSpc>
              <a:spcAft>
                <a:spcPts val="1000"/>
              </a:spcAft>
              <a:tabLst>
                <a:tab pos="3193415" algn="l"/>
              </a:tabLs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Il représente la description du procédé définit par le cahier des charges fonctionnel. Son écriture en langage clair permet sa compréhension par tous : du client demandeur de la machine à son utilisateur</a:t>
            </a:r>
          </a:p>
        </p:txBody>
      </p:sp>
      <p:pic>
        <p:nvPicPr>
          <p:cNvPr id="10" name="Image 9">
            <a:extLst>
              <a:ext uri="{FF2B5EF4-FFF2-40B4-BE49-F238E27FC236}">
                <a16:creationId xmlns="" xmlns:a16="http://schemas.microsoft.com/office/drawing/2014/main" id="{BED7D04B-7A93-4760-BA03-E6C160438E38}"/>
              </a:ext>
            </a:extLst>
          </p:cNvPr>
          <p:cNvPicPr>
            <a:picLocks noChangeAspect="1"/>
          </p:cNvPicPr>
          <p:nvPr/>
        </p:nvPicPr>
        <p:blipFill>
          <a:blip r:embed="rId2">
            <a:lum bright="-20000" contrast="56000"/>
            <a:extLst>
              <a:ext uri="{28A0092B-C50C-407E-A947-70E740481C1C}">
                <a14:useLocalDpi xmlns:a14="http://schemas.microsoft.com/office/drawing/2010/main" val="0"/>
              </a:ext>
            </a:extLst>
          </a:blip>
          <a:srcRect/>
          <a:stretch>
            <a:fillRect/>
          </a:stretch>
        </p:blipFill>
        <p:spPr bwMode="auto">
          <a:xfrm>
            <a:off x="6232969" y="2796527"/>
            <a:ext cx="5920623" cy="3924000"/>
          </a:xfrm>
          <a:prstGeom prst="rect">
            <a:avLst/>
          </a:prstGeom>
          <a:noFill/>
          <a:ln>
            <a:noFill/>
          </a:ln>
        </p:spPr>
      </p:pic>
    </p:spTree>
    <p:extLst>
      <p:ext uri="{BB962C8B-B14F-4D97-AF65-F5344CB8AC3E}">
        <p14:creationId xmlns:p14="http://schemas.microsoft.com/office/powerpoint/2010/main" val="131267571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 xmlns:a16="http://schemas.microsoft.com/office/drawing/2014/main" id="{D317478D-FDA9-4611-9A94-DD7ED74AF7CD}"/>
              </a:ext>
            </a:extLst>
          </p:cNvPr>
          <p:cNvSpPr txBox="1"/>
          <p:nvPr/>
        </p:nvSpPr>
        <p:spPr>
          <a:xfrm>
            <a:off x="0" y="0"/>
            <a:ext cx="8032830" cy="548099"/>
          </a:xfrm>
          <a:prstGeom prst="rect">
            <a:avLst/>
          </a:prstGeom>
          <a:noFill/>
        </p:spPr>
        <p:txBody>
          <a:bodyPr wrap="square">
            <a:spAutoFit/>
          </a:bodyPr>
          <a:lstStyle/>
          <a:p>
            <a:pPr>
              <a:lnSpc>
                <a:spcPct val="115000"/>
              </a:lnSpc>
              <a:spcAft>
                <a:spcPts val="1000"/>
              </a:spcAft>
              <a:tabLst>
                <a:tab pos="3193415" algn="l"/>
              </a:tabLst>
            </a:pPr>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8.2. Le Grafcet point de vue partie opérative (PO) :</a:t>
            </a:r>
            <a:r>
              <a:rPr lang="fr-FR" sz="2800"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 </a:t>
            </a:r>
          </a:p>
        </p:txBody>
      </p:sp>
      <p:sp>
        <p:nvSpPr>
          <p:cNvPr id="7" name="ZoneTexte 6">
            <a:extLst>
              <a:ext uri="{FF2B5EF4-FFF2-40B4-BE49-F238E27FC236}">
                <a16:creationId xmlns="" xmlns:a16="http://schemas.microsoft.com/office/drawing/2014/main" id="{BA6E101F-B461-4287-A662-A42049261791}"/>
              </a:ext>
            </a:extLst>
          </p:cNvPr>
          <p:cNvSpPr txBox="1"/>
          <p:nvPr/>
        </p:nvSpPr>
        <p:spPr>
          <a:xfrm>
            <a:off x="0" y="548099"/>
            <a:ext cx="4579522" cy="3521220"/>
          </a:xfrm>
          <a:prstGeom prst="rect">
            <a:avLst/>
          </a:prstGeom>
          <a:noFill/>
        </p:spPr>
        <p:txBody>
          <a:bodyPr wrap="square">
            <a:spAutoFit/>
          </a:bodyPr>
          <a:lstStyle/>
          <a:p>
            <a:pPr algn="just">
              <a:lnSpc>
                <a:spcPct val="115000"/>
              </a:lnSpc>
              <a:spcAft>
                <a:spcPts val="10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Il tient compte de la structure de la PO pour décrire le processus. Il reprend la structure du Grafcet point de vue système en mettant en jeu les constituants de la PO</a:t>
            </a:r>
          </a:p>
        </p:txBody>
      </p:sp>
      <p:pic>
        <p:nvPicPr>
          <p:cNvPr id="8" name="Image 7">
            <a:extLst>
              <a:ext uri="{FF2B5EF4-FFF2-40B4-BE49-F238E27FC236}">
                <a16:creationId xmlns="" xmlns:a16="http://schemas.microsoft.com/office/drawing/2014/main" id="{CD6D699A-4EF6-47BC-A766-ECAFC97CAAA3}"/>
              </a:ext>
            </a:extLst>
          </p:cNvPr>
          <p:cNvPicPr>
            <a:picLocks noChangeAspect="1"/>
          </p:cNvPicPr>
          <p:nvPr/>
        </p:nvPicPr>
        <p:blipFill>
          <a:blip r:embed="rId2">
            <a:lum bright="-20000" contrast="40000"/>
            <a:extLst>
              <a:ext uri="{28A0092B-C50C-407E-A947-70E740481C1C}">
                <a14:useLocalDpi xmlns:a14="http://schemas.microsoft.com/office/drawing/2010/main" val="0"/>
              </a:ext>
            </a:extLst>
          </a:blip>
          <a:srcRect/>
          <a:stretch>
            <a:fillRect/>
          </a:stretch>
        </p:blipFill>
        <p:spPr bwMode="auto">
          <a:xfrm>
            <a:off x="4579522" y="644059"/>
            <a:ext cx="7225633" cy="6156000"/>
          </a:xfrm>
          <a:prstGeom prst="rect">
            <a:avLst/>
          </a:prstGeom>
          <a:noFill/>
          <a:ln>
            <a:noFill/>
          </a:ln>
        </p:spPr>
      </p:pic>
    </p:spTree>
    <p:extLst>
      <p:ext uri="{BB962C8B-B14F-4D97-AF65-F5344CB8AC3E}">
        <p14:creationId xmlns:p14="http://schemas.microsoft.com/office/powerpoint/2010/main" val="245201055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6530FF61-FB5C-4771-A4D0-2F7BB8772DC0}"/>
              </a:ext>
            </a:extLst>
          </p:cNvPr>
          <p:cNvSpPr txBox="1"/>
          <p:nvPr/>
        </p:nvSpPr>
        <p:spPr>
          <a:xfrm>
            <a:off x="-1" y="0"/>
            <a:ext cx="7870786"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Calibri" panose="020F0502020204030204" pitchFamily="34" charset="0"/>
                <a:cs typeface="Times New Roman" panose="02020603050405020304" pitchFamily="18" charset="0"/>
              </a:rPr>
              <a:t>6.3. Le Grafcet point de vue commande (PC) :</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5" name="ZoneTexte 4">
            <a:extLst>
              <a:ext uri="{FF2B5EF4-FFF2-40B4-BE49-F238E27FC236}">
                <a16:creationId xmlns="" xmlns:a16="http://schemas.microsoft.com/office/drawing/2014/main" id="{DCB81484-B76B-4B75-9D63-9AEDB0BC49B8}"/>
              </a:ext>
            </a:extLst>
          </p:cNvPr>
          <p:cNvSpPr txBox="1"/>
          <p:nvPr/>
        </p:nvSpPr>
        <p:spPr>
          <a:xfrm>
            <a:off x="-1" y="828801"/>
            <a:ext cx="6543555" cy="2600199"/>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Calibri" panose="020F0502020204030204" pitchFamily="34" charset="0"/>
                <a:cs typeface="Times New Roman" panose="02020603050405020304" pitchFamily="18" charset="0"/>
              </a:rPr>
              <a:t>L'observation du système se fait à partir de la fonction partie commande en tenant compte des éléments technologiques, interfaces entre PC et PO.</a:t>
            </a:r>
          </a:p>
        </p:txBody>
      </p:sp>
      <p:pic>
        <p:nvPicPr>
          <p:cNvPr id="6" name="Image 5">
            <a:extLst>
              <a:ext uri="{FF2B5EF4-FFF2-40B4-BE49-F238E27FC236}">
                <a16:creationId xmlns="" xmlns:a16="http://schemas.microsoft.com/office/drawing/2014/main" id="{50FE6F31-AFC7-4779-9B86-113A9A3C95E2}"/>
              </a:ext>
            </a:extLst>
          </p:cNvPr>
          <p:cNvPicPr>
            <a:picLocks noChangeAspect="1"/>
          </p:cNvPicPr>
          <p:nvPr/>
        </p:nvPicPr>
        <p:blipFill>
          <a:blip r:embed="rId2">
            <a:lum contrast="40000"/>
            <a:extLst>
              <a:ext uri="{28A0092B-C50C-407E-A947-70E740481C1C}">
                <a14:useLocalDpi xmlns:a14="http://schemas.microsoft.com/office/drawing/2010/main" val="0"/>
              </a:ext>
            </a:extLst>
          </a:blip>
          <a:srcRect/>
          <a:stretch>
            <a:fillRect/>
          </a:stretch>
        </p:blipFill>
        <p:spPr bwMode="auto">
          <a:xfrm>
            <a:off x="6713317" y="624919"/>
            <a:ext cx="3591513" cy="6048000"/>
          </a:xfrm>
          <a:prstGeom prst="rect">
            <a:avLst/>
          </a:prstGeom>
          <a:noFill/>
          <a:ln>
            <a:noFill/>
          </a:ln>
        </p:spPr>
      </p:pic>
    </p:spTree>
    <p:extLst>
      <p:ext uri="{BB962C8B-B14F-4D97-AF65-F5344CB8AC3E}">
        <p14:creationId xmlns:p14="http://schemas.microsoft.com/office/powerpoint/2010/main" val="348553777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978794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 xmlns:a16="http://schemas.microsoft.com/office/drawing/2014/main" id="{4AD56919-FCB6-4B2B-9BA9-9A07E7DE3793}"/>
              </a:ext>
            </a:extLst>
          </p:cNvPr>
          <p:cNvSpPr txBox="1"/>
          <p:nvPr/>
        </p:nvSpPr>
        <p:spPr>
          <a:xfrm>
            <a:off x="0" y="729734"/>
            <a:ext cx="1944547"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cs typeface="Times New Roman" panose="02020603050405020304" pitchFamily="18" charset="0"/>
              </a:rPr>
              <a:t>2.1. Etape: </a:t>
            </a:r>
            <a:endParaRPr lang="fr-FR" sz="2800" dirty="0">
              <a:solidFill>
                <a:srgbClr val="0033CC"/>
              </a:solidFill>
              <a:latin typeface="Times New Roman" panose="02020603050405020304" pitchFamily="18" charset="0"/>
              <a:cs typeface="Times New Roman" panose="02020603050405020304" pitchFamily="18" charset="0"/>
            </a:endParaRPr>
          </a:p>
        </p:txBody>
      </p:sp>
      <p:sp>
        <p:nvSpPr>
          <p:cNvPr id="11" name="ZoneTexte 10">
            <a:extLst>
              <a:ext uri="{FF2B5EF4-FFF2-40B4-BE49-F238E27FC236}">
                <a16:creationId xmlns="" xmlns:a16="http://schemas.microsoft.com/office/drawing/2014/main" id="{60000440-2E11-446D-98BA-208A7C0711FE}"/>
              </a:ext>
            </a:extLst>
          </p:cNvPr>
          <p:cNvSpPr txBox="1"/>
          <p:nvPr/>
        </p:nvSpPr>
        <p:spPr>
          <a:xfrm>
            <a:off x="0" y="1386870"/>
            <a:ext cx="12192000" cy="523220"/>
          </a:xfrm>
          <a:prstGeom prst="rect">
            <a:avLst/>
          </a:prstGeom>
          <a:noFill/>
        </p:spPr>
        <p:txBody>
          <a:bodyPr wrap="square">
            <a:spAutoFit/>
          </a:bodyPr>
          <a:lstStyle/>
          <a:p>
            <a:pPr marL="457200" indent="-457200">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rPr>
              <a:t>Une étape symbolise un état ou une partie de l'état du système automatisé.</a:t>
            </a:r>
            <a:endParaRPr lang="fr-FR" sz="2800" b="1" dirty="0"/>
          </a:p>
        </p:txBody>
      </p:sp>
      <p:sp>
        <p:nvSpPr>
          <p:cNvPr id="15" name="ZoneTexte 14">
            <a:extLst>
              <a:ext uri="{FF2B5EF4-FFF2-40B4-BE49-F238E27FC236}">
                <a16:creationId xmlns="" xmlns:a16="http://schemas.microsoft.com/office/drawing/2014/main" id="{6AB0A846-449D-4C75-811A-AA580DA6B34B}"/>
              </a:ext>
            </a:extLst>
          </p:cNvPr>
          <p:cNvSpPr txBox="1"/>
          <p:nvPr/>
        </p:nvSpPr>
        <p:spPr>
          <a:xfrm>
            <a:off x="0" y="1910090"/>
            <a:ext cx="12103100" cy="1315873"/>
          </a:xfrm>
          <a:prstGeom prst="rect">
            <a:avLst/>
          </a:prstGeom>
          <a:noFill/>
        </p:spPr>
        <p:txBody>
          <a:bodyPr wrap="square">
            <a:spAutoFit/>
          </a:bodyPr>
          <a:lstStyle/>
          <a:p>
            <a:pPr marL="457200" indent="-457200">
              <a:lnSpc>
                <a:spcPct val="150000"/>
              </a:lnSpc>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rPr>
              <a:t>Chaque étape correspond à une partie du fonctionnement caractérisé par les mouvements ou les transformations qui s'y produisent</a:t>
            </a:r>
            <a:endParaRPr lang="fr-FR" sz="2800" b="1" dirty="0"/>
          </a:p>
        </p:txBody>
      </p:sp>
      <p:sp>
        <p:nvSpPr>
          <p:cNvPr id="17" name="ZoneTexte 16">
            <a:extLst>
              <a:ext uri="{FF2B5EF4-FFF2-40B4-BE49-F238E27FC236}">
                <a16:creationId xmlns="" xmlns:a16="http://schemas.microsoft.com/office/drawing/2014/main" id="{9D3092BA-6E1C-495F-99E6-BB602A6564BB}"/>
              </a:ext>
            </a:extLst>
          </p:cNvPr>
          <p:cNvSpPr txBox="1"/>
          <p:nvPr/>
        </p:nvSpPr>
        <p:spPr>
          <a:xfrm>
            <a:off x="0" y="3632038"/>
            <a:ext cx="5847907" cy="1315873"/>
          </a:xfrm>
          <a:prstGeom prst="rect">
            <a:avLst/>
          </a:prstGeom>
          <a:noFill/>
        </p:spPr>
        <p:txBody>
          <a:bodyPr wrap="square">
            <a:spAutoFit/>
          </a:bodyPr>
          <a:lstStyle/>
          <a:p>
            <a:pPr marL="457200" indent="-457200">
              <a:lnSpc>
                <a:spcPct val="150000"/>
              </a:lnSpc>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rPr>
              <a:t>Chaque étape est représentée par un carré repéré numériquement</a:t>
            </a:r>
            <a:endParaRPr lang="fr-FR" sz="2800" b="1" dirty="0"/>
          </a:p>
        </p:txBody>
      </p:sp>
      <p:grpSp>
        <p:nvGrpSpPr>
          <p:cNvPr id="37" name="Groupe 36">
            <a:extLst>
              <a:ext uri="{FF2B5EF4-FFF2-40B4-BE49-F238E27FC236}">
                <a16:creationId xmlns="" xmlns:a16="http://schemas.microsoft.com/office/drawing/2014/main" id="{C44B37FC-6188-4350-AB51-D0956EAE362B}"/>
              </a:ext>
            </a:extLst>
          </p:cNvPr>
          <p:cNvGrpSpPr/>
          <p:nvPr/>
        </p:nvGrpSpPr>
        <p:grpSpPr>
          <a:xfrm>
            <a:off x="6911163" y="3627250"/>
            <a:ext cx="2538533" cy="1665352"/>
            <a:chOff x="6911163" y="3627250"/>
            <a:chExt cx="2538533" cy="1665352"/>
          </a:xfrm>
        </p:grpSpPr>
        <p:sp>
          <p:nvSpPr>
            <p:cNvPr id="22" name="Rectangle 21">
              <a:extLst>
                <a:ext uri="{FF2B5EF4-FFF2-40B4-BE49-F238E27FC236}">
                  <a16:creationId xmlns="" xmlns:a16="http://schemas.microsoft.com/office/drawing/2014/main" id="{1705D77B-366B-45BF-8A2E-3FBE1D5F5373}"/>
                </a:ext>
              </a:extLst>
            </p:cNvPr>
            <p:cNvSpPr/>
            <p:nvPr/>
          </p:nvSpPr>
          <p:spPr>
            <a:xfrm>
              <a:off x="6911163" y="4182367"/>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cxnSp>
          <p:nvCxnSpPr>
            <p:cNvPr id="24" name="Connecteur droit 23">
              <a:extLst>
                <a:ext uri="{FF2B5EF4-FFF2-40B4-BE49-F238E27FC236}">
                  <a16:creationId xmlns="" xmlns:a16="http://schemas.microsoft.com/office/drawing/2014/main" id="{F3C48800-B4D1-4F1D-9537-991DAE725DB6}"/>
                </a:ext>
              </a:extLst>
            </p:cNvPr>
            <p:cNvCxnSpPr>
              <a:cxnSpLocks/>
              <a:stCxn id="22" idx="2"/>
            </p:cNvCxnSpPr>
            <p:nvPr/>
          </p:nvCxnSpPr>
          <p:spPr>
            <a:xfrm>
              <a:off x="7232799" y="4737485"/>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5" name="Connecteur droit 24">
              <a:extLst>
                <a:ext uri="{FF2B5EF4-FFF2-40B4-BE49-F238E27FC236}">
                  <a16:creationId xmlns="" xmlns:a16="http://schemas.microsoft.com/office/drawing/2014/main" id="{946CDB25-32EE-41EB-BF24-BE7952E037BD}"/>
                </a:ext>
              </a:extLst>
            </p:cNvPr>
            <p:cNvCxnSpPr/>
            <p:nvPr/>
          </p:nvCxnSpPr>
          <p:spPr>
            <a:xfrm flipH="1">
              <a:off x="7246089" y="3632038"/>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9" name="Rectangle 28">
              <a:extLst>
                <a:ext uri="{FF2B5EF4-FFF2-40B4-BE49-F238E27FC236}">
                  <a16:creationId xmlns="" xmlns:a16="http://schemas.microsoft.com/office/drawing/2014/main" id="{35342A02-1302-4165-8FC9-8F4654F3BDF7}"/>
                </a:ext>
              </a:extLst>
            </p:cNvPr>
            <p:cNvSpPr/>
            <p:nvPr/>
          </p:nvSpPr>
          <p:spPr>
            <a:xfrm>
              <a:off x="7876070" y="4182367"/>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20</a:t>
              </a:r>
            </a:p>
          </p:txBody>
        </p:sp>
        <p:cxnSp>
          <p:nvCxnSpPr>
            <p:cNvPr id="30" name="Connecteur droit 29">
              <a:extLst>
                <a:ext uri="{FF2B5EF4-FFF2-40B4-BE49-F238E27FC236}">
                  <a16:creationId xmlns="" xmlns:a16="http://schemas.microsoft.com/office/drawing/2014/main" id="{214F006A-F2B4-4407-A6B1-38492C5CC87A}"/>
                </a:ext>
              </a:extLst>
            </p:cNvPr>
            <p:cNvCxnSpPr>
              <a:cxnSpLocks/>
              <a:stCxn id="29" idx="2"/>
            </p:cNvCxnSpPr>
            <p:nvPr/>
          </p:nvCxnSpPr>
          <p:spPr>
            <a:xfrm>
              <a:off x="8197706" y="4737485"/>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1" name="Connecteur droit 30">
              <a:extLst>
                <a:ext uri="{FF2B5EF4-FFF2-40B4-BE49-F238E27FC236}">
                  <a16:creationId xmlns="" xmlns:a16="http://schemas.microsoft.com/office/drawing/2014/main" id="{6E307572-47DD-4A90-BA3C-CC91C6747920}"/>
                </a:ext>
              </a:extLst>
            </p:cNvPr>
            <p:cNvCxnSpPr/>
            <p:nvPr/>
          </p:nvCxnSpPr>
          <p:spPr>
            <a:xfrm flipH="1">
              <a:off x="8210996" y="3632038"/>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 xmlns:a16="http://schemas.microsoft.com/office/drawing/2014/main" id="{AC71EE8E-C84C-4329-A4A9-BD90B52A4A9C}"/>
                </a:ext>
              </a:extLst>
            </p:cNvPr>
            <p:cNvSpPr/>
            <p:nvPr/>
          </p:nvSpPr>
          <p:spPr>
            <a:xfrm>
              <a:off x="7889360" y="4182367"/>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20</a:t>
              </a:r>
            </a:p>
          </p:txBody>
        </p:sp>
        <p:sp>
          <p:nvSpPr>
            <p:cNvPr id="33" name="Rectangle 32">
              <a:extLst>
                <a:ext uri="{FF2B5EF4-FFF2-40B4-BE49-F238E27FC236}">
                  <a16:creationId xmlns="" xmlns:a16="http://schemas.microsoft.com/office/drawing/2014/main" id="{E401375F-8A3D-447D-A835-B8B94D1D14D0}"/>
                </a:ext>
              </a:extLst>
            </p:cNvPr>
            <p:cNvSpPr/>
            <p:nvPr/>
          </p:nvSpPr>
          <p:spPr>
            <a:xfrm>
              <a:off x="8806425" y="4182367"/>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100</a:t>
              </a:r>
            </a:p>
          </p:txBody>
        </p:sp>
        <p:cxnSp>
          <p:nvCxnSpPr>
            <p:cNvPr id="34" name="Connecteur droit 33">
              <a:extLst>
                <a:ext uri="{FF2B5EF4-FFF2-40B4-BE49-F238E27FC236}">
                  <a16:creationId xmlns="" xmlns:a16="http://schemas.microsoft.com/office/drawing/2014/main" id="{76E68F62-744C-4EB5-AE46-19FFE07D98B3}"/>
                </a:ext>
              </a:extLst>
            </p:cNvPr>
            <p:cNvCxnSpPr>
              <a:cxnSpLocks/>
              <a:stCxn id="33" idx="2"/>
            </p:cNvCxnSpPr>
            <p:nvPr/>
          </p:nvCxnSpPr>
          <p:spPr>
            <a:xfrm>
              <a:off x="9128061" y="4737485"/>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6" name="Connecteur droit 35">
              <a:extLst>
                <a:ext uri="{FF2B5EF4-FFF2-40B4-BE49-F238E27FC236}">
                  <a16:creationId xmlns="" xmlns:a16="http://schemas.microsoft.com/office/drawing/2014/main" id="{0B39EFE5-7391-482C-B530-EAD4095B1DBE}"/>
                </a:ext>
              </a:extLst>
            </p:cNvPr>
            <p:cNvCxnSpPr/>
            <p:nvPr/>
          </p:nvCxnSpPr>
          <p:spPr>
            <a:xfrm flipH="1">
              <a:off x="9170587" y="3627250"/>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39" name="ZoneTexte 38">
            <a:extLst>
              <a:ext uri="{FF2B5EF4-FFF2-40B4-BE49-F238E27FC236}">
                <a16:creationId xmlns="" xmlns:a16="http://schemas.microsoft.com/office/drawing/2014/main" id="{2C218FEB-699D-4E5A-A4B5-3D0669F633E2}"/>
              </a:ext>
            </a:extLst>
          </p:cNvPr>
          <p:cNvSpPr txBox="1"/>
          <p:nvPr/>
        </p:nvSpPr>
        <p:spPr>
          <a:xfrm>
            <a:off x="-64694" y="5470329"/>
            <a:ext cx="11267925" cy="1315873"/>
          </a:xfrm>
          <a:prstGeom prst="rect">
            <a:avLst/>
          </a:prstGeom>
          <a:noFill/>
        </p:spPr>
        <p:txBody>
          <a:bodyPr wrap="square">
            <a:spAutoFit/>
          </a:bodyPr>
          <a:lstStyle/>
          <a:p>
            <a:pPr algn="l">
              <a:lnSpc>
                <a:spcPct val="150000"/>
              </a:lnSpc>
            </a:pPr>
            <a:r>
              <a:rPr lang="fr-FR" sz="2800" b="1" i="0" u="none" strike="noStrike" baseline="0" dirty="0">
                <a:latin typeface="Times New Roman" panose="02020603050405020304" pitchFamily="18" charset="0"/>
              </a:rPr>
              <a:t>mais pas nécessairement croissant par pas de 1, il faut simplement que</a:t>
            </a:r>
          </a:p>
          <a:p>
            <a:pPr algn="l">
              <a:lnSpc>
                <a:spcPct val="150000"/>
              </a:lnSpc>
            </a:pPr>
            <a:r>
              <a:rPr lang="fr-FR" sz="2800" b="1" i="0" u="none" strike="noStrike" baseline="0" dirty="0">
                <a:latin typeface="Times New Roman" panose="02020603050405020304" pitchFamily="18" charset="0"/>
              </a:rPr>
              <a:t>deux étapes différentes n'aient pas le même numéro.</a:t>
            </a:r>
            <a:endParaRPr lang="fr-FR" sz="2800" b="1" dirty="0"/>
          </a:p>
        </p:txBody>
      </p:sp>
    </p:spTree>
    <p:extLst>
      <p:ext uri="{BB962C8B-B14F-4D97-AF65-F5344CB8AC3E}">
        <p14:creationId xmlns:p14="http://schemas.microsoft.com/office/powerpoint/2010/main" val="41955104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 xmlns:a16="http://schemas.microsoft.com/office/drawing/2014/main" id="{EFE7C133-CDD4-43C3-BB4F-D0B180724867}"/>
              </a:ext>
            </a:extLst>
          </p:cNvPr>
          <p:cNvSpPr txBox="1"/>
          <p:nvPr/>
        </p:nvSpPr>
        <p:spPr>
          <a:xfrm>
            <a:off x="0" y="-5316"/>
            <a:ext cx="6645349" cy="3254865"/>
          </a:xfrm>
          <a:prstGeom prst="rect">
            <a:avLst/>
          </a:prstGeom>
          <a:noFill/>
        </p:spPr>
        <p:txBody>
          <a:bodyPr wrap="square">
            <a:spAutoFit/>
          </a:bodyPr>
          <a:lstStyle/>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À chaque étape est associé une variable d'état, appelée variable d'étape Xi. Cette variable est une variable booléenne valant 1 si l'étape est active, 0 sinon.</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grpSp>
        <p:nvGrpSpPr>
          <p:cNvPr id="24" name="Groupe 23">
            <a:extLst>
              <a:ext uri="{FF2B5EF4-FFF2-40B4-BE49-F238E27FC236}">
                <a16:creationId xmlns="" xmlns:a16="http://schemas.microsoft.com/office/drawing/2014/main" id="{565BBEFC-EF99-4EE2-8106-5926F524CE17}"/>
              </a:ext>
            </a:extLst>
          </p:cNvPr>
          <p:cNvGrpSpPr/>
          <p:nvPr/>
        </p:nvGrpSpPr>
        <p:grpSpPr>
          <a:xfrm>
            <a:off x="7740502" y="246096"/>
            <a:ext cx="2559799" cy="1665352"/>
            <a:chOff x="7740502" y="246096"/>
            <a:chExt cx="2559799" cy="1665352"/>
          </a:xfrm>
        </p:grpSpPr>
        <p:sp>
          <p:nvSpPr>
            <p:cNvPr id="4" name="Rectangle 3">
              <a:extLst>
                <a:ext uri="{FF2B5EF4-FFF2-40B4-BE49-F238E27FC236}">
                  <a16:creationId xmlns="" xmlns:a16="http://schemas.microsoft.com/office/drawing/2014/main" id="{206D4239-3F86-4391-8B3A-A3CC4A5D606B}"/>
                </a:ext>
              </a:extLst>
            </p:cNvPr>
            <p:cNvSpPr/>
            <p:nvPr/>
          </p:nvSpPr>
          <p:spPr>
            <a:xfrm>
              <a:off x="7740502" y="801213"/>
              <a:ext cx="664537"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cxnSp>
          <p:nvCxnSpPr>
            <p:cNvPr id="5" name="Connecteur droit 4">
              <a:extLst>
                <a:ext uri="{FF2B5EF4-FFF2-40B4-BE49-F238E27FC236}">
                  <a16:creationId xmlns="" xmlns:a16="http://schemas.microsoft.com/office/drawing/2014/main" id="{087FD129-484C-41EA-9CC7-6078856753C0}"/>
                </a:ext>
              </a:extLst>
            </p:cNvPr>
            <p:cNvCxnSpPr>
              <a:cxnSpLocks/>
              <a:stCxn id="4" idx="2"/>
            </p:cNvCxnSpPr>
            <p:nvPr/>
          </p:nvCxnSpPr>
          <p:spPr>
            <a:xfrm>
              <a:off x="8072771" y="1356331"/>
              <a:ext cx="10633"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 xmlns:a16="http://schemas.microsoft.com/office/drawing/2014/main" id="{0835D9EB-76D5-4C39-9CB6-866253C7AF30}"/>
                </a:ext>
              </a:extLst>
            </p:cNvPr>
            <p:cNvCxnSpPr>
              <a:cxnSpLocks/>
            </p:cNvCxnSpPr>
            <p:nvPr/>
          </p:nvCxnSpPr>
          <p:spPr>
            <a:xfrm flipH="1">
              <a:off x="8096694" y="250884"/>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 xmlns:a16="http://schemas.microsoft.com/office/drawing/2014/main" id="{AFA50670-DA70-4730-9DB1-FA0C63CC8ADD}"/>
                </a:ext>
              </a:extLst>
            </p:cNvPr>
            <p:cNvSpPr/>
            <p:nvPr/>
          </p:nvSpPr>
          <p:spPr>
            <a:xfrm>
              <a:off x="8726675" y="801213"/>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20</a:t>
              </a:r>
            </a:p>
          </p:txBody>
        </p:sp>
        <p:cxnSp>
          <p:nvCxnSpPr>
            <p:cNvPr id="8" name="Connecteur droit 7">
              <a:extLst>
                <a:ext uri="{FF2B5EF4-FFF2-40B4-BE49-F238E27FC236}">
                  <a16:creationId xmlns="" xmlns:a16="http://schemas.microsoft.com/office/drawing/2014/main" id="{52859315-8F6C-400A-8A14-42596577E6A7}"/>
                </a:ext>
              </a:extLst>
            </p:cNvPr>
            <p:cNvCxnSpPr>
              <a:cxnSpLocks/>
              <a:stCxn id="7" idx="2"/>
            </p:cNvCxnSpPr>
            <p:nvPr/>
          </p:nvCxnSpPr>
          <p:spPr>
            <a:xfrm>
              <a:off x="9048311" y="1356331"/>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Connecteur droit 8">
              <a:extLst>
                <a:ext uri="{FF2B5EF4-FFF2-40B4-BE49-F238E27FC236}">
                  <a16:creationId xmlns="" xmlns:a16="http://schemas.microsoft.com/office/drawing/2014/main" id="{FB7200C4-5E73-4E4A-BBF4-FC69D6DDDB85}"/>
                </a:ext>
              </a:extLst>
            </p:cNvPr>
            <p:cNvCxnSpPr/>
            <p:nvPr/>
          </p:nvCxnSpPr>
          <p:spPr>
            <a:xfrm flipH="1">
              <a:off x="9061601" y="250884"/>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 xmlns:a16="http://schemas.microsoft.com/office/drawing/2014/main" id="{45485B63-2C9C-4046-8B74-B01D6FE3B1FC}"/>
                </a:ext>
              </a:extLst>
            </p:cNvPr>
            <p:cNvSpPr/>
            <p:nvPr/>
          </p:nvSpPr>
          <p:spPr>
            <a:xfrm>
              <a:off x="8739965" y="801213"/>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20</a:t>
              </a:r>
            </a:p>
          </p:txBody>
        </p:sp>
        <p:sp>
          <p:nvSpPr>
            <p:cNvPr id="11" name="Rectangle 10">
              <a:extLst>
                <a:ext uri="{FF2B5EF4-FFF2-40B4-BE49-F238E27FC236}">
                  <a16:creationId xmlns="" xmlns:a16="http://schemas.microsoft.com/office/drawing/2014/main" id="{D3BCB5C0-FA23-4A3A-8DB7-1B0417F4BEBC}"/>
                </a:ext>
              </a:extLst>
            </p:cNvPr>
            <p:cNvSpPr/>
            <p:nvPr/>
          </p:nvSpPr>
          <p:spPr>
            <a:xfrm>
              <a:off x="9657030" y="801213"/>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100</a:t>
              </a:r>
            </a:p>
          </p:txBody>
        </p:sp>
        <p:cxnSp>
          <p:nvCxnSpPr>
            <p:cNvPr id="12" name="Connecteur droit 11">
              <a:extLst>
                <a:ext uri="{FF2B5EF4-FFF2-40B4-BE49-F238E27FC236}">
                  <a16:creationId xmlns="" xmlns:a16="http://schemas.microsoft.com/office/drawing/2014/main" id="{D15F8826-5B26-4334-BB30-F98697E1089C}"/>
                </a:ext>
              </a:extLst>
            </p:cNvPr>
            <p:cNvCxnSpPr>
              <a:cxnSpLocks/>
              <a:stCxn id="11" idx="2"/>
            </p:cNvCxnSpPr>
            <p:nvPr/>
          </p:nvCxnSpPr>
          <p:spPr>
            <a:xfrm>
              <a:off x="9978666" y="1356331"/>
              <a:ext cx="0"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 xmlns:a16="http://schemas.microsoft.com/office/drawing/2014/main" id="{F97845B0-0DE8-4C44-A7B8-F0511622FE4A}"/>
                </a:ext>
              </a:extLst>
            </p:cNvPr>
            <p:cNvCxnSpPr/>
            <p:nvPr/>
          </p:nvCxnSpPr>
          <p:spPr>
            <a:xfrm flipH="1">
              <a:off x="10021192" y="246096"/>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grpSp>
      <p:sp>
        <p:nvSpPr>
          <p:cNvPr id="15" name="ZoneTexte 14">
            <a:extLst>
              <a:ext uri="{FF2B5EF4-FFF2-40B4-BE49-F238E27FC236}">
                <a16:creationId xmlns="" xmlns:a16="http://schemas.microsoft.com/office/drawing/2014/main" id="{D088FC94-4D93-4052-BD0C-4050DC1F9C3F}"/>
              </a:ext>
            </a:extLst>
          </p:cNvPr>
          <p:cNvSpPr txBox="1"/>
          <p:nvPr/>
        </p:nvSpPr>
        <p:spPr>
          <a:xfrm>
            <a:off x="8327760" y="2120181"/>
            <a:ext cx="3038241" cy="646331"/>
          </a:xfrm>
          <a:prstGeom prst="rect">
            <a:avLst/>
          </a:prstGeom>
          <a:noFill/>
        </p:spPr>
        <p:txBody>
          <a:bodyPr wrap="square">
            <a:spAutoFit/>
          </a:bodyPr>
          <a:lstStyle/>
          <a:p>
            <a:r>
              <a:rPr lang="fr-FR" sz="1800" b="1" dirty="0">
                <a:effectLst/>
                <a:latin typeface="Times New Roman" panose="02020603050405020304" pitchFamily="18" charset="0"/>
                <a:ea typeface="Times New Roman" panose="02020603050405020304" pitchFamily="18" charset="0"/>
                <a:cs typeface="Arial" panose="020B0604020202020204" pitchFamily="34" charset="0"/>
              </a:rPr>
              <a:t>Les variables associées sont: X1, X20, X100</a:t>
            </a:r>
            <a:endParaRPr lang="fr-FR" dirty="0"/>
          </a:p>
        </p:txBody>
      </p:sp>
      <p:sp>
        <p:nvSpPr>
          <p:cNvPr id="26" name="ZoneTexte 25">
            <a:extLst>
              <a:ext uri="{FF2B5EF4-FFF2-40B4-BE49-F238E27FC236}">
                <a16:creationId xmlns="" xmlns:a16="http://schemas.microsoft.com/office/drawing/2014/main" id="{AC7F2038-0EED-433F-AD84-33F8E4F123E3}"/>
              </a:ext>
            </a:extLst>
          </p:cNvPr>
          <p:cNvSpPr txBox="1"/>
          <p:nvPr/>
        </p:nvSpPr>
        <p:spPr>
          <a:xfrm>
            <a:off x="0" y="3608452"/>
            <a:ext cx="4989343" cy="1953868"/>
          </a:xfrm>
          <a:prstGeom prst="rect">
            <a:avLst/>
          </a:prstGeom>
          <a:noFill/>
        </p:spPr>
        <p:txBody>
          <a:bodyPr wrap="square">
            <a:spAutoFit/>
          </a:bodyPr>
          <a:lstStyle/>
          <a:p>
            <a:pPr algn="l">
              <a:lnSpc>
                <a:spcPct val="150000"/>
              </a:lnSpc>
            </a:pPr>
            <a:r>
              <a:rPr lang="fr-FR" sz="2800" b="1" i="0" u="none" strike="noStrike" baseline="0" dirty="0">
                <a:latin typeface="Times New Roman" panose="02020603050405020304" pitchFamily="18" charset="0"/>
                <a:cs typeface="Times New Roman" panose="02020603050405020304" pitchFamily="18" charset="0"/>
              </a:rPr>
              <a:t>Ex :</a:t>
            </a:r>
          </a:p>
          <a:p>
            <a:pPr marL="457200" indent="-457200" algn="l">
              <a:lnSpc>
                <a:spcPct val="150000"/>
              </a:lnSpc>
              <a:buFont typeface="Wingdings" panose="05000000000000000000" pitchFamily="2" charset="2"/>
              <a:buChar char="§"/>
            </a:pPr>
            <a:r>
              <a:rPr lang="fr-FR" sz="2800" b="1" i="0" u="none" strike="noStrike" baseline="0" dirty="0">
                <a:latin typeface="Times New Roman" panose="02020603050405020304" pitchFamily="18" charset="0"/>
                <a:cs typeface="Times New Roman" panose="02020603050405020304" pitchFamily="18" charset="0"/>
              </a:rPr>
              <a:t>Etape 2 active → X20 = 1</a:t>
            </a:r>
          </a:p>
          <a:p>
            <a:pPr marL="457200" indent="-457200" algn="l">
              <a:lnSpc>
                <a:spcPct val="150000"/>
              </a:lnSpc>
              <a:buFont typeface="Wingdings" panose="05000000000000000000" pitchFamily="2" charset="2"/>
              <a:buChar char="§"/>
            </a:pPr>
            <a:r>
              <a:rPr lang="fr-FR" sz="2800" b="1" i="0" u="none" strike="noStrike" baseline="0" dirty="0">
                <a:latin typeface="Times New Roman" panose="02020603050405020304" pitchFamily="18" charset="0"/>
                <a:cs typeface="Times New Roman" panose="02020603050405020304" pitchFamily="18" charset="0"/>
              </a:rPr>
              <a:t>Etape 2 inactive → X20 = 0</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5513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B8A17520-5D66-4AB2-91AB-6A4C2266050E}"/>
              </a:ext>
            </a:extLst>
          </p:cNvPr>
          <p:cNvSpPr txBox="1"/>
          <p:nvPr/>
        </p:nvSpPr>
        <p:spPr>
          <a:xfrm>
            <a:off x="0" y="0"/>
            <a:ext cx="7928658" cy="3901196"/>
          </a:xfrm>
          <a:prstGeom prst="rect">
            <a:avLst/>
          </a:prstGeom>
          <a:noFill/>
        </p:spPr>
        <p:txBody>
          <a:bodyPr wrap="square">
            <a:spAutoFit/>
          </a:bodyPr>
          <a:lstStyle/>
          <a:p>
            <a:pPr algn="l">
              <a:lnSpc>
                <a:spcPct val="150000"/>
              </a:lnSpc>
            </a:pPr>
            <a:r>
              <a:rPr lang="fr-FR" sz="2800" b="1" i="0" u="none" strike="noStrike" baseline="0" dirty="0">
                <a:latin typeface="Times New Roman" panose="02020603050405020304" pitchFamily="18" charset="0"/>
              </a:rPr>
              <a:t>Une étape est dite active lorsqu'elle correspond à une phase "en fonctionnement", c'est à dire qu'elle effectue l'action qui lui est associée.</a:t>
            </a:r>
          </a:p>
          <a:p>
            <a:pPr algn="l">
              <a:lnSpc>
                <a:spcPct val="150000"/>
              </a:lnSpc>
            </a:pPr>
            <a:r>
              <a:rPr lang="fr-FR" sz="2800" b="1" i="0" u="none" strike="noStrike" baseline="0" dirty="0">
                <a:latin typeface="Times New Roman" panose="02020603050405020304" pitchFamily="18" charset="0"/>
              </a:rPr>
              <a:t>On représente quelquefois une étape active à un instant donné en dessinant un point à l'intérieur ou en changeant la couleur.</a:t>
            </a:r>
            <a:endParaRPr lang="fr-FR" sz="2800" b="1" dirty="0"/>
          </a:p>
        </p:txBody>
      </p:sp>
      <p:grpSp>
        <p:nvGrpSpPr>
          <p:cNvPr id="7" name="Groupe 6">
            <a:extLst>
              <a:ext uri="{FF2B5EF4-FFF2-40B4-BE49-F238E27FC236}">
                <a16:creationId xmlns="" xmlns:a16="http://schemas.microsoft.com/office/drawing/2014/main" id="{B82B6012-035E-48A7-8687-A5B904AA6506}"/>
              </a:ext>
            </a:extLst>
          </p:cNvPr>
          <p:cNvGrpSpPr>
            <a:grpSpLocks noChangeAspect="1"/>
          </p:cNvGrpSpPr>
          <p:nvPr/>
        </p:nvGrpSpPr>
        <p:grpSpPr>
          <a:xfrm>
            <a:off x="9223987" y="0"/>
            <a:ext cx="1399461" cy="3024000"/>
            <a:chOff x="9235561" y="1579062"/>
            <a:chExt cx="892287" cy="1928067"/>
          </a:xfrm>
        </p:grpSpPr>
        <p:sp>
          <p:nvSpPr>
            <p:cNvPr id="4" name="Rectangle 3">
              <a:extLst>
                <a:ext uri="{FF2B5EF4-FFF2-40B4-BE49-F238E27FC236}">
                  <a16:creationId xmlns="" xmlns:a16="http://schemas.microsoft.com/office/drawing/2014/main" id="{63125EC8-CE39-41DC-8C43-E7A33318C6BD}"/>
                </a:ext>
              </a:extLst>
            </p:cNvPr>
            <p:cNvSpPr/>
            <p:nvPr/>
          </p:nvSpPr>
          <p:spPr>
            <a:xfrm>
              <a:off x="9235561" y="2133902"/>
              <a:ext cx="892287" cy="817642"/>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b="1" dirty="0">
                <a:solidFill>
                  <a:schemeClr val="tx1"/>
                </a:solidFill>
              </a:endParaRPr>
            </a:p>
            <a:p>
              <a:pPr algn="ctr"/>
              <a:endParaRPr lang="fr-FR" b="1" dirty="0">
                <a:solidFill>
                  <a:schemeClr val="tx1"/>
                </a:solidFill>
              </a:endParaRPr>
            </a:p>
            <a:p>
              <a:pPr algn="ctr"/>
              <a:r>
                <a:rPr lang="fr-FR" b="1" dirty="0">
                  <a:solidFill>
                    <a:schemeClr val="tx1"/>
                  </a:solidFill>
                  <a:latin typeface="Times New Roman" panose="02020603050405020304" pitchFamily="18" charset="0"/>
                  <a:cs typeface="Times New Roman" panose="02020603050405020304" pitchFamily="18" charset="0"/>
                </a:rPr>
                <a:t>10</a:t>
              </a:r>
            </a:p>
            <a:p>
              <a:pPr algn="r"/>
              <a:r>
                <a:rPr lang="fr-FR" sz="4000" b="1" dirty="0">
                  <a:solidFill>
                    <a:schemeClr val="tx1"/>
                  </a:solidFill>
                </a:rPr>
                <a:t>•</a:t>
              </a:r>
            </a:p>
            <a:p>
              <a:pPr algn="r"/>
              <a:endParaRPr lang="fr-FR" b="1" dirty="0">
                <a:solidFill>
                  <a:schemeClr val="tx1"/>
                </a:solidFill>
              </a:endParaRPr>
            </a:p>
          </p:txBody>
        </p:sp>
        <p:cxnSp>
          <p:nvCxnSpPr>
            <p:cNvPr id="5" name="Connecteur droit 4">
              <a:extLst>
                <a:ext uri="{FF2B5EF4-FFF2-40B4-BE49-F238E27FC236}">
                  <a16:creationId xmlns="" xmlns:a16="http://schemas.microsoft.com/office/drawing/2014/main" id="{ABCB2A1C-4B8C-4E79-9E9B-0F468A45666B}"/>
                </a:ext>
              </a:extLst>
            </p:cNvPr>
            <p:cNvCxnSpPr>
              <a:cxnSpLocks/>
            </p:cNvCxnSpPr>
            <p:nvPr/>
          </p:nvCxnSpPr>
          <p:spPr>
            <a:xfrm>
              <a:off x="9681704" y="2951544"/>
              <a:ext cx="0" cy="555585"/>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6" name="Connecteur droit 5">
              <a:extLst>
                <a:ext uri="{FF2B5EF4-FFF2-40B4-BE49-F238E27FC236}">
                  <a16:creationId xmlns="" xmlns:a16="http://schemas.microsoft.com/office/drawing/2014/main" id="{E80855C7-2B07-45B2-AF19-3C3F130B5553}"/>
                </a:ext>
              </a:extLst>
            </p:cNvPr>
            <p:cNvCxnSpPr>
              <a:cxnSpLocks/>
            </p:cNvCxnSpPr>
            <p:nvPr/>
          </p:nvCxnSpPr>
          <p:spPr>
            <a:xfrm flipH="1">
              <a:off x="9626304" y="1579062"/>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grpSp>
      <p:grpSp>
        <p:nvGrpSpPr>
          <p:cNvPr id="10" name="Groupe 9">
            <a:extLst>
              <a:ext uri="{FF2B5EF4-FFF2-40B4-BE49-F238E27FC236}">
                <a16:creationId xmlns="" xmlns:a16="http://schemas.microsoft.com/office/drawing/2014/main" id="{BB0E04AD-CEA4-43E8-9CE3-C8BE23872D72}"/>
              </a:ext>
            </a:extLst>
          </p:cNvPr>
          <p:cNvGrpSpPr>
            <a:grpSpLocks noChangeAspect="1"/>
          </p:cNvGrpSpPr>
          <p:nvPr/>
        </p:nvGrpSpPr>
        <p:grpSpPr>
          <a:xfrm>
            <a:off x="9821369" y="4194176"/>
            <a:ext cx="1053700" cy="1944000"/>
            <a:chOff x="7764425" y="3779068"/>
            <a:chExt cx="664537" cy="1226024"/>
          </a:xfrm>
        </p:grpSpPr>
        <p:sp>
          <p:nvSpPr>
            <p:cNvPr id="11" name="Rectangle 10">
              <a:extLst>
                <a:ext uri="{FF2B5EF4-FFF2-40B4-BE49-F238E27FC236}">
                  <a16:creationId xmlns="" xmlns:a16="http://schemas.microsoft.com/office/drawing/2014/main" id="{E47ED337-FBD1-4C29-AB6D-37B5C1FE9539}"/>
                </a:ext>
              </a:extLst>
            </p:cNvPr>
            <p:cNvSpPr/>
            <p:nvPr/>
          </p:nvSpPr>
          <p:spPr>
            <a:xfrm>
              <a:off x="7764425" y="4114521"/>
              <a:ext cx="664537"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rPr>
                <a:t>1</a:t>
              </a:r>
            </a:p>
          </p:txBody>
        </p:sp>
        <p:cxnSp>
          <p:nvCxnSpPr>
            <p:cNvPr id="12" name="Connecteur droit 11">
              <a:extLst>
                <a:ext uri="{FF2B5EF4-FFF2-40B4-BE49-F238E27FC236}">
                  <a16:creationId xmlns="" xmlns:a16="http://schemas.microsoft.com/office/drawing/2014/main" id="{C14C8BAD-45F8-4DE6-BF87-47AAE5A40BD4}"/>
                </a:ext>
              </a:extLst>
            </p:cNvPr>
            <p:cNvCxnSpPr>
              <a:cxnSpLocks/>
              <a:stCxn id="11" idx="2"/>
            </p:cNvCxnSpPr>
            <p:nvPr/>
          </p:nvCxnSpPr>
          <p:spPr>
            <a:xfrm>
              <a:off x="8096694" y="4669639"/>
              <a:ext cx="0" cy="335453"/>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3" name="Connecteur droit 12">
              <a:extLst>
                <a:ext uri="{FF2B5EF4-FFF2-40B4-BE49-F238E27FC236}">
                  <a16:creationId xmlns="" xmlns:a16="http://schemas.microsoft.com/office/drawing/2014/main" id="{489A427E-6F37-4F35-9B37-531C80E57B9B}"/>
                </a:ext>
              </a:extLst>
            </p:cNvPr>
            <p:cNvCxnSpPr>
              <a:cxnSpLocks/>
            </p:cNvCxnSpPr>
            <p:nvPr/>
          </p:nvCxnSpPr>
          <p:spPr>
            <a:xfrm>
              <a:off x="8075428" y="3779068"/>
              <a:ext cx="13290" cy="340241"/>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 xmlns:a16="http://schemas.microsoft.com/office/drawing/2014/main" id="{583F757E-FAB0-4023-90FF-F275C07269B3}"/>
                </a:ext>
              </a:extLst>
            </p:cNvPr>
            <p:cNvSpPr/>
            <p:nvPr/>
          </p:nvSpPr>
          <p:spPr>
            <a:xfrm>
              <a:off x="7857460" y="4221126"/>
              <a:ext cx="481139" cy="340241"/>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0</a:t>
              </a:r>
            </a:p>
          </p:txBody>
        </p:sp>
      </p:grpSp>
      <p:sp>
        <p:nvSpPr>
          <p:cNvPr id="15" name="ZoneTexte 14">
            <a:extLst>
              <a:ext uri="{FF2B5EF4-FFF2-40B4-BE49-F238E27FC236}">
                <a16:creationId xmlns="" xmlns:a16="http://schemas.microsoft.com/office/drawing/2014/main" id="{74613D4C-8FEB-490E-A1B2-FD695F25D571}"/>
              </a:ext>
            </a:extLst>
          </p:cNvPr>
          <p:cNvSpPr txBox="1"/>
          <p:nvPr/>
        </p:nvSpPr>
        <p:spPr>
          <a:xfrm>
            <a:off x="104172" y="4194176"/>
            <a:ext cx="6157732" cy="2031325"/>
          </a:xfrm>
          <a:prstGeom prst="rect">
            <a:avLst/>
          </a:prstGeom>
          <a:noFill/>
        </p:spPr>
        <p:txBody>
          <a:bodyPr wrap="square">
            <a:spAutoFit/>
          </a:bodyPr>
          <a:lstStyle/>
          <a:p>
            <a:pPr>
              <a:lnSpc>
                <a:spcPct val="150000"/>
              </a:lnSpc>
            </a:pPr>
            <a:r>
              <a:rPr lang="fr-FR" sz="2800" b="1" i="0" u="none" strike="noStrike" baseline="0" dirty="0">
                <a:latin typeface="Times New Roman" panose="02020603050405020304" pitchFamily="18" charset="0"/>
                <a:cs typeface="Times New Roman" panose="02020603050405020304" pitchFamily="18" charset="0"/>
              </a:rPr>
              <a:t>L’étape initiale est active au début du fonctionnement. Elle se représente par un double carre.</a:t>
            </a:r>
            <a:endParaRPr lang="fr-F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0488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FF82B26F-470D-495A-9A95-80EFF6C610F6}"/>
              </a:ext>
            </a:extLst>
          </p:cNvPr>
          <p:cNvSpPr txBox="1"/>
          <p:nvPr/>
        </p:nvSpPr>
        <p:spPr>
          <a:xfrm>
            <a:off x="0" y="0"/>
            <a:ext cx="6827875" cy="1307537"/>
          </a:xfrm>
          <a:prstGeom prst="rect">
            <a:avLst/>
          </a:prstGeom>
          <a:noFill/>
        </p:spPr>
        <p:txBody>
          <a:bodyPr wrap="square">
            <a:spAutoFit/>
          </a:bodyPr>
          <a:lstStyle/>
          <a:p>
            <a:pPr>
              <a:lnSpc>
                <a:spcPct val="150000"/>
              </a:lnSpc>
              <a:spcAft>
                <a:spcPts val="1000"/>
              </a:spcAft>
            </a:pPr>
            <a:r>
              <a:rPr lang="fr-FR" sz="2800" b="1" dirty="0">
                <a:solidFill>
                  <a:srgbClr val="C00000"/>
                </a:solidFill>
                <a:effectLst/>
                <a:latin typeface="Times New Roman" panose="02020603050405020304" pitchFamily="18" charset="0"/>
                <a:ea typeface="Times New Roman" panose="02020603050405020304" pitchFamily="18" charset="0"/>
                <a:cs typeface="Times New Roman" panose="02020603050405020304" pitchFamily="18" charset="0"/>
              </a:rPr>
              <a:t>Remarque :   </a:t>
            </a:r>
            <a:r>
              <a:rPr lang="fr-FR" sz="2800" b="1" dirty="0">
                <a:effectLst/>
                <a:latin typeface="Times New Roman" panose="02020603050405020304" pitchFamily="18" charset="0"/>
                <a:ea typeface="Times New Roman" panose="02020603050405020304" pitchFamily="18" charset="0"/>
                <a:cs typeface="Times New Roman" panose="02020603050405020304" pitchFamily="18" charset="0"/>
              </a:rPr>
              <a:t>Dans un grafcet il doit y avoir au moins une étape initiale.</a:t>
            </a:r>
            <a:endParaRPr lang="fr-FR"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13" name="ZoneTexte 12">
            <a:extLst>
              <a:ext uri="{FF2B5EF4-FFF2-40B4-BE49-F238E27FC236}">
                <a16:creationId xmlns="" xmlns:a16="http://schemas.microsoft.com/office/drawing/2014/main" id="{E1ED4347-FD6D-43E1-9737-0DF57A93E97C}"/>
              </a:ext>
            </a:extLst>
          </p:cNvPr>
          <p:cNvSpPr txBox="1"/>
          <p:nvPr/>
        </p:nvSpPr>
        <p:spPr>
          <a:xfrm>
            <a:off x="0" y="1426010"/>
            <a:ext cx="4710893"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rPr>
              <a:t>Actions associées aux étapes: </a:t>
            </a:r>
            <a:endParaRPr lang="fr-FR" sz="2800" dirty="0">
              <a:solidFill>
                <a:srgbClr val="0033CC"/>
              </a:solidFill>
            </a:endParaRPr>
          </a:p>
        </p:txBody>
      </p:sp>
      <p:sp>
        <p:nvSpPr>
          <p:cNvPr id="15" name="ZoneTexte 14">
            <a:extLst>
              <a:ext uri="{FF2B5EF4-FFF2-40B4-BE49-F238E27FC236}">
                <a16:creationId xmlns="" xmlns:a16="http://schemas.microsoft.com/office/drawing/2014/main" id="{6EF90F5D-83E3-47D5-A54B-101795A08639}"/>
              </a:ext>
            </a:extLst>
          </p:cNvPr>
          <p:cNvSpPr txBox="1"/>
          <p:nvPr/>
        </p:nvSpPr>
        <p:spPr>
          <a:xfrm>
            <a:off x="1" y="2560281"/>
            <a:ext cx="5416952" cy="3254865"/>
          </a:xfrm>
          <a:prstGeom prst="rect">
            <a:avLst/>
          </a:prstGeom>
          <a:noFill/>
        </p:spPr>
        <p:txBody>
          <a:bodyPr wrap="square">
            <a:spAutoFit/>
          </a:bodyPr>
          <a:lstStyle/>
          <a:p>
            <a:pPr marL="457200" indent="-457200" algn="just">
              <a:lnSpc>
                <a:spcPct val="150000"/>
              </a:lnSpc>
              <a:spcAft>
                <a:spcPts val="1000"/>
              </a:spcAft>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 chaque étape est associée une action ou plusieurs, c'est à dire un ordre vers la partie opérative ou vers d'autres grafcets. </a:t>
            </a:r>
            <a:endParaRPr lang="fr-FR" sz="2800" b="1"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16" name="Image 15" descr="Cours grafcet représentation normalisée des actions associées aux étapes du grafcet">
            <a:extLst>
              <a:ext uri="{FF2B5EF4-FFF2-40B4-BE49-F238E27FC236}">
                <a16:creationId xmlns="" xmlns:a16="http://schemas.microsoft.com/office/drawing/2014/main" id="{D518887B-3F49-4A7F-A6E3-200DBADD0CF2}"/>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514857" y="3316147"/>
            <a:ext cx="6677143" cy="1296000"/>
          </a:xfrm>
          <a:prstGeom prst="rect">
            <a:avLst/>
          </a:prstGeom>
          <a:noFill/>
          <a:ln>
            <a:noFill/>
          </a:ln>
        </p:spPr>
      </p:pic>
    </p:spTree>
    <p:extLst>
      <p:ext uri="{BB962C8B-B14F-4D97-AF65-F5344CB8AC3E}">
        <p14:creationId xmlns:p14="http://schemas.microsoft.com/office/powerpoint/2010/main" val="99673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 xmlns:a16="http://schemas.microsoft.com/office/drawing/2014/main" id="{B1AE1B04-6223-4C88-A460-9FF576A71FF7}"/>
              </a:ext>
            </a:extLst>
          </p:cNvPr>
          <p:cNvSpPr txBox="1"/>
          <p:nvPr/>
        </p:nvSpPr>
        <p:spPr>
          <a:xfrm>
            <a:off x="0" y="0"/>
            <a:ext cx="9919504" cy="1315873"/>
          </a:xfrm>
          <a:prstGeom prst="rect">
            <a:avLst/>
          </a:prstGeom>
          <a:noFill/>
        </p:spPr>
        <p:txBody>
          <a:bodyPr wrap="square">
            <a:spAutoFit/>
          </a:bodyPr>
          <a:lstStyle/>
          <a:p>
            <a:pPr marL="457200" indent="-457200">
              <a:lnSpc>
                <a:spcPct val="150000"/>
              </a:lnSpc>
              <a:buFont typeface="Wingdings" panose="05000000000000000000" pitchFamily="2" charset="2"/>
              <a:buChar char="Ø"/>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Mais on peut rencontrer aussi une même action associée à plusieurs étapes ou une étape vide (</a:t>
            </a:r>
            <a:r>
              <a:rPr lang="fr-FR" sz="2800" b="1" i="1" dirty="0">
                <a:effectLst/>
                <a:latin typeface="Times New Roman" panose="02020603050405020304" pitchFamily="18" charset="0"/>
                <a:ea typeface="Times New Roman" panose="02020603050405020304" pitchFamily="18" charset="0"/>
                <a:cs typeface="Arial" panose="020B0604020202020204" pitchFamily="34" charset="0"/>
              </a:rPr>
              <a:t>sans action</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a:t>
            </a:r>
            <a:endParaRPr lang="fr-FR" sz="2800" dirty="0"/>
          </a:p>
        </p:txBody>
      </p:sp>
      <p:sp>
        <p:nvSpPr>
          <p:cNvPr id="5" name="ZoneTexte 4">
            <a:extLst>
              <a:ext uri="{FF2B5EF4-FFF2-40B4-BE49-F238E27FC236}">
                <a16:creationId xmlns="" xmlns:a16="http://schemas.microsoft.com/office/drawing/2014/main" id="{EFE66C11-4944-4036-A70F-7D4E36B4DF67}"/>
              </a:ext>
            </a:extLst>
          </p:cNvPr>
          <p:cNvSpPr txBox="1"/>
          <p:nvPr/>
        </p:nvSpPr>
        <p:spPr>
          <a:xfrm>
            <a:off x="0" y="1315873"/>
            <a:ext cx="11088548" cy="669542"/>
          </a:xfrm>
          <a:prstGeom prst="rect">
            <a:avLst/>
          </a:prstGeom>
          <a:noFill/>
        </p:spPr>
        <p:txBody>
          <a:bodyPr wrap="square">
            <a:spAutoFit/>
          </a:bodyPr>
          <a:lstStyle/>
          <a:p>
            <a:pPr marL="457200" indent="-457200">
              <a:lnSpc>
                <a:spcPct val="150000"/>
              </a:lnSpc>
              <a:buFont typeface="Wingdings" panose="05000000000000000000" pitchFamily="2" charset="2"/>
              <a:buChar char="Ø"/>
            </a:pPr>
            <a:r>
              <a:rPr lang="fr-FR" sz="2800" b="1" i="0" u="none" strike="noStrike" baseline="0" dirty="0">
                <a:latin typeface="Times New Roman" panose="02020603050405020304" pitchFamily="18" charset="0"/>
              </a:rPr>
              <a:t>Une action n'est commandée que lorsque l'étape est active</a:t>
            </a:r>
            <a:endParaRPr lang="fr-FR" sz="2800" b="1" dirty="0"/>
          </a:p>
        </p:txBody>
      </p:sp>
      <p:sp>
        <p:nvSpPr>
          <p:cNvPr id="7" name="ZoneTexte 6">
            <a:extLst>
              <a:ext uri="{FF2B5EF4-FFF2-40B4-BE49-F238E27FC236}">
                <a16:creationId xmlns="" xmlns:a16="http://schemas.microsoft.com/office/drawing/2014/main" id="{D0CED559-2958-401B-81D8-13066C3A206A}"/>
              </a:ext>
            </a:extLst>
          </p:cNvPr>
          <p:cNvSpPr txBox="1"/>
          <p:nvPr/>
        </p:nvSpPr>
        <p:spPr>
          <a:xfrm>
            <a:off x="0" y="1985415"/>
            <a:ext cx="2673753" cy="523220"/>
          </a:xfrm>
          <a:prstGeom prst="rect">
            <a:avLst/>
          </a:prstGeom>
          <a:noFill/>
        </p:spPr>
        <p:txBody>
          <a:bodyPr wrap="square">
            <a:spAutoFit/>
          </a:bodyPr>
          <a:lstStyle/>
          <a:p>
            <a:r>
              <a:rPr lang="fr-FR" sz="2800" b="1" dirty="0">
                <a:solidFill>
                  <a:srgbClr val="0033CC"/>
                </a:solidFill>
                <a:effectLst/>
                <a:latin typeface="Times New Roman" panose="02020603050405020304" pitchFamily="18" charset="0"/>
                <a:ea typeface="Times New Roman" panose="02020603050405020304" pitchFamily="18" charset="0"/>
              </a:rPr>
              <a:t>2.2. Transition:</a:t>
            </a:r>
            <a:endParaRPr lang="fr-FR" sz="2800" dirty="0">
              <a:solidFill>
                <a:srgbClr val="0033CC"/>
              </a:solidFill>
            </a:endParaRPr>
          </a:p>
        </p:txBody>
      </p:sp>
      <p:sp>
        <p:nvSpPr>
          <p:cNvPr id="9" name="ZoneTexte 8">
            <a:extLst>
              <a:ext uri="{FF2B5EF4-FFF2-40B4-BE49-F238E27FC236}">
                <a16:creationId xmlns="" xmlns:a16="http://schemas.microsoft.com/office/drawing/2014/main" id="{D39F6911-38A7-4F9B-BA5C-222473F5C15A}"/>
              </a:ext>
            </a:extLst>
          </p:cNvPr>
          <p:cNvSpPr txBox="1"/>
          <p:nvPr/>
        </p:nvSpPr>
        <p:spPr>
          <a:xfrm>
            <a:off x="0" y="2508635"/>
            <a:ext cx="12095544" cy="2082108"/>
          </a:xfrm>
          <a:prstGeom prst="rect">
            <a:avLst/>
          </a:prstGeom>
          <a:noFill/>
        </p:spPr>
        <p:txBody>
          <a:bodyPr wrap="square">
            <a:spAutoFit/>
          </a:bodyPr>
          <a:lstStyle/>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Une transition indique la possibilité d'</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évolution</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qui existe entre deux étapes et donc la succession de deux activités dans la partie opérative.</a:t>
            </a:r>
          </a:p>
          <a:p>
            <a:pPr algn="just">
              <a:lnSpc>
                <a:spcPct val="150000"/>
              </a:lnSpc>
              <a:spcAft>
                <a:spcPts val="1000"/>
              </a:spcAft>
            </a:pP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Lors de son </a:t>
            </a:r>
            <a:r>
              <a:rPr lang="fr-FR" sz="2800" b="1" dirty="0">
                <a:solidFill>
                  <a:srgbClr val="C00000"/>
                </a:solidFill>
                <a:effectLst/>
                <a:latin typeface="Times New Roman" panose="02020603050405020304" pitchFamily="18" charset="0"/>
                <a:ea typeface="Times New Roman" panose="02020603050405020304" pitchFamily="18" charset="0"/>
                <a:cs typeface="Arial" panose="020B0604020202020204" pitchFamily="34" charset="0"/>
              </a:rPr>
              <a:t>franchissement</a:t>
            </a:r>
            <a:r>
              <a:rPr lang="fr-FR" sz="2800" b="1" dirty="0">
                <a:effectLst/>
                <a:latin typeface="Times New Roman" panose="02020603050405020304" pitchFamily="18" charset="0"/>
                <a:ea typeface="Times New Roman" panose="02020603050405020304" pitchFamily="18" charset="0"/>
                <a:cs typeface="Arial" panose="020B0604020202020204" pitchFamily="34" charset="0"/>
              </a:rPr>
              <a:t>, elle va permettre l'évolution du système. </a:t>
            </a:r>
            <a:endParaRPr lang="fr-FR" sz="2800" b="1" dirty="0">
              <a:latin typeface="Times New Roman" panose="02020603050405020304" pitchFamily="18" charset="0"/>
              <a:ea typeface="Times New Roman" panose="02020603050405020304" pitchFamily="18" charset="0"/>
              <a:cs typeface="Arial" panose="020B0604020202020204" pitchFamily="34" charset="0"/>
            </a:endParaRPr>
          </a:p>
        </p:txBody>
      </p:sp>
      <p:sp>
        <p:nvSpPr>
          <p:cNvPr id="11" name="ZoneTexte 10">
            <a:extLst>
              <a:ext uri="{FF2B5EF4-FFF2-40B4-BE49-F238E27FC236}">
                <a16:creationId xmlns="" xmlns:a16="http://schemas.microsoft.com/office/drawing/2014/main" id="{8DC5817A-4784-4053-8402-87554152FAAB}"/>
              </a:ext>
            </a:extLst>
          </p:cNvPr>
          <p:cNvSpPr txBox="1"/>
          <p:nvPr/>
        </p:nvSpPr>
        <p:spPr>
          <a:xfrm>
            <a:off x="1" y="4561025"/>
            <a:ext cx="8900932" cy="1962204"/>
          </a:xfrm>
          <a:prstGeom prst="rect">
            <a:avLst/>
          </a:prstGeom>
          <a:noFill/>
        </p:spPr>
        <p:txBody>
          <a:bodyPr wrap="square">
            <a:spAutoFit/>
          </a:bodyPr>
          <a:lstStyle/>
          <a:p>
            <a:pPr algn="l">
              <a:lnSpc>
                <a:spcPct val="150000"/>
              </a:lnSpc>
            </a:pPr>
            <a:r>
              <a:rPr lang="fr-FR" sz="2800" b="1" i="0" u="none" strike="noStrike" baseline="0" dirty="0">
                <a:latin typeface="Times New Roman" panose="02020603050405020304" pitchFamily="18" charset="0"/>
              </a:rPr>
              <a:t>L'évolution peut se faire entre deux ou plusieurs étapes.</a:t>
            </a:r>
          </a:p>
          <a:p>
            <a:pPr algn="l">
              <a:lnSpc>
                <a:spcPct val="150000"/>
              </a:lnSpc>
            </a:pPr>
            <a:r>
              <a:rPr lang="fr-FR" sz="2800" b="1" i="0" u="none" strike="noStrike" baseline="0" dirty="0">
                <a:latin typeface="Times New Roman" panose="02020603050405020304" pitchFamily="18" charset="0"/>
              </a:rPr>
              <a:t> Une transition est représentée par une barre perpendiculaire à la liaison.</a:t>
            </a:r>
            <a:endParaRPr lang="fr-FR" sz="2800" b="1" dirty="0"/>
          </a:p>
        </p:txBody>
      </p:sp>
      <p:sp>
        <p:nvSpPr>
          <p:cNvPr id="15" name="Rectangle 14">
            <a:extLst>
              <a:ext uri="{FF2B5EF4-FFF2-40B4-BE49-F238E27FC236}">
                <a16:creationId xmlns="" xmlns:a16="http://schemas.microsoft.com/office/drawing/2014/main" id="{FD6BB986-13F3-4CE2-846E-2B31ABB9F5A2}"/>
              </a:ext>
            </a:extLst>
          </p:cNvPr>
          <p:cNvSpPr/>
          <p:nvPr/>
        </p:nvSpPr>
        <p:spPr>
          <a:xfrm>
            <a:off x="9551938" y="4590743"/>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10</a:t>
            </a:r>
          </a:p>
        </p:txBody>
      </p:sp>
      <p:sp>
        <p:nvSpPr>
          <p:cNvPr id="16" name="Rectangle 15">
            <a:extLst>
              <a:ext uri="{FF2B5EF4-FFF2-40B4-BE49-F238E27FC236}">
                <a16:creationId xmlns="" xmlns:a16="http://schemas.microsoft.com/office/drawing/2014/main" id="{7AAE4F5F-1E9C-4EE0-B38C-4BC687E318D1}"/>
              </a:ext>
            </a:extLst>
          </p:cNvPr>
          <p:cNvSpPr/>
          <p:nvPr/>
        </p:nvSpPr>
        <p:spPr>
          <a:xfrm>
            <a:off x="9514725" y="5696189"/>
            <a:ext cx="643271" cy="555118"/>
          </a:xfrm>
          <a:prstGeom prst="rect">
            <a:avLst/>
          </a:prstGeom>
          <a:solidFill>
            <a:schemeClr val="bg1"/>
          </a:soli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a:solidFill>
                  <a:schemeClr val="tx1"/>
                </a:solidFill>
                <a:latin typeface="Times New Roman" panose="02020603050405020304" pitchFamily="18" charset="0"/>
                <a:cs typeface="Times New Roman" panose="02020603050405020304" pitchFamily="18" charset="0"/>
              </a:rPr>
              <a:t>20</a:t>
            </a:r>
          </a:p>
        </p:txBody>
      </p:sp>
      <p:cxnSp>
        <p:nvCxnSpPr>
          <p:cNvPr id="17" name="Connecteur droit 16">
            <a:extLst>
              <a:ext uri="{FF2B5EF4-FFF2-40B4-BE49-F238E27FC236}">
                <a16:creationId xmlns="" xmlns:a16="http://schemas.microsoft.com/office/drawing/2014/main" id="{1B6FB695-2E73-4994-A00E-084BF350104C}"/>
              </a:ext>
            </a:extLst>
          </p:cNvPr>
          <p:cNvCxnSpPr>
            <a:cxnSpLocks/>
          </p:cNvCxnSpPr>
          <p:nvPr/>
        </p:nvCxnSpPr>
        <p:spPr>
          <a:xfrm flipH="1">
            <a:off x="9849651" y="5145860"/>
            <a:ext cx="5316" cy="55511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8" name="Connecteur droit 17">
            <a:extLst>
              <a:ext uri="{FF2B5EF4-FFF2-40B4-BE49-F238E27FC236}">
                <a16:creationId xmlns="" xmlns:a16="http://schemas.microsoft.com/office/drawing/2014/main" id="{735FFA74-58D3-41C1-8B2B-AB44C1C5C985}"/>
              </a:ext>
            </a:extLst>
          </p:cNvPr>
          <p:cNvCxnSpPr/>
          <p:nvPr/>
        </p:nvCxnSpPr>
        <p:spPr>
          <a:xfrm>
            <a:off x="9626362" y="5406021"/>
            <a:ext cx="4680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003745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3153</TotalTime>
  <Words>2078</Words>
  <Application>Microsoft Office PowerPoint</Application>
  <PresentationFormat>Personnalisé</PresentationFormat>
  <Paragraphs>219</Paragraphs>
  <Slides>46</Slides>
  <Notes>1</Notes>
  <HiddenSlides>0</HiddenSlides>
  <MMClips>0</MMClips>
  <ScaleCrop>false</ScaleCrop>
  <HeadingPairs>
    <vt:vector size="4" baseType="variant">
      <vt:variant>
        <vt:lpstr>Thème</vt:lpstr>
      </vt:variant>
      <vt:variant>
        <vt:i4>1</vt:i4>
      </vt:variant>
      <vt:variant>
        <vt:lpstr>Titres des diapositives</vt:lpstr>
      </vt:variant>
      <vt:variant>
        <vt:i4>46</vt:i4>
      </vt:variant>
    </vt:vector>
  </HeadingPairs>
  <TitlesOfParts>
    <vt:vector size="47" baseType="lpstr">
      <vt:lpstr>Thème Office</vt:lpstr>
      <vt:lpstr> CHAPITRE 2:   LE GRAFCET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tayeb lantri</dc:creator>
  <cp:lastModifiedBy>UNIV</cp:lastModifiedBy>
  <cp:revision>67</cp:revision>
  <cp:lastPrinted>2021-05-16T02:18:19Z</cp:lastPrinted>
  <dcterms:created xsi:type="dcterms:W3CDTF">2021-05-15T20:05:28Z</dcterms:created>
  <dcterms:modified xsi:type="dcterms:W3CDTF">2022-02-27T18:41:12Z</dcterms:modified>
</cp:coreProperties>
</file>