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1" r:id="rId2"/>
    <p:sldId id="282" r:id="rId3"/>
    <p:sldId id="283" r:id="rId4"/>
    <p:sldId id="256" r:id="rId5"/>
    <p:sldId id="257" r:id="rId6"/>
    <p:sldId id="284" r:id="rId7"/>
    <p:sldId id="285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90" autoAdjust="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394A0-033C-4421-B11B-ABA29F67D465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A7007-283B-4093-B55B-9A9DAD4EDC5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007-283B-4093-B55B-9A9DAD4EDC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72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007-283B-4093-B55B-9A9DAD4EDC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54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007-283B-4093-B55B-9A9DAD4EDC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54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007-283B-4093-B55B-9A9DAD4EDC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54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007-283B-4093-B55B-9A9DAD4EDC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54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A7007-283B-4093-B55B-9A9DAD4EDC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5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21/03/2022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2276872"/>
            <a:ext cx="7851648" cy="1828800"/>
          </a:xfrm>
        </p:spPr>
        <p:txBody>
          <a:bodyPr/>
          <a:lstStyle/>
          <a:p>
            <a:pPr algn="ctr"/>
            <a:r>
              <a:rPr lang="fr-FR" dirty="0" smtClean="0"/>
              <a:t>Capteurs</a:t>
            </a:r>
            <a:r>
              <a:rPr lang="en-US" dirty="0" smtClean="0"/>
              <a:t> et </a:t>
            </a:r>
            <a:r>
              <a:rPr lang="fr-FR" dirty="0" smtClean="0"/>
              <a:t>chaines</a:t>
            </a:r>
            <a:r>
              <a:rPr lang="en-US" dirty="0" smtClean="0"/>
              <a:t> de </a:t>
            </a:r>
            <a:r>
              <a:rPr lang="fr-FR" dirty="0" smtClean="0"/>
              <a:t>Mesure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442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3016550" y="47422"/>
            <a:ext cx="6084168" cy="49148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FF00"/>
                </a:solidFill>
              </a:rPr>
              <a:t>CHAP.I: </a:t>
            </a:r>
            <a:r>
              <a:rPr lang="en-US" sz="3200" b="1" dirty="0" smtClean="0">
                <a:solidFill>
                  <a:srgbClr val="FFFF00"/>
                </a:solidFill>
              </a:rPr>
              <a:t>GENERALITES SUR LA MESURE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4359" y="692696"/>
            <a:ext cx="3485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PROPAGATION DES ERREURS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04617" y="1052736"/>
            <a:ext cx="80703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Cette section présente quelques notions de calcul d'erreur et montre </a:t>
            </a:r>
            <a:r>
              <a:rPr lang="fr-FR" sz="2400" dirty="0" smtClean="0"/>
              <a:t>les effets de l'erreur </a:t>
            </a:r>
            <a:r>
              <a:rPr lang="fr-FR" sz="2400" dirty="0"/>
              <a:t>dans une chaîne de mesure.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6070" y="2053297"/>
            <a:ext cx="1343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.1.Produits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84359" y="2422629"/>
            <a:ext cx="51237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La grandeur X s’obtient par la mesure de </a:t>
            </a:r>
            <a:r>
              <a:rPr lang="fr-FR" dirty="0" err="1"/>
              <a:t>Yet</a:t>
            </a:r>
            <a:r>
              <a:rPr lang="fr-FR" dirty="0"/>
              <a:t> Z. </a:t>
            </a:r>
            <a:endParaRPr lang="fr-FR" dirty="0" smtClean="0"/>
          </a:p>
          <a:p>
            <a:r>
              <a:rPr lang="fr-FR" dirty="0" smtClean="0"/>
              <a:t>On </a:t>
            </a:r>
            <a:r>
              <a:rPr lang="fr-FR" dirty="0"/>
              <a:t>a </a:t>
            </a:r>
            <a:r>
              <a:rPr lang="fr-FR" dirty="0" smtClean="0"/>
              <a:t>X=Y.Z    ou  X=Y/Z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25" t="74122" r="55368" b="18421"/>
          <a:stretch/>
        </p:blipFill>
        <p:spPr bwMode="auto">
          <a:xfrm>
            <a:off x="6003924" y="2508563"/>
            <a:ext cx="2672531" cy="78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016551" y="2053297"/>
            <a:ext cx="146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2.Quotients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84359" y="3726195"/>
            <a:ext cx="1277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3.Sommes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604617" y="4191690"/>
            <a:ext cx="4903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La grandeur X s’obtient par la mesure </a:t>
            </a:r>
            <a:r>
              <a:rPr lang="fr-FR" dirty="0" err="1"/>
              <a:t>deYet</a:t>
            </a:r>
            <a:r>
              <a:rPr lang="fr-FR" dirty="0"/>
              <a:t> </a:t>
            </a:r>
            <a:r>
              <a:rPr lang="fr-FR" dirty="0" err="1"/>
              <a:t>deZ</a:t>
            </a:r>
            <a:r>
              <a:rPr lang="fr-FR" dirty="0" smtClean="0"/>
              <a:t>. On a X=Y+Z.    Ou X=Y-Z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40" t="59046" r="74166" b="36129"/>
          <a:stretch/>
        </p:blipFill>
        <p:spPr bwMode="auto">
          <a:xfrm>
            <a:off x="5930877" y="4223774"/>
            <a:ext cx="2762909" cy="789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627784" y="3726195"/>
            <a:ext cx="162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4.Différences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385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4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fr-FR" dirty="0" smtClean="0"/>
              <a:t>Contenue</a:t>
            </a:r>
            <a:r>
              <a:rPr lang="en-US" dirty="0" smtClean="0"/>
              <a:t> de la </a:t>
            </a:r>
            <a:r>
              <a:rPr lang="fr-FR" dirty="0" smtClean="0"/>
              <a:t>matière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/>
              <a:t>CHAP.I: </a:t>
            </a:r>
            <a:r>
              <a:rPr lang="en-US" sz="1800" b="1" dirty="0" smtClean="0"/>
              <a:t>GENERALITES SUR LA MESURE</a:t>
            </a:r>
          </a:p>
          <a:p>
            <a:pPr marL="0" indent="0">
              <a:buNone/>
            </a:pPr>
            <a:r>
              <a:rPr lang="fr-FR" sz="1600" dirty="0" smtClean="0"/>
              <a:t>Définition,…….</a:t>
            </a:r>
            <a:endParaRPr lang="en-US" sz="1800" b="1" dirty="0" smtClean="0"/>
          </a:p>
          <a:p>
            <a:r>
              <a:rPr lang="en-US" sz="2000" b="1" dirty="0" smtClean="0"/>
              <a:t>CHAP.II: </a:t>
            </a:r>
            <a:r>
              <a:rPr lang="en-US" sz="1800" b="1" dirty="0" smtClean="0"/>
              <a:t>CARACTERISTIQUES METROLOGIQUES DES CAPTEURS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fr-FR" sz="1600" dirty="0"/>
              <a:t>Définition, étalonnage d’un capteur, sensibilité, linéarité, précision, sensibilité dynamique. </a:t>
            </a:r>
            <a:endParaRPr lang="en-US" sz="1800" b="1" dirty="0" smtClean="0"/>
          </a:p>
          <a:p>
            <a:r>
              <a:rPr lang="en-US" sz="2000" b="1" dirty="0" smtClean="0"/>
              <a:t>CHAP.III: </a:t>
            </a:r>
            <a:r>
              <a:rPr lang="en-US" sz="1800" b="1" dirty="0" smtClean="0"/>
              <a:t>CONDITIONNEMENT DES CAPTEURS</a:t>
            </a:r>
          </a:p>
          <a:p>
            <a:pPr marL="0" indent="0">
              <a:buNone/>
            </a:pPr>
            <a:r>
              <a:rPr lang="fr-FR" sz="1800" dirty="0"/>
              <a:t>Montages de base des amplificateurs opérationnels (inverseur, non inverseur, différentiel, </a:t>
            </a:r>
            <a:r>
              <a:rPr lang="fr-FR" sz="1800" dirty="0" err="1"/>
              <a:t>sommateur</a:t>
            </a:r>
            <a:r>
              <a:rPr lang="fr-FR" sz="1800" dirty="0"/>
              <a:t>, …). Amplificateur d’instrumentation, Amplificateur</a:t>
            </a:r>
            <a:endParaRPr lang="en-US" sz="2000" b="1" dirty="0" smtClean="0"/>
          </a:p>
          <a:p>
            <a:r>
              <a:rPr lang="en-US" sz="2000" b="1" dirty="0" smtClean="0"/>
              <a:t>CHAP.IV: </a:t>
            </a:r>
            <a:r>
              <a:rPr lang="en-US" sz="1800" b="1" dirty="0" smtClean="0"/>
              <a:t>CAPTEURS DE TEMPERATURE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 </a:t>
            </a:r>
            <a:r>
              <a:rPr lang="fr-FR" sz="1400" b="1" dirty="0"/>
              <a:t>Introduction à la thermométrie, Thermométrie par résistances, Thermocouple, Thermistance, Pyromètre</a:t>
            </a:r>
            <a:endParaRPr lang="en-US" sz="1400" b="1" dirty="0" smtClean="0"/>
          </a:p>
          <a:p>
            <a:r>
              <a:rPr lang="en-US" sz="2100" b="1" dirty="0" smtClean="0"/>
              <a:t>CHAP.V: </a:t>
            </a:r>
            <a:r>
              <a:rPr lang="fr-FR" sz="1800" b="1" dirty="0" smtClean="0"/>
              <a:t>CAPTEURS  DE PRESSIONS </a:t>
            </a:r>
          </a:p>
          <a:p>
            <a:pPr marL="0" indent="0">
              <a:buNone/>
            </a:pPr>
            <a:r>
              <a:rPr lang="fr-FR" sz="1500" b="1" dirty="0" smtClean="0"/>
              <a:t>       Notions </a:t>
            </a:r>
            <a:r>
              <a:rPr lang="fr-FR" sz="1500" b="1" dirty="0"/>
              <a:t>de pression, pression absolue, pression relative et pression différentielle. Capteurs de pression </a:t>
            </a:r>
            <a:r>
              <a:rPr lang="fr-FR" sz="1500" b="1" dirty="0" err="1"/>
              <a:t>piézorésistifs</a:t>
            </a:r>
            <a:r>
              <a:rPr lang="fr-FR" sz="1500" b="1" dirty="0"/>
              <a:t> </a:t>
            </a:r>
            <a:endParaRPr lang="en-US" sz="2000" dirty="0" smtClean="0"/>
          </a:p>
          <a:p>
            <a:r>
              <a:rPr lang="en-US" sz="2000" b="1" dirty="0" smtClean="0"/>
              <a:t>CHAP.VI: </a:t>
            </a:r>
            <a:r>
              <a:rPr lang="fr-FR" sz="1800" b="1" dirty="0" smtClean="0"/>
              <a:t>CAPTEURS DE NIVEAUX ET DÉBITS</a:t>
            </a:r>
          </a:p>
          <a:p>
            <a:pPr marL="0" indent="0">
              <a:buNone/>
            </a:pPr>
            <a:r>
              <a:rPr lang="fr-FR" sz="2000" dirty="0" smtClean="0"/>
              <a:t>        Capteurs </a:t>
            </a:r>
            <a:r>
              <a:rPr lang="fr-FR" sz="2000" dirty="0"/>
              <a:t>à flotteurs, Capteurs à ultrasons à effet Doppler</a:t>
            </a:r>
            <a:endParaRPr lang="en-US" sz="2000" dirty="0" smtClean="0"/>
          </a:p>
          <a:p>
            <a:r>
              <a:rPr lang="en-US" sz="2000" b="1" dirty="0" smtClean="0"/>
              <a:t>CHAP .VII: </a:t>
            </a:r>
            <a:r>
              <a:rPr lang="fr-FR" sz="1800" b="1" dirty="0" smtClean="0"/>
              <a:t>CAPTEURS DE DÉPLACEMENTS ET DE VITESSE </a:t>
            </a:r>
          </a:p>
          <a:p>
            <a:pPr marL="0" indent="0">
              <a:buNone/>
            </a:pPr>
            <a:r>
              <a:rPr lang="fr-FR" sz="1800" b="1" dirty="0"/>
              <a:t> </a:t>
            </a:r>
            <a:r>
              <a:rPr lang="fr-FR" sz="1600" dirty="0"/>
              <a:t>Codeurs </a:t>
            </a:r>
            <a:r>
              <a:rPr lang="fr-FR" sz="1600" dirty="0" smtClean="0"/>
              <a:t>optiques</a:t>
            </a:r>
            <a:r>
              <a:rPr lang="fr-FR" sz="1600" dirty="0"/>
              <a:t>, Codeurs incrémentaux</a:t>
            </a:r>
            <a:endParaRPr lang="en-US" sz="1800" b="1" dirty="0" smtClean="0"/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3809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59832" y="0"/>
            <a:ext cx="6084168" cy="49148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CHAP.I: </a:t>
            </a:r>
            <a:r>
              <a:rPr lang="en-US" sz="3200" dirty="0">
                <a:solidFill>
                  <a:srgbClr val="FFFF00"/>
                </a:solidFill>
              </a:rPr>
              <a:t>GENERALITES SUR LA MESURE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7854696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>
                <a:solidFill>
                  <a:srgbClr val="FFFF00"/>
                </a:solidFill>
              </a:rPr>
              <a:t>INTRODUCTION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fr-FR" dirty="0">
                <a:solidFill>
                  <a:srgbClr val="FFFF00"/>
                </a:solidFill>
              </a:rPr>
              <a:t>La pratique des sciences fondamentales et appliquées conduit à réaliser des mesures</a:t>
            </a:r>
            <a:r>
              <a:rPr lang="fr-FR" dirty="0" smtClean="0">
                <a:solidFill>
                  <a:srgbClr val="FFFF00"/>
                </a:solidFill>
              </a:rPr>
              <a:t>. </a:t>
            </a:r>
          </a:p>
          <a:p>
            <a:pPr algn="l"/>
            <a:r>
              <a:rPr lang="fr-FR" dirty="0" smtClean="0">
                <a:solidFill>
                  <a:srgbClr val="FFFF00"/>
                </a:solidFill>
              </a:rPr>
              <a:t>Toute </a:t>
            </a:r>
            <a:r>
              <a:rPr lang="fr-FR" dirty="0">
                <a:solidFill>
                  <a:srgbClr val="FFFF00"/>
                </a:solidFill>
              </a:rPr>
              <a:t>mesure est entachée d’erreurs aléatoires dues au matériel, aux paramètres </a:t>
            </a:r>
            <a:r>
              <a:rPr lang="fr-FR" dirty="0" smtClean="0">
                <a:solidFill>
                  <a:srgbClr val="FFFF00"/>
                </a:solidFill>
              </a:rPr>
              <a:t>physiques mis </a:t>
            </a:r>
            <a:r>
              <a:rPr lang="fr-FR" dirty="0">
                <a:solidFill>
                  <a:srgbClr val="FFFF00"/>
                </a:solidFill>
              </a:rPr>
              <a:t>en jeu, et à l’expérimentateur; ces erreurs ont des valeurs inconnues et </a:t>
            </a:r>
            <a:r>
              <a:rPr lang="fr-FR" dirty="0" smtClean="0">
                <a:solidFill>
                  <a:srgbClr val="FFFF00"/>
                </a:solidFill>
              </a:rPr>
              <a:t>l’on peut seulement les </a:t>
            </a:r>
            <a:r>
              <a:rPr lang="fr-FR" dirty="0">
                <a:solidFill>
                  <a:srgbClr val="FFFF00"/>
                </a:solidFill>
              </a:rPr>
              <a:t>estimer</a:t>
            </a:r>
            <a:r>
              <a:rPr lang="fr-FR" dirty="0" smtClean="0">
                <a:solidFill>
                  <a:srgbClr val="FFFF00"/>
                </a:solidFill>
              </a:rPr>
              <a:t>.</a:t>
            </a:r>
          </a:p>
          <a:p>
            <a:pPr algn="l"/>
            <a:endParaRPr lang="fr-FR" dirty="0">
              <a:solidFill>
                <a:srgbClr val="FFFF00"/>
              </a:solidFill>
            </a:endParaRPr>
          </a:p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670782" y="2726368"/>
            <a:ext cx="8293705" cy="3726968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/>
              <a:t>1.DEFINITIONS</a:t>
            </a:r>
            <a:endParaRPr lang="en-US" sz="1800" dirty="0"/>
          </a:p>
          <a:p>
            <a:pPr marL="285750" indent="-285750" algn="l">
              <a:buFont typeface="Wingdings" pitchFamily="2" charset="2"/>
              <a:buChar char="§"/>
            </a:pPr>
            <a:r>
              <a:rPr lang="en-US" sz="1800" b="1" dirty="0" smtClean="0">
                <a:solidFill>
                  <a:srgbClr val="FFFF00"/>
                </a:solidFill>
              </a:rPr>
              <a:t>Grandeur </a:t>
            </a:r>
            <a:r>
              <a:rPr lang="en-US" sz="1800" b="1" dirty="0">
                <a:solidFill>
                  <a:srgbClr val="FFFF00"/>
                </a:solidFill>
              </a:rPr>
              <a:t>physique (X</a:t>
            </a:r>
            <a:r>
              <a:rPr lang="en-US" sz="1800" b="1" dirty="0" smtClean="0">
                <a:solidFill>
                  <a:srgbClr val="FFFF00"/>
                </a:solidFill>
              </a:rPr>
              <a:t>)    </a:t>
            </a:r>
            <a:r>
              <a:rPr lang="fr-FR" sz="1800" dirty="0" smtClean="0"/>
              <a:t>Paramètre qui doit </a:t>
            </a:r>
            <a:r>
              <a:rPr lang="fr-FR" sz="1800" dirty="0"/>
              <a:t>être contrôlé lors de l'élaboration d'un produit ou </a:t>
            </a:r>
            <a:r>
              <a:rPr lang="fr-FR" sz="1800" dirty="0" smtClean="0"/>
              <a:t>de son </a:t>
            </a:r>
            <a:r>
              <a:rPr lang="fr-FR" sz="1800" dirty="0"/>
              <a:t>transfert</a:t>
            </a:r>
            <a:r>
              <a:rPr lang="fr-FR" sz="1800" dirty="0" smtClean="0"/>
              <a:t>. exemple( Pression, Température…….)</a:t>
            </a:r>
            <a:endParaRPr lang="fr-FR" sz="18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b="1" dirty="0" err="1" smtClean="0">
                <a:solidFill>
                  <a:srgbClr val="FFFF00"/>
                </a:solidFill>
              </a:rPr>
              <a:t>Mesurage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smtClean="0"/>
              <a:t>   </a:t>
            </a:r>
            <a:r>
              <a:rPr lang="fr-FR" sz="1800" dirty="0" smtClean="0"/>
              <a:t>C'est </a:t>
            </a:r>
            <a:r>
              <a:rPr lang="fr-FR" sz="1800" dirty="0"/>
              <a:t>l'ensemble des opérations ayants pour but de déterminer la </a:t>
            </a:r>
            <a:r>
              <a:rPr lang="fr-FR" sz="1800" dirty="0" smtClean="0"/>
              <a:t>valeur d'une grandeur physique</a:t>
            </a:r>
            <a:r>
              <a:rPr lang="fr-FR" sz="1800" dirty="0"/>
              <a:t>.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b="1" dirty="0" err="1" smtClean="0">
                <a:solidFill>
                  <a:srgbClr val="FFFF00"/>
                </a:solidFill>
              </a:rPr>
              <a:t>Mesure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>
                <a:solidFill>
                  <a:srgbClr val="FFFF00"/>
                </a:solidFill>
              </a:rPr>
              <a:t>(x</a:t>
            </a:r>
            <a:r>
              <a:rPr lang="en-US" sz="1800" b="1" dirty="0" smtClean="0">
                <a:solidFill>
                  <a:srgbClr val="FFFF00"/>
                </a:solidFill>
              </a:rPr>
              <a:t>)   </a:t>
            </a:r>
            <a:r>
              <a:rPr lang="fr-FR" sz="1800" dirty="0" smtClean="0"/>
              <a:t>C'est </a:t>
            </a:r>
            <a:r>
              <a:rPr lang="fr-FR" sz="1800" dirty="0"/>
              <a:t>l’évaluation d'une grandeur par comparaison avec une autre grandeur de </a:t>
            </a:r>
            <a:r>
              <a:rPr lang="fr-FR" sz="1800" dirty="0" smtClean="0"/>
              <a:t>même nature </a:t>
            </a:r>
            <a:r>
              <a:rPr lang="fr-FR" sz="1800" dirty="0"/>
              <a:t>prise pour unité</a:t>
            </a:r>
            <a:r>
              <a:rPr lang="fr-FR" sz="1800" dirty="0" smtClean="0"/>
              <a:t>.</a:t>
            </a:r>
            <a:endParaRPr lang="fr-FR" sz="1800" dirty="0"/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b="1" dirty="0" smtClean="0">
                <a:solidFill>
                  <a:srgbClr val="FFFF00"/>
                </a:solidFill>
              </a:rPr>
              <a:t>Incertitude </a:t>
            </a:r>
            <a:r>
              <a:rPr lang="en-US" sz="1800" b="1" dirty="0">
                <a:solidFill>
                  <a:srgbClr val="FFFF00"/>
                </a:solidFill>
              </a:rPr>
              <a:t>(dx</a:t>
            </a:r>
            <a:r>
              <a:rPr lang="en-US" sz="1800" b="1" dirty="0" smtClean="0">
                <a:solidFill>
                  <a:srgbClr val="FFFF00"/>
                </a:solidFill>
              </a:rPr>
              <a:t>) </a:t>
            </a:r>
            <a:r>
              <a:rPr lang="fr-FR" sz="1800" dirty="0"/>
              <a:t>Les incertitudes proviennent des différentes erreurs liées à la </a:t>
            </a:r>
            <a:r>
              <a:rPr lang="fr-FR" sz="1800" dirty="0" smtClean="0"/>
              <a:t>mesure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b="1" dirty="0" err="1" smtClean="0">
                <a:solidFill>
                  <a:srgbClr val="FFFF00"/>
                </a:solidFill>
              </a:rPr>
              <a:t>Chiffres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significatifs</a:t>
            </a:r>
            <a:r>
              <a:rPr lang="en-US" sz="1800" b="1" dirty="0" smtClean="0">
                <a:solidFill>
                  <a:srgbClr val="FFFF00"/>
                </a:solidFill>
              </a:rPr>
              <a:t>:  </a:t>
            </a:r>
            <a:r>
              <a:rPr lang="fr-FR" sz="1800" dirty="0"/>
              <a:t>Les grandeurs utilisées en </a:t>
            </a:r>
            <a:r>
              <a:rPr lang="fr-FR" sz="1800" dirty="0" smtClean="0"/>
              <a:t>Sciences ont toujours une </a:t>
            </a:r>
            <a:r>
              <a:rPr lang="fr-FR" sz="1800" dirty="0"/>
              <a:t>précision limitée car elles </a:t>
            </a:r>
            <a:r>
              <a:rPr lang="fr-FR" sz="1800" dirty="0" smtClean="0"/>
              <a:t>sont issues de mesures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pPr algn="l"/>
            <a:r>
              <a:rPr lang="fr-FR" sz="1800" dirty="0" smtClean="0"/>
              <a:t>L’incertitude </a:t>
            </a:r>
            <a:r>
              <a:rPr lang="fr-FR" sz="1800" dirty="0"/>
              <a:t>comporte au </a:t>
            </a:r>
            <a:r>
              <a:rPr lang="fr-FR" sz="1800" dirty="0" smtClean="0"/>
              <a:t>maximum deux </a:t>
            </a:r>
            <a:r>
              <a:rPr lang="fr-FR" sz="1800" dirty="0"/>
              <a:t>(2)chiffres significatifs</a:t>
            </a:r>
          </a:p>
          <a:p>
            <a:pPr algn="l"/>
            <a:endParaRPr lang="fr-FR" sz="1800" dirty="0" smtClean="0">
              <a:solidFill>
                <a:srgbClr val="FFFF00"/>
              </a:solidFill>
            </a:endParaRPr>
          </a:p>
          <a:p>
            <a:pPr algn="l"/>
            <a:endParaRPr lang="en-US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39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7504" y="83671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 SYSTEME </a:t>
            </a:r>
            <a:r>
              <a:rPr lang="en-US" b="1" dirty="0"/>
              <a:t>INTERNATIONAL D’UNITE (SI</a:t>
            </a:r>
            <a:r>
              <a:rPr lang="en-US" b="1" dirty="0" smtClean="0"/>
              <a:t>)   (</a:t>
            </a:r>
            <a:r>
              <a:rPr lang="fr-FR" b="1" dirty="0" smtClean="0"/>
              <a:t>unité</a:t>
            </a:r>
            <a:r>
              <a:rPr lang="en-US" b="1" dirty="0" smtClean="0"/>
              <a:t> de base)</a:t>
            </a: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059832" y="34280"/>
            <a:ext cx="6084168" cy="49148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FF00"/>
                </a:solidFill>
              </a:rPr>
              <a:t>CHAP.I: </a:t>
            </a:r>
            <a:r>
              <a:rPr lang="en-US" sz="3200" dirty="0" smtClean="0">
                <a:solidFill>
                  <a:srgbClr val="FFFF00"/>
                </a:solidFill>
              </a:rPr>
              <a:t>GENERALITES SUR LA MESURE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07504" y="1331433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Système </a:t>
            </a:r>
            <a:r>
              <a:rPr lang="fr-FR" dirty="0" smtClean="0"/>
              <a:t>International d’Unités </a:t>
            </a:r>
            <a:r>
              <a:rPr lang="fr-FR" dirty="0"/>
              <a:t>a pour objet une meilleure uniformité, donc </a:t>
            </a:r>
            <a:r>
              <a:rPr lang="fr-FR" dirty="0" smtClean="0"/>
              <a:t>une meilleure </a:t>
            </a:r>
            <a:r>
              <a:rPr lang="fr-FR" dirty="0"/>
              <a:t>compréhension mutuelle dans l’usage général.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33" t="25396" r="22024" b="6251"/>
          <a:stretch/>
        </p:blipFill>
        <p:spPr bwMode="auto">
          <a:xfrm>
            <a:off x="1228776" y="1977763"/>
            <a:ext cx="6367559" cy="4413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395" y="836712"/>
            <a:ext cx="4449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Unités</a:t>
            </a:r>
            <a:r>
              <a:rPr lang="en-US" sz="2400" b="1" dirty="0"/>
              <a:t> </a:t>
            </a:r>
            <a:r>
              <a:rPr lang="en-US" sz="2400" b="1" dirty="0" err="1"/>
              <a:t>dérivées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0518" y="1399183"/>
            <a:ext cx="8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Elles sont formées de manière </a:t>
            </a:r>
            <a:r>
              <a:rPr lang="fr-FR" dirty="0" smtClean="0"/>
              <a:t>cohérente à partir  des </a:t>
            </a:r>
            <a:r>
              <a:rPr lang="fr-FR" dirty="0"/>
              <a:t>unités de base</a:t>
            </a:r>
            <a:r>
              <a:rPr lang="fr-FR" dirty="0" smtClean="0"/>
              <a:t>. Certaines unités dérivées </a:t>
            </a:r>
            <a:r>
              <a:rPr lang="fr-FR" dirty="0"/>
              <a:t>ont reçu un nom spécial qui </a:t>
            </a:r>
            <a:r>
              <a:rPr lang="fr-FR" dirty="0" smtClean="0"/>
              <a:t>peut être utilisé à son tour pour former </a:t>
            </a:r>
            <a:r>
              <a:rPr lang="fr-FR" dirty="0"/>
              <a:t>d’autres </a:t>
            </a:r>
            <a:r>
              <a:rPr lang="fr-FR" dirty="0" smtClean="0"/>
              <a:t>noms d’unités</a:t>
            </a:r>
            <a:r>
              <a:rPr lang="fr-FR" dirty="0"/>
              <a:t>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016550" y="47422"/>
            <a:ext cx="6084168" cy="49148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FF00"/>
                </a:solidFill>
              </a:rPr>
              <a:t>CHAP.I: </a:t>
            </a:r>
            <a:r>
              <a:rPr lang="en-US" sz="3200" dirty="0" smtClean="0">
                <a:solidFill>
                  <a:srgbClr val="FFFF00"/>
                </a:solidFill>
              </a:rPr>
              <a:t>GENERALITES SUR LA MESURE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2" t="19127" r="19235" b="7955"/>
          <a:stretch/>
        </p:blipFill>
        <p:spPr bwMode="auto">
          <a:xfrm>
            <a:off x="1754832" y="2132856"/>
            <a:ext cx="6705600" cy="4432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264" y="1196752"/>
            <a:ext cx="8863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Lorsqu’une unité s’avère trop grande ou trop petite, pour l’emploi envisagé, </a:t>
            </a:r>
            <a:r>
              <a:rPr lang="fr-FR" dirty="0" smtClean="0"/>
              <a:t>on utilise des </a:t>
            </a:r>
            <a:r>
              <a:rPr lang="fr-FR" dirty="0"/>
              <a:t>multiples ou des sous-multiples exclusivement décimaux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016550" y="47422"/>
            <a:ext cx="6084168" cy="49148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FF00"/>
                </a:solidFill>
              </a:rPr>
              <a:t>CHAP.I: </a:t>
            </a:r>
            <a:r>
              <a:rPr lang="en-US" sz="3200" dirty="0" smtClean="0">
                <a:solidFill>
                  <a:srgbClr val="FFFF00"/>
                </a:solidFill>
              </a:rPr>
              <a:t>GENERALITES SUR LA MESURE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983" y="692696"/>
            <a:ext cx="3151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Multiples et sous-multiples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4" t="22609" r="20468" b="13125"/>
          <a:stretch/>
        </p:blipFill>
        <p:spPr bwMode="auto">
          <a:xfrm>
            <a:off x="1043608" y="1843083"/>
            <a:ext cx="7272808" cy="443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84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4339" y="1196752"/>
            <a:ext cx="8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erreurs </a:t>
            </a:r>
            <a:r>
              <a:rPr lang="fr-FR" dirty="0"/>
              <a:t>de mesure ont des causes systématiques que l’expérimentateur </a:t>
            </a:r>
            <a:r>
              <a:rPr lang="fr-FR" dirty="0" smtClean="0"/>
              <a:t>peut corriger </a:t>
            </a:r>
            <a:r>
              <a:rPr lang="fr-FR" dirty="0"/>
              <a:t>ou non. Ces erreurs ont des causes clairement identifiées et prévisibles. Parmi </a:t>
            </a:r>
            <a:r>
              <a:rPr lang="fr-FR" dirty="0" smtClean="0"/>
              <a:t>ces erreurs</a:t>
            </a:r>
            <a:r>
              <a:rPr lang="fr-FR" dirty="0"/>
              <a:t>, on trouve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016550" y="47422"/>
            <a:ext cx="6084168" cy="49148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FF00"/>
                </a:solidFill>
              </a:rPr>
              <a:t>CHAP.I: </a:t>
            </a:r>
            <a:r>
              <a:rPr lang="en-US" sz="3200" dirty="0" smtClean="0">
                <a:solidFill>
                  <a:srgbClr val="FFFF00"/>
                </a:solidFill>
              </a:rPr>
              <a:t>GENERALITES SUR LA MESURE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39" y="706942"/>
            <a:ext cx="45656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DIFFERENTES ERREURS POSSIBLES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162" y="2276872"/>
            <a:ext cx="2599622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err="1"/>
              <a:t>Erreurs</a:t>
            </a:r>
            <a:r>
              <a:rPr lang="en-US" b="1" dirty="0"/>
              <a:t> </a:t>
            </a:r>
            <a:r>
              <a:rPr lang="en-US" b="1" dirty="0" err="1" smtClean="0"/>
              <a:t>systématiques</a:t>
            </a:r>
            <a:endParaRPr lang="en-US" b="1" dirty="0" smtClean="0"/>
          </a:p>
          <a:p>
            <a:r>
              <a:rPr lang="fr-FR" dirty="0"/>
              <a:t>mauvais étalonnage </a:t>
            </a:r>
            <a:r>
              <a:rPr lang="fr-FR" dirty="0" smtClean="0"/>
              <a:t>…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18274" y="2996952"/>
            <a:ext cx="324036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b="1" dirty="0"/>
              <a:t>Erreurs </a:t>
            </a:r>
            <a:r>
              <a:rPr lang="fr-FR" b="1" dirty="0" smtClean="0"/>
              <a:t>aléatoires ou </a:t>
            </a:r>
            <a:r>
              <a:rPr lang="fr-FR" b="1" dirty="0"/>
              <a:t>erreur de </a:t>
            </a:r>
            <a:r>
              <a:rPr lang="fr-FR" b="1" dirty="0" smtClean="0"/>
              <a:t>répétabilité</a:t>
            </a:r>
          </a:p>
          <a:p>
            <a:endParaRPr lang="fr-FR" b="1" dirty="0"/>
          </a:p>
          <a:p>
            <a:r>
              <a:rPr lang="fr-FR" dirty="0"/>
              <a:t>maladresse du manipulateur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91562" y="3861048"/>
            <a:ext cx="2464906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b="1" dirty="0" err="1"/>
              <a:t>Erreurs</a:t>
            </a:r>
            <a:r>
              <a:rPr lang="en-US" b="1" dirty="0"/>
              <a:t> </a:t>
            </a:r>
            <a:r>
              <a:rPr lang="en-US" b="1" dirty="0" err="1" smtClean="0"/>
              <a:t>accidentelles</a:t>
            </a:r>
            <a:endParaRPr lang="en-US" b="1" dirty="0" smtClean="0"/>
          </a:p>
          <a:p>
            <a:endParaRPr lang="en-US" b="1" dirty="0"/>
          </a:p>
          <a:p>
            <a:r>
              <a:rPr lang="fr-FR" dirty="0"/>
              <a:t>fausse </a:t>
            </a:r>
            <a:r>
              <a:rPr lang="fr-FR" dirty="0" err="1"/>
              <a:t>manoeuvre</a:t>
            </a:r>
            <a:r>
              <a:rPr lang="fr-FR" dirty="0"/>
              <a:t> </a:t>
            </a:r>
            <a:r>
              <a:rPr lang="fr-FR" dirty="0" smtClean="0"/>
              <a:t>….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93" y="505985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DIFFERENTS   TYPES   D'ERREURS  </a:t>
            </a:r>
            <a:r>
              <a:rPr lang="en-US" b="1" dirty="0"/>
              <a:t>CLASSIQUES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0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2" grpId="0" animBg="1"/>
      <p:bldP spid="7" grpId="0" animBg="1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3016550" y="47422"/>
            <a:ext cx="6084168" cy="49148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FF00"/>
                </a:solidFill>
              </a:rPr>
              <a:t>CHAP.I: </a:t>
            </a:r>
            <a:r>
              <a:rPr lang="en-US" sz="3200" b="1" dirty="0" smtClean="0">
                <a:solidFill>
                  <a:srgbClr val="FFFF00"/>
                </a:solidFill>
              </a:rPr>
              <a:t>GENERALITES SUR LA MESURE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0565" y="620688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DIFFERENTS   TYPES   D'ERREURS </a:t>
            </a:r>
            <a:r>
              <a:rPr lang="en-US" b="1" dirty="0"/>
              <a:t>CLASSIQUES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0384" y="1124744"/>
            <a:ext cx="2567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Erreur</a:t>
            </a:r>
            <a:r>
              <a:rPr lang="en-US" b="1" dirty="0"/>
              <a:t> de </a:t>
            </a:r>
            <a:r>
              <a:rPr lang="en-US" b="1" dirty="0" err="1"/>
              <a:t>zéro</a:t>
            </a:r>
            <a:r>
              <a:rPr lang="en-US" b="1" dirty="0"/>
              <a:t> (offset)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89" y="1589700"/>
            <a:ext cx="2400017" cy="208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153544" y="1052736"/>
            <a:ext cx="2608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Erreur</a:t>
            </a:r>
            <a:r>
              <a:rPr lang="en-US" b="1" dirty="0"/>
              <a:t> </a:t>
            </a:r>
            <a:r>
              <a:rPr lang="en-US" b="1" dirty="0" err="1"/>
              <a:t>d'échelle</a:t>
            </a:r>
            <a:r>
              <a:rPr lang="en-US" b="1" dirty="0"/>
              <a:t> (gain)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56792"/>
            <a:ext cx="2592260" cy="199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460750" y="1115452"/>
            <a:ext cx="2181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Erreur</a:t>
            </a:r>
            <a:r>
              <a:rPr lang="en-US" b="1" dirty="0"/>
              <a:t> de </a:t>
            </a:r>
            <a:r>
              <a:rPr lang="en-US" b="1" dirty="0" err="1"/>
              <a:t>linéarité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088" y="1556792"/>
            <a:ext cx="2562302" cy="2017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7854" y="3573016"/>
            <a:ext cx="4546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Erreur </a:t>
            </a:r>
            <a:r>
              <a:rPr lang="fr-FR" b="1" dirty="0" smtClean="0"/>
              <a:t> due  au  phénomène  d'hystérésis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974914"/>
            <a:ext cx="2808312" cy="216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516449" y="3676941"/>
            <a:ext cx="229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Erreur</a:t>
            </a:r>
            <a:r>
              <a:rPr lang="en-US" b="1" dirty="0" smtClean="0"/>
              <a:t>  de  </a:t>
            </a:r>
            <a:r>
              <a:rPr lang="en-US" b="1" dirty="0" err="1" smtClean="0"/>
              <a:t>mobilité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740" y="4046273"/>
            <a:ext cx="2676918" cy="2162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22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4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3016550" y="47422"/>
            <a:ext cx="6084168" cy="49148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FF00"/>
                </a:solidFill>
              </a:rPr>
              <a:t>CHAP.I: </a:t>
            </a:r>
            <a:r>
              <a:rPr lang="en-US" sz="3200" b="1" dirty="0" smtClean="0">
                <a:solidFill>
                  <a:srgbClr val="FFFF00"/>
                </a:solidFill>
              </a:rPr>
              <a:t>GENERALITES SUR LA MESURE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1600" y="764704"/>
            <a:ext cx="6469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IDENTIFICATION DES SOURCES D’ERREURS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71600" y="1628800"/>
            <a:ext cx="914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Moyen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48527" y="2204864"/>
            <a:ext cx="1161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Méthode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3808" y="2574196"/>
            <a:ext cx="1034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Matière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22997" y="3059668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Milieu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436096" y="3419708"/>
            <a:ext cx="1717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Main d’oeuvre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4571998" y="1340768"/>
            <a:ext cx="2544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Méthode des 5M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7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21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10361</TotalTime>
  <Words>600</Words>
  <Application>Microsoft Office PowerPoint</Application>
  <PresentationFormat>Affichage à l'écran (4:3)</PresentationFormat>
  <Paragraphs>79</Paragraphs>
  <Slides>10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Capteurs et chaines de Mesure</vt:lpstr>
      <vt:lpstr>Contenue de la matière</vt:lpstr>
      <vt:lpstr>CHAP.I: GENERALITES SUR LA MESURE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Feyrouz</dc:creator>
  <cp:lastModifiedBy>houari-mohammed</cp:lastModifiedBy>
  <cp:revision>73</cp:revision>
  <dcterms:created xsi:type="dcterms:W3CDTF">2020-01-26T17:16:43Z</dcterms:created>
  <dcterms:modified xsi:type="dcterms:W3CDTF">2022-03-21T05:38:00Z</dcterms:modified>
</cp:coreProperties>
</file>