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269" r:id="rId4"/>
    <p:sldId id="271" r:id="rId5"/>
    <p:sldId id="288" r:id="rId6"/>
    <p:sldId id="261" r:id="rId7"/>
    <p:sldId id="275" r:id="rId8"/>
    <p:sldId id="276" r:id="rId9"/>
    <p:sldId id="277" r:id="rId10"/>
    <p:sldId id="278" r:id="rId11"/>
    <p:sldId id="279" r:id="rId12"/>
    <p:sldId id="280" r:id="rId13"/>
    <p:sldId id="282" r:id="rId14"/>
    <p:sldId id="286" r:id="rId15"/>
    <p:sldId id="285" r:id="rId16"/>
    <p:sldId id="293" r:id="rId17"/>
    <p:sldId id="294" r:id="rId18"/>
    <p:sldId id="295" r:id="rId19"/>
    <p:sldId id="289" r:id="rId20"/>
    <p:sldId id="257" r:id="rId21"/>
    <p:sldId id="258" r:id="rId22"/>
    <p:sldId id="259" r:id="rId23"/>
    <p:sldId id="260" r:id="rId24"/>
    <p:sldId id="290" r:id="rId25"/>
    <p:sldId id="262" r:id="rId26"/>
    <p:sldId id="263" r:id="rId27"/>
    <p:sldId id="291" r:id="rId28"/>
    <p:sldId id="292" r:id="rId29"/>
    <p:sldId id="270"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23FAA-BCE0-4FCC-8390-E5942BCF22F2}" type="datetimeFigureOut">
              <a:rPr lang="fr-FR" smtClean="0"/>
              <a:t>07/05/2021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D10CC-6B9A-449B-B2CD-4E227FE0F80A}" type="slidenum">
              <a:rPr lang="fr-FR" smtClean="0"/>
              <a:t>‹N°›</a:t>
            </a:fld>
            <a:endParaRPr lang="fr-FR"/>
          </a:p>
        </p:txBody>
      </p:sp>
    </p:spTree>
    <p:extLst>
      <p:ext uri="{BB962C8B-B14F-4D97-AF65-F5344CB8AC3E}">
        <p14:creationId xmlns:p14="http://schemas.microsoft.com/office/powerpoint/2010/main" val="315565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B9A548-589B-4A04-8B36-58F55FB2DEF2}"/>
              </a:ext>
            </a:extLst>
          </p:cNvPr>
          <p:cNvSpPr>
            <a:spLocks noGrp="1" noChangeArrowheads="1"/>
          </p:cNvSpPr>
          <p:nvPr>
            <p:ph type="sldNum" sz="quarter" idx="5"/>
          </p:nvPr>
        </p:nvSpPr>
        <p:spPr>
          <a:ln/>
        </p:spPr>
        <p:txBody>
          <a:bodyPr/>
          <a:lstStyle/>
          <a:p>
            <a:fld id="{A88467E7-959E-4E1B-A3E7-A24DDCE3B533}" type="slidenum">
              <a:rPr lang="fr-FR" altLang="fr-FR"/>
              <a:pPr/>
              <a:t>5</a:t>
            </a:fld>
            <a:endParaRPr lang="fr-FR" altLang="fr-FR"/>
          </a:p>
        </p:txBody>
      </p:sp>
      <p:sp>
        <p:nvSpPr>
          <p:cNvPr id="6146" name="Rectangle 2">
            <a:extLst>
              <a:ext uri="{FF2B5EF4-FFF2-40B4-BE49-F238E27FC236}">
                <a16:creationId xmlns:a16="http://schemas.microsoft.com/office/drawing/2014/main" id="{A5BAEBB0-9757-4E13-A569-A003266A57F5}"/>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60A4B3D7-128B-4295-8808-81333A7BCFB4}"/>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96D2A1-3BF7-4F93-9736-3E7667E4E49C}"/>
              </a:ext>
            </a:extLst>
          </p:cNvPr>
          <p:cNvSpPr>
            <a:spLocks noGrp="1" noChangeArrowheads="1"/>
          </p:cNvSpPr>
          <p:nvPr>
            <p:ph type="sldNum" sz="quarter" idx="5"/>
          </p:nvPr>
        </p:nvSpPr>
        <p:spPr>
          <a:ln/>
        </p:spPr>
        <p:txBody>
          <a:bodyPr/>
          <a:lstStyle/>
          <a:p>
            <a:fld id="{C27A7B18-CE3F-45A2-ACD5-3043125426B4}" type="slidenum">
              <a:rPr lang="fr-FR" altLang="fr-FR"/>
              <a:pPr/>
              <a:t>6</a:t>
            </a:fld>
            <a:endParaRPr lang="fr-FR" altLang="fr-FR"/>
          </a:p>
        </p:txBody>
      </p:sp>
      <p:sp>
        <p:nvSpPr>
          <p:cNvPr id="36866" name="Rectangle 2">
            <a:extLst>
              <a:ext uri="{FF2B5EF4-FFF2-40B4-BE49-F238E27FC236}">
                <a16:creationId xmlns:a16="http://schemas.microsoft.com/office/drawing/2014/main" id="{D03F905E-452B-4006-8F61-5832C0ACCB8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BDFB16AD-D133-43E0-9A53-1EC07328DD3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ED79E3-53A0-4E81-8B4F-24FF75D3858E}"/>
              </a:ext>
            </a:extLst>
          </p:cNvPr>
          <p:cNvSpPr>
            <a:spLocks noGrp="1" noChangeArrowheads="1"/>
          </p:cNvSpPr>
          <p:nvPr>
            <p:ph type="sldNum" sz="quarter" idx="5"/>
          </p:nvPr>
        </p:nvSpPr>
        <p:spPr>
          <a:ln/>
        </p:spPr>
        <p:txBody>
          <a:bodyPr/>
          <a:lstStyle/>
          <a:p>
            <a:fld id="{2F84F515-75DC-4AD1-930A-D717FF4E04E6}" type="slidenum">
              <a:rPr lang="fr-FR" altLang="fr-FR"/>
              <a:pPr/>
              <a:t>7</a:t>
            </a:fld>
            <a:endParaRPr lang="fr-FR" altLang="fr-FR"/>
          </a:p>
        </p:txBody>
      </p:sp>
      <p:sp>
        <p:nvSpPr>
          <p:cNvPr id="40962" name="Rectangle 2">
            <a:extLst>
              <a:ext uri="{FF2B5EF4-FFF2-40B4-BE49-F238E27FC236}">
                <a16:creationId xmlns:a16="http://schemas.microsoft.com/office/drawing/2014/main" id="{71A1E41F-9BE3-40B0-BC54-5A1F0B73A4B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DDFC4E79-D782-4880-B0B0-42295FAF6FBF}"/>
              </a:ext>
            </a:extLst>
          </p:cNvPr>
          <p:cNvSpPr>
            <a:spLocks noGrp="1" noChangeArrowheads="1"/>
          </p:cNvSpPr>
          <p:nvPr>
            <p:ph type="body" idx="1"/>
          </p:nvPr>
        </p:nvSpPr>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30CF51-3DC2-46C6-96AC-9361FE839E4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47D2F37-984F-4F65-9280-A9017A760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10BAF21-5573-4F1C-AF6C-149952AA3AA0}"/>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5" name="Espace réservé du pied de page 4">
            <a:extLst>
              <a:ext uri="{FF2B5EF4-FFF2-40B4-BE49-F238E27FC236}">
                <a16:creationId xmlns:a16="http://schemas.microsoft.com/office/drawing/2014/main" id="{34400357-6918-433C-BA7E-FEE009E410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33F746-4DE7-49AA-87CF-AD371BF4E717}"/>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165536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8225D-070B-4E61-838B-297C9194E5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1CF118-4FD4-4975-AF95-0D3E665E97D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22A062-27BD-40F9-A8C2-EA858E53C39F}"/>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5" name="Espace réservé du pied de page 4">
            <a:extLst>
              <a:ext uri="{FF2B5EF4-FFF2-40B4-BE49-F238E27FC236}">
                <a16:creationId xmlns:a16="http://schemas.microsoft.com/office/drawing/2014/main" id="{06FD5FB1-AAFE-443E-AD27-8BC02A271A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9239C5-687E-4251-A60A-412D237E84B4}"/>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375952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A98ABB-4233-4333-B3F2-D3EA0269D7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05CF42-F5F6-4B6F-AC14-B2264010B9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8ADB99-BF83-4AC6-A49E-6CF4873BF8FE}"/>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5" name="Espace réservé du pied de page 4">
            <a:extLst>
              <a:ext uri="{FF2B5EF4-FFF2-40B4-BE49-F238E27FC236}">
                <a16:creationId xmlns:a16="http://schemas.microsoft.com/office/drawing/2014/main" id="{35DA818D-1C3D-40B9-B016-8641054BEF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3ADE3D-692F-4C81-A1F1-3DD915D8403E}"/>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117835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A8F3C05-F3B8-466B-8B1E-77994AEF933E}"/>
              </a:ext>
            </a:extLst>
          </p:cNvPr>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a:extLst>
              <a:ext uri="{FF2B5EF4-FFF2-40B4-BE49-F238E27FC236}">
                <a16:creationId xmlns:a16="http://schemas.microsoft.com/office/drawing/2014/main" id="{C7F519B9-5277-4070-9898-BA0A1ADEAC47}"/>
              </a:ext>
            </a:extLst>
          </p:cNvPr>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01AC89FB-8189-4EF4-B491-5C976469DCEC}"/>
              </a:ext>
            </a:extLst>
          </p:cNvPr>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DF881FC0-62A5-4938-978E-DF6E7D194B97}"/>
              </a:ext>
            </a:extLst>
          </p:cNvPr>
          <p:cNvSpPr>
            <a:spLocks noGrp="1"/>
          </p:cNvSpPr>
          <p:nvPr>
            <p:ph type="sldNum" sz="quarter" idx="12"/>
          </p:nvPr>
        </p:nvSpPr>
        <p:spPr>
          <a:xfrm>
            <a:off x="8737600" y="6245225"/>
            <a:ext cx="2844800" cy="476250"/>
          </a:xfrm>
        </p:spPr>
        <p:txBody>
          <a:bodyPr/>
          <a:lstStyle>
            <a:lvl1pPr>
              <a:defRPr/>
            </a:lvl1pPr>
          </a:lstStyle>
          <a:p>
            <a:fld id="{5FE88BCA-8BFC-4BC8-81B1-8C3ECB8897D9}" type="slidenum">
              <a:rPr lang="fr-FR" altLang="fr-FR"/>
              <a:pPr/>
              <a:t>‹N°›</a:t>
            </a:fld>
            <a:endParaRPr lang="fr-FR" altLang="fr-FR"/>
          </a:p>
        </p:txBody>
      </p:sp>
    </p:spTree>
    <p:extLst>
      <p:ext uri="{BB962C8B-B14F-4D97-AF65-F5344CB8AC3E}">
        <p14:creationId xmlns:p14="http://schemas.microsoft.com/office/powerpoint/2010/main" val="69533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E6DBF6-C839-4883-9254-69DDD5443A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C5006E-0115-4F6A-B6F8-2426D097DEE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28CF3B-7308-46AA-BFF6-87176DA72C82}"/>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5" name="Espace réservé du pied de page 4">
            <a:extLst>
              <a:ext uri="{FF2B5EF4-FFF2-40B4-BE49-F238E27FC236}">
                <a16:creationId xmlns:a16="http://schemas.microsoft.com/office/drawing/2014/main" id="{DB0F22A9-2643-4EA2-B5DF-33057EDB0E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1EB7B1-F562-4AD2-A98E-57E4A78A6A2C}"/>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152944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197BB-5ABF-4929-803F-EFBB010DD7C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8F7B00F-B737-496D-B891-3B582BDD6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DB2091-6827-4E98-991E-FAD945BB4AD7}"/>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5" name="Espace réservé du pied de page 4">
            <a:extLst>
              <a:ext uri="{FF2B5EF4-FFF2-40B4-BE49-F238E27FC236}">
                <a16:creationId xmlns:a16="http://schemas.microsoft.com/office/drawing/2014/main" id="{59732411-D5F2-4AAF-AC43-F2C7C32E7F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DA9685-4D91-4B47-A52C-3D8FD4269A05}"/>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155924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B3A81-8304-404B-AC29-1CFDF8EAF1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648A8A-A639-4BEE-9BA0-FD9CDDBBBF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368B3D7-5D69-4F1B-9D78-19303EDEE7A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168D04C-35E6-4329-8B59-036F11A22A49}"/>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6" name="Espace réservé du pied de page 5">
            <a:extLst>
              <a:ext uri="{FF2B5EF4-FFF2-40B4-BE49-F238E27FC236}">
                <a16:creationId xmlns:a16="http://schemas.microsoft.com/office/drawing/2014/main" id="{5879F007-A4ED-4DCB-8DFA-0FD8A4A692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8AADEB-DB72-4EA9-B0C8-9D2A762C4B11}"/>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147790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63AED-0EFC-4990-B190-CCB6339B86A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63186A1-AD35-42A4-AC18-5D2099938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090B74-5F6B-4031-8001-1A4FBC87AFF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ABC2A3-97E3-4A07-9B59-8EFABD75E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7BEB7BD-499B-487B-BA37-46A171DB64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97D055-AC66-4FCB-8521-1F74EDAC73A8}"/>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8" name="Espace réservé du pied de page 7">
            <a:extLst>
              <a:ext uri="{FF2B5EF4-FFF2-40B4-BE49-F238E27FC236}">
                <a16:creationId xmlns:a16="http://schemas.microsoft.com/office/drawing/2014/main" id="{EC313C6F-A8ED-4F92-9D63-B8F57684EE6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2C0886E-C226-40CA-A495-05A22AC6BB5B}"/>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422794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43B55-BC98-4BFF-8BBA-54921714672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2FFE2D9-8107-41C7-94A5-BFE990B1C06E}"/>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4" name="Espace réservé du pied de page 3">
            <a:extLst>
              <a:ext uri="{FF2B5EF4-FFF2-40B4-BE49-F238E27FC236}">
                <a16:creationId xmlns:a16="http://schemas.microsoft.com/office/drawing/2014/main" id="{B5F23D50-8BD1-4099-8DA6-74B3B2B3AF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120AE24-63F7-4340-8189-799965306B3B}"/>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258804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FF2D3F-6D52-49B5-BA18-E957A3C6033F}"/>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3" name="Espace réservé du pied de page 2">
            <a:extLst>
              <a:ext uri="{FF2B5EF4-FFF2-40B4-BE49-F238E27FC236}">
                <a16:creationId xmlns:a16="http://schemas.microsoft.com/office/drawing/2014/main" id="{1DB3DA07-2D7F-40AA-8D6E-4A81661175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8FF6478-3FA3-47CF-86FA-3ECFEB75E597}"/>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214800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B2F16-689D-4DFF-A185-22536AC8A0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50BF596-9AB2-4B45-9C7A-9C46964CC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0F17DF-D4EA-4E93-A7EE-A4BDA71D1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3D2617-8E78-4D14-9788-86F60A3C7327}"/>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6" name="Espace réservé du pied de page 5">
            <a:extLst>
              <a:ext uri="{FF2B5EF4-FFF2-40B4-BE49-F238E27FC236}">
                <a16:creationId xmlns:a16="http://schemas.microsoft.com/office/drawing/2014/main" id="{0EF34B7C-1680-4765-92F4-C4F8A29696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D411E3-3AC7-47C8-936A-F5FB938EDF47}"/>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233916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89EED-C457-4981-B180-9AB03E8D97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50F965-025E-4AF8-BBE6-0B812FB4B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3C98A25-FB2F-4818-BBA0-322FF7C03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099A85-D279-42A1-B25E-B1C85BBBB5E5}"/>
              </a:ext>
            </a:extLst>
          </p:cNvPr>
          <p:cNvSpPr>
            <a:spLocks noGrp="1"/>
          </p:cNvSpPr>
          <p:nvPr>
            <p:ph type="dt" sz="half" idx="10"/>
          </p:nvPr>
        </p:nvSpPr>
        <p:spPr/>
        <p:txBody>
          <a:bodyPr/>
          <a:lstStyle/>
          <a:p>
            <a:fld id="{C663525B-8FB3-4787-A1D8-7E9D5151C341}" type="datetimeFigureOut">
              <a:rPr lang="fr-FR" smtClean="0"/>
              <a:t>07/05/2021</a:t>
            </a:fld>
            <a:endParaRPr lang="fr-FR"/>
          </a:p>
        </p:txBody>
      </p:sp>
      <p:sp>
        <p:nvSpPr>
          <p:cNvPr id="6" name="Espace réservé du pied de page 5">
            <a:extLst>
              <a:ext uri="{FF2B5EF4-FFF2-40B4-BE49-F238E27FC236}">
                <a16:creationId xmlns:a16="http://schemas.microsoft.com/office/drawing/2014/main" id="{C3F8F21B-085A-41AF-8EA8-B480B6D719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70261E-B155-4569-A6C7-DED3A42EE7D5}"/>
              </a:ext>
            </a:extLst>
          </p:cNvPr>
          <p:cNvSpPr>
            <a:spLocks noGrp="1"/>
          </p:cNvSpPr>
          <p:nvPr>
            <p:ph type="sldNum" sz="quarter" idx="12"/>
          </p:nvPr>
        </p:nvSpPr>
        <p:spPr/>
        <p:txBody>
          <a:bodyPr/>
          <a:lstStyle/>
          <a:p>
            <a:fld id="{DC6C44A5-561B-4D68-A067-0AE8C80BE24C}" type="slidenum">
              <a:rPr lang="fr-FR" smtClean="0"/>
              <a:t>‹N°›</a:t>
            </a:fld>
            <a:endParaRPr lang="fr-FR"/>
          </a:p>
        </p:txBody>
      </p:sp>
    </p:spTree>
    <p:extLst>
      <p:ext uri="{BB962C8B-B14F-4D97-AF65-F5344CB8AC3E}">
        <p14:creationId xmlns:p14="http://schemas.microsoft.com/office/powerpoint/2010/main" val="49494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19274D-C717-43B2-872A-E5792B71A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57E3DC-E85F-4247-95E6-D62D0D624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E6EBF6-4D68-4319-A119-D7C9502109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3525B-8FB3-4787-A1D8-7E9D5151C341}" type="datetimeFigureOut">
              <a:rPr lang="fr-FR" smtClean="0"/>
              <a:t>07/05/2021</a:t>
            </a:fld>
            <a:endParaRPr lang="fr-FR"/>
          </a:p>
        </p:txBody>
      </p:sp>
      <p:sp>
        <p:nvSpPr>
          <p:cNvPr id="5" name="Espace réservé du pied de page 4">
            <a:extLst>
              <a:ext uri="{FF2B5EF4-FFF2-40B4-BE49-F238E27FC236}">
                <a16:creationId xmlns:a16="http://schemas.microsoft.com/office/drawing/2014/main" id="{E658FA1C-9581-4727-B6F1-F8B09D406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72504C-761E-4C32-860B-7914E7DC3D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C44A5-561B-4D68-A067-0AE8C80BE24C}" type="slidenum">
              <a:rPr lang="fr-FR" smtClean="0"/>
              <a:t>‹N°›</a:t>
            </a:fld>
            <a:endParaRPr lang="fr-FR"/>
          </a:p>
        </p:txBody>
      </p:sp>
    </p:spTree>
    <p:extLst>
      <p:ext uri="{BB962C8B-B14F-4D97-AF65-F5344CB8AC3E}">
        <p14:creationId xmlns:p14="http://schemas.microsoft.com/office/powerpoint/2010/main" val="737414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xq0uhretnaU?t=16"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73E404E-7E45-43BF-9844-41E41402ED8C}"/>
              </a:ext>
            </a:extLst>
          </p:cNvPr>
          <p:cNvSpPr txBox="1"/>
          <p:nvPr/>
        </p:nvSpPr>
        <p:spPr>
          <a:xfrm>
            <a:off x="2346694" y="0"/>
            <a:ext cx="7498612"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Chapitre 2: Structure d’un système de production</a:t>
            </a:r>
            <a:endParaRPr lang="fr-FR" sz="2400" dirty="0">
              <a:solidFill>
                <a:srgbClr val="0033CC"/>
              </a:solidFill>
              <a:latin typeface="Cambria" panose="02040503050406030204" pitchFamily="18" charset="0"/>
              <a:ea typeface="Cambria" panose="02040503050406030204" pitchFamily="18" charset="0"/>
            </a:endParaRPr>
          </a:p>
        </p:txBody>
      </p:sp>
      <p:sp>
        <p:nvSpPr>
          <p:cNvPr id="7" name="ZoneTexte 6">
            <a:extLst>
              <a:ext uri="{FF2B5EF4-FFF2-40B4-BE49-F238E27FC236}">
                <a16:creationId xmlns:a16="http://schemas.microsoft.com/office/drawing/2014/main" id="{5931571B-931E-40EF-95C6-8A7AFDBE5930}"/>
              </a:ext>
            </a:extLst>
          </p:cNvPr>
          <p:cNvSpPr txBox="1"/>
          <p:nvPr/>
        </p:nvSpPr>
        <p:spPr>
          <a:xfrm>
            <a:off x="0" y="379688"/>
            <a:ext cx="12192000" cy="1131785"/>
          </a:xfrm>
          <a:prstGeom prst="rect">
            <a:avLst/>
          </a:prstGeom>
          <a:noFill/>
        </p:spPr>
        <p:txBody>
          <a:bodyPr wrap="square">
            <a:spAutoFit/>
          </a:bodyPr>
          <a:lstStyle/>
          <a:p>
            <a:pPr>
              <a:lnSpc>
                <a:spcPct val="150000"/>
              </a:lnSpc>
            </a:pPr>
            <a:r>
              <a:rPr lang="fr-FR" sz="2400" b="1" dirty="0">
                <a:effectLst/>
                <a:latin typeface="Cambria" panose="02040503050406030204" pitchFamily="18" charset="0"/>
                <a:ea typeface="Cambria" panose="02040503050406030204" pitchFamily="18" charset="0"/>
                <a:cs typeface="Arial" panose="020B0604020202020204" pitchFamily="34" charset="0"/>
              </a:rPr>
              <a:t>L’analyse structurelle conduit à décomposer tout système automatisé en trois grandes parties (figure 1):</a:t>
            </a:r>
            <a:endParaRPr lang="fr-FR" sz="2400" b="1" i="0" u="none" strike="noStrike" baseline="0" dirty="0">
              <a:latin typeface="Cambria" panose="02040503050406030204" pitchFamily="18" charset="0"/>
              <a:ea typeface="Cambria" panose="02040503050406030204" pitchFamily="18" charset="0"/>
            </a:endParaRPr>
          </a:p>
        </p:txBody>
      </p:sp>
      <p:sp>
        <p:nvSpPr>
          <p:cNvPr id="9" name="ZoneTexte 8">
            <a:extLst>
              <a:ext uri="{FF2B5EF4-FFF2-40B4-BE49-F238E27FC236}">
                <a16:creationId xmlns:a16="http://schemas.microsoft.com/office/drawing/2014/main" id="{36A89A95-2EDA-49FE-835E-DA0D2E52AD8F}"/>
              </a:ext>
            </a:extLst>
          </p:cNvPr>
          <p:cNvSpPr txBox="1"/>
          <p:nvPr/>
        </p:nvSpPr>
        <p:spPr>
          <a:xfrm>
            <a:off x="79745" y="1511473"/>
            <a:ext cx="6198780" cy="1685783"/>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1. La Partie Commande (PC) </a:t>
            </a: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2. La Partie Opérative (PO)</a:t>
            </a:r>
          </a:p>
          <a:p>
            <a:pPr>
              <a:lnSpc>
                <a:spcPct val="150000"/>
              </a:lnSpc>
            </a:pPr>
            <a:r>
              <a:rPr lang="fr-FR" sz="2400" b="1" dirty="0">
                <a:solidFill>
                  <a:srgbClr val="000000"/>
                </a:solidFill>
                <a:latin typeface="Cambria" panose="02040503050406030204" pitchFamily="18" charset="0"/>
                <a:ea typeface="Cambria" panose="02040503050406030204" pitchFamily="18" charset="0"/>
              </a:rPr>
              <a:t>3</a:t>
            </a:r>
            <a:r>
              <a:rPr lang="fr-FR" sz="2400" b="1" i="0" u="none" strike="noStrike" baseline="0" dirty="0">
                <a:solidFill>
                  <a:srgbClr val="000000"/>
                </a:solidFill>
                <a:latin typeface="Cambria" panose="02040503050406030204" pitchFamily="18" charset="0"/>
                <a:ea typeface="Cambria" panose="02040503050406030204" pitchFamily="18" charset="0"/>
              </a:rPr>
              <a:t>. La Partie Relations (PR)</a:t>
            </a:r>
          </a:p>
        </p:txBody>
      </p:sp>
      <p:grpSp>
        <p:nvGrpSpPr>
          <p:cNvPr id="6" name="Groupe 5">
            <a:extLst>
              <a:ext uri="{FF2B5EF4-FFF2-40B4-BE49-F238E27FC236}">
                <a16:creationId xmlns:a16="http://schemas.microsoft.com/office/drawing/2014/main" id="{DDFE971E-A6A0-4375-B134-03ADEBB6D545}"/>
              </a:ext>
            </a:extLst>
          </p:cNvPr>
          <p:cNvGrpSpPr>
            <a:grpSpLocks noChangeAspect="1"/>
          </p:cNvGrpSpPr>
          <p:nvPr/>
        </p:nvGrpSpPr>
        <p:grpSpPr>
          <a:xfrm>
            <a:off x="3897144" y="2087679"/>
            <a:ext cx="8002703" cy="3888000"/>
            <a:chOff x="247445" y="1038552"/>
            <a:chExt cx="11704152" cy="5686299"/>
          </a:xfrm>
        </p:grpSpPr>
        <p:grpSp>
          <p:nvGrpSpPr>
            <p:cNvPr id="8" name="Groupe 7">
              <a:extLst>
                <a:ext uri="{FF2B5EF4-FFF2-40B4-BE49-F238E27FC236}">
                  <a16:creationId xmlns:a16="http://schemas.microsoft.com/office/drawing/2014/main" id="{BEE9E5FF-6054-4E11-870D-BE21DA28BEAF}"/>
                </a:ext>
              </a:extLst>
            </p:cNvPr>
            <p:cNvGrpSpPr/>
            <p:nvPr/>
          </p:nvGrpSpPr>
          <p:grpSpPr>
            <a:xfrm>
              <a:off x="1320571" y="1038552"/>
              <a:ext cx="2711783" cy="5686299"/>
              <a:chOff x="1320571" y="1038552"/>
              <a:chExt cx="2711783" cy="5686299"/>
            </a:xfrm>
          </p:grpSpPr>
          <p:sp>
            <p:nvSpPr>
              <p:cNvPr id="11" name="Rectangle 10">
                <a:extLst>
                  <a:ext uri="{FF2B5EF4-FFF2-40B4-BE49-F238E27FC236}">
                    <a16:creationId xmlns:a16="http://schemas.microsoft.com/office/drawing/2014/main" id="{B43524C1-4D09-4128-B394-993B388E164E}"/>
                  </a:ext>
                </a:extLst>
              </p:cNvPr>
              <p:cNvSpPr/>
              <p:nvPr/>
            </p:nvSpPr>
            <p:spPr>
              <a:xfrm>
                <a:off x="1320571" y="1038552"/>
                <a:ext cx="2655913" cy="552037"/>
              </a:xfrm>
              <a:prstGeom prst="rect">
                <a:avLst/>
              </a:prstGeom>
              <a:noFill/>
              <a:ln w="3175"/>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MATIERES D'OEUVRE </a:t>
                </a:r>
                <a:endParaRPr lang="fr-FR" sz="1400" b="1" dirty="0">
                  <a:ln w="0"/>
                  <a:solidFill>
                    <a:schemeClr val="tx1"/>
                  </a:solidFill>
                  <a:effectLst>
                    <a:outerShdw blurRad="38100" dist="19050" dir="2700000" algn="tl" rotWithShape="0">
                      <a:schemeClr val="dk1">
                        <a:alpha val="40000"/>
                      </a:schemeClr>
                    </a:outerShdw>
                  </a:effectLst>
                </a:endParaRPr>
              </a:p>
            </p:txBody>
          </p:sp>
          <p:sp>
            <p:nvSpPr>
              <p:cNvPr id="12" name="Flèche : bas 11">
                <a:extLst>
                  <a:ext uri="{FF2B5EF4-FFF2-40B4-BE49-F238E27FC236}">
                    <a16:creationId xmlns:a16="http://schemas.microsoft.com/office/drawing/2014/main" id="{EE26C6CE-461B-4B92-9BBB-71CDF8FB9435}"/>
                  </a:ext>
                </a:extLst>
              </p:cNvPr>
              <p:cNvSpPr/>
              <p:nvPr/>
            </p:nvSpPr>
            <p:spPr>
              <a:xfrm flipH="1">
                <a:off x="2470597" y="1715293"/>
                <a:ext cx="329036" cy="436252"/>
              </a:xfrm>
              <a:prstGeom prst="down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F3B8AECF-EDBD-4CC5-AE1D-7DAF9670F0E6}"/>
                  </a:ext>
                </a:extLst>
              </p:cNvPr>
              <p:cNvSpPr/>
              <p:nvPr/>
            </p:nvSpPr>
            <p:spPr>
              <a:xfrm flipH="1">
                <a:off x="2497423" y="5508965"/>
                <a:ext cx="302210" cy="473872"/>
              </a:xfrm>
              <a:prstGeom prst="down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AF31CC2-A887-4305-9612-DB1362135732}"/>
                  </a:ext>
                </a:extLst>
              </p:cNvPr>
              <p:cNvSpPr/>
              <p:nvPr/>
            </p:nvSpPr>
            <p:spPr>
              <a:xfrm>
                <a:off x="1376441" y="6043878"/>
                <a:ext cx="2655913" cy="680973"/>
              </a:xfrm>
              <a:prstGeom prst="rect">
                <a:avLst/>
              </a:prstGeom>
              <a:noFill/>
              <a:ln w="3175"/>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MATIERES D'ŒUVRE</a:t>
                </a:r>
              </a:p>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fr-FR" sz="1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VALEUR AJOUTÉE</a:t>
                </a:r>
                <a:endParaRPr lang="fr-FR" sz="1400" b="1" dirty="0">
                  <a:ln w="0"/>
                  <a:solidFill>
                    <a:schemeClr val="tx1"/>
                  </a:solidFill>
                  <a:effectLst>
                    <a:outerShdw blurRad="38100" dist="19050" dir="2700000" algn="tl" rotWithShape="0">
                      <a:schemeClr val="dk1">
                        <a:alpha val="40000"/>
                      </a:schemeClr>
                    </a:outerShdw>
                  </a:effectLst>
                </a:endParaRPr>
              </a:p>
            </p:txBody>
          </p:sp>
        </p:grpSp>
        <p:pic>
          <p:nvPicPr>
            <p:cNvPr id="10" name="Image 9">
              <a:extLst>
                <a:ext uri="{FF2B5EF4-FFF2-40B4-BE49-F238E27FC236}">
                  <a16:creationId xmlns:a16="http://schemas.microsoft.com/office/drawing/2014/main" id="{ADB39235-46B7-4A08-B0C3-9E51FA3DE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45" y="2212586"/>
              <a:ext cx="11704152" cy="3924000"/>
            </a:xfrm>
            <a:prstGeom prst="rect">
              <a:avLst/>
            </a:prstGeom>
          </p:spPr>
        </p:pic>
      </p:grpSp>
      <p:sp>
        <p:nvSpPr>
          <p:cNvPr id="15" name="ZoneTexte 14">
            <a:extLst>
              <a:ext uri="{FF2B5EF4-FFF2-40B4-BE49-F238E27FC236}">
                <a16:creationId xmlns:a16="http://schemas.microsoft.com/office/drawing/2014/main" id="{5D82270D-6BAC-4BEE-82C4-086EDF7A3F01}"/>
              </a:ext>
            </a:extLst>
          </p:cNvPr>
          <p:cNvSpPr txBox="1"/>
          <p:nvPr/>
        </p:nvSpPr>
        <p:spPr>
          <a:xfrm>
            <a:off x="1969416" y="6396335"/>
            <a:ext cx="9218950" cy="461665"/>
          </a:xfrm>
          <a:prstGeom prst="rect">
            <a:avLst/>
          </a:prstGeom>
          <a:noFill/>
        </p:spPr>
        <p:txBody>
          <a:bodyPr wrap="square">
            <a:spAutoFit/>
          </a:bodyPr>
          <a:lstStyle/>
          <a:p>
            <a:pPr algn="ctr"/>
            <a:r>
              <a:rPr lang="fr-FR" sz="2400" b="1" dirty="0">
                <a:solidFill>
                  <a:srgbClr val="000000"/>
                </a:solidFill>
                <a:latin typeface="Cambria" panose="02040503050406030204" pitchFamily="18" charset="0"/>
                <a:ea typeface="Cambria" panose="02040503050406030204" pitchFamily="18" charset="0"/>
              </a:rPr>
              <a:t>Figure 1: Architecture d’un système automatisé de production</a:t>
            </a:r>
            <a:endParaRPr lang="fr-FR" sz="2400" dirty="0"/>
          </a:p>
        </p:txBody>
      </p:sp>
    </p:spTree>
    <p:extLst>
      <p:ext uri="{BB962C8B-B14F-4D97-AF65-F5344CB8AC3E}">
        <p14:creationId xmlns:p14="http://schemas.microsoft.com/office/powerpoint/2010/main" val="287322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4B2AD0C-554B-4978-B82F-A15C89A2EFE6}"/>
              </a:ext>
            </a:extLst>
          </p:cNvPr>
          <p:cNvSpPr txBox="1"/>
          <p:nvPr/>
        </p:nvSpPr>
        <p:spPr>
          <a:xfrm>
            <a:off x="-95003" y="0"/>
            <a:ext cx="12192000" cy="1685783"/>
          </a:xfrm>
          <a:prstGeom prst="rect">
            <a:avLst/>
          </a:prstGeom>
          <a:noFill/>
        </p:spPr>
        <p:txBody>
          <a:bodyPr wrap="square">
            <a:spAutoFit/>
          </a:bodyPr>
          <a:lstStyle/>
          <a:p>
            <a:pPr algn="just">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Deux types de commande :</a:t>
            </a:r>
          </a:p>
          <a:p>
            <a:pPr marL="342900" indent="-342900" algn="just">
              <a:lnSpc>
                <a:spcPct val="150000"/>
              </a:lnSpc>
              <a:buFont typeface="+mj-lt"/>
              <a:buAutoNum type="arabicPeriod"/>
            </a:pPr>
            <a:r>
              <a:rPr lang="fr-FR" sz="2400" b="1" i="0" u="none" strike="noStrike" baseline="0" dirty="0">
                <a:solidFill>
                  <a:srgbClr val="FF0000"/>
                </a:solidFill>
                <a:latin typeface="Cambria" panose="02040503050406030204" pitchFamily="18" charset="0"/>
                <a:ea typeface="Cambria" panose="02040503050406030204" pitchFamily="18" charset="0"/>
              </a:rPr>
              <a:t>simple effet : </a:t>
            </a:r>
            <a:r>
              <a:rPr lang="fr-FR" sz="2400" b="1" i="0" u="none" strike="noStrike" baseline="0" dirty="0">
                <a:latin typeface="Cambria" panose="02040503050406030204" pitchFamily="18" charset="0"/>
                <a:ea typeface="Cambria" panose="02040503050406030204" pitchFamily="18" charset="0"/>
              </a:rPr>
              <a:t>l’ensemble tige-piston se déplace dans un seul sens sous l’action du fluide sous pression, le retour est effectué par un autre moyen (ressort, charge…).</a:t>
            </a:r>
            <a:endParaRPr lang="fr-FR" sz="2400" b="1"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a16="http://schemas.microsoft.com/office/drawing/2014/main" id="{7E248801-B978-4B0E-99B7-408FBC222E43}"/>
              </a:ext>
            </a:extLst>
          </p:cNvPr>
          <p:cNvPicPr>
            <a:picLocks noChangeAspect="1"/>
          </p:cNvPicPr>
          <p:nvPr/>
        </p:nvPicPr>
        <p:blipFill>
          <a:blip r:embed="rId2"/>
          <a:stretch>
            <a:fillRect/>
          </a:stretch>
        </p:blipFill>
        <p:spPr>
          <a:xfrm>
            <a:off x="2490900" y="1874881"/>
            <a:ext cx="7210200" cy="4392000"/>
          </a:xfrm>
          <a:prstGeom prst="rect">
            <a:avLst/>
          </a:prstGeom>
        </p:spPr>
      </p:pic>
    </p:spTree>
    <p:extLst>
      <p:ext uri="{BB962C8B-B14F-4D97-AF65-F5344CB8AC3E}">
        <p14:creationId xmlns:p14="http://schemas.microsoft.com/office/powerpoint/2010/main" val="392006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3B4B87C-959D-464E-ACFC-7F13CB1E0463}"/>
              </a:ext>
            </a:extLst>
          </p:cNvPr>
          <p:cNvSpPr txBox="1"/>
          <p:nvPr/>
        </p:nvSpPr>
        <p:spPr>
          <a:xfrm>
            <a:off x="0" y="0"/>
            <a:ext cx="12192000" cy="2239780"/>
          </a:xfrm>
          <a:prstGeom prst="rect">
            <a:avLst/>
          </a:prstGeom>
          <a:noFill/>
        </p:spPr>
        <p:txBody>
          <a:bodyPr wrap="square">
            <a:spAutoFit/>
          </a:bodyPr>
          <a:lstStyle/>
          <a:p>
            <a:pPr marL="342900" indent="-342900" algn="l">
              <a:lnSpc>
                <a:spcPct val="150000"/>
              </a:lnSpc>
              <a:buFont typeface="+mj-lt"/>
              <a:buAutoNum type="arabicPeriod" startAt="2"/>
            </a:pPr>
            <a:r>
              <a:rPr lang="fr-FR" sz="2400" b="1" i="0" u="none" strike="noStrike" baseline="0" dirty="0">
                <a:solidFill>
                  <a:srgbClr val="FF0000"/>
                </a:solidFill>
                <a:latin typeface="Cambria" panose="02040503050406030204" pitchFamily="18" charset="0"/>
                <a:ea typeface="Cambria" panose="02040503050406030204" pitchFamily="18" charset="0"/>
              </a:rPr>
              <a:t>double effet : </a:t>
            </a:r>
            <a:r>
              <a:rPr lang="fr-FR" sz="2400" b="1" i="0" u="none" strike="noStrike" baseline="0" dirty="0">
                <a:latin typeface="Cambria" panose="02040503050406030204" pitchFamily="18" charset="0"/>
                <a:ea typeface="Cambria" panose="02040503050406030204" pitchFamily="18" charset="0"/>
              </a:rPr>
              <a:t>l’ensemble tige piston peut se déplacer dans les deux sens sous l’action du fluide. L’effort en poussant (tige sortant) est légèrement plus grand que l’effort en tirant (entrée de la tige) car la pression n’agit pas sur la partie de surface occupée par la tige.</a:t>
            </a:r>
            <a:endParaRPr lang="fr-FR" sz="2400" b="1"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a16="http://schemas.microsoft.com/office/drawing/2014/main" id="{CAA6AD99-9C83-4E76-8940-12F6625879FF}"/>
              </a:ext>
            </a:extLst>
          </p:cNvPr>
          <p:cNvPicPr>
            <a:picLocks noChangeAspect="1"/>
          </p:cNvPicPr>
          <p:nvPr/>
        </p:nvPicPr>
        <p:blipFill>
          <a:blip r:embed="rId2"/>
          <a:stretch>
            <a:fillRect/>
          </a:stretch>
        </p:blipFill>
        <p:spPr>
          <a:xfrm>
            <a:off x="3859325" y="2342795"/>
            <a:ext cx="5667785" cy="4068000"/>
          </a:xfrm>
          <a:prstGeom prst="rect">
            <a:avLst/>
          </a:prstGeom>
        </p:spPr>
      </p:pic>
    </p:spTree>
    <p:extLst>
      <p:ext uri="{BB962C8B-B14F-4D97-AF65-F5344CB8AC3E}">
        <p14:creationId xmlns:p14="http://schemas.microsoft.com/office/powerpoint/2010/main" val="138219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EF06A58-1924-499D-ACD5-18DC302EF292}"/>
              </a:ext>
            </a:extLst>
          </p:cNvPr>
          <p:cNvSpPr txBox="1"/>
          <p:nvPr/>
        </p:nvSpPr>
        <p:spPr>
          <a:xfrm>
            <a:off x="0" y="0"/>
            <a:ext cx="7042068"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Caractéristiques et Performances d’un Vérin: </a:t>
            </a:r>
            <a:endParaRPr lang="fr-FR" sz="2400" dirty="0">
              <a:solidFill>
                <a:srgbClr val="0033CC"/>
              </a:solidFill>
              <a:latin typeface="Cambria" panose="02040503050406030204" pitchFamily="18" charset="0"/>
              <a:ea typeface="Cambria" panose="02040503050406030204" pitchFamily="18" charset="0"/>
            </a:endParaRPr>
          </a:p>
        </p:txBody>
      </p:sp>
      <p:sp>
        <p:nvSpPr>
          <p:cNvPr id="6" name="ZoneTexte 5">
            <a:extLst>
              <a:ext uri="{FF2B5EF4-FFF2-40B4-BE49-F238E27FC236}">
                <a16:creationId xmlns:a16="http://schemas.microsoft.com/office/drawing/2014/main" id="{EB8B9B7B-C865-4691-8F5E-BD9B2CD93065}"/>
              </a:ext>
            </a:extLst>
          </p:cNvPr>
          <p:cNvSpPr txBox="1"/>
          <p:nvPr/>
        </p:nvSpPr>
        <p:spPr>
          <a:xfrm>
            <a:off x="0" y="461665"/>
            <a:ext cx="12073247" cy="2239780"/>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Le fonctionnement d’un vérin dépend des caractéristiques suivantes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Le diamètre du piston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La course de la tige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La pression d’alimentation. </a:t>
            </a:r>
            <a:endParaRPr lang="fr-FR" sz="2400" b="0" i="0" u="none" strike="noStrike" baseline="0" dirty="0">
              <a:latin typeface="Cambria" panose="02040503050406030204" pitchFamily="18" charset="0"/>
              <a:ea typeface="Cambria" panose="02040503050406030204" pitchFamily="18" charset="0"/>
            </a:endParaRPr>
          </a:p>
        </p:txBody>
      </p:sp>
      <p:pic>
        <p:nvPicPr>
          <p:cNvPr id="10" name="Image 9">
            <a:extLst>
              <a:ext uri="{FF2B5EF4-FFF2-40B4-BE49-F238E27FC236}">
                <a16:creationId xmlns:a16="http://schemas.microsoft.com/office/drawing/2014/main" id="{9FACAE2E-9F60-4377-A17D-CB4B880193C2}"/>
              </a:ext>
            </a:extLst>
          </p:cNvPr>
          <p:cNvPicPr>
            <a:picLocks noChangeAspect="1"/>
          </p:cNvPicPr>
          <p:nvPr/>
        </p:nvPicPr>
        <p:blipFill>
          <a:blip r:embed="rId2"/>
          <a:stretch>
            <a:fillRect/>
          </a:stretch>
        </p:blipFill>
        <p:spPr>
          <a:xfrm>
            <a:off x="741249" y="3163110"/>
            <a:ext cx="10614854" cy="2376000"/>
          </a:xfrm>
          <a:prstGeom prst="rect">
            <a:avLst/>
          </a:prstGeom>
        </p:spPr>
      </p:pic>
    </p:spTree>
    <p:extLst>
      <p:ext uri="{BB962C8B-B14F-4D97-AF65-F5344CB8AC3E}">
        <p14:creationId xmlns:p14="http://schemas.microsoft.com/office/powerpoint/2010/main" val="305580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952F2A-05CD-4643-8D1E-EA1C8DD769E9}"/>
              </a:ext>
            </a:extLst>
          </p:cNvPr>
          <p:cNvSpPr txBox="1"/>
          <p:nvPr/>
        </p:nvSpPr>
        <p:spPr>
          <a:xfrm>
            <a:off x="223284" y="977738"/>
            <a:ext cx="5071730"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2. Les Préactionneurs: </a:t>
            </a:r>
            <a:endParaRPr lang="fr-FR" sz="2400" dirty="0">
              <a:solidFill>
                <a:srgbClr val="0033CC"/>
              </a:solidFill>
              <a:latin typeface="Cambria" panose="02040503050406030204" pitchFamily="18" charset="0"/>
              <a:ea typeface="Cambria" panose="02040503050406030204" pitchFamily="18" charset="0"/>
            </a:endParaRPr>
          </a:p>
        </p:txBody>
      </p:sp>
      <p:sp>
        <p:nvSpPr>
          <p:cNvPr id="6" name="ZoneTexte 5">
            <a:extLst>
              <a:ext uri="{FF2B5EF4-FFF2-40B4-BE49-F238E27FC236}">
                <a16:creationId xmlns:a16="http://schemas.microsoft.com/office/drawing/2014/main" id="{85600B1B-F119-4B04-AABE-CA481EF042AA}"/>
              </a:ext>
            </a:extLst>
          </p:cNvPr>
          <p:cNvSpPr txBox="1"/>
          <p:nvPr/>
        </p:nvSpPr>
        <p:spPr>
          <a:xfrm>
            <a:off x="314104" y="1439403"/>
            <a:ext cx="12192000" cy="1814023"/>
          </a:xfrm>
          <a:prstGeom prst="rect">
            <a:avLst/>
          </a:prstGeom>
          <a:noFill/>
        </p:spPr>
        <p:txBody>
          <a:bodyPr wrap="square">
            <a:spAutoFit/>
          </a:bodyPr>
          <a:lstStyle/>
          <a:p>
            <a:pPr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Les préactionneurs: </a:t>
            </a:r>
            <a:r>
              <a:rPr lang="fr-FR" sz="2400" b="1" dirty="0">
                <a:effectLst/>
                <a:latin typeface="Cambria" panose="02040503050406030204" pitchFamily="18" charset="0"/>
                <a:ea typeface="Cambria" panose="02040503050406030204" pitchFamily="18" charset="0"/>
                <a:cs typeface="Arial" panose="020B0604020202020204" pitchFamily="34" charset="0"/>
              </a:rPr>
              <a:t>reçoivent les signaux de commande et réalisent la commutation de puissance avec les actionneurs. </a:t>
            </a:r>
          </a:p>
          <a:p>
            <a:pPr marL="342900" indent="-342900" algn="just">
              <a:lnSpc>
                <a:spcPct val="150000"/>
              </a:lnSpc>
              <a:spcAft>
                <a:spcPts val="1000"/>
              </a:spcAft>
              <a:buFont typeface="Wingdings" panose="05000000000000000000" pitchFamily="2" charset="2"/>
              <a:buChar char="v"/>
            </a:pPr>
            <a:r>
              <a:rPr lang="fr-FR" sz="2400" b="1" dirty="0">
                <a:effectLst/>
                <a:latin typeface="Cambria" panose="02040503050406030204" pitchFamily="18" charset="0"/>
                <a:ea typeface="Cambria" panose="02040503050406030204" pitchFamily="18" charset="0"/>
                <a:cs typeface="Arial" panose="020B0604020202020204" pitchFamily="34" charset="0"/>
              </a:rPr>
              <a:t>Les préactionneurs des moteurs électriques sont des </a:t>
            </a:r>
            <a:r>
              <a:rPr lang="fr-FR" sz="24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relais</a:t>
            </a:r>
            <a:r>
              <a:rPr lang="fr-FR" sz="2400" b="1" dirty="0">
                <a:effectLst/>
                <a:latin typeface="Cambria" panose="02040503050406030204" pitchFamily="18" charset="0"/>
                <a:ea typeface="Cambria" panose="02040503050406030204" pitchFamily="18" charset="0"/>
                <a:cs typeface="Arial" panose="020B0604020202020204" pitchFamily="34" charset="0"/>
              </a:rPr>
              <a:t> ou des </a:t>
            </a:r>
            <a:r>
              <a:rPr lang="fr-FR" sz="24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contacteurs</a:t>
            </a:r>
            <a:r>
              <a:rPr lang="fr-FR" sz="2400" b="1" dirty="0">
                <a:effectLst/>
                <a:latin typeface="Cambria" panose="02040503050406030204" pitchFamily="18" charset="0"/>
                <a:ea typeface="Cambria" panose="02040503050406030204" pitchFamily="18" charset="0"/>
                <a:cs typeface="Arial" panose="020B0604020202020204" pitchFamily="34" charset="0"/>
              </a:rPr>
              <a:t>.</a:t>
            </a:r>
          </a:p>
        </p:txBody>
      </p:sp>
      <p:grpSp>
        <p:nvGrpSpPr>
          <p:cNvPr id="5" name="Groupe 4">
            <a:extLst>
              <a:ext uri="{FF2B5EF4-FFF2-40B4-BE49-F238E27FC236}">
                <a16:creationId xmlns:a16="http://schemas.microsoft.com/office/drawing/2014/main" id="{F0D79C95-583D-4307-833B-EC33681FF89B}"/>
              </a:ext>
            </a:extLst>
          </p:cNvPr>
          <p:cNvGrpSpPr>
            <a:grpSpLocks noChangeAspect="1"/>
          </p:cNvGrpSpPr>
          <p:nvPr/>
        </p:nvGrpSpPr>
        <p:grpSpPr>
          <a:xfrm>
            <a:off x="1862662" y="3565296"/>
            <a:ext cx="8720176" cy="3204000"/>
            <a:chOff x="176357" y="2364392"/>
            <a:chExt cx="12042668" cy="4404904"/>
          </a:xfrm>
        </p:grpSpPr>
        <p:pic>
          <p:nvPicPr>
            <p:cNvPr id="12" name="Image 11">
              <a:extLst>
                <a:ext uri="{FF2B5EF4-FFF2-40B4-BE49-F238E27FC236}">
                  <a16:creationId xmlns:a16="http://schemas.microsoft.com/office/drawing/2014/main" id="{E192B08A-F1BC-448C-A715-41708839C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752" y="2364392"/>
              <a:ext cx="2700000" cy="2700000"/>
            </a:xfrm>
            <a:prstGeom prst="rect">
              <a:avLst/>
            </a:prstGeom>
          </p:spPr>
        </p:pic>
        <p:pic>
          <p:nvPicPr>
            <p:cNvPr id="16" name="Image 15">
              <a:extLst>
                <a:ext uri="{FF2B5EF4-FFF2-40B4-BE49-F238E27FC236}">
                  <a16:creationId xmlns:a16="http://schemas.microsoft.com/office/drawing/2014/main" id="{C6DFEF20-9D41-4D08-A566-3CCB8F1272F7}"/>
                </a:ext>
              </a:extLst>
            </p:cNvPr>
            <p:cNvPicPr>
              <a:picLocks noChangeAspect="1"/>
            </p:cNvPicPr>
            <p:nvPr/>
          </p:nvPicPr>
          <p:blipFill>
            <a:blip r:embed="rId3"/>
            <a:stretch>
              <a:fillRect/>
            </a:stretch>
          </p:blipFill>
          <p:spPr>
            <a:xfrm>
              <a:off x="3331546" y="3961296"/>
              <a:ext cx="2882958" cy="2808000"/>
            </a:xfrm>
            <a:prstGeom prst="rect">
              <a:avLst/>
            </a:prstGeom>
          </p:spPr>
        </p:pic>
        <p:pic>
          <p:nvPicPr>
            <p:cNvPr id="14" name="Image 13">
              <a:extLst>
                <a:ext uri="{FF2B5EF4-FFF2-40B4-BE49-F238E27FC236}">
                  <a16:creationId xmlns:a16="http://schemas.microsoft.com/office/drawing/2014/main" id="{E9BE5579-20DA-4AE6-ADAD-04FFB1565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57" y="2418392"/>
              <a:ext cx="2821032" cy="2592000"/>
            </a:xfrm>
            <a:prstGeom prst="rect">
              <a:avLst/>
            </a:prstGeom>
          </p:spPr>
        </p:pic>
        <p:pic>
          <p:nvPicPr>
            <p:cNvPr id="17" name="Image 16">
              <a:extLst>
                <a:ext uri="{FF2B5EF4-FFF2-40B4-BE49-F238E27FC236}">
                  <a16:creationId xmlns:a16="http://schemas.microsoft.com/office/drawing/2014/main" id="{50683835-8A3C-4069-9668-2CF68B9540E9}"/>
                </a:ext>
              </a:extLst>
            </p:cNvPr>
            <p:cNvPicPr>
              <a:picLocks noChangeAspect="1"/>
            </p:cNvPicPr>
            <p:nvPr/>
          </p:nvPicPr>
          <p:blipFill>
            <a:blip r:embed="rId5"/>
            <a:stretch>
              <a:fillRect/>
            </a:stretch>
          </p:blipFill>
          <p:spPr>
            <a:xfrm>
              <a:off x="8556323" y="3429000"/>
              <a:ext cx="3662702" cy="2628000"/>
            </a:xfrm>
            <a:prstGeom prst="rect">
              <a:avLst/>
            </a:prstGeom>
            <a:noFill/>
          </p:spPr>
        </p:pic>
      </p:grpSp>
    </p:spTree>
    <p:extLst>
      <p:ext uri="{BB962C8B-B14F-4D97-AF65-F5344CB8AC3E}">
        <p14:creationId xmlns:p14="http://schemas.microsoft.com/office/powerpoint/2010/main" val="79713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3B4440F-D9B0-4288-B20D-67756D9AD6F6}"/>
              </a:ext>
            </a:extLst>
          </p:cNvPr>
          <p:cNvSpPr txBox="1"/>
          <p:nvPr/>
        </p:nvSpPr>
        <p:spPr>
          <a:xfrm>
            <a:off x="0" y="107292"/>
            <a:ext cx="12192000" cy="3901774"/>
          </a:xfrm>
          <a:prstGeom prst="rect">
            <a:avLst/>
          </a:prstGeom>
          <a:noFill/>
        </p:spPr>
        <p:txBody>
          <a:bodyPr wrap="square">
            <a:spAutoFit/>
          </a:bodyPr>
          <a:lstStyle/>
          <a:p>
            <a:pPr algn="just">
              <a:lnSpc>
                <a:spcPct val="150000"/>
              </a:lnSpc>
            </a:pPr>
            <a:r>
              <a:rPr lang="fr-FR" sz="2400" b="1" u="none" strike="noStrike" baseline="0" dirty="0">
                <a:solidFill>
                  <a:srgbClr val="006FC0"/>
                </a:solidFill>
                <a:latin typeface="Cambria" panose="02040503050406030204" pitchFamily="18" charset="0"/>
                <a:ea typeface="Cambria" panose="02040503050406030204" pitchFamily="18" charset="0"/>
              </a:rPr>
              <a:t>LE RELAIS : </a:t>
            </a:r>
            <a:endParaRPr lang="fr-FR" sz="2400" b="0" u="none" strike="noStrike" baseline="0" dirty="0">
              <a:solidFill>
                <a:srgbClr val="000000"/>
              </a:solidFill>
              <a:latin typeface="Cambria" panose="02040503050406030204" pitchFamily="18" charset="0"/>
              <a:ea typeface="Cambria" panose="02040503050406030204" pitchFamily="18" charset="0"/>
            </a:endParaRPr>
          </a:p>
          <a:p>
            <a:pPr algn="just">
              <a:lnSpc>
                <a:spcPct val="150000"/>
              </a:lnSpc>
            </a:pPr>
            <a:r>
              <a:rPr lang="fr-FR" sz="2400" b="0" u="none" strike="noStrike" baseline="0" dirty="0">
                <a:solidFill>
                  <a:srgbClr val="000000"/>
                </a:solidFill>
                <a:latin typeface="Cambria" panose="02040503050406030204" pitchFamily="18" charset="0"/>
                <a:ea typeface="Cambria" panose="02040503050406030204" pitchFamily="18" charset="0"/>
              </a:rPr>
              <a:t>•</a:t>
            </a:r>
            <a:r>
              <a:rPr lang="fr-FR" sz="2400" b="1" u="none" strike="noStrike" baseline="0" dirty="0">
                <a:solidFill>
                  <a:srgbClr val="000000"/>
                </a:solidFill>
                <a:latin typeface="Cambria" panose="02040503050406030204" pitchFamily="18" charset="0"/>
                <a:ea typeface="Cambria" panose="02040503050406030204" pitchFamily="18" charset="0"/>
              </a:rPr>
              <a:t>Le relais est un composant électrique réalisant la fonction d’interfaçage entre un circuit de commande, généralement bas niveau, et un circuit de puissance alternatif ou continu (Isolation galvanique). </a:t>
            </a:r>
            <a:endParaRPr lang="fr-FR" sz="2400" b="0" u="none" strike="noStrike" baseline="0" dirty="0">
              <a:solidFill>
                <a:srgbClr val="000000"/>
              </a:solidFill>
              <a:latin typeface="Cambria" panose="02040503050406030204" pitchFamily="18" charset="0"/>
              <a:ea typeface="Cambria" panose="02040503050406030204" pitchFamily="18" charset="0"/>
            </a:endParaRPr>
          </a:p>
          <a:p>
            <a:pPr algn="just">
              <a:lnSpc>
                <a:spcPct val="150000"/>
              </a:lnSpc>
            </a:pPr>
            <a:r>
              <a:rPr lang="fr-FR" sz="2400" b="1" u="none" strike="noStrike" baseline="0" dirty="0">
                <a:solidFill>
                  <a:srgbClr val="000000"/>
                </a:solidFill>
                <a:latin typeface="Cambria" panose="02040503050406030204" pitchFamily="18" charset="0"/>
                <a:ea typeface="Cambria" panose="02040503050406030204" pitchFamily="18" charset="0"/>
              </a:rPr>
              <a:t>On distingue deux types de relais : </a:t>
            </a:r>
            <a:endParaRPr lang="fr-FR" sz="2400" b="0" u="none" strike="noStrike" baseline="0" dirty="0">
              <a:solidFill>
                <a:srgbClr val="000000"/>
              </a:solidFill>
              <a:latin typeface="Cambria" panose="02040503050406030204" pitchFamily="18" charset="0"/>
              <a:ea typeface="Cambria" panose="02040503050406030204" pitchFamily="18" charset="0"/>
            </a:endParaRPr>
          </a:p>
          <a:p>
            <a:pPr marL="342900" indent="-342900" algn="just">
              <a:lnSpc>
                <a:spcPct val="150000"/>
              </a:lnSpc>
              <a:buFont typeface="Wingdings" panose="05000000000000000000" pitchFamily="2" charset="2"/>
              <a:buChar char="v"/>
            </a:pPr>
            <a:r>
              <a:rPr lang="fr-FR" sz="2400" b="1" u="none" strike="noStrike" baseline="0" dirty="0">
                <a:solidFill>
                  <a:srgbClr val="000000"/>
                </a:solidFill>
                <a:latin typeface="Cambria" panose="02040503050406030204" pitchFamily="18" charset="0"/>
                <a:ea typeface="Cambria" panose="02040503050406030204" pitchFamily="18" charset="0"/>
              </a:rPr>
              <a:t>le relais </a:t>
            </a:r>
            <a:r>
              <a:rPr lang="fr-FR" sz="2400" b="1" u="none" strike="noStrike" baseline="0" dirty="0">
                <a:solidFill>
                  <a:srgbClr val="FF0000"/>
                </a:solidFill>
                <a:latin typeface="Cambria" panose="02040503050406030204" pitchFamily="18" charset="0"/>
                <a:ea typeface="Cambria" panose="02040503050406030204" pitchFamily="18" charset="0"/>
              </a:rPr>
              <a:t>électromagnétique,</a:t>
            </a:r>
            <a:r>
              <a:rPr lang="fr-FR" sz="2400" b="1" u="none" strike="noStrike" baseline="0" dirty="0">
                <a:solidFill>
                  <a:srgbClr val="000000"/>
                </a:solidFill>
                <a:latin typeface="Cambria" panose="02040503050406030204" pitchFamily="18" charset="0"/>
                <a:ea typeface="Cambria" panose="02040503050406030204" pitchFamily="18" charset="0"/>
              </a:rPr>
              <a:t> </a:t>
            </a:r>
            <a:endParaRPr lang="fr-FR" sz="2400" b="0" u="none" strike="noStrike" baseline="0" dirty="0">
              <a:solidFill>
                <a:srgbClr val="000000"/>
              </a:solidFill>
              <a:latin typeface="Cambria" panose="02040503050406030204" pitchFamily="18" charset="0"/>
              <a:ea typeface="Cambria" panose="02040503050406030204" pitchFamily="18" charset="0"/>
            </a:endParaRPr>
          </a:p>
          <a:p>
            <a:pPr marL="342900" indent="-342900" algn="just">
              <a:lnSpc>
                <a:spcPct val="150000"/>
              </a:lnSpc>
              <a:buFont typeface="Wingdings" panose="05000000000000000000" pitchFamily="2" charset="2"/>
              <a:buChar char="v"/>
            </a:pPr>
            <a:r>
              <a:rPr lang="fr-FR" sz="2400" b="1" u="none" strike="noStrike" baseline="0">
                <a:solidFill>
                  <a:srgbClr val="000000"/>
                </a:solidFill>
                <a:latin typeface="Cambria" panose="02040503050406030204" pitchFamily="18" charset="0"/>
                <a:ea typeface="Cambria" panose="02040503050406030204" pitchFamily="18" charset="0"/>
              </a:rPr>
              <a:t>le </a:t>
            </a:r>
            <a:r>
              <a:rPr lang="fr-FR" sz="2400" b="1" u="none" strike="noStrike" baseline="0" dirty="0">
                <a:solidFill>
                  <a:srgbClr val="000000"/>
                </a:solidFill>
                <a:latin typeface="Cambria" panose="02040503050406030204" pitchFamily="18" charset="0"/>
                <a:ea typeface="Cambria" panose="02040503050406030204" pitchFamily="18" charset="0"/>
              </a:rPr>
              <a:t>relais </a:t>
            </a:r>
            <a:r>
              <a:rPr lang="fr-FR" sz="2400" b="1" u="none" strike="noStrike" baseline="0" dirty="0">
                <a:solidFill>
                  <a:srgbClr val="FF0000"/>
                </a:solidFill>
                <a:latin typeface="Cambria" panose="02040503050406030204" pitchFamily="18" charset="0"/>
                <a:ea typeface="Cambria" panose="02040503050406030204" pitchFamily="18" charset="0"/>
              </a:rPr>
              <a:t>statique</a:t>
            </a:r>
            <a:r>
              <a:rPr lang="fr-FR" sz="2400" b="1" u="none" strike="noStrike" baseline="0" dirty="0">
                <a:solidFill>
                  <a:srgbClr val="000000"/>
                </a:solidFill>
                <a:latin typeface="Cambria" panose="02040503050406030204" pitchFamily="18" charset="0"/>
                <a:ea typeface="Cambria" panose="02040503050406030204" pitchFamily="18" charset="0"/>
              </a:rPr>
              <a:t>. </a:t>
            </a:r>
            <a:endParaRPr lang="fr-FR" sz="2400" b="0" u="none" strike="noStrike" baseline="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129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5E1452-56E6-4343-8164-E81F5E8148F8}"/>
              </a:ext>
            </a:extLst>
          </p:cNvPr>
          <p:cNvSpPr txBox="1"/>
          <p:nvPr/>
        </p:nvSpPr>
        <p:spPr>
          <a:xfrm>
            <a:off x="0" y="166255"/>
            <a:ext cx="7978140" cy="830997"/>
          </a:xfrm>
          <a:prstGeom prst="rect">
            <a:avLst/>
          </a:prstGeom>
          <a:noFill/>
        </p:spPr>
        <p:txBody>
          <a:bodyPr wrap="square">
            <a:spAutoFit/>
          </a:bodyPr>
          <a:lstStyle/>
          <a:p>
            <a:r>
              <a:rPr lang="fr-FR" sz="2400" b="1" dirty="0">
                <a:solidFill>
                  <a:srgbClr val="0033CC"/>
                </a:solidFill>
                <a:latin typeface="Cambria" panose="02040503050406030204" pitchFamily="18" charset="0"/>
                <a:ea typeface="Cambria" panose="02040503050406030204" pitchFamily="18" charset="0"/>
              </a:rPr>
              <a:t>Principe de fonctionnement des relais:</a:t>
            </a:r>
          </a:p>
          <a:p>
            <a:r>
              <a:rPr lang="fr-FR" sz="2400" b="1" dirty="0">
                <a:solidFill>
                  <a:srgbClr val="0033CC"/>
                </a:solidFill>
                <a:latin typeface="Cambria" panose="02040503050406030204" pitchFamily="18" charset="0"/>
                <a:ea typeface="Cambria" panose="02040503050406030204" pitchFamily="18" charset="0"/>
              </a:rPr>
              <a:t> </a:t>
            </a:r>
            <a:endParaRPr lang="fr-FR" sz="2400" b="1" i="1" dirty="0">
              <a:solidFill>
                <a:srgbClr val="FF0000"/>
              </a:solidFill>
              <a:ea typeface="Cambria" panose="02040503050406030204" pitchFamily="18" charset="0"/>
            </a:endParaRPr>
          </a:p>
        </p:txBody>
      </p:sp>
      <p:sp>
        <p:nvSpPr>
          <p:cNvPr id="5" name="ZoneTexte 4">
            <a:extLst>
              <a:ext uri="{FF2B5EF4-FFF2-40B4-BE49-F238E27FC236}">
                <a16:creationId xmlns:a16="http://schemas.microsoft.com/office/drawing/2014/main" id="{1839C364-4923-43BA-B5B9-6DE8CC4839B7}"/>
              </a:ext>
            </a:extLst>
          </p:cNvPr>
          <p:cNvSpPr txBox="1"/>
          <p:nvPr/>
        </p:nvSpPr>
        <p:spPr>
          <a:xfrm>
            <a:off x="182880" y="2044184"/>
            <a:ext cx="12192000" cy="1938992"/>
          </a:xfrm>
          <a:prstGeom prst="rect">
            <a:avLst/>
          </a:prstGeom>
          <a:noFill/>
        </p:spPr>
        <p:txBody>
          <a:bodyPr wrap="square">
            <a:spAutoFit/>
          </a:bodyPr>
          <a:lstStyle/>
          <a:p>
            <a:r>
              <a:rPr lang="fr-FR" sz="6000" dirty="0">
                <a:hlinkClick r:id="rId2"/>
              </a:rPr>
              <a:t>https://youtu.be/xq0uhretnaU?t=16</a:t>
            </a:r>
            <a:endParaRPr lang="fr-FR" sz="6000" dirty="0"/>
          </a:p>
          <a:p>
            <a:endParaRPr lang="fr-FR" sz="6000" dirty="0"/>
          </a:p>
        </p:txBody>
      </p:sp>
      <p:sp>
        <p:nvSpPr>
          <p:cNvPr id="6" name="ZoneTexte 5">
            <a:extLst>
              <a:ext uri="{FF2B5EF4-FFF2-40B4-BE49-F238E27FC236}">
                <a16:creationId xmlns:a16="http://schemas.microsoft.com/office/drawing/2014/main" id="{1E7805AA-4398-48AD-9B1B-C3C2894A51E7}"/>
              </a:ext>
            </a:extLst>
          </p:cNvPr>
          <p:cNvSpPr txBox="1"/>
          <p:nvPr/>
        </p:nvSpPr>
        <p:spPr>
          <a:xfrm>
            <a:off x="891541" y="997252"/>
            <a:ext cx="2971800" cy="707886"/>
          </a:xfrm>
          <a:prstGeom prst="rect">
            <a:avLst/>
          </a:prstGeom>
          <a:noFill/>
        </p:spPr>
        <p:txBody>
          <a:bodyPr wrap="square">
            <a:spAutoFit/>
          </a:bodyPr>
          <a:lstStyle/>
          <a:p>
            <a:r>
              <a:rPr lang="fr-FR" sz="4000" b="1" i="1" dirty="0">
                <a:solidFill>
                  <a:srgbClr val="FF0000"/>
                </a:solidFill>
                <a:ea typeface="Cambria" panose="02040503050406030204" pitchFamily="18" charset="0"/>
              </a:rPr>
              <a:t>voir</a:t>
            </a:r>
            <a:r>
              <a:rPr lang="fr-FR" sz="4000" b="1" i="1" dirty="0">
                <a:solidFill>
                  <a:srgbClr val="FF0000"/>
                </a:solidFill>
              </a:rPr>
              <a:t> la vidéo</a:t>
            </a:r>
            <a:endParaRPr lang="fr-FR" sz="4000" dirty="0"/>
          </a:p>
        </p:txBody>
      </p:sp>
    </p:spTree>
    <p:extLst>
      <p:ext uri="{BB962C8B-B14F-4D97-AF65-F5344CB8AC3E}">
        <p14:creationId xmlns:p14="http://schemas.microsoft.com/office/powerpoint/2010/main" val="363153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A61BBE-0188-48F8-999C-45074483E6CD}"/>
              </a:ext>
            </a:extLst>
          </p:cNvPr>
          <p:cNvPicPr>
            <a:picLocks noChangeAspect="1"/>
          </p:cNvPicPr>
          <p:nvPr/>
        </p:nvPicPr>
        <p:blipFill>
          <a:blip r:embed="rId2"/>
          <a:stretch>
            <a:fillRect/>
          </a:stretch>
        </p:blipFill>
        <p:spPr>
          <a:xfrm>
            <a:off x="7402910" y="1824029"/>
            <a:ext cx="3188567" cy="2232000"/>
          </a:xfrm>
          <a:prstGeom prst="rect">
            <a:avLst/>
          </a:prstGeom>
        </p:spPr>
      </p:pic>
      <p:sp>
        <p:nvSpPr>
          <p:cNvPr id="6" name="ZoneTexte 5">
            <a:extLst>
              <a:ext uri="{FF2B5EF4-FFF2-40B4-BE49-F238E27FC236}">
                <a16:creationId xmlns:a16="http://schemas.microsoft.com/office/drawing/2014/main" id="{29CCFDBB-9F0B-412C-928F-801C7AA63D7E}"/>
              </a:ext>
            </a:extLst>
          </p:cNvPr>
          <p:cNvSpPr txBox="1"/>
          <p:nvPr/>
        </p:nvSpPr>
        <p:spPr>
          <a:xfrm>
            <a:off x="0" y="1125835"/>
            <a:ext cx="12192000" cy="1131785"/>
          </a:xfrm>
          <a:prstGeom prst="rect">
            <a:avLst/>
          </a:prstGeom>
          <a:noFill/>
        </p:spPr>
        <p:txBody>
          <a:bodyPr wrap="square">
            <a:spAutoFit/>
          </a:bodyPr>
          <a:lstStyle/>
          <a:p>
            <a:pPr>
              <a:lnSpc>
                <a:spcPct val="150000"/>
              </a:lnSpc>
            </a:pPr>
            <a:r>
              <a:rPr lang="fr-FR" sz="2400" b="1" dirty="0">
                <a:effectLst/>
                <a:latin typeface="Cambria" panose="02040503050406030204" pitchFamily="18" charset="0"/>
                <a:ea typeface="Cambria" panose="02040503050406030204" pitchFamily="18" charset="0"/>
              </a:rPr>
              <a:t>Les préactionneurs des vérins et des moteurs hydrauliques et pneumatiques sont appelés distributeurs</a:t>
            </a:r>
            <a:endParaRPr lang="fr-FR" sz="2400" b="1" dirty="0">
              <a:latin typeface="Cambria" panose="02040503050406030204" pitchFamily="18" charset="0"/>
              <a:ea typeface="Cambria" panose="02040503050406030204" pitchFamily="18" charset="0"/>
            </a:endParaRPr>
          </a:p>
        </p:txBody>
      </p:sp>
      <p:pic>
        <p:nvPicPr>
          <p:cNvPr id="7" name="Image 6">
            <a:extLst>
              <a:ext uri="{FF2B5EF4-FFF2-40B4-BE49-F238E27FC236}">
                <a16:creationId xmlns:a16="http://schemas.microsoft.com/office/drawing/2014/main" id="{8D91DFB4-683D-4BF7-9A63-61386B990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38" y="2448441"/>
            <a:ext cx="2562225" cy="1790700"/>
          </a:xfrm>
          <a:prstGeom prst="rect">
            <a:avLst/>
          </a:prstGeom>
        </p:spPr>
      </p:pic>
      <p:sp>
        <p:nvSpPr>
          <p:cNvPr id="11" name="ZoneTexte 10">
            <a:extLst>
              <a:ext uri="{FF2B5EF4-FFF2-40B4-BE49-F238E27FC236}">
                <a16:creationId xmlns:a16="http://schemas.microsoft.com/office/drawing/2014/main" id="{CD50B3D8-83DA-4132-AE85-E457F8D0E069}"/>
              </a:ext>
            </a:extLst>
          </p:cNvPr>
          <p:cNvSpPr txBox="1"/>
          <p:nvPr/>
        </p:nvSpPr>
        <p:spPr>
          <a:xfrm>
            <a:off x="0" y="664170"/>
            <a:ext cx="4380614" cy="461665"/>
          </a:xfrm>
          <a:prstGeom prst="rect">
            <a:avLst/>
          </a:prstGeom>
          <a:noFill/>
        </p:spPr>
        <p:txBody>
          <a:bodyPr wrap="square">
            <a:spAutoFit/>
          </a:bodyPr>
          <a:lstStyle/>
          <a:p>
            <a:r>
              <a:rPr lang="fr-FR" sz="2400" b="1" dirty="0">
                <a:solidFill>
                  <a:srgbClr val="0033CC"/>
                </a:solidFill>
                <a:effectLst/>
                <a:latin typeface="Cambria" panose="02040503050406030204" pitchFamily="18" charset="0"/>
                <a:ea typeface="Cambria" panose="02040503050406030204" pitchFamily="18" charset="0"/>
              </a:rPr>
              <a:t>2. Les distributeurs:</a:t>
            </a:r>
            <a:endParaRPr lang="fr-FR" sz="2400" dirty="0">
              <a:solidFill>
                <a:srgbClr val="0033CC"/>
              </a:solidFill>
            </a:endParaRPr>
          </a:p>
        </p:txBody>
      </p:sp>
      <p:sp>
        <p:nvSpPr>
          <p:cNvPr id="13" name="ZoneTexte 12">
            <a:extLst>
              <a:ext uri="{FF2B5EF4-FFF2-40B4-BE49-F238E27FC236}">
                <a16:creationId xmlns:a16="http://schemas.microsoft.com/office/drawing/2014/main" id="{6D925D46-E6D4-4AF3-8AC4-3FD830A61D79}"/>
              </a:ext>
            </a:extLst>
          </p:cNvPr>
          <p:cNvSpPr txBox="1"/>
          <p:nvPr/>
        </p:nvSpPr>
        <p:spPr>
          <a:xfrm>
            <a:off x="0" y="4600380"/>
            <a:ext cx="12192000" cy="1131785"/>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Ils ont pour fonction essentielle de distribuer l'air (ou les fluides) sous pression aux différents orifices des actionneurs pneumatiques (ou hydrauliques). </a:t>
            </a:r>
            <a:endParaRPr lang="fr-FR" sz="2400" b="0" i="0" u="none" strike="noStrike" baseline="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87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687736B-690C-4B73-AE1B-E229254ECD2A}"/>
              </a:ext>
            </a:extLst>
          </p:cNvPr>
          <p:cNvSpPr txBox="1"/>
          <p:nvPr/>
        </p:nvSpPr>
        <p:spPr>
          <a:xfrm>
            <a:off x="0" y="401153"/>
            <a:ext cx="12085122" cy="1685783"/>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Le distributeur comporte un coulisseau, ou tiroir qui se déplace dans le corps du distributeur. </a:t>
            </a:r>
            <a:endParaRPr lang="fr-FR" sz="2400" b="0" i="0" u="none" strike="noStrike" baseline="0" dirty="0">
              <a:latin typeface="Cambria" panose="02040503050406030204" pitchFamily="18" charset="0"/>
              <a:ea typeface="Cambria" panose="02040503050406030204" pitchFamily="18" charset="0"/>
            </a:endParaRPr>
          </a:p>
          <a:p>
            <a:pPr>
              <a:lnSpc>
                <a:spcPct val="150000"/>
              </a:lnSpc>
            </a:pPr>
            <a:r>
              <a:rPr lang="fr-FR" sz="2400" b="1" i="0" u="none" strike="noStrike" baseline="0" dirty="0">
                <a:latin typeface="Cambria" panose="02040503050406030204" pitchFamily="18" charset="0"/>
                <a:ea typeface="Cambria" panose="02040503050406030204" pitchFamily="18" charset="0"/>
              </a:rPr>
              <a:t>Il permet de fermer ou d’ouvrir les orifices par où circule l’air ou le fluide. </a:t>
            </a:r>
            <a:endParaRPr lang="fr-FR" sz="2400" b="0" i="0" u="none" strike="noStrike" baseline="0" dirty="0">
              <a:latin typeface="Cambria" panose="02040503050406030204" pitchFamily="18" charset="0"/>
              <a:ea typeface="Cambria" panose="02040503050406030204" pitchFamily="18" charset="0"/>
            </a:endParaRPr>
          </a:p>
        </p:txBody>
      </p:sp>
      <p:pic>
        <p:nvPicPr>
          <p:cNvPr id="10" name="Image 9">
            <a:extLst>
              <a:ext uri="{FF2B5EF4-FFF2-40B4-BE49-F238E27FC236}">
                <a16:creationId xmlns:a16="http://schemas.microsoft.com/office/drawing/2014/main" id="{73EF398C-C8AD-4B90-A521-3EA333E33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440029"/>
            <a:ext cx="5445479" cy="2772000"/>
          </a:xfrm>
          <a:prstGeom prst="rect">
            <a:avLst/>
          </a:prstGeom>
        </p:spPr>
      </p:pic>
      <p:pic>
        <p:nvPicPr>
          <p:cNvPr id="12" name="Image 11">
            <a:extLst>
              <a:ext uri="{FF2B5EF4-FFF2-40B4-BE49-F238E27FC236}">
                <a16:creationId xmlns:a16="http://schemas.microsoft.com/office/drawing/2014/main" id="{81823184-03F0-4DEC-AF30-C0A3EA154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957" y="2260029"/>
            <a:ext cx="5995214" cy="2952000"/>
          </a:xfrm>
          <a:prstGeom prst="rect">
            <a:avLst/>
          </a:prstGeom>
        </p:spPr>
      </p:pic>
    </p:spTree>
    <p:extLst>
      <p:ext uri="{BB962C8B-B14F-4D97-AF65-F5344CB8AC3E}">
        <p14:creationId xmlns:p14="http://schemas.microsoft.com/office/powerpoint/2010/main" val="36354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521CF74-7D61-4FF9-A84D-978FAF233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01" y="126000"/>
            <a:ext cx="10098000" cy="6732000"/>
          </a:xfrm>
          <a:prstGeom prst="rect">
            <a:avLst/>
          </a:prstGeom>
        </p:spPr>
      </p:pic>
    </p:spTree>
    <p:extLst>
      <p:ext uri="{BB962C8B-B14F-4D97-AF65-F5344CB8AC3E}">
        <p14:creationId xmlns:p14="http://schemas.microsoft.com/office/powerpoint/2010/main" val="159731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EC6BD9A-7858-4EB4-AA00-12A0622AA595}"/>
              </a:ext>
            </a:extLst>
          </p:cNvPr>
          <p:cNvSpPr txBox="1"/>
          <p:nvPr/>
        </p:nvSpPr>
        <p:spPr>
          <a:xfrm>
            <a:off x="0" y="1043511"/>
            <a:ext cx="2424223" cy="489749"/>
          </a:xfrm>
          <a:prstGeom prst="rect">
            <a:avLst/>
          </a:prstGeom>
          <a:noFill/>
        </p:spPr>
        <p:txBody>
          <a:bodyPr wrap="square">
            <a:spAutoFit/>
          </a:bodyPr>
          <a:lstStyle/>
          <a:p>
            <a:pPr algn="just">
              <a:lnSpc>
                <a:spcPct val="115000"/>
              </a:lnSpc>
              <a:spcAft>
                <a:spcPts val="1000"/>
              </a:spcAft>
            </a:pPr>
            <a:r>
              <a:rPr lang="fr-FR" sz="2400" b="1" dirty="0">
                <a:solidFill>
                  <a:srgbClr val="0033CC"/>
                </a:solidFill>
                <a:latin typeface="Cambria" panose="02040503050406030204" pitchFamily="18" charset="0"/>
                <a:ea typeface="Cambria" panose="02040503050406030204" pitchFamily="18" charset="0"/>
                <a:cs typeface="Arial" panose="020B0604020202020204" pitchFamily="34" charset="0"/>
              </a:rPr>
              <a:t>3</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 Les capteurs :</a:t>
            </a:r>
            <a:endParaRPr lang="fr-FR" sz="2400" dirty="0">
              <a:solidFill>
                <a:srgbClr val="0033CC"/>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7" name="ZoneTexte 6">
            <a:extLst>
              <a:ext uri="{FF2B5EF4-FFF2-40B4-BE49-F238E27FC236}">
                <a16:creationId xmlns:a16="http://schemas.microsoft.com/office/drawing/2014/main" id="{F6B754AB-BFBA-4153-A765-71EFBDF9B330}"/>
              </a:ext>
            </a:extLst>
          </p:cNvPr>
          <p:cNvSpPr txBox="1"/>
          <p:nvPr/>
        </p:nvSpPr>
        <p:spPr>
          <a:xfrm>
            <a:off x="0" y="1640202"/>
            <a:ext cx="12096306" cy="1131785"/>
          </a:xfrm>
          <a:prstGeom prst="rect">
            <a:avLst/>
          </a:prstGeom>
          <a:noFill/>
        </p:spPr>
        <p:txBody>
          <a:bodyPr wrap="square">
            <a:spAutoFit/>
          </a:bodyPr>
          <a:lstStyle/>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Un capteur transforme une grandeur physique en une grandeur généralement électrique, qui peut être interprétée par un dispositif de contrôle comme l’API.</a:t>
            </a:r>
          </a:p>
        </p:txBody>
      </p:sp>
      <p:pic>
        <p:nvPicPr>
          <p:cNvPr id="8" name="Image 7">
            <a:extLst>
              <a:ext uri="{FF2B5EF4-FFF2-40B4-BE49-F238E27FC236}">
                <a16:creationId xmlns:a16="http://schemas.microsoft.com/office/drawing/2014/main" id="{2C2DB4EB-5287-4E31-8AA9-B8837ED5B96F}"/>
              </a:ext>
            </a:extLst>
          </p:cNvPr>
          <p:cNvPicPr>
            <a:picLocks noChangeAspect="1"/>
          </p:cNvPicPr>
          <p:nvPr/>
        </p:nvPicPr>
        <p:blipFill>
          <a:blip r:embed="rId2"/>
          <a:stretch>
            <a:fillRect/>
          </a:stretch>
        </p:blipFill>
        <p:spPr>
          <a:xfrm>
            <a:off x="216000" y="2878929"/>
            <a:ext cx="11760000" cy="1764000"/>
          </a:xfrm>
          <a:prstGeom prst="rect">
            <a:avLst/>
          </a:prstGeom>
        </p:spPr>
      </p:pic>
      <p:sp>
        <p:nvSpPr>
          <p:cNvPr id="10" name="ZoneTexte 9">
            <a:extLst>
              <a:ext uri="{FF2B5EF4-FFF2-40B4-BE49-F238E27FC236}">
                <a16:creationId xmlns:a16="http://schemas.microsoft.com/office/drawing/2014/main" id="{FF4440C6-37C2-4B48-B444-C3BA691EDE9C}"/>
              </a:ext>
            </a:extLst>
          </p:cNvPr>
          <p:cNvSpPr txBox="1"/>
          <p:nvPr/>
        </p:nvSpPr>
        <p:spPr>
          <a:xfrm>
            <a:off x="123324" y="4749871"/>
            <a:ext cx="11972982" cy="914481"/>
          </a:xfrm>
          <a:prstGeom prst="rect">
            <a:avLst/>
          </a:prstGeom>
          <a:noFill/>
        </p:spPr>
        <p:txBody>
          <a:bodyPr wrap="square">
            <a:spAutoFit/>
          </a:bodyPr>
          <a:lstStyle/>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On cite parmi les plus connus et fréquents, les capteurs de position, de vitesse, de température et de niveau.</a:t>
            </a:r>
          </a:p>
        </p:txBody>
      </p:sp>
    </p:spTree>
    <p:extLst>
      <p:ext uri="{BB962C8B-B14F-4D97-AF65-F5344CB8AC3E}">
        <p14:creationId xmlns:p14="http://schemas.microsoft.com/office/powerpoint/2010/main" val="13050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8D88CDC-FD68-436A-B9CE-8C712FFA5212}"/>
              </a:ext>
            </a:extLst>
          </p:cNvPr>
          <p:cNvSpPr txBox="1"/>
          <p:nvPr/>
        </p:nvSpPr>
        <p:spPr>
          <a:xfrm>
            <a:off x="0" y="0"/>
            <a:ext cx="12192000" cy="5763437"/>
          </a:xfrm>
          <a:prstGeom prst="rect">
            <a:avLst/>
          </a:prstGeom>
          <a:noFill/>
        </p:spPr>
        <p:txBody>
          <a:bodyPr wrap="square">
            <a:spAutoFit/>
          </a:bodyPr>
          <a:lstStyle/>
          <a:p>
            <a:pPr algn="just">
              <a:lnSpc>
                <a:spcPct val="115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 La partie commande (PC) :</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Elle est en générale composée d'ordinateurs, de mémoires et de programmes.</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Elle transmet les ordres aux actionneurs directement ou à l’intermédiaire des près-actionneurs  à partir :</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Du programme qu'elle contient ;</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Des informations reçues par les capteurs ;</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Des consignes données par l'utilisateur ou l'opérateur.</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Exemple :</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-L’ordinateur d’un distributeur de billets reçoit les informations (code secret de la carte, montant du retrait) du client.</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-La télécommande d’un portail donne l’ordre au portail de s’ouvrir.</a:t>
            </a:r>
          </a:p>
        </p:txBody>
      </p:sp>
    </p:spTree>
    <p:extLst>
      <p:ext uri="{BB962C8B-B14F-4D97-AF65-F5344CB8AC3E}">
        <p14:creationId xmlns:p14="http://schemas.microsoft.com/office/powerpoint/2010/main" val="2503430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781E438-52AB-4F52-9F18-E1A03E1E765A}"/>
              </a:ext>
            </a:extLst>
          </p:cNvPr>
          <p:cNvSpPr txBox="1"/>
          <p:nvPr/>
        </p:nvSpPr>
        <p:spPr>
          <a:xfrm>
            <a:off x="2006" y="689427"/>
            <a:ext cx="12189994" cy="905569"/>
          </a:xfrm>
          <a:prstGeom prst="rect">
            <a:avLst/>
          </a:prstGeom>
          <a:noFill/>
        </p:spPr>
        <p:txBody>
          <a:bodyPr wrap="square">
            <a:spAutoFit/>
          </a:bodyPr>
          <a:lstStyle/>
          <a:p>
            <a:pPr algn="just">
              <a:lnSpc>
                <a:spcPct val="115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2. Nature de l'information fournie par un capteur : </a:t>
            </a:r>
            <a:r>
              <a:rPr lang="fr-FR" sz="2400" b="1" dirty="0">
                <a:effectLst/>
                <a:latin typeface="Cambria" panose="02040503050406030204" pitchFamily="18" charset="0"/>
                <a:ea typeface="Cambria" panose="02040503050406030204" pitchFamily="18" charset="0"/>
                <a:cs typeface="Arial" panose="020B0604020202020204" pitchFamily="34" charset="0"/>
              </a:rPr>
              <a:t>Suivant son type, L’information qu’un capteur fournit à la PC peut être :</a:t>
            </a:r>
          </a:p>
        </p:txBody>
      </p:sp>
      <p:sp>
        <p:nvSpPr>
          <p:cNvPr id="7" name="ZoneTexte 6">
            <a:extLst>
              <a:ext uri="{FF2B5EF4-FFF2-40B4-BE49-F238E27FC236}">
                <a16:creationId xmlns:a16="http://schemas.microsoft.com/office/drawing/2014/main" id="{C5D080FC-7FEC-4764-87F5-7D853C78BDDF}"/>
              </a:ext>
            </a:extLst>
          </p:cNvPr>
          <p:cNvSpPr txBox="1"/>
          <p:nvPr/>
        </p:nvSpPr>
        <p:spPr>
          <a:xfrm>
            <a:off x="0" y="1603908"/>
            <a:ext cx="12189994" cy="1330301"/>
          </a:xfrm>
          <a:prstGeom prst="rect">
            <a:avLst/>
          </a:prstGeom>
          <a:noFill/>
        </p:spPr>
        <p:txBody>
          <a:bodyPr wrap="square">
            <a:spAutoFit/>
          </a:bodyPr>
          <a:lstStyle/>
          <a:p>
            <a:pPr algn="just">
              <a:lnSpc>
                <a:spcPct val="115000"/>
              </a:lnSpc>
              <a:spcAft>
                <a:spcPts val="1000"/>
              </a:spcAft>
            </a:pP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2.1 Logique </a:t>
            </a: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L’information ne peut prendre que les valeurs 1 ou 0 ; on parle alors d’un capteur Tout ou Rien (TOR). La figure 2 montre la caractéristique d’un capteur de position </a:t>
            </a:r>
            <a:endParaRPr lang="fr-FR" sz="2400" b="1" dirty="0">
              <a:effectLst/>
              <a:latin typeface="Cambria" panose="02040503050406030204" pitchFamily="18" charset="0"/>
              <a:ea typeface="Cambria" panose="02040503050406030204" pitchFamily="18" charset="0"/>
              <a:cs typeface="Arial" panose="020B0604020202020204" pitchFamily="34" charset="0"/>
            </a:endParaRPr>
          </a:p>
        </p:txBody>
      </p:sp>
      <p:pic>
        <p:nvPicPr>
          <p:cNvPr id="8" name="Image 7">
            <a:extLst>
              <a:ext uri="{FF2B5EF4-FFF2-40B4-BE49-F238E27FC236}">
                <a16:creationId xmlns:a16="http://schemas.microsoft.com/office/drawing/2014/main" id="{6516D4E6-6D6A-4655-BB90-47FA2EC650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4135" y="2934209"/>
            <a:ext cx="8179447" cy="3708000"/>
          </a:xfrm>
          <a:prstGeom prst="rect">
            <a:avLst/>
          </a:prstGeom>
          <a:noFill/>
          <a:ln>
            <a:noFill/>
          </a:ln>
        </p:spPr>
      </p:pic>
    </p:spTree>
    <p:extLst>
      <p:ext uri="{BB962C8B-B14F-4D97-AF65-F5344CB8AC3E}">
        <p14:creationId xmlns:p14="http://schemas.microsoft.com/office/powerpoint/2010/main" val="97719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7024387-8E38-4D3D-8705-B4CF763AE899}"/>
              </a:ext>
            </a:extLst>
          </p:cNvPr>
          <p:cNvSpPr txBox="1"/>
          <p:nvPr/>
        </p:nvSpPr>
        <p:spPr>
          <a:xfrm>
            <a:off x="87228" y="669303"/>
            <a:ext cx="12104772" cy="1131785"/>
          </a:xfrm>
          <a:prstGeom prst="rect">
            <a:avLst/>
          </a:prstGeom>
          <a:noFill/>
        </p:spPr>
        <p:txBody>
          <a:bodyPr wrap="square">
            <a:spAutoFit/>
          </a:bodyPr>
          <a:lstStyle/>
          <a:p>
            <a:pPr>
              <a:lnSpc>
                <a:spcPct val="150000"/>
              </a:lnSpc>
            </a:pPr>
            <a:r>
              <a:rPr lang="fr-FR" sz="2400" b="1" dirty="0">
                <a:solidFill>
                  <a:srgbClr val="0033CC"/>
                </a:solidFill>
                <a:effectLst/>
                <a:latin typeface="Cambria" panose="02040503050406030204" pitchFamily="18" charset="0"/>
                <a:ea typeface="Cambria" panose="02040503050406030204" pitchFamily="18" charset="0"/>
              </a:rPr>
              <a:t>2.2 Analogique : </a:t>
            </a:r>
            <a:r>
              <a:rPr lang="fr-FR" sz="2400" b="1" dirty="0">
                <a:effectLst/>
                <a:latin typeface="Cambria" panose="02040503050406030204" pitchFamily="18" charset="0"/>
                <a:ea typeface="Cambria" panose="02040503050406030204" pitchFamily="18" charset="0"/>
              </a:rPr>
              <a:t>L’information peut prendre toutes les valeurs possibles entre 2 certaines valeurs limites ; on parle alors d’un capteur analogique. La figure 3 montre </a:t>
            </a:r>
            <a:endParaRPr lang="fr-FR" sz="2400" b="1"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a16="http://schemas.microsoft.com/office/drawing/2014/main" id="{1ABCBF42-0364-4EC8-8B09-98CF761A68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520" y="2075830"/>
            <a:ext cx="8211498" cy="3852000"/>
          </a:xfrm>
          <a:prstGeom prst="rect">
            <a:avLst/>
          </a:prstGeom>
          <a:noFill/>
          <a:ln>
            <a:noFill/>
          </a:ln>
        </p:spPr>
      </p:pic>
      <p:sp>
        <p:nvSpPr>
          <p:cNvPr id="8" name="ZoneTexte 7">
            <a:extLst>
              <a:ext uri="{FF2B5EF4-FFF2-40B4-BE49-F238E27FC236}">
                <a16:creationId xmlns:a16="http://schemas.microsoft.com/office/drawing/2014/main" id="{0170F7A8-C759-41D2-86C9-09AA0AEC5C14}"/>
              </a:ext>
            </a:extLst>
          </p:cNvPr>
          <p:cNvSpPr txBox="1"/>
          <p:nvPr/>
        </p:nvSpPr>
        <p:spPr>
          <a:xfrm>
            <a:off x="3039978" y="6188697"/>
            <a:ext cx="8211497" cy="461665"/>
          </a:xfrm>
          <a:prstGeom prst="rect">
            <a:avLst/>
          </a:prstGeom>
          <a:noFill/>
        </p:spPr>
        <p:txBody>
          <a:bodyPr wrap="square">
            <a:spAutoFit/>
          </a:bodyPr>
          <a:lstStyle/>
          <a:p>
            <a:r>
              <a:rPr lang="fr-FR" sz="2400" b="1" dirty="0">
                <a:effectLst/>
                <a:latin typeface="Cambria" panose="02040503050406030204" pitchFamily="18" charset="0"/>
                <a:ea typeface="Cambria" panose="02040503050406030204" pitchFamily="18" charset="0"/>
              </a:rPr>
              <a:t>la caractéristique d’un capteur de température </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796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A824B7-4D9F-4694-BABA-04E4F526D463}"/>
              </a:ext>
            </a:extLst>
          </p:cNvPr>
          <p:cNvSpPr txBox="1"/>
          <p:nvPr/>
        </p:nvSpPr>
        <p:spPr>
          <a:xfrm>
            <a:off x="0" y="1047510"/>
            <a:ext cx="12192000" cy="1685783"/>
          </a:xfrm>
          <a:prstGeom prst="rect">
            <a:avLst/>
          </a:prstGeom>
          <a:noFill/>
        </p:spPr>
        <p:txBody>
          <a:bodyPr wrap="square">
            <a:spAutoFit/>
          </a:bodyPr>
          <a:lstStyle/>
          <a:p>
            <a:pPr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2.3 Numérique : </a:t>
            </a:r>
            <a:r>
              <a:rPr lang="fr-FR" sz="2400" b="1" dirty="0">
                <a:effectLst/>
                <a:latin typeface="Cambria" panose="02040503050406030204" pitchFamily="18" charset="0"/>
                <a:ea typeface="Cambria" panose="02040503050406030204" pitchFamily="18" charset="0"/>
                <a:cs typeface="Arial" panose="020B0604020202020204" pitchFamily="34" charset="0"/>
              </a:rPr>
              <a:t>L’information fournie par le capteur permet à la PC d’en déduire un nombre binaire sur n bits ; on parle alors d’un capteur numérique. La figure 4 illustre le principe de fonctionnement de la souris : </a:t>
            </a:r>
          </a:p>
        </p:txBody>
      </p:sp>
      <p:pic>
        <p:nvPicPr>
          <p:cNvPr id="6" name="Image 5">
            <a:extLst>
              <a:ext uri="{FF2B5EF4-FFF2-40B4-BE49-F238E27FC236}">
                <a16:creationId xmlns:a16="http://schemas.microsoft.com/office/drawing/2014/main" id="{B8E83BB8-5577-41CC-8479-781840274D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732" y="2960437"/>
            <a:ext cx="5479643" cy="3384000"/>
          </a:xfrm>
          <a:prstGeom prst="rect">
            <a:avLst/>
          </a:prstGeom>
          <a:noFill/>
          <a:ln>
            <a:noFill/>
          </a:ln>
          <a:effectLst/>
        </p:spPr>
      </p:pic>
    </p:spTree>
    <p:extLst>
      <p:ext uri="{BB962C8B-B14F-4D97-AF65-F5344CB8AC3E}">
        <p14:creationId xmlns:p14="http://schemas.microsoft.com/office/powerpoint/2010/main" val="222595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AAE56EC-29DD-4870-946A-CF86EDFD01B0}"/>
              </a:ext>
            </a:extLst>
          </p:cNvPr>
          <p:cNvSpPr txBox="1"/>
          <p:nvPr/>
        </p:nvSpPr>
        <p:spPr>
          <a:xfrm>
            <a:off x="1" y="867038"/>
            <a:ext cx="12192000" cy="1685783"/>
          </a:xfrm>
          <a:prstGeom prst="rect">
            <a:avLst/>
          </a:prstGeom>
          <a:noFill/>
        </p:spPr>
        <p:txBody>
          <a:bodyPr wrap="square">
            <a:spAutoFit/>
          </a:bodyPr>
          <a:lstStyle/>
          <a:p>
            <a:pPr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3. Caractéristiques d’un capteur : </a:t>
            </a:r>
            <a:r>
              <a:rPr lang="fr-FR" sz="2400" b="1" dirty="0">
                <a:effectLst/>
                <a:latin typeface="Cambria" panose="02040503050406030204" pitchFamily="18" charset="0"/>
                <a:ea typeface="Cambria" panose="02040503050406030204" pitchFamily="18" charset="0"/>
                <a:cs typeface="Arial" panose="020B0604020202020204" pitchFamily="34" charset="0"/>
              </a:rPr>
              <a:t>Certains paramètres sont communs à tous les capteurs. Ils caractérisent les contraintes de mise en œuvre et permettent le choix d’un capteur :</a:t>
            </a:r>
          </a:p>
        </p:txBody>
      </p:sp>
      <p:sp>
        <p:nvSpPr>
          <p:cNvPr id="7" name="ZoneTexte 6">
            <a:extLst>
              <a:ext uri="{FF2B5EF4-FFF2-40B4-BE49-F238E27FC236}">
                <a16:creationId xmlns:a16="http://schemas.microsoft.com/office/drawing/2014/main" id="{4A0259B2-A86D-4715-8F2D-9170FBA54029}"/>
              </a:ext>
            </a:extLst>
          </p:cNvPr>
          <p:cNvSpPr txBox="1"/>
          <p:nvPr/>
        </p:nvSpPr>
        <p:spPr>
          <a:xfrm>
            <a:off x="0" y="2552821"/>
            <a:ext cx="12191999" cy="3901774"/>
          </a:xfrm>
          <a:prstGeom prst="rect">
            <a:avLst/>
          </a:prstGeom>
          <a:noFill/>
        </p:spPr>
        <p:txBody>
          <a:bodyPr wrap="square">
            <a:spAutoFit/>
          </a:bodyPr>
          <a:lstStyle/>
          <a:p>
            <a:pPr marL="342900" lvl="0" indent="-342900" algn="just">
              <a:lnSpc>
                <a:spcPct val="150000"/>
              </a:lnSpc>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L'étendue de la mesure : </a:t>
            </a:r>
            <a:r>
              <a:rPr lang="fr-FR" sz="2400" b="1" dirty="0">
                <a:effectLst/>
                <a:latin typeface="Cambria" panose="02040503050406030204" pitchFamily="18" charset="0"/>
                <a:ea typeface="Cambria" panose="02040503050406030204" pitchFamily="18" charset="0"/>
                <a:cs typeface="Arial" panose="020B0604020202020204" pitchFamily="34" charset="0"/>
              </a:rPr>
              <a:t>c'est la différence entre le plus petit signal détecté et le plus grand perceptible sans risque de destruction pour le capteur.</a:t>
            </a:r>
          </a:p>
          <a:p>
            <a:pPr marL="342900" lvl="0" indent="-342900" algn="just">
              <a:lnSpc>
                <a:spcPct val="150000"/>
              </a:lnSpc>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La sensibilité : </a:t>
            </a:r>
            <a:r>
              <a:rPr lang="fr-FR" sz="2400" b="1" dirty="0">
                <a:effectLst/>
                <a:latin typeface="Cambria" panose="02040503050406030204" pitchFamily="18" charset="0"/>
                <a:ea typeface="Cambria" panose="02040503050406030204" pitchFamily="18" charset="0"/>
                <a:cs typeface="Arial" panose="020B0604020202020204" pitchFamily="34" charset="0"/>
              </a:rPr>
              <a:t>ce paramètre caractérise la capacité du capteur à détecter la plus petite variation de la grandeur à mesurer. </a:t>
            </a:r>
          </a:p>
          <a:p>
            <a:pPr marL="342900" lvl="0" indent="-342900" algn="just">
              <a:lnSpc>
                <a:spcPct val="150000"/>
              </a:lnSpc>
              <a:spcAft>
                <a:spcPts val="1000"/>
              </a:spcAft>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La fidélité : </a:t>
            </a:r>
            <a:r>
              <a:rPr lang="fr-FR" sz="2400" b="1" dirty="0">
                <a:effectLst/>
                <a:latin typeface="Cambria" panose="02040503050406030204" pitchFamily="18" charset="0"/>
                <a:ea typeface="Cambria" panose="02040503050406030204" pitchFamily="18" charset="0"/>
                <a:cs typeface="Arial" panose="020B0604020202020204" pitchFamily="34" charset="0"/>
              </a:rPr>
              <a:t>Un capteur est dit fidèle si le signal qu’il délivre en sortie ne varie pas dans le temps pour une série de mesures concernant la même valeur de la grandeur physique d’entrée. Il caractérise l’Influence du vieillissement</a:t>
            </a:r>
            <a:r>
              <a:rPr lang="fr-FR" sz="1800" dirty="0">
                <a:effectLst/>
                <a:latin typeface="Arial" panose="020B0604020202020204" pitchFamily="34"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627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89E1223-1851-493C-A5AD-D8484E8EA926}"/>
              </a:ext>
            </a:extLst>
          </p:cNvPr>
          <p:cNvSpPr txBox="1"/>
          <p:nvPr/>
        </p:nvSpPr>
        <p:spPr>
          <a:xfrm>
            <a:off x="0" y="758753"/>
            <a:ext cx="12192000" cy="1685783"/>
          </a:xfrm>
          <a:prstGeom prst="rect">
            <a:avLst/>
          </a:prstGeom>
          <a:noFill/>
        </p:spPr>
        <p:txBody>
          <a:bodyPr wrap="square">
            <a:spAutoFit/>
          </a:bodyPr>
          <a:lstStyle/>
          <a:p>
            <a:pPr marL="342900" lvl="0" indent="-342900" algn="just">
              <a:lnSpc>
                <a:spcPct val="150000"/>
              </a:lnSpc>
              <a:spcAft>
                <a:spcPts val="1000"/>
              </a:spcAft>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Le temps de réponse : </a:t>
            </a:r>
            <a:r>
              <a:rPr lang="fr-FR" sz="2400" b="1" dirty="0">
                <a:effectLst/>
                <a:latin typeface="Cambria" panose="02040503050406030204" pitchFamily="18" charset="0"/>
                <a:ea typeface="Cambria" panose="02040503050406030204" pitchFamily="18" charset="0"/>
                <a:cs typeface="Arial" panose="020B0604020202020204" pitchFamily="34" charset="0"/>
              </a:rPr>
              <a:t>c'est le temps de réaction d'un capteur entre la variation de la grandeur physique qu'il mesure et l'instant où l'information est prise en compte par la partie commande.</a:t>
            </a:r>
          </a:p>
        </p:txBody>
      </p:sp>
      <p:sp>
        <p:nvSpPr>
          <p:cNvPr id="7" name="ZoneTexte 6">
            <a:extLst>
              <a:ext uri="{FF2B5EF4-FFF2-40B4-BE49-F238E27FC236}">
                <a16:creationId xmlns:a16="http://schemas.microsoft.com/office/drawing/2014/main" id="{04E675E6-536A-45A1-91EE-9F7542A985A4}"/>
              </a:ext>
            </a:extLst>
          </p:cNvPr>
          <p:cNvSpPr txBox="1"/>
          <p:nvPr/>
        </p:nvSpPr>
        <p:spPr>
          <a:xfrm>
            <a:off x="0" y="2532601"/>
            <a:ext cx="12192000" cy="2368021"/>
          </a:xfrm>
          <a:prstGeom prst="rect">
            <a:avLst/>
          </a:prstGeom>
          <a:noFill/>
        </p:spPr>
        <p:txBody>
          <a:bodyPr wrap="square">
            <a:spAutoFit/>
          </a:bodyPr>
          <a:lstStyle/>
          <a:p>
            <a:pPr algn="just">
              <a:lnSpc>
                <a:spcPct val="150000"/>
              </a:lnSpc>
              <a:spcAft>
                <a:spcPts val="1000"/>
              </a:spcAft>
            </a:pP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4. </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Les différents types de capteurs : </a:t>
            </a:r>
            <a:r>
              <a:rPr lang="fr-FR" sz="2400" b="1" dirty="0">
                <a:effectLst/>
                <a:latin typeface="Cambria" panose="02040503050406030204" pitchFamily="18" charset="0"/>
                <a:ea typeface="Cambria" panose="02040503050406030204" pitchFamily="18" charset="0"/>
                <a:cs typeface="Arial" panose="020B0604020202020204" pitchFamily="34" charset="0"/>
              </a:rPr>
              <a:t>Si l'on s'intéresse aux phénomènes physiques mis en jeux dans les capteurs, on peut classer ces derniers en deux catégories.</a:t>
            </a:r>
          </a:p>
          <a:p>
            <a:pPr marL="342900" lvl="0" indent="-342900">
              <a:lnSpc>
                <a:spcPct val="150000"/>
              </a:lnSpc>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Capteurs actifs</a:t>
            </a:r>
          </a:p>
          <a:p>
            <a:pPr marL="342900" lvl="0" indent="-342900" algn="just">
              <a:lnSpc>
                <a:spcPct val="150000"/>
              </a:lnSpc>
              <a:spcAft>
                <a:spcPts val="1000"/>
              </a:spcAft>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Capteurs passifs</a:t>
            </a:r>
          </a:p>
        </p:txBody>
      </p:sp>
    </p:spTree>
    <p:extLst>
      <p:ext uri="{BB962C8B-B14F-4D97-AF65-F5344CB8AC3E}">
        <p14:creationId xmlns:p14="http://schemas.microsoft.com/office/powerpoint/2010/main" val="1444969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5C4CF9E-E3A0-4ACD-9B03-CDFE84FD8B57}"/>
              </a:ext>
            </a:extLst>
          </p:cNvPr>
          <p:cNvSpPr txBox="1"/>
          <p:nvPr/>
        </p:nvSpPr>
        <p:spPr>
          <a:xfrm>
            <a:off x="0" y="983843"/>
            <a:ext cx="12192000" cy="3604256"/>
          </a:xfrm>
          <a:prstGeom prst="rect">
            <a:avLst/>
          </a:prstGeom>
          <a:noFill/>
        </p:spPr>
        <p:txBody>
          <a:bodyPr wrap="square">
            <a:spAutoFit/>
          </a:bodyPr>
          <a:lstStyle/>
          <a:p>
            <a:pPr marL="228600"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4.1 Capteurs actifs : </a:t>
            </a:r>
          </a:p>
          <a:p>
            <a:pPr marL="228600"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Fonctionnant en générateur, un capteur actif est généralement fondé dans son principe sur effet physique qui assure la conversion en énergie électrique de la forme d'énergie à la grandeur physique à prélever, énergie thermique, mécanique ou de rayonnement. </a:t>
            </a:r>
          </a:p>
          <a:p>
            <a:pPr marL="228600"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Les effets physiques les plus rencontrés en instrumentation sont :</a:t>
            </a:r>
          </a:p>
        </p:txBody>
      </p:sp>
      <p:sp>
        <p:nvSpPr>
          <p:cNvPr id="7" name="ZoneTexte 6">
            <a:extLst>
              <a:ext uri="{FF2B5EF4-FFF2-40B4-BE49-F238E27FC236}">
                <a16:creationId xmlns:a16="http://schemas.microsoft.com/office/drawing/2014/main" id="{1C8E1D22-ECFD-44A9-8811-C14609417A26}"/>
              </a:ext>
            </a:extLst>
          </p:cNvPr>
          <p:cNvSpPr txBox="1"/>
          <p:nvPr/>
        </p:nvSpPr>
        <p:spPr>
          <a:xfrm>
            <a:off x="0" y="4678184"/>
            <a:ext cx="12192000" cy="1685783"/>
          </a:xfrm>
          <a:prstGeom prst="rect">
            <a:avLst/>
          </a:prstGeom>
          <a:noFill/>
        </p:spPr>
        <p:txBody>
          <a:bodyPr wrap="square">
            <a:spAutoFit/>
          </a:bodyPr>
          <a:lstStyle/>
          <a:p>
            <a:pPr marL="342900" lvl="0" indent="-342900">
              <a:lnSpc>
                <a:spcPct val="150000"/>
              </a:lnSpc>
              <a:spcAft>
                <a:spcPts val="1000"/>
              </a:spcAft>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thermoélectrique : </a:t>
            </a:r>
            <a:r>
              <a:rPr lang="fr-FR" sz="2400" b="1" dirty="0">
                <a:effectLst/>
                <a:latin typeface="Cambria" panose="02040503050406030204" pitchFamily="18" charset="0"/>
                <a:ea typeface="Cambria" panose="02040503050406030204" pitchFamily="18" charset="0"/>
                <a:cs typeface="Arial" panose="020B0604020202020204" pitchFamily="34" charset="0"/>
              </a:rPr>
              <a:t>Un circuit formé de deux conducteurs de nature chimique différente, dont les jonctions sont à des températures T1 et T2, est le siège d'une force électromotrice d'origine thermique e(T1,T2). </a:t>
            </a:r>
          </a:p>
        </p:txBody>
      </p:sp>
    </p:spTree>
    <p:extLst>
      <p:ext uri="{BB962C8B-B14F-4D97-AF65-F5344CB8AC3E}">
        <p14:creationId xmlns:p14="http://schemas.microsoft.com/office/powerpoint/2010/main" val="412523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631197B-F4BB-4E3A-A745-ED532DD7DCE0}"/>
              </a:ext>
            </a:extLst>
          </p:cNvPr>
          <p:cNvSpPr txBox="1"/>
          <p:nvPr/>
        </p:nvSpPr>
        <p:spPr>
          <a:xfrm>
            <a:off x="0" y="1054520"/>
            <a:ext cx="12192000" cy="5692007"/>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piézo-électrique : </a:t>
            </a:r>
            <a:r>
              <a:rPr lang="fr-FR" sz="2400" b="1" dirty="0">
                <a:effectLst/>
                <a:latin typeface="Cambria" panose="02040503050406030204" pitchFamily="18" charset="0"/>
                <a:ea typeface="Cambria" panose="02040503050406030204" pitchFamily="18" charset="0"/>
                <a:cs typeface="Arial" panose="020B0604020202020204" pitchFamily="34" charset="0"/>
              </a:rPr>
              <a:t>L'application d'une contrainte mécanique à certains matériaux dits piézo-électriques (le quartz par exemple) entraîne l'apparition d'une déformation et d'une même charge électrique de signe différent sur les faces opposées. </a:t>
            </a:r>
          </a:p>
          <a:p>
            <a:pPr marL="342900" lvl="0" indent="-342900">
              <a:lnSpc>
                <a:spcPct val="150000"/>
              </a:lnSpc>
              <a:spcAft>
                <a:spcPts val="1000"/>
              </a:spcAft>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d'induction électromagnétique : </a:t>
            </a:r>
            <a:r>
              <a:rPr lang="fr-FR" sz="2400" b="1" dirty="0">
                <a:effectLst/>
                <a:latin typeface="Cambria" panose="02040503050406030204" pitchFamily="18" charset="0"/>
                <a:ea typeface="Cambria" panose="02040503050406030204" pitchFamily="18" charset="0"/>
                <a:cs typeface="Arial" panose="020B0604020202020204" pitchFamily="34" charset="0"/>
              </a:rPr>
              <a:t>La variation du flux d'induction magnétique dans un circuit électrique induit une tension électrique (détection de passage d'un objet métallique). </a:t>
            </a:r>
          </a:p>
          <a:p>
            <a:pPr>
              <a:lnSpc>
                <a:spcPct val="150000"/>
              </a:lnSpc>
            </a:pPr>
            <a:r>
              <a:rPr lang="fr-FR" sz="2400" b="1" dirty="0">
                <a:solidFill>
                  <a:srgbClr val="0033CC"/>
                </a:solidFill>
                <a:effectLst/>
                <a:latin typeface="Cambria" panose="02040503050406030204" pitchFamily="18" charset="0"/>
                <a:ea typeface="Cambria" panose="02040503050406030204" pitchFamily="18" charset="0"/>
              </a:rPr>
              <a:t>Effet photo-électrique : </a:t>
            </a:r>
            <a:r>
              <a:rPr lang="fr-FR" sz="2400" b="1" dirty="0">
                <a:effectLst/>
                <a:latin typeface="Cambria" panose="02040503050406030204" pitchFamily="18" charset="0"/>
                <a:ea typeface="Cambria" panose="02040503050406030204" pitchFamily="18" charset="0"/>
              </a:rPr>
              <a:t>La libération de charges électriques dans la matière sous l'influence d'un rayonnement lumineux ou plus généralement d'une onde électromagnétique</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978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BB45695-2A15-4755-AD99-56A471B7CFD9}"/>
              </a:ext>
            </a:extLst>
          </p:cNvPr>
          <p:cNvSpPr txBox="1"/>
          <p:nvPr/>
        </p:nvSpPr>
        <p:spPr>
          <a:xfrm>
            <a:off x="112295" y="1058498"/>
            <a:ext cx="12079705" cy="4158254"/>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Hall : </a:t>
            </a:r>
            <a:r>
              <a:rPr lang="fr-FR" sz="2400" b="1" dirty="0">
                <a:effectLst/>
                <a:latin typeface="Cambria" panose="02040503050406030204" pitchFamily="18" charset="0"/>
                <a:ea typeface="Cambria" panose="02040503050406030204" pitchFamily="18" charset="0"/>
                <a:cs typeface="Arial" panose="020B0604020202020204" pitchFamily="34" charset="0"/>
              </a:rPr>
              <a:t>Un champ magnétique B et un courant électrique I créent dans le matériau une différence de potentiel UH. </a:t>
            </a:r>
          </a:p>
          <a:p>
            <a:pPr marL="342900" lvl="0" indent="-342900">
              <a:lnSpc>
                <a:spcPct val="150000"/>
              </a:lnSpc>
              <a:spcAft>
                <a:spcPts val="1000"/>
              </a:spcAft>
              <a:buFont typeface="Wingdings" panose="05000000000000000000" pitchFamily="2" charset="2"/>
              <a:buChar char=""/>
            </a:pP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photovoltaïque : </a:t>
            </a:r>
            <a:r>
              <a:rPr lang="fr-FR" sz="2400" b="1" dirty="0">
                <a:effectLst/>
                <a:latin typeface="Cambria" panose="02040503050406030204" pitchFamily="18" charset="0"/>
                <a:ea typeface="Cambria" panose="02040503050406030204" pitchFamily="18" charset="0"/>
                <a:cs typeface="Arial" panose="020B0604020202020204" pitchFamily="34" charset="0"/>
              </a:rPr>
              <a:t>Des électrons et des trous sont libérés au voisinage d'une jonction PN illuminée, leur déplacement modifie la tension à ses bornes. </a:t>
            </a:r>
          </a:p>
          <a:p>
            <a:pPr marL="228600">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4.2 Capteurs passifs :</a:t>
            </a:r>
          </a:p>
          <a:p>
            <a:pPr marL="228600"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Il s'agit généralement d'impédance dont l'un des paramètres déterminants est sensible à la grandeur mesurée. La variation d'impédance résulte :</a:t>
            </a:r>
          </a:p>
        </p:txBody>
      </p:sp>
    </p:spTree>
    <p:extLst>
      <p:ext uri="{BB962C8B-B14F-4D97-AF65-F5344CB8AC3E}">
        <p14:creationId xmlns:p14="http://schemas.microsoft.com/office/powerpoint/2010/main" val="369720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C343478-7FAA-44C6-A496-FAB04DF1D777}"/>
              </a:ext>
            </a:extLst>
          </p:cNvPr>
          <p:cNvSpPr txBox="1"/>
          <p:nvPr/>
        </p:nvSpPr>
        <p:spPr>
          <a:xfrm>
            <a:off x="0" y="1069288"/>
            <a:ext cx="12103768" cy="3347776"/>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fr-FR" sz="2400" b="1" dirty="0">
                <a:effectLst/>
                <a:latin typeface="Cambria" panose="02040503050406030204" pitchFamily="18" charset="0"/>
                <a:ea typeface="Cambria" panose="02040503050406030204" pitchFamily="18" charset="0"/>
                <a:cs typeface="Arial" panose="020B0604020202020204" pitchFamily="34" charset="0"/>
              </a:rPr>
              <a:t>Soit d'une variation de dimension du capteur, c'est le principe de fonctionnement d'un grand nombre de capteur de position, potentiomètre, inductance à noyaux mobile, condensateur à armature mobile.</a:t>
            </a:r>
          </a:p>
          <a:p>
            <a:pPr marL="342900" lvl="0" indent="-342900" algn="just">
              <a:lnSpc>
                <a:spcPct val="150000"/>
              </a:lnSpc>
              <a:spcAft>
                <a:spcPts val="1000"/>
              </a:spcAft>
              <a:buFont typeface="Wingdings" panose="05000000000000000000" pitchFamily="2" charset="2"/>
              <a:buChar char=""/>
            </a:pPr>
            <a:r>
              <a:rPr lang="fr-FR" sz="2400" b="1" dirty="0">
                <a:effectLst/>
                <a:latin typeface="Cambria" panose="02040503050406030204" pitchFamily="18" charset="0"/>
                <a:ea typeface="Cambria" panose="02040503050406030204" pitchFamily="18" charset="0"/>
                <a:cs typeface="Arial" panose="020B0604020202020204" pitchFamily="34" charset="0"/>
              </a:rPr>
              <a:t>Soit d'une déformation résultant de force ou de grandeur s'y ramenant, pression accélération (Armature de condensateur soumise à une différence de pression, jauge d'extensomètre liée à une structure déformable).</a:t>
            </a:r>
          </a:p>
        </p:txBody>
      </p:sp>
    </p:spTree>
    <p:extLst>
      <p:ext uri="{BB962C8B-B14F-4D97-AF65-F5344CB8AC3E}">
        <p14:creationId xmlns:p14="http://schemas.microsoft.com/office/powerpoint/2010/main" val="2544824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BC290B6-8CDE-4AD5-A3F2-61935E71D3AA}"/>
              </a:ext>
            </a:extLst>
          </p:cNvPr>
          <p:cNvSpPr txBox="1"/>
          <p:nvPr/>
        </p:nvSpPr>
        <p:spPr>
          <a:xfrm>
            <a:off x="100012" y="0"/>
            <a:ext cx="12091987" cy="3542188"/>
          </a:xfrm>
          <a:prstGeom prst="rect">
            <a:avLst/>
          </a:prstGeom>
          <a:noFill/>
        </p:spPr>
        <p:txBody>
          <a:bodyPr wrap="square">
            <a:spAutoFit/>
          </a:bodyPr>
          <a:lstStyle/>
          <a:p>
            <a:pPr marL="342900" indent="-342900" algn="just">
              <a:lnSpc>
                <a:spcPct val="115000"/>
              </a:lnSpc>
              <a:spcAft>
                <a:spcPts val="1000"/>
              </a:spcAft>
              <a:buFont typeface="+mj-lt"/>
              <a:buAutoNum type="arabicPeriod" startAt="3"/>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L’interface homme-machine ou (partie relations: PR) (IHM) :</a:t>
            </a:r>
          </a:p>
          <a:p>
            <a:pPr algn="just">
              <a:lnSpc>
                <a:spcPct val="115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effectLst/>
                <a:latin typeface="Cambria" panose="02040503050406030204" pitchFamily="18" charset="0"/>
                <a:ea typeface="Cambria" panose="02040503050406030204" pitchFamily="18" charset="0"/>
                <a:cs typeface="Arial" panose="020B0604020202020204" pitchFamily="34" charset="0"/>
              </a:rPr>
              <a:t>permet à l’opérateur de dialoguer et de commander la partie opérative. Elle comporte :</a:t>
            </a:r>
          </a:p>
          <a:p>
            <a:pPr>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-Des capteurs de commande (marche, arrêt, arrêt d’urgence…).</a:t>
            </a:r>
          </a:p>
          <a:p>
            <a:pPr>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-Des voyants de signalisation (mise sous tension, fonctionnement anormal, buzzer…).</a:t>
            </a:r>
          </a:p>
          <a:p>
            <a:pPr>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-Des appareils de mesure de pression (manomètre), de tension (voltmètre), d’intensité (Ampèremètre).</a:t>
            </a:r>
          </a:p>
        </p:txBody>
      </p:sp>
      <p:pic>
        <p:nvPicPr>
          <p:cNvPr id="1026" name="Picture 2" descr="IHM NB 5,6 POUCES NB5QTW00B - Terminaux opérateurs - Interfaces  homme-machine et PC - Automatismes et Architectures Intégrées - Automatismes">
            <a:extLst>
              <a:ext uri="{FF2B5EF4-FFF2-40B4-BE49-F238E27FC236}">
                <a16:creationId xmlns:a16="http://schemas.microsoft.com/office/drawing/2014/main" id="{FC2D4E01-FCC5-477C-B465-4D507D044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104" y="3548999"/>
            <a:ext cx="2952000"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matisme industriel">
            <a:extLst>
              <a:ext uri="{FF2B5EF4-FFF2-40B4-BE49-F238E27FC236}">
                <a16:creationId xmlns:a16="http://schemas.microsoft.com/office/drawing/2014/main" id="{17B1A13E-D3BA-45E4-BF69-E6CDFAED5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195" y="3143250"/>
            <a:ext cx="6134895" cy="34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9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68DD84B-3637-4430-80F1-A495EBB92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057" y="1852926"/>
            <a:ext cx="3132000" cy="3132000"/>
          </a:xfrm>
          <a:prstGeom prst="rect">
            <a:avLst/>
          </a:prstGeom>
        </p:spPr>
      </p:pic>
      <p:pic>
        <p:nvPicPr>
          <p:cNvPr id="11" name="Image 10">
            <a:extLst>
              <a:ext uri="{FF2B5EF4-FFF2-40B4-BE49-F238E27FC236}">
                <a16:creationId xmlns:a16="http://schemas.microsoft.com/office/drawing/2014/main" id="{E903C6A0-A93F-4002-BAAD-D4E9C2D1B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439" y="1852926"/>
            <a:ext cx="3682174" cy="2664000"/>
          </a:xfrm>
          <a:prstGeom prst="rect">
            <a:avLst/>
          </a:prstGeom>
        </p:spPr>
      </p:pic>
      <p:pic>
        <p:nvPicPr>
          <p:cNvPr id="15" name="Image 14">
            <a:extLst>
              <a:ext uri="{FF2B5EF4-FFF2-40B4-BE49-F238E27FC236}">
                <a16:creationId xmlns:a16="http://schemas.microsoft.com/office/drawing/2014/main" id="{2D273380-DE27-4445-8C37-377874680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6" y="1763076"/>
            <a:ext cx="3348000" cy="3348000"/>
          </a:xfrm>
          <a:prstGeom prst="rect">
            <a:avLst/>
          </a:prstGeom>
        </p:spPr>
      </p:pic>
    </p:spTree>
    <p:extLst>
      <p:ext uri="{BB962C8B-B14F-4D97-AF65-F5344CB8AC3E}">
        <p14:creationId xmlns:p14="http://schemas.microsoft.com/office/powerpoint/2010/main" val="9265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8861B65-5761-4D3C-9F58-0F388541AC66}"/>
              </a:ext>
            </a:extLst>
          </p:cNvPr>
          <p:cNvSpPr txBox="1"/>
          <p:nvPr/>
        </p:nvSpPr>
        <p:spPr>
          <a:xfrm>
            <a:off x="0" y="2827639"/>
            <a:ext cx="11962151" cy="461665"/>
          </a:xfrm>
          <a:prstGeom prst="rect">
            <a:avLst/>
          </a:prstGeom>
          <a:noFill/>
        </p:spPr>
        <p:txBody>
          <a:bodyPr wrap="square">
            <a:spAutoFit/>
          </a:bodyPr>
          <a:lstStyle/>
          <a:p>
            <a:pPr algn="l"/>
            <a:r>
              <a:rPr lang="fr-FR" sz="2400" b="1" i="0" u="none" strike="noStrike" baseline="0" dirty="0">
                <a:latin typeface="Cambria" panose="02040503050406030204" pitchFamily="18" charset="0"/>
                <a:ea typeface="Cambria" panose="02040503050406030204" pitchFamily="18" charset="0"/>
              </a:rPr>
              <a:t>Cette partie comporte : des </a:t>
            </a:r>
            <a:r>
              <a:rPr lang="fr-FR" sz="2400" b="1" i="0" u="none" strike="noStrike" baseline="0" dirty="0">
                <a:solidFill>
                  <a:srgbClr val="FF0000"/>
                </a:solidFill>
                <a:latin typeface="Cambria" panose="02040503050406030204" pitchFamily="18" charset="0"/>
                <a:ea typeface="Cambria" panose="02040503050406030204" pitchFamily="18" charset="0"/>
              </a:rPr>
              <a:t>actionneurs</a:t>
            </a:r>
            <a:r>
              <a:rPr lang="fr-FR" sz="2400" b="1" i="0" u="none" strike="noStrike" baseline="0" dirty="0">
                <a:latin typeface="Cambria" panose="02040503050406030204" pitchFamily="18" charset="0"/>
                <a:ea typeface="Cambria" panose="02040503050406030204" pitchFamily="18" charset="0"/>
              </a:rPr>
              <a:t>, des </a:t>
            </a:r>
            <a:r>
              <a:rPr lang="fr-FR" sz="2400" b="1" i="0" u="none" strike="noStrike" baseline="0" dirty="0">
                <a:solidFill>
                  <a:srgbClr val="FF0000"/>
                </a:solidFill>
                <a:latin typeface="Cambria" panose="02040503050406030204" pitchFamily="18" charset="0"/>
                <a:ea typeface="Cambria" panose="02040503050406030204" pitchFamily="18" charset="0"/>
              </a:rPr>
              <a:t>pré-actionneurs</a:t>
            </a:r>
            <a:r>
              <a:rPr lang="fr-FR" sz="2400" b="1" i="0" u="none" strike="noStrike" baseline="0" dirty="0">
                <a:latin typeface="Cambria" panose="02040503050406030204" pitchFamily="18" charset="0"/>
                <a:ea typeface="Cambria" panose="02040503050406030204" pitchFamily="18" charset="0"/>
              </a:rPr>
              <a:t> et des </a:t>
            </a:r>
            <a:r>
              <a:rPr lang="fr-FR" sz="2400" b="1" i="0" u="none" strike="noStrike" baseline="0" dirty="0">
                <a:solidFill>
                  <a:srgbClr val="FF0000"/>
                </a:solidFill>
                <a:latin typeface="Cambria" panose="02040503050406030204" pitchFamily="18" charset="0"/>
                <a:ea typeface="Cambria" panose="02040503050406030204" pitchFamily="18" charset="0"/>
              </a:rPr>
              <a:t>capteurs</a:t>
            </a:r>
            <a:r>
              <a:rPr lang="fr-FR" sz="2400" b="1" i="0" u="none" strike="noStrike" baseline="0" dirty="0">
                <a:latin typeface="Cambria" panose="02040503050406030204" pitchFamily="18" charset="0"/>
                <a:ea typeface="Cambria" panose="02040503050406030204" pitchFamily="18" charset="0"/>
              </a:rPr>
              <a:t> </a:t>
            </a:r>
          </a:p>
        </p:txBody>
      </p:sp>
      <p:sp>
        <p:nvSpPr>
          <p:cNvPr id="15" name="ZoneTexte 14">
            <a:extLst>
              <a:ext uri="{FF2B5EF4-FFF2-40B4-BE49-F238E27FC236}">
                <a16:creationId xmlns:a16="http://schemas.microsoft.com/office/drawing/2014/main" id="{30230D04-D29C-4787-8F35-686981DC8759}"/>
              </a:ext>
            </a:extLst>
          </p:cNvPr>
          <p:cNvSpPr txBox="1"/>
          <p:nvPr/>
        </p:nvSpPr>
        <p:spPr>
          <a:xfrm>
            <a:off x="75700" y="5172217"/>
            <a:ext cx="12192001" cy="1685783"/>
          </a:xfrm>
          <a:prstGeom prst="rect">
            <a:avLst/>
          </a:prstGeom>
          <a:noFill/>
        </p:spPr>
        <p:txBody>
          <a:bodyPr wrap="square">
            <a:spAutoFit/>
          </a:bodyPr>
          <a:lstStyle/>
          <a:p>
            <a:pPr algn="just">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Actionneur: </a:t>
            </a:r>
            <a:r>
              <a:rPr lang="fr-FR" sz="2400" b="1" i="0" u="none" strike="noStrike" baseline="0" dirty="0">
                <a:latin typeface="Cambria" panose="02040503050406030204" pitchFamily="18" charset="0"/>
                <a:ea typeface="Cambria" panose="02040503050406030204" pitchFamily="18" charset="0"/>
              </a:rPr>
              <a:t>est un constituant de puissance qui convertit une énergie d’entrée en une énergie de sortie utilisable pour obtenir une action définie. </a:t>
            </a:r>
            <a:endParaRPr lang="fr-FR" sz="2400" b="0" i="0" u="none" strike="noStrike" baseline="0" dirty="0">
              <a:latin typeface="Cambria" panose="02040503050406030204" pitchFamily="18" charset="0"/>
              <a:ea typeface="Cambria" panose="02040503050406030204" pitchFamily="18" charset="0"/>
            </a:endParaRPr>
          </a:p>
          <a:p>
            <a:pPr algn="just">
              <a:lnSpc>
                <a:spcPct val="150000"/>
              </a:lnSpc>
            </a:pPr>
            <a:r>
              <a:rPr lang="fr-FR" sz="2400" b="1" i="0" u="none" strike="noStrike" baseline="0" dirty="0">
                <a:latin typeface="Cambria" panose="02040503050406030204" pitchFamily="18" charset="0"/>
                <a:ea typeface="Cambria" panose="02040503050406030204" pitchFamily="18" charset="0"/>
              </a:rPr>
              <a:t>Ce sont essentiellement: </a:t>
            </a:r>
            <a:endParaRPr lang="fr-FR" sz="2400" b="0" i="0" u="none" strike="noStrike" baseline="0" dirty="0">
              <a:latin typeface="Cambria" panose="02040503050406030204" pitchFamily="18" charset="0"/>
              <a:ea typeface="Cambria" panose="02040503050406030204" pitchFamily="18" charset="0"/>
            </a:endParaRPr>
          </a:p>
        </p:txBody>
      </p:sp>
      <p:sp>
        <p:nvSpPr>
          <p:cNvPr id="8" name="ZoneTexte 7">
            <a:extLst>
              <a:ext uri="{FF2B5EF4-FFF2-40B4-BE49-F238E27FC236}">
                <a16:creationId xmlns:a16="http://schemas.microsoft.com/office/drawing/2014/main" id="{278DDD66-40EB-45A6-8F19-87A0B9B546E3}"/>
              </a:ext>
            </a:extLst>
          </p:cNvPr>
          <p:cNvSpPr txBox="1"/>
          <p:nvPr/>
        </p:nvSpPr>
        <p:spPr>
          <a:xfrm>
            <a:off x="175698" y="378206"/>
            <a:ext cx="5805377" cy="461665"/>
          </a:xfrm>
          <a:prstGeom prst="rect">
            <a:avLst/>
          </a:prstGeom>
          <a:noFill/>
        </p:spPr>
        <p:txBody>
          <a:bodyPr wrap="square">
            <a:spAutoFit/>
          </a:bodyPr>
          <a:lstStyle/>
          <a:p>
            <a:r>
              <a:rPr lang="fr-FR" sz="2400" b="1" dirty="0">
                <a:solidFill>
                  <a:srgbClr val="0033CC"/>
                </a:solidFill>
                <a:effectLst/>
                <a:latin typeface="Cambria" panose="02040503050406030204" pitchFamily="18" charset="0"/>
                <a:ea typeface="Cambria" panose="02040503050406030204" pitchFamily="18" charset="0"/>
              </a:rPr>
              <a:t>La partie opérative (PO) :</a:t>
            </a:r>
            <a:endParaRPr lang="fr-FR" sz="2400" dirty="0">
              <a:solidFill>
                <a:srgbClr val="0033CC"/>
              </a:solidFill>
              <a:latin typeface="Cambria" panose="02040503050406030204" pitchFamily="18" charset="0"/>
              <a:ea typeface="Cambria" panose="02040503050406030204" pitchFamily="18" charset="0"/>
            </a:endParaRPr>
          </a:p>
        </p:txBody>
      </p:sp>
      <p:sp>
        <p:nvSpPr>
          <p:cNvPr id="9" name="ZoneTexte 8">
            <a:extLst>
              <a:ext uri="{FF2B5EF4-FFF2-40B4-BE49-F238E27FC236}">
                <a16:creationId xmlns:a16="http://schemas.microsoft.com/office/drawing/2014/main" id="{DB737619-1AEA-433A-A3A3-FD4D59FEE445}"/>
              </a:ext>
            </a:extLst>
          </p:cNvPr>
          <p:cNvSpPr txBox="1"/>
          <p:nvPr/>
        </p:nvSpPr>
        <p:spPr>
          <a:xfrm>
            <a:off x="0" y="1144948"/>
            <a:ext cx="12192000" cy="1685783"/>
          </a:xfrm>
          <a:prstGeom prst="rect">
            <a:avLst/>
          </a:prstGeom>
          <a:noFill/>
        </p:spPr>
        <p:txBody>
          <a:bodyPr wrap="square">
            <a:spAutoFit/>
          </a:bodyPr>
          <a:lstStyle/>
          <a:p>
            <a:pPr algn="just">
              <a:lnSpc>
                <a:spcPct val="150000"/>
              </a:lnSpc>
            </a:pPr>
            <a:r>
              <a:rPr lang="fr-FR" sz="2400" b="1" dirty="0">
                <a:latin typeface="Cambria" panose="02040503050406030204" pitchFamily="18" charset="0"/>
                <a:ea typeface="Cambria" panose="02040503050406030204" pitchFamily="18" charset="0"/>
              </a:rPr>
              <a:t>La partie opérative d'un automatisme est le sous-ensemble qui effectue les actions physiques (déplacement, émission de lumière...), mesure des grandeurs physiques (température, humidité, luminosité...) et rend compte à la partie commande</a:t>
            </a:r>
          </a:p>
        </p:txBody>
      </p:sp>
      <p:sp>
        <p:nvSpPr>
          <p:cNvPr id="10" name="ZoneTexte 9">
            <a:extLst>
              <a:ext uri="{FF2B5EF4-FFF2-40B4-BE49-F238E27FC236}">
                <a16:creationId xmlns:a16="http://schemas.microsoft.com/office/drawing/2014/main" id="{445FF561-C022-4177-B1F6-FA4B4A246837}"/>
              </a:ext>
            </a:extLst>
          </p:cNvPr>
          <p:cNvSpPr txBox="1"/>
          <p:nvPr/>
        </p:nvSpPr>
        <p:spPr>
          <a:xfrm>
            <a:off x="75701" y="3429000"/>
            <a:ext cx="12192000" cy="1141146"/>
          </a:xfrm>
          <a:prstGeom prst="rect">
            <a:avLst/>
          </a:prstGeom>
          <a:noFill/>
        </p:spPr>
        <p:txBody>
          <a:bodyPr wrap="square">
            <a:spAutoFit/>
          </a:bodyPr>
          <a:lstStyle/>
          <a:p>
            <a:pPr>
              <a:lnSpc>
                <a:spcPct val="150000"/>
              </a:lnSpc>
            </a:pPr>
            <a:r>
              <a:rPr lang="fr-FR" sz="2400" b="1" dirty="0">
                <a:effectLst/>
                <a:latin typeface="Cambria" panose="02040503050406030204" pitchFamily="18" charset="0"/>
                <a:ea typeface="Cambria" panose="02040503050406030204" pitchFamily="18" charset="0"/>
              </a:rPr>
              <a:t>Elle contient les organes de puissance (actionneurs) qui agissent sur la matière d'œuvre tel qu'un moteur électrique, un vérin pneumatique. </a:t>
            </a:r>
            <a:endParaRPr lang="fr-FR" sz="2400" b="1" dirty="0">
              <a:latin typeface="Cambria" panose="02040503050406030204" pitchFamily="18" charset="0"/>
              <a:ea typeface="Cambria" panose="02040503050406030204" pitchFamily="18" charset="0"/>
            </a:endParaRPr>
          </a:p>
        </p:txBody>
      </p:sp>
      <p:sp>
        <p:nvSpPr>
          <p:cNvPr id="11" name="ZoneTexte 10">
            <a:extLst>
              <a:ext uri="{FF2B5EF4-FFF2-40B4-BE49-F238E27FC236}">
                <a16:creationId xmlns:a16="http://schemas.microsoft.com/office/drawing/2014/main" id="{45472536-8759-442B-86A8-F58585658AE1}"/>
              </a:ext>
            </a:extLst>
          </p:cNvPr>
          <p:cNvSpPr txBox="1"/>
          <p:nvPr/>
        </p:nvSpPr>
        <p:spPr>
          <a:xfrm>
            <a:off x="116079" y="4831594"/>
            <a:ext cx="6235994"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1. Les Actionneurs: </a:t>
            </a:r>
            <a:endParaRPr lang="fr-FR" sz="2400" dirty="0"/>
          </a:p>
        </p:txBody>
      </p:sp>
    </p:spTree>
    <p:extLst>
      <p:ext uri="{BB962C8B-B14F-4D97-AF65-F5344CB8AC3E}">
        <p14:creationId xmlns:p14="http://schemas.microsoft.com/office/powerpoint/2010/main" val="13967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AutoShape 11">
            <a:extLst>
              <a:ext uri="{FF2B5EF4-FFF2-40B4-BE49-F238E27FC236}">
                <a16:creationId xmlns:a16="http://schemas.microsoft.com/office/drawing/2014/main" id="{AE6B1D9A-61CC-4731-9662-347975FBD6FC}"/>
              </a:ext>
            </a:extLst>
          </p:cNvPr>
          <p:cNvSpPr>
            <a:spLocks noChangeArrowheads="1"/>
          </p:cNvSpPr>
          <p:nvPr/>
        </p:nvSpPr>
        <p:spPr bwMode="auto">
          <a:xfrm>
            <a:off x="6672263" y="4128388"/>
            <a:ext cx="3744912"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8" name="Rectangle 2">
            <a:extLst>
              <a:ext uri="{FF2B5EF4-FFF2-40B4-BE49-F238E27FC236}">
                <a16:creationId xmlns:a16="http://schemas.microsoft.com/office/drawing/2014/main" id="{BC1E98BB-B04C-4CA3-9783-6AB87B53DA32}"/>
              </a:ext>
            </a:extLst>
          </p:cNvPr>
          <p:cNvSpPr>
            <a:spLocks noGrp="1" noChangeArrowheads="1"/>
          </p:cNvSpPr>
          <p:nvPr>
            <p:ph type="title"/>
          </p:nvPr>
        </p:nvSpPr>
        <p:spPr>
          <a:xfrm>
            <a:off x="2154238" y="3107144"/>
            <a:ext cx="6733534" cy="474847"/>
          </a:xfrm>
        </p:spPr>
        <p:txBody>
          <a:bodyPr>
            <a:noAutofit/>
          </a:bodyPr>
          <a:lstStyle/>
          <a:p>
            <a:r>
              <a:rPr lang="fr-FR" altLang="fr-FR" sz="4000" b="1" dirty="0">
                <a:solidFill>
                  <a:srgbClr val="0033CC"/>
                </a:solidFill>
                <a:latin typeface="Cambria" panose="02040503050406030204" pitchFamily="18" charset="0"/>
                <a:ea typeface="Cambria" panose="02040503050406030204" pitchFamily="18" charset="0"/>
              </a:rPr>
              <a:t>Fonction d’un moteur</a:t>
            </a:r>
          </a:p>
        </p:txBody>
      </p:sp>
      <p:sp>
        <p:nvSpPr>
          <p:cNvPr id="4100" name="Rectangle 4">
            <a:extLst>
              <a:ext uri="{FF2B5EF4-FFF2-40B4-BE49-F238E27FC236}">
                <a16:creationId xmlns:a16="http://schemas.microsoft.com/office/drawing/2014/main" id="{F5F6E7A5-7B8C-4745-8D12-86C64C443143}"/>
              </a:ext>
            </a:extLst>
          </p:cNvPr>
          <p:cNvSpPr>
            <a:spLocks noChangeArrowheads="1"/>
          </p:cNvSpPr>
          <p:nvPr/>
        </p:nvSpPr>
        <p:spPr bwMode="auto">
          <a:xfrm>
            <a:off x="5016501" y="3768025"/>
            <a:ext cx="2016125" cy="16573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a:solidFill>
                  <a:schemeClr val="bg2"/>
                </a:solidFill>
              </a:rPr>
              <a:t>moteur</a:t>
            </a:r>
          </a:p>
        </p:txBody>
      </p:sp>
      <p:sp>
        <p:nvSpPr>
          <p:cNvPr id="4102" name="AutoShape 6">
            <a:extLst>
              <a:ext uri="{FF2B5EF4-FFF2-40B4-BE49-F238E27FC236}">
                <a16:creationId xmlns:a16="http://schemas.microsoft.com/office/drawing/2014/main" id="{A6B1BEAB-EF56-4739-8D59-F380BEC66C99}"/>
              </a:ext>
            </a:extLst>
          </p:cNvPr>
          <p:cNvSpPr>
            <a:spLocks noChangeArrowheads="1"/>
          </p:cNvSpPr>
          <p:nvPr/>
        </p:nvSpPr>
        <p:spPr bwMode="auto">
          <a:xfrm>
            <a:off x="1668464" y="4128388"/>
            <a:ext cx="3563937"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6" name="Text Box 10">
            <a:extLst>
              <a:ext uri="{FF2B5EF4-FFF2-40B4-BE49-F238E27FC236}">
                <a16:creationId xmlns:a16="http://schemas.microsoft.com/office/drawing/2014/main" id="{52E64D55-1508-4258-9970-998CE22096D0}"/>
              </a:ext>
            </a:extLst>
          </p:cNvPr>
          <p:cNvSpPr txBox="1">
            <a:spLocks noChangeArrowheads="1"/>
          </p:cNvSpPr>
          <p:nvPr/>
        </p:nvSpPr>
        <p:spPr bwMode="auto">
          <a:xfrm>
            <a:off x="2154238" y="4344288"/>
            <a:ext cx="27478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solidFill>
                  <a:schemeClr val="bg2"/>
                </a:solidFill>
              </a:rPr>
              <a:t>puissance électrique</a:t>
            </a:r>
          </a:p>
        </p:txBody>
      </p:sp>
      <p:sp>
        <p:nvSpPr>
          <p:cNvPr id="4108" name="Text Box 12">
            <a:extLst>
              <a:ext uri="{FF2B5EF4-FFF2-40B4-BE49-F238E27FC236}">
                <a16:creationId xmlns:a16="http://schemas.microsoft.com/office/drawing/2014/main" id="{862EAFCE-90C2-4034-9363-3789B351992D}"/>
              </a:ext>
            </a:extLst>
          </p:cNvPr>
          <p:cNvSpPr txBox="1">
            <a:spLocks noChangeArrowheads="1"/>
          </p:cNvSpPr>
          <p:nvPr/>
        </p:nvSpPr>
        <p:spPr bwMode="auto">
          <a:xfrm>
            <a:off x="7207250" y="4344288"/>
            <a:ext cx="2865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solidFill>
                  <a:schemeClr val="bg2"/>
                </a:solidFill>
              </a:rPr>
              <a:t>puissance mécanique</a:t>
            </a:r>
          </a:p>
        </p:txBody>
      </p:sp>
      <p:sp>
        <p:nvSpPr>
          <p:cNvPr id="4109" name="Text Box 13">
            <a:extLst>
              <a:ext uri="{FF2B5EF4-FFF2-40B4-BE49-F238E27FC236}">
                <a16:creationId xmlns:a16="http://schemas.microsoft.com/office/drawing/2014/main" id="{B6ED358A-009D-4746-AFEF-D00F39E3532A}"/>
              </a:ext>
            </a:extLst>
          </p:cNvPr>
          <p:cNvSpPr txBox="1">
            <a:spLocks noChangeArrowheads="1"/>
          </p:cNvSpPr>
          <p:nvPr/>
        </p:nvSpPr>
        <p:spPr bwMode="auto">
          <a:xfrm>
            <a:off x="2351089" y="4991987"/>
            <a:ext cx="29980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dirty="0">
                <a:latin typeface="Cambria" panose="02040503050406030204" pitchFamily="18" charset="0"/>
                <a:ea typeface="Cambria" panose="02040503050406030204" pitchFamily="18" charset="0"/>
              </a:rPr>
              <a:t>fournie par </a:t>
            </a:r>
          </a:p>
          <a:p>
            <a:r>
              <a:rPr lang="fr-FR" altLang="fr-FR" sz="2400" dirty="0">
                <a:latin typeface="Cambria" panose="02040503050406030204" pitchFamily="18" charset="0"/>
                <a:ea typeface="Cambria" panose="02040503050406030204" pitchFamily="18" charset="0"/>
              </a:rPr>
              <a:t>l’alimentation </a:t>
            </a:r>
          </a:p>
          <a:p>
            <a:r>
              <a:rPr lang="fr-FR" altLang="fr-FR" sz="2400" dirty="0">
                <a:latin typeface="Cambria" panose="02040503050406030204" pitchFamily="18" charset="0"/>
                <a:ea typeface="Cambria" panose="02040503050406030204" pitchFamily="18" charset="0"/>
              </a:rPr>
              <a:t>électrique</a:t>
            </a:r>
          </a:p>
          <a:p>
            <a:r>
              <a:rPr lang="fr-FR" altLang="fr-FR" sz="2400" dirty="0">
                <a:latin typeface="Cambria" panose="02040503050406030204" pitchFamily="18" charset="0"/>
                <a:ea typeface="Cambria" panose="02040503050406030204" pitchFamily="18" charset="0"/>
              </a:rPr>
              <a:t>(puissance absorbée)</a:t>
            </a:r>
          </a:p>
        </p:txBody>
      </p:sp>
      <p:sp>
        <p:nvSpPr>
          <p:cNvPr id="4110" name="Text Box 14">
            <a:extLst>
              <a:ext uri="{FF2B5EF4-FFF2-40B4-BE49-F238E27FC236}">
                <a16:creationId xmlns:a16="http://schemas.microsoft.com/office/drawing/2014/main" id="{B259970E-C44C-4926-BC91-9FB0D4CD47E2}"/>
              </a:ext>
            </a:extLst>
          </p:cNvPr>
          <p:cNvSpPr txBox="1">
            <a:spLocks noChangeArrowheads="1"/>
          </p:cNvSpPr>
          <p:nvPr/>
        </p:nvSpPr>
        <p:spPr bwMode="auto">
          <a:xfrm>
            <a:off x="7680325" y="4991987"/>
            <a:ext cx="23807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dirty="0">
                <a:latin typeface="Cambria" panose="02040503050406030204" pitchFamily="18" charset="0"/>
                <a:ea typeface="Cambria" panose="02040503050406030204" pitchFamily="18" charset="0"/>
              </a:rPr>
              <a:t>disponible </a:t>
            </a:r>
          </a:p>
          <a:p>
            <a:r>
              <a:rPr lang="fr-FR" altLang="fr-FR" sz="2400" dirty="0">
                <a:latin typeface="Cambria" panose="02040503050406030204" pitchFamily="18" charset="0"/>
                <a:ea typeface="Cambria" panose="02040503050406030204" pitchFamily="18" charset="0"/>
              </a:rPr>
              <a:t>sur l’arbre </a:t>
            </a:r>
          </a:p>
          <a:p>
            <a:r>
              <a:rPr lang="fr-FR" altLang="fr-FR" sz="2400" dirty="0">
                <a:latin typeface="Cambria" panose="02040503050406030204" pitchFamily="18" charset="0"/>
                <a:ea typeface="Cambria" panose="02040503050406030204" pitchFamily="18" charset="0"/>
              </a:rPr>
              <a:t>du moteur</a:t>
            </a:r>
          </a:p>
          <a:p>
            <a:r>
              <a:rPr lang="fr-FR" altLang="fr-FR" sz="2400" dirty="0">
                <a:latin typeface="Cambria" panose="02040503050406030204" pitchFamily="18" charset="0"/>
                <a:ea typeface="Cambria" panose="02040503050406030204" pitchFamily="18" charset="0"/>
              </a:rPr>
              <a:t>(puissance utile)</a:t>
            </a:r>
          </a:p>
        </p:txBody>
      </p:sp>
      <p:sp>
        <p:nvSpPr>
          <p:cNvPr id="10" name="ZoneTexte 9">
            <a:extLst>
              <a:ext uri="{FF2B5EF4-FFF2-40B4-BE49-F238E27FC236}">
                <a16:creationId xmlns:a16="http://schemas.microsoft.com/office/drawing/2014/main" id="{2A2698FE-50FC-4B49-B5EB-72210BF96F9A}"/>
              </a:ext>
            </a:extLst>
          </p:cNvPr>
          <p:cNvSpPr txBox="1"/>
          <p:nvPr/>
        </p:nvSpPr>
        <p:spPr>
          <a:xfrm>
            <a:off x="139497" y="232725"/>
            <a:ext cx="7549662" cy="461665"/>
          </a:xfrm>
          <a:prstGeom prst="rect">
            <a:avLst/>
          </a:prstGeom>
          <a:noFill/>
        </p:spPr>
        <p:txBody>
          <a:bodyPr wrap="square">
            <a:spAutoFit/>
          </a:bodyPr>
          <a:lstStyle/>
          <a:p>
            <a:pPr marL="457200" indent="-457200">
              <a:buFont typeface="+mj-lt"/>
              <a:buAutoNum type="alphaLcPeriod"/>
            </a:pPr>
            <a:r>
              <a:rPr lang="fr-FR" sz="2400" b="1" dirty="0">
                <a:solidFill>
                  <a:srgbClr val="FF0000"/>
                </a:solidFill>
                <a:effectLst/>
                <a:latin typeface="Cambria" panose="02040503050406030204" pitchFamily="18" charset="0"/>
                <a:ea typeface="Cambria" panose="02040503050406030204" pitchFamily="18" charset="0"/>
              </a:rPr>
              <a:t>Actionneurs électriques </a:t>
            </a:r>
            <a:r>
              <a:rPr lang="fr-FR" sz="2400" b="1" dirty="0">
                <a:effectLst/>
                <a:latin typeface="Cambria" panose="02040503050406030204" pitchFamily="18" charset="0"/>
                <a:ea typeface="Cambria" panose="02040503050406030204" pitchFamily="18" charset="0"/>
              </a:rPr>
              <a:t>(moteurs électriques).</a:t>
            </a:r>
            <a:endParaRPr lang="fr-FR" sz="2400" b="1" dirty="0">
              <a:latin typeface="Cambria" panose="02040503050406030204" pitchFamily="18" charset="0"/>
              <a:ea typeface="Cambria" panose="02040503050406030204" pitchFamily="18" charset="0"/>
            </a:endParaRPr>
          </a:p>
        </p:txBody>
      </p:sp>
      <p:pic>
        <p:nvPicPr>
          <p:cNvPr id="11" name="Image 10">
            <a:extLst>
              <a:ext uri="{FF2B5EF4-FFF2-40B4-BE49-F238E27FC236}">
                <a16:creationId xmlns:a16="http://schemas.microsoft.com/office/drawing/2014/main" id="{5B347AE3-CAE3-4AD3-8F13-2EE8C0464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059" y="1054753"/>
            <a:ext cx="1509240" cy="1476000"/>
          </a:xfrm>
          <a:prstGeom prst="rect">
            <a:avLst/>
          </a:prstGeom>
        </p:spPr>
      </p:pic>
      <p:pic>
        <p:nvPicPr>
          <p:cNvPr id="12" name="Image 11">
            <a:extLst>
              <a:ext uri="{FF2B5EF4-FFF2-40B4-BE49-F238E27FC236}">
                <a16:creationId xmlns:a16="http://schemas.microsoft.com/office/drawing/2014/main" id="{CD0CADA1-BAF0-43B4-A481-D7ACEAE2C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464" y="1055163"/>
            <a:ext cx="1602259" cy="144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EBC6225B-7DB1-439D-AD9F-665C9077F23E}"/>
              </a:ext>
            </a:extLst>
          </p:cNvPr>
          <p:cNvSpPr>
            <a:spLocks noChangeArrowheads="1"/>
          </p:cNvSpPr>
          <p:nvPr/>
        </p:nvSpPr>
        <p:spPr bwMode="auto">
          <a:xfrm>
            <a:off x="2197100" y="3413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fr-FR" altLang="fr-FR" b="1" dirty="0">
                <a:solidFill>
                  <a:srgbClr val="0033CC"/>
                </a:solidFill>
                <a:latin typeface="Cambria" panose="02040503050406030204" pitchFamily="18" charset="0"/>
                <a:ea typeface="Cambria" panose="02040503050406030204" pitchFamily="18" charset="0"/>
              </a:rPr>
              <a:t>Eléments de base d’un moteur</a:t>
            </a:r>
          </a:p>
        </p:txBody>
      </p:sp>
      <p:sp>
        <p:nvSpPr>
          <p:cNvPr id="13317" name="AutoShape 5">
            <a:extLst>
              <a:ext uri="{FF2B5EF4-FFF2-40B4-BE49-F238E27FC236}">
                <a16:creationId xmlns:a16="http://schemas.microsoft.com/office/drawing/2014/main" id="{B433D9BD-9D29-4174-92CE-CAE77EA9189E}"/>
              </a:ext>
            </a:extLst>
          </p:cNvPr>
          <p:cNvSpPr>
            <a:spLocks noChangeArrowheads="1"/>
          </p:cNvSpPr>
          <p:nvPr/>
        </p:nvSpPr>
        <p:spPr bwMode="auto">
          <a:xfrm>
            <a:off x="2208213" y="2420939"/>
            <a:ext cx="647700" cy="358775"/>
          </a:xfrm>
          <a:prstGeom prst="rightArrow">
            <a:avLst>
              <a:gd name="adj1" fmla="val 50000"/>
              <a:gd name="adj2" fmla="val 451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8" name="AutoShape 6">
            <a:extLst>
              <a:ext uri="{FF2B5EF4-FFF2-40B4-BE49-F238E27FC236}">
                <a16:creationId xmlns:a16="http://schemas.microsoft.com/office/drawing/2014/main" id="{33A580EA-093F-41D8-B7A5-C804410071E1}"/>
              </a:ext>
            </a:extLst>
          </p:cNvPr>
          <p:cNvSpPr>
            <a:spLocks noChangeArrowheads="1"/>
          </p:cNvSpPr>
          <p:nvPr/>
        </p:nvSpPr>
        <p:spPr bwMode="auto">
          <a:xfrm>
            <a:off x="2208213" y="4725989"/>
            <a:ext cx="647700" cy="358775"/>
          </a:xfrm>
          <a:prstGeom prst="rightArrow">
            <a:avLst>
              <a:gd name="adj1" fmla="val 50000"/>
              <a:gd name="adj2" fmla="val 451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9" name="Text Box 7">
            <a:extLst>
              <a:ext uri="{FF2B5EF4-FFF2-40B4-BE49-F238E27FC236}">
                <a16:creationId xmlns:a16="http://schemas.microsoft.com/office/drawing/2014/main" id="{24F9099E-8F42-4411-A107-A4DA02B0D735}"/>
              </a:ext>
            </a:extLst>
          </p:cNvPr>
          <p:cNvSpPr txBox="1">
            <a:spLocks noChangeArrowheads="1"/>
          </p:cNvSpPr>
          <p:nvPr/>
        </p:nvSpPr>
        <p:spPr bwMode="auto">
          <a:xfrm>
            <a:off x="2908301" y="2349500"/>
            <a:ext cx="37877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dirty="0">
                <a:latin typeface="Cambria" panose="02040503050406030204" pitchFamily="18" charset="0"/>
                <a:ea typeface="Cambria" panose="02040503050406030204" pitchFamily="18" charset="0"/>
              </a:rPr>
              <a:t>Le stator (ou inducteur) : </a:t>
            </a:r>
          </a:p>
          <a:p>
            <a:r>
              <a:rPr lang="fr-FR" altLang="fr-FR" sz="2400" b="1" dirty="0">
                <a:latin typeface="Cambria" panose="02040503050406030204" pitchFamily="18" charset="0"/>
                <a:ea typeface="Cambria" panose="02040503050406030204" pitchFamily="18" charset="0"/>
              </a:rPr>
              <a:t>partie fixe,</a:t>
            </a:r>
          </a:p>
          <a:p>
            <a:r>
              <a:rPr lang="fr-FR" altLang="fr-FR" sz="2400" b="1" dirty="0">
                <a:latin typeface="Cambria" panose="02040503050406030204" pitchFamily="18" charset="0"/>
                <a:ea typeface="Cambria" panose="02040503050406030204" pitchFamily="18" charset="0"/>
              </a:rPr>
              <a:t>produit le champ </a:t>
            </a:r>
          </a:p>
          <a:p>
            <a:r>
              <a:rPr lang="fr-FR" altLang="fr-FR" sz="2400" b="1" dirty="0">
                <a:latin typeface="Cambria" panose="02040503050406030204" pitchFamily="18" charset="0"/>
                <a:ea typeface="Cambria" panose="02040503050406030204" pitchFamily="18" charset="0"/>
              </a:rPr>
              <a:t>magnétique</a:t>
            </a:r>
          </a:p>
        </p:txBody>
      </p:sp>
      <p:sp>
        <p:nvSpPr>
          <p:cNvPr id="13320" name="Text Box 8">
            <a:extLst>
              <a:ext uri="{FF2B5EF4-FFF2-40B4-BE49-F238E27FC236}">
                <a16:creationId xmlns:a16="http://schemas.microsoft.com/office/drawing/2014/main" id="{4A293FAE-CD56-42CB-AC86-2779BDB5A7B4}"/>
              </a:ext>
            </a:extLst>
          </p:cNvPr>
          <p:cNvSpPr txBox="1">
            <a:spLocks noChangeArrowheads="1"/>
          </p:cNvSpPr>
          <p:nvPr/>
        </p:nvSpPr>
        <p:spPr bwMode="auto">
          <a:xfrm>
            <a:off x="2927350" y="4627564"/>
            <a:ext cx="3147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dirty="0">
                <a:latin typeface="Cambria" panose="02040503050406030204" pitchFamily="18" charset="0"/>
                <a:ea typeface="Cambria" panose="02040503050406030204" pitchFamily="18" charset="0"/>
              </a:rPr>
              <a:t>Le rotor (ou induit) : </a:t>
            </a:r>
          </a:p>
          <a:p>
            <a:r>
              <a:rPr lang="fr-FR" altLang="fr-FR" sz="2400" b="1" dirty="0">
                <a:latin typeface="Cambria" panose="02040503050406030204" pitchFamily="18" charset="0"/>
                <a:ea typeface="Cambria" panose="02040503050406030204" pitchFamily="18" charset="0"/>
              </a:rPr>
              <a:t>partie mobile, </a:t>
            </a:r>
          </a:p>
          <a:p>
            <a:r>
              <a:rPr lang="fr-FR" altLang="fr-FR" sz="2400" b="1" dirty="0">
                <a:latin typeface="Cambria" panose="02040503050406030204" pitchFamily="18" charset="0"/>
                <a:ea typeface="Cambria" panose="02040503050406030204" pitchFamily="18" charset="0"/>
              </a:rPr>
              <a:t>en rotation</a:t>
            </a:r>
          </a:p>
        </p:txBody>
      </p:sp>
      <p:sp>
        <p:nvSpPr>
          <p:cNvPr id="13321" name="Rectangle 9">
            <a:extLst>
              <a:ext uri="{FF2B5EF4-FFF2-40B4-BE49-F238E27FC236}">
                <a16:creationId xmlns:a16="http://schemas.microsoft.com/office/drawing/2014/main" id="{1F78FC0D-0614-44C1-9C46-E18162D69E7A}"/>
              </a:ext>
            </a:extLst>
          </p:cNvPr>
          <p:cNvSpPr>
            <a:spLocks noChangeArrowheads="1"/>
          </p:cNvSpPr>
          <p:nvPr/>
        </p:nvSpPr>
        <p:spPr bwMode="auto">
          <a:xfrm>
            <a:off x="6816725" y="2060575"/>
            <a:ext cx="3455988" cy="4248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tLang="fr-FR" sz="2400" b="1" dirty="0">
              <a:latin typeface="Cambria" panose="02040503050406030204" pitchFamily="18" charset="0"/>
              <a:ea typeface="Cambria" panose="02040503050406030204" pitchFamily="18" charset="0"/>
            </a:endParaRPr>
          </a:p>
        </p:txBody>
      </p:sp>
      <p:sp>
        <p:nvSpPr>
          <p:cNvPr id="13323" name="Text Box 11">
            <a:extLst>
              <a:ext uri="{FF2B5EF4-FFF2-40B4-BE49-F238E27FC236}">
                <a16:creationId xmlns:a16="http://schemas.microsoft.com/office/drawing/2014/main" id="{B80C6554-E5D6-49AC-AE18-F1F47352FD6C}"/>
              </a:ext>
            </a:extLst>
          </p:cNvPr>
          <p:cNvSpPr txBox="1">
            <a:spLocks noChangeArrowheads="1"/>
          </p:cNvSpPr>
          <p:nvPr/>
        </p:nvSpPr>
        <p:spPr bwMode="auto">
          <a:xfrm>
            <a:off x="7824788" y="2108201"/>
            <a:ext cx="1245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t>Exemple</a:t>
            </a:r>
          </a:p>
        </p:txBody>
      </p:sp>
      <p:graphicFrame>
        <p:nvGraphicFramePr>
          <p:cNvPr id="13324" name="Object 12">
            <a:extLst>
              <a:ext uri="{FF2B5EF4-FFF2-40B4-BE49-F238E27FC236}">
                <a16:creationId xmlns:a16="http://schemas.microsoft.com/office/drawing/2014/main" id="{7E047C47-5402-47A1-8623-58844E10C970}"/>
              </a:ext>
            </a:extLst>
          </p:cNvPr>
          <p:cNvGraphicFramePr>
            <a:graphicFrameLocks noGrp="1" noChangeAspect="1"/>
          </p:cNvGraphicFramePr>
          <p:nvPr>
            <p:ph/>
          </p:nvPr>
        </p:nvGraphicFramePr>
        <p:xfrm>
          <a:off x="6888164" y="3908426"/>
          <a:ext cx="3311525" cy="1647825"/>
        </p:xfrm>
        <a:graphic>
          <a:graphicData uri="http://schemas.openxmlformats.org/presentationml/2006/ole">
            <mc:AlternateContent xmlns:mc="http://schemas.openxmlformats.org/markup-compatibility/2006">
              <mc:Choice xmlns:v="urn:schemas-microsoft-com:vml" Requires="v">
                <p:oleObj name="Photo Editor Photo" r:id="rId3" imgW="4076190" imgH="2962689" progId="MSPhotoEd.3">
                  <p:embed/>
                </p:oleObj>
              </mc:Choice>
              <mc:Fallback>
                <p:oleObj name="Photo Editor Photo" r:id="rId3" imgW="4076190" imgH="2962689" progId="MSPhotoEd.3">
                  <p:embed/>
                  <p:pic>
                    <p:nvPicPr>
                      <p:cNvPr id="13324" name="Object 12">
                        <a:extLst>
                          <a:ext uri="{FF2B5EF4-FFF2-40B4-BE49-F238E27FC236}">
                            <a16:creationId xmlns:a16="http://schemas.microsoft.com/office/drawing/2014/main" id="{7E047C47-5402-47A1-8623-58844E10C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8608" b="64801"/>
                      <a:stretch>
                        <a:fillRect/>
                      </a:stretch>
                    </p:blipFill>
                    <p:spPr bwMode="auto">
                      <a:xfrm>
                        <a:off x="6888164" y="3908426"/>
                        <a:ext cx="33115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6" name="Text Box 14">
            <a:extLst>
              <a:ext uri="{FF2B5EF4-FFF2-40B4-BE49-F238E27FC236}">
                <a16:creationId xmlns:a16="http://schemas.microsoft.com/office/drawing/2014/main" id="{0850F8C7-FC26-4BB3-823C-C5EF1FF1948C}"/>
              </a:ext>
            </a:extLst>
          </p:cNvPr>
          <p:cNvSpPr txBox="1">
            <a:spLocks noChangeArrowheads="1"/>
          </p:cNvSpPr>
          <p:nvPr/>
        </p:nvSpPr>
        <p:spPr bwMode="auto">
          <a:xfrm>
            <a:off x="8183563" y="5492750"/>
            <a:ext cx="81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t>rotor</a:t>
            </a:r>
          </a:p>
        </p:txBody>
      </p:sp>
      <p:sp>
        <p:nvSpPr>
          <p:cNvPr id="13327" name="Text Box 15">
            <a:extLst>
              <a:ext uri="{FF2B5EF4-FFF2-40B4-BE49-F238E27FC236}">
                <a16:creationId xmlns:a16="http://schemas.microsoft.com/office/drawing/2014/main" id="{042A147C-D479-473C-85F0-CC0E661D444E}"/>
              </a:ext>
            </a:extLst>
          </p:cNvPr>
          <p:cNvSpPr txBox="1">
            <a:spLocks noChangeArrowheads="1"/>
          </p:cNvSpPr>
          <p:nvPr/>
        </p:nvSpPr>
        <p:spPr bwMode="auto">
          <a:xfrm>
            <a:off x="6959600" y="2973388"/>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t>stator</a:t>
            </a:r>
          </a:p>
        </p:txBody>
      </p:sp>
      <p:sp>
        <p:nvSpPr>
          <p:cNvPr id="13329" name="Line 17">
            <a:extLst>
              <a:ext uri="{FF2B5EF4-FFF2-40B4-BE49-F238E27FC236}">
                <a16:creationId xmlns:a16="http://schemas.microsoft.com/office/drawing/2014/main" id="{0CCE9758-FFF9-4E86-A3D2-AEB71EE8FE7D}"/>
              </a:ext>
            </a:extLst>
          </p:cNvPr>
          <p:cNvSpPr>
            <a:spLocks noChangeShapeType="1"/>
          </p:cNvSpPr>
          <p:nvPr/>
        </p:nvSpPr>
        <p:spPr bwMode="auto">
          <a:xfrm>
            <a:off x="7391400" y="3405188"/>
            <a:ext cx="217488"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0" name="Line 18">
            <a:extLst>
              <a:ext uri="{FF2B5EF4-FFF2-40B4-BE49-F238E27FC236}">
                <a16:creationId xmlns:a16="http://schemas.microsoft.com/office/drawing/2014/main" id="{6DD60F7E-C8E7-4654-98C1-59CB36FB49BD}"/>
              </a:ext>
            </a:extLst>
          </p:cNvPr>
          <p:cNvSpPr>
            <a:spLocks noChangeShapeType="1"/>
          </p:cNvSpPr>
          <p:nvPr/>
        </p:nvSpPr>
        <p:spPr bwMode="auto">
          <a:xfrm>
            <a:off x="7391400" y="3405188"/>
            <a:ext cx="208915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1" name="Line 19">
            <a:extLst>
              <a:ext uri="{FF2B5EF4-FFF2-40B4-BE49-F238E27FC236}">
                <a16:creationId xmlns:a16="http://schemas.microsoft.com/office/drawing/2014/main" id="{1BE6EE54-2064-471B-9CEC-04100D1998CD}"/>
              </a:ext>
            </a:extLst>
          </p:cNvPr>
          <p:cNvSpPr>
            <a:spLocks noChangeShapeType="1"/>
          </p:cNvSpPr>
          <p:nvPr/>
        </p:nvSpPr>
        <p:spPr bwMode="auto">
          <a:xfrm flipV="1">
            <a:off x="8543925" y="5132388"/>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4">
            <a:extLst>
              <a:ext uri="{FF2B5EF4-FFF2-40B4-BE49-F238E27FC236}">
                <a16:creationId xmlns:a16="http://schemas.microsoft.com/office/drawing/2014/main" id="{5DDD39B8-1BD0-47F4-89DF-FABFF95CC934}"/>
              </a:ext>
            </a:extLst>
          </p:cNvPr>
          <p:cNvSpPr>
            <a:spLocks noGrp="1"/>
          </p:cNvSpPr>
          <p:nvPr>
            <p:ph type="sldNum" sz="quarter" idx="12"/>
          </p:nvPr>
        </p:nvSpPr>
        <p:spPr/>
        <p:txBody>
          <a:bodyPr/>
          <a:lstStyle/>
          <a:p>
            <a:fld id="{ACEE0D05-01CF-4FAD-8223-8EE65094849B}" type="slidenum">
              <a:rPr lang="fr-FR" altLang="fr-FR"/>
              <a:pPr/>
              <a:t>7</a:t>
            </a:fld>
            <a:endParaRPr lang="fr-FR" altLang="fr-FR"/>
          </a:p>
        </p:txBody>
      </p:sp>
      <p:sp>
        <p:nvSpPr>
          <p:cNvPr id="18436" name="Rectangle 4">
            <a:extLst>
              <a:ext uri="{FF2B5EF4-FFF2-40B4-BE49-F238E27FC236}">
                <a16:creationId xmlns:a16="http://schemas.microsoft.com/office/drawing/2014/main" id="{5D0F5F29-D1C4-44C9-B5AB-2B460098E070}"/>
              </a:ext>
            </a:extLst>
          </p:cNvPr>
          <p:cNvSpPr>
            <a:spLocks noChangeArrowheads="1"/>
          </p:cNvSpPr>
          <p:nvPr/>
        </p:nvSpPr>
        <p:spPr bwMode="auto">
          <a:xfrm>
            <a:off x="1992313"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fr-FR" altLang="fr-FR" b="1" dirty="0">
                <a:solidFill>
                  <a:srgbClr val="0033CC"/>
                </a:solidFill>
              </a:rPr>
              <a:t>Exemples d’utilisation</a:t>
            </a:r>
          </a:p>
        </p:txBody>
      </p:sp>
      <p:graphicFrame>
        <p:nvGraphicFramePr>
          <p:cNvPr id="18473" name="Group 41">
            <a:extLst>
              <a:ext uri="{FF2B5EF4-FFF2-40B4-BE49-F238E27FC236}">
                <a16:creationId xmlns:a16="http://schemas.microsoft.com/office/drawing/2014/main" id="{DA41580E-6023-4E6B-AD80-08E0FEE99D3A}"/>
              </a:ext>
            </a:extLst>
          </p:cNvPr>
          <p:cNvGraphicFramePr>
            <a:graphicFrameLocks noGrp="1"/>
          </p:cNvGraphicFramePr>
          <p:nvPr>
            <p:ph/>
          </p:nvPr>
        </p:nvGraphicFramePr>
        <p:xfrm>
          <a:off x="1981200" y="1268413"/>
          <a:ext cx="8229600" cy="4863720"/>
        </p:xfrm>
        <a:graphic>
          <a:graphicData uri="http://schemas.openxmlformats.org/drawingml/2006/table">
            <a:tbl>
              <a:tblPr/>
              <a:tblGrid>
                <a:gridCol w="4114800">
                  <a:extLst>
                    <a:ext uri="{9D8B030D-6E8A-4147-A177-3AD203B41FA5}">
                      <a16:colId xmlns:a16="http://schemas.microsoft.com/office/drawing/2014/main" val="3253559362"/>
                    </a:ext>
                  </a:extLst>
                </a:gridCol>
                <a:gridCol w="4114800">
                  <a:extLst>
                    <a:ext uri="{9D8B030D-6E8A-4147-A177-3AD203B41FA5}">
                      <a16:colId xmlns:a16="http://schemas.microsoft.com/office/drawing/2014/main" val="263408871"/>
                    </a:ext>
                  </a:extLst>
                </a:gridCol>
              </a:tblGrid>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à courant continu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(batteries, piles)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Petits outils,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appareils électroportatifs sans fil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3053617373"/>
                  </a:ext>
                </a:extLst>
              </a:tr>
              <a:tr h="1171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universel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(secteur)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Petit et moyen électroménager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 (perceuse, aspirateur)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1580079"/>
                  </a:ext>
                </a:extLst>
              </a:tr>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asynchrone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(triphasé)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Machines outils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(nettoyeurs haute 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9939616"/>
                  </a:ext>
                </a:extLst>
              </a:tr>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pas à pas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(commande électronique)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Mécanique de précision (imprimante, lecteur 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71299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8AA778C-9505-4DFC-9610-650680CC9B90}"/>
              </a:ext>
            </a:extLst>
          </p:cNvPr>
          <p:cNvSpPr txBox="1"/>
          <p:nvPr/>
        </p:nvSpPr>
        <p:spPr>
          <a:xfrm>
            <a:off x="0" y="121815"/>
            <a:ext cx="9845749" cy="461665"/>
          </a:xfrm>
          <a:prstGeom prst="rect">
            <a:avLst/>
          </a:prstGeom>
          <a:noFill/>
        </p:spPr>
        <p:txBody>
          <a:bodyPr wrap="square">
            <a:spAutoFit/>
          </a:bodyPr>
          <a:lstStyle/>
          <a:p>
            <a:pPr marL="457200" indent="-457200">
              <a:buFont typeface="+mj-lt"/>
              <a:buAutoNum type="alphaLcPeriod" startAt="2"/>
            </a:pPr>
            <a:r>
              <a:rPr lang="fr-FR" sz="2400" b="1" dirty="0">
                <a:solidFill>
                  <a:srgbClr val="FF0000"/>
                </a:solidFill>
                <a:effectLst/>
                <a:latin typeface="Cambria" panose="02040503050406030204" pitchFamily="18" charset="0"/>
                <a:ea typeface="Cambria" panose="02040503050406030204" pitchFamily="18" charset="0"/>
              </a:rPr>
              <a:t>Actionneurs pneumatiques ou hydrauliques :</a:t>
            </a:r>
            <a:r>
              <a:rPr lang="fr-FR" sz="2400" b="1" dirty="0">
                <a:effectLst/>
                <a:latin typeface="Cambria" panose="02040503050406030204" pitchFamily="18" charset="0"/>
                <a:ea typeface="Cambria" panose="02040503050406030204" pitchFamily="18" charset="0"/>
              </a:rPr>
              <a:t>(vérins, moteurs)</a:t>
            </a:r>
            <a:endParaRPr lang="fr-FR" sz="2400" b="1" dirty="0">
              <a:latin typeface="Cambria" panose="02040503050406030204" pitchFamily="18" charset="0"/>
              <a:ea typeface="Cambria" panose="02040503050406030204" pitchFamily="18" charset="0"/>
            </a:endParaRPr>
          </a:p>
        </p:txBody>
      </p:sp>
      <p:sp>
        <p:nvSpPr>
          <p:cNvPr id="12" name="ZoneTexte 11">
            <a:extLst>
              <a:ext uri="{FF2B5EF4-FFF2-40B4-BE49-F238E27FC236}">
                <a16:creationId xmlns:a16="http://schemas.microsoft.com/office/drawing/2014/main" id="{734BEDF4-B162-423C-BB26-06F6F8F62A09}"/>
              </a:ext>
            </a:extLst>
          </p:cNvPr>
          <p:cNvSpPr txBox="1"/>
          <p:nvPr/>
        </p:nvSpPr>
        <p:spPr>
          <a:xfrm>
            <a:off x="26282" y="690242"/>
            <a:ext cx="12100956" cy="1131785"/>
          </a:xfrm>
          <a:prstGeom prst="rect">
            <a:avLst/>
          </a:prstGeom>
          <a:noFill/>
        </p:spPr>
        <p:txBody>
          <a:bodyPr wrap="square">
            <a:spAutoFit/>
          </a:bodyPr>
          <a:lstStyle/>
          <a:p>
            <a:pPr algn="l">
              <a:lnSpc>
                <a:spcPct val="150000"/>
              </a:lnSpc>
            </a:pPr>
            <a:r>
              <a:rPr lang="fr-FR" sz="2400" b="1" i="0" u="none" strike="noStrike" baseline="0" dirty="0">
                <a:latin typeface="Cambria" panose="02040503050406030204" pitchFamily="18" charset="0"/>
                <a:ea typeface="Cambria" panose="02040503050406030204" pitchFamily="18" charset="0"/>
              </a:rPr>
              <a:t>Les vérins transforment l’énergie d’un fluide sous pression en énergie mécanique. Ils peuvent soulever, pousser, tirer, serrer</a:t>
            </a:r>
            <a:endParaRPr lang="fr-FR" sz="2400" b="1" dirty="0">
              <a:latin typeface="Cambria" panose="02040503050406030204" pitchFamily="18" charset="0"/>
              <a:ea typeface="Cambria" panose="02040503050406030204" pitchFamily="18" charset="0"/>
            </a:endParaRPr>
          </a:p>
        </p:txBody>
      </p:sp>
      <p:sp>
        <p:nvSpPr>
          <p:cNvPr id="14" name="ZoneTexte 13">
            <a:extLst>
              <a:ext uri="{FF2B5EF4-FFF2-40B4-BE49-F238E27FC236}">
                <a16:creationId xmlns:a16="http://schemas.microsoft.com/office/drawing/2014/main" id="{3D18A118-ED59-4CC0-821D-798CCD4D9AAF}"/>
              </a:ext>
            </a:extLst>
          </p:cNvPr>
          <p:cNvSpPr txBox="1"/>
          <p:nvPr/>
        </p:nvSpPr>
        <p:spPr>
          <a:xfrm>
            <a:off x="0" y="1928789"/>
            <a:ext cx="12100956" cy="1685783"/>
          </a:xfrm>
          <a:prstGeom prst="rect">
            <a:avLst/>
          </a:prstGeom>
          <a:noFill/>
        </p:spPr>
        <p:txBody>
          <a:bodyPr wrap="square">
            <a:spAutoFit/>
          </a:bodyPr>
          <a:lstStyle/>
          <a:p>
            <a:pPr algn="l">
              <a:lnSpc>
                <a:spcPct val="150000"/>
              </a:lnSpc>
            </a:pPr>
            <a:r>
              <a:rPr lang="fr-FR" sz="2400" b="1" i="0" u="none" strike="noStrike" baseline="0" dirty="0">
                <a:latin typeface="Cambria" panose="02040503050406030204" pitchFamily="18" charset="0"/>
                <a:ea typeface="Cambria" panose="02040503050406030204" pitchFamily="18" charset="0"/>
              </a:rPr>
              <a:t>Leur classification tient compte de la nature du fluide utilisé :</a:t>
            </a:r>
          </a:p>
          <a:p>
            <a:pPr marL="342900" indent="-342900" algn="l">
              <a:lnSpc>
                <a:spcPct val="150000"/>
              </a:lnSpc>
              <a:buFont typeface="Wingdings" panose="05000000000000000000" pitchFamily="2" charset="2"/>
              <a:buChar char="Ø"/>
            </a:pPr>
            <a:r>
              <a:rPr lang="fr-FR" sz="2400" b="1" i="0" u="none" strike="noStrike" baseline="0" dirty="0">
                <a:solidFill>
                  <a:srgbClr val="FF0000"/>
                </a:solidFill>
                <a:latin typeface="Cambria" panose="02040503050406030204" pitchFamily="18" charset="0"/>
                <a:ea typeface="Cambria" panose="02040503050406030204" pitchFamily="18" charset="0"/>
              </a:rPr>
              <a:t>Pneumatique : </a:t>
            </a:r>
            <a:r>
              <a:rPr lang="fr-FR" sz="2400" b="1" i="0" u="none" strike="noStrike" baseline="0" dirty="0">
                <a:latin typeface="Cambria" panose="02040503050406030204" pitchFamily="18" charset="0"/>
                <a:ea typeface="Cambria" panose="02040503050406030204" pitchFamily="18" charset="0"/>
              </a:rPr>
              <a:t>ils utilisent l’air comprimé, 2 à 10 bars en usage courant.</a:t>
            </a:r>
          </a:p>
          <a:p>
            <a:pPr marL="457200" indent="-457200" algn="l">
              <a:lnSpc>
                <a:spcPct val="150000"/>
              </a:lnSpc>
              <a:buFont typeface="Wingdings" panose="05000000000000000000" pitchFamily="2" charset="2"/>
              <a:buChar char="Ø"/>
            </a:pPr>
            <a:r>
              <a:rPr lang="fr-FR" sz="2400" b="1" i="0" u="none" strike="noStrike" baseline="0" dirty="0">
                <a:solidFill>
                  <a:srgbClr val="FF0000"/>
                </a:solidFill>
                <a:latin typeface="Cambria" panose="02040503050406030204" pitchFamily="18" charset="0"/>
                <a:ea typeface="Cambria" panose="02040503050406030204" pitchFamily="18" charset="0"/>
              </a:rPr>
              <a:t>Hydraulique : </a:t>
            </a:r>
            <a:r>
              <a:rPr lang="fr-FR" sz="2400" b="1" i="0" u="none" strike="noStrike" baseline="0" dirty="0">
                <a:latin typeface="Cambria" panose="02040503050406030204" pitchFamily="18" charset="0"/>
                <a:ea typeface="Cambria" panose="02040503050406030204" pitchFamily="18" charset="0"/>
              </a:rPr>
              <a:t>ils utilisent l’huile sous pression, jusqu’à 350 bars.</a:t>
            </a:r>
            <a:endParaRPr lang="fr-FR" sz="2400" b="1" dirty="0">
              <a:latin typeface="Cambria" panose="02040503050406030204" pitchFamily="18" charset="0"/>
              <a:ea typeface="Cambria" panose="02040503050406030204" pitchFamily="18" charset="0"/>
            </a:endParaRPr>
          </a:p>
        </p:txBody>
      </p:sp>
      <p:pic>
        <p:nvPicPr>
          <p:cNvPr id="16" name="Image 15">
            <a:extLst>
              <a:ext uri="{FF2B5EF4-FFF2-40B4-BE49-F238E27FC236}">
                <a16:creationId xmlns:a16="http://schemas.microsoft.com/office/drawing/2014/main" id="{97D68B3B-FCD6-4C41-805C-70EAA70A09F1}"/>
              </a:ext>
            </a:extLst>
          </p:cNvPr>
          <p:cNvPicPr>
            <a:picLocks noChangeAspect="1"/>
          </p:cNvPicPr>
          <p:nvPr/>
        </p:nvPicPr>
        <p:blipFill>
          <a:blip r:embed="rId2"/>
          <a:stretch>
            <a:fillRect/>
          </a:stretch>
        </p:blipFill>
        <p:spPr>
          <a:xfrm>
            <a:off x="0" y="3894513"/>
            <a:ext cx="4161483" cy="1944000"/>
          </a:xfrm>
          <a:prstGeom prst="rect">
            <a:avLst/>
          </a:prstGeom>
        </p:spPr>
      </p:pic>
      <p:pic>
        <p:nvPicPr>
          <p:cNvPr id="20" name="Image 19">
            <a:extLst>
              <a:ext uri="{FF2B5EF4-FFF2-40B4-BE49-F238E27FC236}">
                <a16:creationId xmlns:a16="http://schemas.microsoft.com/office/drawing/2014/main" id="{B1BBE5CC-C05A-48C2-B93E-2561FC24C62B}"/>
              </a:ext>
            </a:extLst>
          </p:cNvPr>
          <p:cNvPicPr>
            <a:picLocks noChangeAspect="1"/>
          </p:cNvPicPr>
          <p:nvPr/>
        </p:nvPicPr>
        <p:blipFill>
          <a:blip r:embed="rId3"/>
          <a:stretch>
            <a:fillRect/>
          </a:stretch>
        </p:blipFill>
        <p:spPr>
          <a:xfrm>
            <a:off x="5741289" y="3682702"/>
            <a:ext cx="4770783" cy="2554357"/>
          </a:xfrm>
          <a:prstGeom prst="rect">
            <a:avLst/>
          </a:prstGeom>
        </p:spPr>
      </p:pic>
    </p:spTree>
    <p:extLst>
      <p:ext uri="{BB962C8B-B14F-4D97-AF65-F5344CB8AC3E}">
        <p14:creationId xmlns:p14="http://schemas.microsoft.com/office/powerpoint/2010/main" val="130063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9D6D4BB-247D-4E1F-9BAF-AB41E1923D19}"/>
              </a:ext>
            </a:extLst>
          </p:cNvPr>
          <p:cNvSpPr txBox="1"/>
          <p:nvPr/>
        </p:nvSpPr>
        <p:spPr>
          <a:xfrm>
            <a:off x="103909" y="88467"/>
            <a:ext cx="2591789"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Constitution :</a:t>
            </a:r>
            <a:endParaRPr lang="fr-FR" sz="2400" b="1" dirty="0">
              <a:solidFill>
                <a:srgbClr val="0033CC"/>
              </a:solidFill>
              <a:latin typeface="Cambria" panose="02040503050406030204" pitchFamily="18" charset="0"/>
              <a:ea typeface="Cambria" panose="02040503050406030204" pitchFamily="18" charset="0"/>
            </a:endParaRPr>
          </a:p>
        </p:txBody>
      </p:sp>
      <p:pic>
        <p:nvPicPr>
          <p:cNvPr id="10" name="Image 9">
            <a:extLst>
              <a:ext uri="{FF2B5EF4-FFF2-40B4-BE49-F238E27FC236}">
                <a16:creationId xmlns:a16="http://schemas.microsoft.com/office/drawing/2014/main" id="{D54FC55A-86E9-43D3-B7EF-8585D212181F}"/>
              </a:ext>
            </a:extLst>
          </p:cNvPr>
          <p:cNvPicPr>
            <a:picLocks noChangeAspect="1"/>
          </p:cNvPicPr>
          <p:nvPr/>
        </p:nvPicPr>
        <p:blipFill>
          <a:blip r:embed="rId2"/>
          <a:stretch>
            <a:fillRect/>
          </a:stretch>
        </p:blipFill>
        <p:spPr>
          <a:xfrm>
            <a:off x="897964" y="725556"/>
            <a:ext cx="9422296" cy="5406887"/>
          </a:xfrm>
          <a:prstGeom prst="rect">
            <a:avLst/>
          </a:prstGeom>
        </p:spPr>
      </p:pic>
    </p:spTree>
    <p:extLst>
      <p:ext uri="{BB962C8B-B14F-4D97-AF65-F5344CB8AC3E}">
        <p14:creationId xmlns:p14="http://schemas.microsoft.com/office/powerpoint/2010/main" val="11457333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1549</Words>
  <Application>Microsoft Office PowerPoint</Application>
  <PresentationFormat>Grand écran</PresentationFormat>
  <Paragraphs>135</Paragraphs>
  <Slides>29</Slides>
  <Notes>3</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7" baseType="lpstr">
      <vt:lpstr>Arial</vt:lpstr>
      <vt:lpstr>Calibri</vt:lpstr>
      <vt:lpstr>Calibri Light</vt:lpstr>
      <vt:lpstr>Cambria</vt:lpstr>
      <vt:lpstr>Times New Roman</vt:lpstr>
      <vt:lpstr>Wingdings</vt:lpstr>
      <vt:lpstr>Thème Office</vt:lpstr>
      <vt:lpstr>Photo Editor Photo</vt:lpstr>
      <vt:lpstr>Présentation PowerPoint</vt:lpstr>
      <vt:lpstr>Présentation PowerPoint</vt:lpstr>
      <vt:lpstr>Présentation PowerPoint</vt:lpstr>
      <vt:lpstr>Présentation PowerPoint</vt:lpstr>
      <vt:lpstr>Fonction d’un moteur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tayeb lantri</dc:creator>
  <cp:lastModifiedBy>tayeb lantri</cp:lastModifiedBy>
  <cp:revision>21</cp:revision>
  <dcterms:created xsi:type="dcterms:W3CDTF">2021-05-03T13:19:31Z</dcterms:created>
  <dcterms:modified xsi:type="dcterms:W3CDTF">2021-05-07T06:13:16Z</dcterms:modified>
</cp:coreProperties>
</file>