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2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081826A-A9EA-4947-871B-7F0712596182}" type="datetimeFigureOut">
              <a:rPr lang="fr-FR" smtClean="0"/>
              <a:t>11/05/2021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20449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81826A-A9EA-4947-871B-7F0712596182}" type="datetimeFigureOut">
              <a:rPr lang="fr-FR" smtClean="0"/>
              <a:t>11/05/2021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329145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81826A-A9EA-4947-871B-7F0712596182}" type="datetimeFigureOut">
              <a:rPr lang="fr-FR" smtClean="0"/>
              <a:t>11/05/2021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1023211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513D0C66-1150-42F5-8C3F-9F79CEDC8024}"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03AB56E-0D40-4E73-940D-058F5CC3A510}" type="slidenum">
              <a:rPr lang="fr-BE"/>
              <a:pPr>
                <a:defRPr/>
              </a:pPr>
              <a:t>‹N°›</a:t>
            </a:fld>
            <a:endParaRPr lang="fr-BE"/>
          </a:p>
        </p:txBody>
      </p:sp>
    </p:spTree>
    <p:extLst>
      <p:ext uri="{BB962C8B-B14F-4D97-AF65-F5344CB8AC3E}">
        <p14:creationId xmlns:p14="http://schemas.microsoft.com/office/powerpoint/2010/main" val="158915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F2C352FB-30DB-4303-B3F9-997919954485}"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5DFC23A-CD8D-4044-8E1C-A3A92631906F}" type="slidenum">
              <a:rPr lang="fr-BE"/>
              <a:pPr>
                <a:defRPr/>
              </a:pPr>
              <a:t>‹N°›</a:t>
            </a:fld>
            <a:endParaRPr lang="fr-BE"/>
          </a:p>
        </p:txBody>
      </p:sp>
    </p:spTree>
    <p:extLst>
      <p:ext uri="{BB962C8B-B14F-4D97-AF65-F5344CB8AC3E}">
        <p14:creationId xmlns:p14="http://schemas.microsoft.com/office/powerpoint/2010/main" val="255789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3E67CB2-5223-4E92-87B4-B5700F0074D3}"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A67DABF-B25D-479B-9B57-1EDBAB2793CC}" type="slidenum">
              <a:rPr lang="fr-BE"/>
              <a:pPr>
                <a:defRPr/>
              </a:pPr>
              <a:t>‹N°›</a:t>
            </a:fld>
            <a:endParaRPr lang="fr-BE"/>
          </a:p>
        </p:txBody>
      </p:sp>
    </p:spTree>
    <p:extLst>
      <p:ext uri="{BB962C8B-B14F-4D97-AF65-F5344CB8AC3E}">
        <p14:creationId xmlns:p14="http://schemas.microsoft.com/office/powerpoint/2010/main" val="2280907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4356D10F-9D00-4866-B197-64CBA7D6350A}" type="datetimeFigureOut">
              <a:rPr lang="fr-FR">
                <a:solidFill>
                  <a:prstClr val="black">
                    <a:tint val="75000"/>
                  </a:prstClr>
                </a:solidFill>
              </a:rPr>
              <a:pPr>
                <a:defRPr/>
              </a:pPr>
              <a:t>11/05/2021</a:t>
            </a:fld>
            <a:endParaRPr lang="fr-BE">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0CC77F-0079-4660-9F48-CE6737294A66}" type="slidenum">
              <a:rPr lang="fr-BE"/>
              <a:pPr>
                <a:defRPr/>
              </a:pPr>
              <a:t>‹N°›</a:t>
            </a:fld>
            <a:endParaRPr lang="fr-BE"/>
          </a:p>
        </p:txBody>
      </p:sp>
    </p:spTree>
    <p:extLst>
      <p:ext uri="{BB962C8B-B14F-4D97-AF65-F5344CB8AC3E}">
        <p14:creationId xmlns:p14="http://schemas.microsoft.com/office/powerpoint/2010/main" val="1606580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3B834A53-1BCD-4C5C-AEA7-884C628856A9}" type="datetimeFigureOut">
              <a:rPr lang="fr-FR">
                <a:solidFill>
                  <a:prstClr val="black">
                    <a:tint val="75000"/>
                  </a:prstClr>
                </a:solidFill>
              </a:rPr>
              <a:pPr>
                <a:defRPr/>
              </a:pPr>
              <a:t>11/05/2021</a:t>
            </a:fld>
            <a:endParaRPr lang="fr-BE">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3D8AD31-7C18-4970-9D5D-9FC642586062}" type="slidenum">
              <a:rPr lang="fr-BE"/>
              <a:pPr>
                <a:defRPr/>
              </a:pPr>
              <a:t>‹N°›</a:t>
            </a:fld>
            <a:endParaRPr lang="fr-BE"/>
          </a:p>
        </p:txBody>
      </p:sp>
    </p:spTree>
    <p:extLst>
      <p:ext uri="{BB962C8B-B14F-4D97-AF65-F5344CB8AC3E}">
        <p14:creationId xmlns:p14="http://schemas.microsoft.com/office/powerpoint/2010/main" val="4010782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6865D551-2FDF-4267-A126-C9F83F830A17}" type="datetimeFigureOut">
              <a:rPr lang="fr-FR">
                <a:solidFill>
                  <a:prstClr val="black">
                    <a:tint val="75000"/>
                  </a:prstClr>
                </a:solidFill>
              </a:rPr>
              <a:pPr>
                <a:defRPr/>
              </a:pPr>
              <a:t>11/05/2021</a:t>
            </a:fld>
            <a:endParaRPr lang="fr-BE">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9F8ADE84-6C79-4EC8-84AB-A4A97CC9C6B8}" type="slidenum">
              <a:rPr lang="fr-BE"/>
              <a:pPr>
                <a:defRPr/>
              </a:pPr>
              <a:t>‹N°›</a:t>
            </a:fld>
            <a:endParaRPr lang="fr-BE"/>
          </a:p>
        </p:txBody>
      </p:sp>
    </p:spTree>
    <p:extLst>
      <p:ext uri="{BB962C8B-B14F-4D97-AF65-F5344CB8AC3E}">
        <p14:creationId xmlns:p14="http://schemas.microsoft.com/office/powerpoint/2010/main" val="3686077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C90631C-0C2F-45F7-B3DD-3F57246CD79B}" type="datetimeFigureOut">
              <a:rPr lang="fr-FR">
                <a:solidFill>
                  <a:prstClr val="black">
                    <a:tint val="75000"/>
                  </a:prstClr>
                </a:solidFill>
              </a:rPr>
              <a:pPr>
                <a:defRPr/>
              </a:pPr>
              <a:t>11/05/2021</a:t>
            </a:fld>
            <a:endParaRPr lang="fr-BE">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A13B8CE-99D6-4767-8D3F-05CCB2A0F633}" type="slidenum">
              <a:rPr lang="fr-BE"/>
              <a:pPr>
                <a:defRPr/>
              </a:pPr>
              <a:t>‹N°›</a:t>
            </a:fld>
            <a:endParaRPr lang="fr-BE"/>
          </a:p>
        </p:txBody>
      </p:sp>
    </p:spTree>
    <p:extLst>
      <p:ext uri="{BB962C8B-B14F-4D97-AF65-F5344CB8AC3E}">
        <p14:creationId xmlns:p14="http://schemas.microsoft.com/office/powerpoint/2010/main" val="1796191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1068A8E-E652-4D23-BBBA-C16292CAC600}" type="datetimeFigureOut">
              <a:rPr lang="fr-FR">
                <a:solidFill>
                  <a:prstClr val="black">
                    <a:tint val="75000"/>
                  </a:prstClr>
                </a:solidFill>
              </a:rPr>
              <a:pPr>
                <a:defRPr/>
              </a:pPr>
              <a:t>11/05/2021</a:t>
            </a:fld>
            <a:endParaRPr lang="fr-BE">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981AABE-8982-4512-B3C2-EF7E82A463FF}" type="slidenum">
              <a:rPr lang="fr-BE"/>
              <a:pPr>
                <a:defRPr/>
              </a:pPr>
              <a:t>‹N°›</a:t>
            </a:fld>
            <a:endParaRPr lang="fr-BE"/>
          </a:p>
        </p:txBody>
      </p:sp>
    </p:spTree>
    <p:extLst>
      <p:ext uri="{BB962C8B-B14F-4D97-AF65-F5344CB8AC3E}">
        <p14:creationId xmlns:p14="http://schemas.microsoft.com/office/powerpoint/2010/main" val="404303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081826A-A9EA-4947-871B-7F0712596182}" type="datetimeFigureOut">
              <a:rPr lang="fr-FR" smtClean="0"/>
              <a:t>11/05/2021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98025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D35545D-0D66-4F6B-ADEA-92869AE97F4E}" type="datetimeFigureOut">
              <a:rPr lang="fr-FR">
                <a:solidFill>
                  <a:prstClr val="black">
                    <a:tint val="75000"/>
                  </a:prstClr>
                </a:solidFill>
              </a:rPr>
              <a:pPr>
                <a:defRPr/>
              </a:pPr>
              <a:t>11/05/2021</a:t>
            </a:fld>
            <a:endParaRPr lang="fr-BE">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A98DF10-E360-4FCE-AC9C-5C8EE999C62D}" type="slidenum">
              <a:rPr lang="fr-BE"/>
              <a:pPr>
                <a:defRPr/>
              </a:pPr>
              <a:t>‹N°›</a:t>
            </a:fld>
            <a:endParaRPr lang="fr-BE"/>
          </a:p>
        </p:txBody>
      </p:sp>
    </p:spTree>
    <p:extLst>
      <p:ext uri="{BB962C8B-B14F-4D97-AF65-F5344CB8AC3E}">
        <p14:creationId xmlns:p14="http://schemas.microsoft.com/office/powerpoint/2010/main" val="3817057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5D9A895F-1F13-471F-8D14-9DA8903974D0}"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AFC0BF3-D95A-4C69-8136-F2CB756A4455}" type="slidenum">
              <a:rPr lang="fr-BE"/>
              <a:pPr>
                <a:defRPr/>
              </a:pPr>
              <a:t>‹N°›</a:t>
            </a:fld>
            <a:endParaRPr lang="fr-BE"/>
          </a:p>
        </p:txBody>
      </p:sp>
    </p:spTree>
    <p:extLst>
      <p:ext uri="{BB962C8B-B14F-4D97-AF65-F5344CB8AC3E}">
        <p14:creationId xmlns:p14="http://schemas.microsoft.com/office/powerpoint/2010/main" val="1468379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DC121DE8-7BEE-4512-B64F-6E8F43786BAF}"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2E4A95E-10B3-4882-A82C-A76C5183FDA5}" type="slidenum">
              <a:rPr lang="fr-BE"/>
              <a:pPr>
                <a:defRPr/>
              </a:pPr>
              <a:t>‹N°›</a:t>
            </a:fld>
            <a:endParaRPr lang="fr-BE"/>
          </a:p>
        </p:txBody>
      </p:sp>
    </p:spTree>
    <p:extLst>
      <p:ext uri="{BB962C8B-B14F-4D97-AF65-F5344CB8AC3E}">
        <p14:creationId xmlns:p14="http://schemas.microsoft.com/office/powerpoint/2010/main" val="251584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081826A-A9EA-4947-871B-7F0712596182}" type="datetimeFigureOut">
              <a:rPr lang="fr-FR" smtClean="0"/>
              <a:t>11/05/2021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200924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081826A-A9EA-4947-871B-7F0712596182}" type="datetimeFigureOut">
              <a:rPr lang="fr-FR" smtClean="0"/>
              <a:t>11/05/2021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259465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081826A-A9EA-4947-871B-7F0712596182}" type="datetimeFigureOut">
              <a:rPr lang="fr-FR" smtClean="0"/>
              <a:t>11/05/2021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395854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081826A-A9EA-4947-871B-7F0712596182}" type="datetimeFigureOut">
              <a:rPr lang="fr-FR" smtClean="0"/>
              <a:t>11/05/2021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1183798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81826A-A9EA-4947-871B-7F0712596182}" type="datetimeFigureOut">
              <a:rPr lang="fr-FR" smtClean="0"/>
              <a:t>11/05/2021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388893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81826A-A9EA-4947-871B-7F0712596182}" type="datetimeFigureOut">
              <a:rPr lang="fr-FR" smtClean="0"/>
              <a:t>11/05/2021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94768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81826A-A9EA-4947-871B-7F0712596182}" type="datetimeFigureOut">
              <a:rPr lang="fr-FR" smtClean="0"/>
              <a:t>11/05/2021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258C6A-6382-4416-82FC-C4B6D79B8F62}" type="slidenum">
              <a:rPr lang="fr-FR" smtClean="0"/>
              <a:t>‹N°›</a:t>
            </a:fld>
            <a:endParaRPr lang="fr-FR"/>
          </a:p>
        </p:txBody>
      </p:sp>
    </p:spTree>
    <p:extLst>
      <p:ext uri="{BB962C8B-B14F-4D97-AF65-F5344CB8AC3E}">
        <p14:creationId xmlns:p14="http://schemas.microsoft.com/office/powerpoint/2010/main" val="298985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1826A-A9EA-4947-871B-7F0712596182}" type="datetimeFigureOut">
              <a:rPr lang="fr-FR" smtClean="0"/>
              <a:t>11/05/2021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58C6A-6382-4416-82FC-C4B6D79B8F62}" type="slidenum">
              <a:rPr lang="fr-FR" smtClean="0"/>
              <a:t>‹N°›</a:t>
            </a:fld>
            <a:endParaRPr lang="fr-FR"/>
          </a:p>
        </p:txBody>
      </p:sp>
    </p:spTree>
    <p:extLst>
      <p:ext uri="{BB962C8B-B14F-4D97-AF65-F5344CB8AC3E}">
        <p14:creationId xmlns:p14="http://schemas.microsoft.com/office/powerpoint/2010/main" val="94669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F7CDC6F-CC46-4593-9280-C3E3A490DDF6}"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A9D33D06-309D-4FC7-B1E3-7DA19BDE8254}" type="slidenum">
              <a:rPr lang="fr-BE">
                <a:cs typeface="Arial" panose="020B0604020202020204" pitchFamily="34" charset="0"/>
              </a:rPr>
              <a:pPr fontAlgn="base">
                <a:spcBef>
                  <a:spcPct val="0"/>
                </a:spcBef>
                <a:spcAft>
                  <a:spcPct val="0"/>
                </a:spcAft>
                <a:defRPr/>
              </a:pPr>
              <a:t>‹N°›</a:t>
            </a:fld>
            <a:endParaRPr lang="fr-BE">
              <a:cs typeface="Arial" panose="020B0604020202020204" pitchFamily="34" charset="0"/>
            </a:endParaRPr>
          </a:p>
        </p:txBody>
      </p:sp>
    </p:spTree>
    <p:extLst>
      <p:ext uri="{BB962C8B-B14F-4D97-AF65-F5344CB8AC3E}">
        <p14:creationId xmlns:p14="http://schemas.microsoft.com/office/powerpoint/2010/main" val="874365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3738564" y="214314"/>
            <a:ext cx="454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i="1" dirty="0">
                <a:solidFill>
                  <a:prstClr val="black"/>
                </a:solidFill>
                <a:cs typeface="Arial" panose="020B0604020202020204" pitchFamily="34" charset="0"/>
              </a:rPr>
              <a:t>METHODES D'ETUDES DES ASSERVISSEMENTS</a:t>
            </a:r>
            <a:endParaRPr lang="fr-FR" sz="1800" dirty="0">
              <a:solidFill>
                <a:prstClr val="black"/>
              </a:solidFill>
              <a:cs typeface="Arial" panose="020B0604020202020204" pitchFamily="34" charset="0"/>
            </a:endParaRPr>
          </a:p>
        </p:txBody>
      </p:sp>
      <p:sp>
        <p:nvSpPr>
          <p:cNvPr id="53251" name="Rectangle 2"/>
          <p:cNvSpPr>
            <a:spLocks noChangeArrowheads="1"/>
          </p:cNvSpPr>
          <p:nvPr/>
        </p:nvSpPr>
        <p:spPr bwMode="auto">
          <a:xfrm>
            <a:off x="1952626" y="928689"/>
            <a:ext cx="257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a:solidFill>
                  <a:srgbClr val="FF0000"/>
                </a:solidFill>
                <a:cs typeface="Arial" panose="020B0604020202020204" pitchFamily="34" charset="0"/>
              </a:rPr>
              <a:t>3- 2 - Entrées canoniques</a:t>
            </a:r>
            <a:endParaRPr lang="fr-FR" sz="1800">
              <a:solidFill>
                <a:srgbClr val="FF0000"/>
              </a:solidFill>
              <a:cs typeface="Arial" panose="020B0604020202020204" pitchFamily="34" charset="0"/>
            </a:endParaRPr>
          </a:p>
        </p:txBody>
      </p:sp>
      <p:sp>
        <p:nvSpPr>
          <p:cNvPr id="53252" name="Rectangle 3"/>
          <p:cNvSpPr>
            <a:spLocks noChangeArrowheads="1"/>
          </p:cNvSpPr>
          <p:nvPr/>
        </p:nvSpPr>
        <p:spPr bwMode="auto">
          <a:xfrm>
            <a:off x="2595564" y="1357314"/>
            <a:ext cx="2179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i="1">
                <a:solidFill>
                  <a:prstClr val="black"/>
                </a:solidFill>
                <a:cs typeface="Arial" panose="020B0604020202020204" pitchFamily="34" charset="0"/>
              </a:rPr>
              <a:t>3- 2.1 - Echelon unité</a:t>
            </a:r>
            <a:endParaRPr lang="fr-FR" sz="1800">
              <a:solidFill>
                <a:prstClr val="black"/>
              </a:solidFill>
              <a:cs typeface="Arial" panose="020B0604020202020204" pitchFamily="34" charset="0"/>
            </a:endParaRPr>
          </a:p>
        </p:txBody>
      </p:sp>
      <p:sp>
        <p:nvSpPr>
          <p:cNvPr id="5" name="Rectangle 4"/>
          <p:cNvSpPr/>
          <p:nvPr/>
        </p:nvSpPr>
        <p:spPr>
          <a:xfrm>
            <a:off x="1881189" y="2000251"/>
            <a:ext cx="8429625" cy="923925"/>
          </a:xfrm>
          <a:prstGeom prst="rect">
            <a:avLst/>
          </a:prstGeom>
          <a:solidFill>
            <a:schemeClr val="accent6">
              <a:lumMod val="20000"/>
              <a:lumOff val="80000"/>
            </a:schemeClr>
          </a:solidFill>
        </p:spPr>
        <p:txBody>
          <a:bodyPr>
            <a:spAutoFit/>
          </a:bodyPr>
          <a:lstStyle/>
          <a:p>
            <a:pPr>
              <a:defRPr/>
            </a:pPr>
            <a:r>
              <a:rPr lang="fr-FR" dirty="0">
                <a:solidFill>
                  <a:prstClr val="black"/>
                </a:solidFill>
              </a:rPr>
              <a:t>C'est une fonction nulle pour t &lt; 0 et constante et égale à 1 pour 0 &lt; t &lt; ∞ (fig. 3–1).</a:t>
            </a:r>
          </a:p>
          <a:p>
            <a:pPr>
              <a:defRPr/>
            </a:pPr>
            <a:r>
              <a:rPr lang="fr-FR" dirty="0">
                <a:solidFill>
                  <a:prstClr val="black"/>
                </a:solidFill>
              </a:rPr>
              <a:t>Cette fonction est appelée quelquefois u(t) (unité). Elle n'est pas définie pour t = 0 puisqu'il y a discontinuité à cet endroit.</a:t>
            </a:r>
          </a:p>
        </p:txBody>
      </p:sp>
      <p:pic>
        <p:nvPicPr>
          <p:cNvPr id="532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938" y="2928939"/>
            <a:ext cx="27432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6" y="5143500"/>
            <a:ext cx="14954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Rectangle 7"/>
          <p:cNvSpPr>
            <a:spLocks noChangeArrowheads="1"/>
          </p:cNvSpPr>
          <p:nvPr/>
        </p:nvSpPr>
        <p:spPr bwMode="auto">
          <a:xfrm>
            <a:off x="1952625" y="5357814"/>
            <a:ext cx="3106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a:solidFill>
                  <a:prstClr val="black"/>
                </a:solidFill>
                <a:cs typeface="Arial" panose="020B0604020202020204" pitchFamily="34" charset="0"/>
              </a:rPr>
              <a:t>Sa transformée de Laplace est :</a:t>
            </a:r>
          </a:p>
        </p:txBody>
      </p:sp>
    </p:spTree>
    <p:extLst>
      <p:ext uri="{BB962C8B-B14F-4D97-AF65-F5344CB8AC3E}">
        <p14:creationId xmlns:p14="http://schemas.microsoft.com/office/powerpoint/2010/main" val="2762563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214313"/>
            <a:ext cx="70770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806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3738563" y="214314"/>
            <a:ext cx="339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i="1">
                <a:solidFill>
                  <a:prstClr val="black"/>
                </a:solidFill>
                <a:cs typeface="Arial" panose="020B0604020202020204" pitchFamily="34" charset="0"/>
              </a:rPr>
              <a:t>Echelon de vitesse ( rampe unité )</a:t>
            </a:r>
            <a:endParaRPr lang="fr-FR" sz="1800">
              <a:solidFill>
                <a:prstClr val="black"/>
              </a:solidFill>
              <a:cs typeface="Arial" panose="020B0604020202020204" pitchFamily="34" charset="0"/>
            </a:endParaRPr>
          </a:p>
        </p:txBody>
      </p:sp>
      <p:sp>
        <p:nvSpPr>
          <p:cNvPr id="54275" name="Rectangle 2"/>
          <p:cNvSpPr>
            <a:spLocks noChangeArrowheads="1"/>
          </p:cNvSpPr>
          <p:nvPr/>
        </p:nvSpPr>
        <p:spPr bwMode="auto">
          <a:xfrm>
            <a:off x="1611314" y="642938"/>
            <a:ext cx="9001125" cy="120015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a:solidFill>
                  <a:prstClr val="black"/>
                </a:solidFill>
                <a:cs typeface="Arial" panose="020B0604020202020204" pitchFamily="34" charset="0"/>
              </a:rPr>
              <a:t>C'est une fonction nulle pour t &lt; 0 et qui varie linéairement avec t pour t ≥ 0 (fig. 3–2).</a:t>
            </a:r>
          </a:p>
          <a:p>
            <a:pPr fontAlgn="base">
              <a:spcBef>
                <a:spcPct val="0"/>
              </a:spcBef>
              <a:spcAft>
                <a:spcPct val="0"/>
              </a:spcAft>
              <a:buFontTx/>
              <a:buNone/>
            </a:pPr>
            <a:r>
              <a:rPr lang="fr-FR" sz="1800">
                <a:solidFill>
                  <a:prstClr val="black"/>
                </a:solidFill>
                <a:cs typeface="Arial" panose="020B0604020202020204" pitchFamily="34" charset="0"/>
              </a:rPr>
              <a:t>On l'exprime parfois sous la forme r(t) = t . u(t).</a:t>
            </a:r>
          </a:p>
          <a:p>
            <a:pPr fontAlgn="base">
              <a:spcBef>
                <a:spcPct val="0"/>
              </a:spcBef>
              <a:spcAft>
                <a:spcPct val="0"/>
              </a:spcAft>
              <a:buFontTx/>
              <a:buNone/>
            </a:pPr>
            <a:r>
              <a:rPr lang="fr-FR" sz="1800">
                <a:solidFill>
                  <a:prstClr val="black"/>
                </a:solidFill>
                <a:cs typeface="Arial" panose="020B0604020202020204" pitchFamily="34" charset="0"/>
              </a:rPr>
              <a:t>Cette fonction est appelée échelon de vitesse ou rampe, car sa vitesse de variation est constante et égale à 1.</a:t>
            </a:r>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1928814"/>
            <a:ext cx="25336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14" y="3286125"/>
            <a:ext cx="17240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5"/>
          <p:cNvSpPr>
            <a:spLocks noChangeArrowheads="1"/>
          </p:cNvSpPr>
          <p:nvPr/>
        </p:nvSpPr>
        <p:spPr bwMode="auto">
          <a:xfrm>
            <a:off x="1738314" y="3786189"/>
            <a:ext cx="607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a:solidFill>
                  <a:prstClr val="black"/>
                </a:solidFill>
                <a:cs typeface="Arial" panose="020B0604020202020204" pitchFamily="34" charset="0"/>
              </a:rPr>
              <a:t>On vérifie aisément que sa transformée de Laplace est égale à :</a:t>
            </a:r>
          </a:p>
        </p:txBody>
      </p:sp>
      <p:pic>
        <p:nvPicPr>
          <p:cNvPr id="542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4214813"/>
            <a:ext cx="8782050" cy="2500312"/>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73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4810125" y="214314"/>
            <a:ext cx="192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i="1">
                <a:solidFill>
                  <a:srgbClr val="FF0000"/>
                </a:solidFill>
                <a:cs typeface="Arial" panose="020B0604020202020204" pitchFamily="34" charset="0"/>
              </a:rPr>
              <a:t>Impulsion unitaire</a:t>
            </a:r>
            <a:endParaRPr lang="fr-FR" sz="1800">
              <a:solidFill>
                <a:srgbClr val="FF0000"/>
              </a:solidFill>
              <a:cs typeface="Arial" panose="020B0604020202020204" pitchFamily="34" charset="0"/>
            </a:endParaRPr>
          </a:p>
        </p:txBody>
      </p:sp>
      <p:sp>
        <p:nvSpPr>
          <p:cNvPr id="55299" name="Rectangle 5"/>
          <p:cNvSpPr>
            <a:spLocks noChangeArrowheads="1"/>
          </p:cNvSpPr>
          <p:nvPr/>
        </p:nvSpPr>
        <p:spPr bwMode="auto">
          <a:xfrm>
            <a:off x="1738313" y="785814"/>
            <a:ext cx="8786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a:solidFill>
                  <a:prstClr val="black"/>
                </a:solidFill>
                <a:cs typeface="Arial" panose="020B0604020202020204" pitchFamily="34" charset="0"/>
              </a:rPr>
              <a:t>Une impulsion est une fonction du temps de durée très courte mais dont l'amplitude est suffisamment grande pour que l'effet en soit sensible. L'impulsion est dite unitaire si la surface est égale à 1. On la note δ(t) (fig. 3–4).</a:t>
            </a:r>
          </a:p>
        </p:txBody>
      </p:sp>
      <p:pic>
        <p:nvPicPr>
          <p:cNvPr id="553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28814"/>
            <a:ext cx="39052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357314"/>
            <a:ext cx="33623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3571875"/>
            <a:ext cx="84582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4429125"/>
            <a:ext cx="152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110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14314"/>
            <a:ext cx="8643938"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5500688"/>
            <a:ext cx="68389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680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1809750" y="214313"/>
            <a:ext cx="8072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a:solidFill>
                  <a:srgbClr val="FF0000"/>
                </a:solidFill>
                <a:cs typeface="Arial" panose="020B0604020202020204" pitchFamily="34" charset="0"/>
              </a:rPr>
              <a:t>3. Réponse d'un système asservi aux entrées canoniques</a:t>
            </a:r>
          </a:p>
          <a:p>
            <a:pPr fontAlgn="base">
              <a:spcBef>
                <a:spcPct val="0"/>
              </a:spcBef>
              <a:spcAft>
                <a:spcPct val="0"/>
              </a:spcAft>
              <a:buFontTx/>
              <a:buNone/>
            </a:pPr>
            <a:r>
              <a:rPr lang="fr-FR" sz="1800" b="1" i="1">
                <a:solidFill>
                  <a:srgbClr val="FF0000"/>
                </a:solidFill>
                <a:cs typeface="Arial" panose="020B0604020202020204" pitchFamily="34" charset="0"/>
              </a:rPr>
              <a:t>3- 3.1 - Réponse du système à une impulsion unitaire : réponse impulsionnelle</a:t>
            </a:r>
            <a:endParaRPr lang="fr-FR" sz="1800" b="1">
              <a:solidFill>
                <a:srgbClr val="FF0000"/>
              </a:solidFill>
              <a:cs typeface="Arial" panose="020B0604020202020204" pitchFamily="34" charset="0"/>
            </a:endParaRPr>
          </a:p>
        </p:txBody>
      </p:sp>
      <p:sp>
        <p:nvSpPr>
          <p:cNvPr id="57347" name="Rectangle 2"/>
          <p:cNvSpPr>
            <a:spLocks noChangeArrowheads="1"/>
          </p:cNvSpPr>
          <p:nvPr/>
        </p:nvSpPr>
        <p:spPr bwMode="auto">
          <a:xfrm>
            <a:off x="1952625" y="1071564"/>
            <a:ext cx="8358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a:solidFill>
                  <a:prstClr val="black"/>
                </a:solidFill>
                <a:cs typeface="Arial" panose="020B0604020202020204" pitchFamily="34" charset="0"/>
              </a:rPr>
              <a:t>Soit un système de fonction de transfert H(p).</a:t>
            </a:r>
          </a:p>
          <a:p>
            <a:pPr fontAlgn="base">
              <a:spcBef>
                <a:spcPct val="0"/>
              </a:spcBef>
              <a:spcAft>
                <a:spcPct val="0"/>
              </a:spcAft>
              <a:buFontTx/>
              <a:buNone/>
            </a:pPr>
            <a:r>
              <a:rPr lang="fr-FR" sz="1800">
                <a:solidFill>
                  <a:prstClr val="black"/>
                </a:solidFill>
                <a:cs typeface="Arial" panose="020B0604020202020204" pitchFamily="34" charset="0"/>
              </a:rPr>
              <a:t>Appliquons sur son entrée une fonction, e(t) = δ(t), c'est-à-dire une impulsion unitaire.</a:t>
            </a:r>
          </a:p>
          <a:p>
            <a:pPr fontAlgn="base">
              <a:spcBef>
                <a:spcPct val="0"/>
              </a:spcBef>
              <a:spcAft>
                <a:spcPct val="0"/>
              </a:spcAft>
              <a:buFontTx/>
              <a:buNone/>
            </a:pPr>
            <a:r>
              <a:rPr lang="fr-FR" sz="1800">
                <a:solidFill>
                  <a:prstClr val="black"/>
                </a:solidFill>
                <a:cs typeface="Arial" panose="020B0604020202020204" pitchFamily="34" charset="0"/>
              </a:rPr>
              <a:t>Sa sortie sera donnée par : S(p) = H(p) . E(p)</a:t>
            </a:r>
          </a:p>
        </p:txBody>
      </p:sp>
      <p:sp>
        <p:nvSpPr>
          <p:cNvPr id="57348" name="Rectangle 3"/>
          <p:cNvSpPr>
            <a:spLocks noChangeArrowheads="1"/>
          </p:cNvSpPr>
          <p:nvPr/>
        </p:nvSpPr>
        <p:spPr bwMode="auto">
          <a:xfrm>
            <a:off x="3952876" y="2500314"/>
            <a:ext cx="3395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a:solidFill>
                  <a:srgbClr val="002060"/>
                </a:solidFill>
                <a:cs typeface="Arial" panose="020B0604020202020204" pitchFamily="34" charset="0"/>
              </a:rPr>
              <a:t>Or : E(p) = 1, puisque L { δ(t) } = 1 .</a:t>
            </a:r>
          </a:p>
        </p:txBody>
      </p:sp>
      <p:sp>
        <p:nvSpPr>
          <p:cNvPr id="57349" name="Rectangle 4"/>
          <p:cNvSpPr>
            <a:spLocks noChangeArrowheads="1"/>
          </p:cNvSpPr>
          <p:nvPr/>
        </p:nvSpPr>
        <p:spPr bwMode="auto">
          <a:xfrm>
            <a:off x="1809751" y="2928939"/>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i="1">
                <a:solidFill>
                  <a:srgbClr val="1F497D"/>
                </a:solidFill>
                <a:cs typeface="Arial" panose="020B0604020202020204" pitchFamily="34" charset="0"/>
              </a:rPr>
              <a:t>Donc la transformée de Laplace S(p) de la sortie correspond exactement à la fonction de transfert H(p).</a:t>
            </a:r>
          </a:p>
          <a:p>
            <a:pPr fontAlgn="base">
              <a:spcBef>
                <a:spcPct val="0"/>
              </a:spcBef>
              <a:spcAft>
                <a:spcPct val="0"/>
              </a:spcAft>
              <a:buFontTx/>
              <a:buNone/>
            </a:pPr>
            <a:r>
              <a:rPr lang="fr-FR" sz="1800" b="1" i="1">
                <a:solidFill>
                  <a:srgbClr val="1F497D"/>
                </a:solidFill>
                <a:cs typeface="Arial" panose="020B0604020202020204" pitchFamily="34" charset="0"/>
              </a:rPr>
              <a:t>                                                    S(p) = H(p)</a:t>
            </a:r>
            <a:endParaRPr lang="fr-FR" sz="1800" b="1">
              <a:solidFill>
                <a:srgbClr val="1F497D"/>
              </a:solidFill>
              <a:cs typeface="Arial" panose="020B0604020202020204" pitchFamily="34" charset="0"/>
            </a:endParaRPr>
          </a:p>
        </p:txBody>
      </p:sp>
      <p:pic>
        <p:nvPicPr>
          <p:cNvPr id="573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4000501"/>
            <a:ext cx="859155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649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28689"/>
            <a:ext cx="87058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2"/>
          <p:cNvSpPr>
            <a:spLocks noChangeArrowheads="1"/>
          </p:cNvSpPr>
          <p:nvPr/>
        </p:nvSpPr>
        <p:spPr bwMode="auto">
          <a:xfrm>
            <a:off x="3095625" y="357189"/>
            <a:ext cx="6000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i="1">
                <a:solidFill>
                  <a:prstClr val="black"/>
                </a:solidFill>
                <a:cs typeface="Arial" panose="020B0604020202020204" pitchFamily="34" charset="0"/>
              </a:rPr>
              <a:t>Réponse du système à un échelon unité : réponse indicielle</a:t>
            </a:r>
            <a:endParaRPr lang="fr-FR" sz="1800">
              <a:solidFill>
                <a:prstClr val="black"/>
              </a:solidFill>
              <a:cs typeface="Arial" panose="020B0604020202020204" pitchFamily="34" charset="0"/>
            </a:endParaRPr>
          </a:p>
        </p:txBody>
      </p:sp>
      <p:pic>
        <p:nvPicPr>
          <p:cNvPr id="583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3286126"/>
            <a:ext cx="8072438"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83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8" y="214313"/>
            <a:ext cx="3714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000126"/>
            <a:ext cx="86439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2714626"/>
            <a:ext cx="83581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3" y="4786314"/>
            <a:ext cx="85010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248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8" y="214314"/>
            <a:ext cx="45005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1" y="4572001"/>
            <a:ext cx="81438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608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9" y="285750"/>
            <a:ext cx="38576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3643314"/>
            <a:ext cx="75057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802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309</Words>
  <Application>Microsoft Office PowerPoint</Application>
  <PresentationFormat>Grand écran</PresentationFormat>
  <Paragraphs>22</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10</vt:i4>
      </vt:variant>
    </vt:vector>
  </HeadingPairs>
  <TitlesOfParts>
    <vt:vector size="15" baseType="lpstr">
      <vt:lpstr>Arial</vt:lpstr>
      <vt:lpstr>Calibri</vt:lpstr>
      <vt:lpstr>Calibri Light</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1</cp:revision>
  <dcterms:created xsi:type="dcterms:W3CDTF">2021-05-11T13:35:01Z</dcterms:created>
  <dcterms:modified xsi:type="dcterms:W3CDTF">2021-05-11T13:36:13Z</dcterms:modified>
</cp:coreProperties>
</file>