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578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78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777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D0C66-1150-42F5-8C3F-9F79CEDC8024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AB56E-0D40-4E73-940D-058F5CC3A51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48378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352FB-30DB-4303-B3F9-99791995448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C23A-CD8D-4044-8E1C-A3A92631906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2003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67CB2-5223-4E92-87B4-B5700F0074D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7DABF-B25D-479B-9B57-1EDBAB2793C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7996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6D10F-9D00-4866-B197-64CBA7D6350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CC77F-0079-4660-9F48-CE6737294A6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56426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34A53-1BCD-4C5C-AEA7-884C628856A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8AD31-7C18-4970-9D5D-9FC64258606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78177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5D551-2FDF-4267-A126-C9F83F830A17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ADE84-6C79-4EC8-84AB-A4A97CC9C6B8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97777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0631C-0C2F-45F7-B3DD-3F57246CD79B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B8CE-99D6-4767-8D3F-05CCB2A0F63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98604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68A8E-E652-4D23-BBBA-C16292CAC600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1AABE-8982-4512-B3C2-EF7E82A463F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98016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425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5545D-0D66-4F6B-ADEA-92869AE97F4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8DF10-E360-4FCE-AC9C-5C8EE999C62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59416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A895F-1F13-471F-8D14-9DA8903974D0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C0BF3-D95A-4C69-8136-F2CB756A445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79404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21DE8-7BEE-4512-B64F-6E8F43786BA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A95E-10B3-4882-A82C-A76C5183FDA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663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87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63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3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59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8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92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79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4778B-87C3-4577-9334-ED40EB1BB168}" type="datetimeFigureOut">
              <a:rPr lang="fr-FR" smtClean="0"/>
              <a:t>11/05/2021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9883B-6966-4FA8-B016-1B232E30FB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37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7CDC6F-CC46-4593-9280-C3E3A490DDF6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11/05/2021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D33D06-309D-4FC7-B1E3-7DA19BDE8254}" type="slidenum">
              <a:rPr lang="fr-BE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BE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67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313" y="214314"/>
            <a:ext cx="64389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Rectangle 2"/>
          <p:cNvSpPr>
            <a:spLocks noChangeArrowheads="1"/>
          </p:cNvSpPr>
          <p:nvPr/>
        </p:nvSpPr>
        <p:spPr bwMode="auto">
          <a:xfrm>
            <a:off x="1738314" y="1357313"/>
            <a:ext cx="86439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1800">
                <a:solidFill>
                  <a:prstClr val="black"/>
                </a:solidFill>
                <a:cs typeface="Arial" panose="020B0604020202020204" pitchFamily="34" charset="0"/>
              </a:rPr>
              <a:t>On appelle système du 1er ordre, un système régi par une équation linéaire différentielle du premier ordre telle que :</a:t>
            </a:r>
          </a:p>
        </p:txBody>
      </p:sp>
      <p:pic>
        <p:nvPicPr>
          <p:cNvPr id="634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6" y="2000251"/>
            <a:ext cx="20859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2571751"/>
            <a:ext cx="15621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1738314" y="2786064"/>
            <a:ext cx="6643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1800">
                <a:solidFill>
                  <a:prstClr val="black"/>
                </a:solidFill>
                <a:cs typeface="Arial" panose="020B0604020202020204" pitchFamily="34" charset="0"/>
              </a:rPr>
              <a:t>ou encore, un système dont la fonction de transfert est du type :</a:t>
            </a:r>
          </a:p>
        </p:txBody>
      </p:sp>
      <p:sp>
        <p:nvSpPr>
          <p:cNvPr id="63495" name="Rectangle 6"/>
          <p:cNvSpPr>
            <a:spLocks noChangeArrowheads="1"/>
          </p:cNvSpPr>
          <p:nvPr/>
        </p:nvSpPr>
        <p:spPr bwMode="auto">
          <a:xfrm>
            <a:off x="1881189" y="3429001"/>
            <a:ext cx="8358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1800">
                <a:solidFill>
                  <a:prstClr val="black"/>
                </a:solidFill>
                <a:cs typeface="Arial" panose="020B0604020202020204" pitchFamily="34" charset="0"/>
              </a:rPr>
              <a:t>Ces systèmes sont encore appelés </a:t>
            </a:r>
            <a:r>
              <a:rPr lang="fr-FR" sz="1800" b="1" i="1">
                <a:solidFill>
                  <a:prstClr val="black"/>
                </a:solidFill>
                <a:cs typeface="Arial" panose="020B0604020202020204" pitchFamily="34" charset="0"/>
              </a:rPr>
              <a:t>systèmes à une seule constante de temps, ou système à retard.</a:t>
            </a:r>
            <a:endParaRPr lang="fr-FR" sz="18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6349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3" y="4500563"/>
            <a:ext cx="8572500" cy="8763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4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4" y="1125539"/>
            <a:ext cx="8677275" cy="395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462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ChangeArrowheads="1"/>
          </p:cNvSpPr>
          <p:nvPr/>
        </p:nvSpPr>
        <p:spPr bwMode="auto">
          <a:xfrm>
            <a:off x="4310064" y="1"/>
            <a:ext cx="3094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2800" b="1" i="1">
                <a:solidFill>
                  <a:srgbClr val="FF0000"/>
                </a:solidFill>
                <a:cs typeface="Arial" panose="020B0604020202020204" pitchFamily="34" charset="0"/>
              </a:rPr>
              <a:t>- Courbe de Nyquist</a:t>
            </a:r>
            <a:endParaRPr lang="fr-FR" sz="2800" b="1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73731" name="Rectangle 2"/>
          <p:cNvSpPr>
            <a:spLocks noChangeArrowheads="1"/>
          </p:cNvSpPr>
          <p:nvPr/>
        </p:nvSpPr>
        <p:spPr bwMode="auto">
          <a:xfrm>
            <a:off x="1738313" y="500064"/>
            <a:ext cx="6000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1800">
                <a:solidFill>
                  <a:prstClr val="black"/>
                </a:solidFill>
                <a:cs typeface="Arial" panose="020B0604020202020204" pitchFamily="34" charset="0"/>
              </a:rPr>
              <a:t>Il est facile de trouver les différents points de cette courbe</a:t>
            </a:r>
          </a:p>
        </p:txBody>
      </p:sp>
      <p:pic>
        <p:nvPicPr>
          <p:cNvPr id="737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839" y="857250"/>
            <a:ext cx="48609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6" y="3143251"/>
            <a:ext cx="469582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6072189"/>
            <a:ext cx="392906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643064"/>
            <a:ext cx="8505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1" y="2000250"/>
            <a:ext cx="35337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786063"/>
            <a:ext cx="88677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115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1"/>
            <a:ext cx="1905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5751"/>
            <a:ext cx="9144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1000126"/>
            <a:ext cx="3543300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5143501"/>
            <a:ext cx="51244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73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1" y="142875"/>
            <a:ext cx="5153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714376"/>
            <a:ext cx="28956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2214564"/>
            <a:ext cx="29051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1" y="2786064"/>
            <a:ext cx="29241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4143376"/>
            <a:ext cx="29527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26" y="4929188"/>
            <a:ext cx="54387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4" y="1428750"/>
            <a:ext cx="87153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97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1"/>
            <a:ext cx="31623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1500189"/>
            <a:ext cx="71437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1524001" y="571501"/>
            <a:ext cx="87868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1800">
                <a:solidFill>
                  <a:prstClr val="black"/>
                </a:solidFill>
                <a:cs typeface="Arial" panose="020B0604020202020204" pitchFamily="34" charset="0"/>
              </a:rPr>
              <a:t>La réponse indicielle nous renseignera sur le comportement du système en régime transitoire.</a:t>
            </a:r>
          </a:p>
        </p:txBody>
      </p:sp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1881188" y="2286000"/>
            <a:ext cx="8786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1800">
                <a:solidFill>
                  <a:prstClr val="black"/>
                </a:solidFill>
                <a:cs typeface="Arial" panose="020B0604020202020204" pitchFamily="34" charset="0"/>
              </a:rPr>
              <a:t>En consultant une table de Transformée de Laplace, on voit que l'originale s1(t) de S1(p) est :</a:t>
            </a:r>
          </a:p>
        </p:txBody>
      </p:sp>
      <p:pic>
        <p:nvPicPr>
          <p:cNvPr id="6451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9" y="2857501"/>
            <a:ext cx="515302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4" y="3643314"/>
            <a:ext cx="8358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0"/>
            <a:ext cx="9144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84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75" y="1"/>
            <a:ext cx="6210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3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714376"/>
            <a:ext cx="76295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9" y="1643063"/>
            <a:ext cx="8643937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4" y="2681289"/>
            <a:ext cx="456247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2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4" y="4210050"/>
            <a:ext cx="747712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34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4" y="1"/>
            <a:ext cx="48291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642938"/>
            <a:ext cx="84963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38" y="1571625"/>
            <a:ext cx="60769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9" y="2786063"/>
            <a:ext cx="60864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90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44451"/>
            <a:ext cx="3924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981075"/>
            <a:ext cx="84963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1" y="4076701"/>
            <a:ext cx="7561263" cy="270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090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188913"/>
            <a:ext cx="7561263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6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6" y="908051"/>
            <a:ext cx="15716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612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3573463"/>
            <a:ext cx="7993063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613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5516564"/>
            <a:ext cx="70088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26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01600"/>
            <a:ext cx="6696075" cy="267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2924175"/>
            <a:ext cx="613410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9" y="5076825"/>
            <a:ext cx="6192837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393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549276"/>
            <a:ext cx="7581900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257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333375"/>
            <a:ext cx="7962900" cy="619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794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Grand écran</PresentationFormat>
  <Paragraphs>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PC</cp:lastModifiedBy>
  <cp:revision>1</cp:revision>
  <dcterms:created xsi:type="dcterms:W3CDTF">2021-05-11T13:39:43Z</dcterms:created>
  <dcterms:modified xsi:type="dcterms:W3CDTF">2021-05-11T13:39:53Z</dcterms:modified>
</cp:coreProperties>
</file>