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8" r:id="rId2"/>
    <p:sldId id="257" r:id="rId3"/>
    <p:sldId id="259" r:id="rId4"/>
    <p:sldId id="273" r:id="rId5"/>
    <p:sldId id="277" r:id="rId6"/>
    <p:sldId id="266" r:id="rId7"/>
    <p:sldId id="288" r:id="rId8"/>
    <p:sldId id="289" r:id="rId9"/>
    <p:sldId id="285" r:id="rId10"/>
    <p:sldId id="267" r:id="rId11"/>
    <p:sldId id="281" r:id="rId12"/>
    <p:sldId id="287" r:id="rId13"/>
    <p:sldId id="290" r:id="rId14"/>
    <p:sldId id="270" r:id="rId15"/>
    <p:sldId id="291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146" autoAdjust="0"/>
  </p:normalViewPr>
  <p:slideViewPr>
    <p:cSldViewPr>
      <p:cViewPr varScale="1">
        <p:scale>
          <a:sx n="59" d="100"/>
          <a:sy n="59" d="100"/>
        </p:scale>
        <p:origin x="-13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A87B8-CD3C-4A92-BDD9-96695EEA8BFB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8CFC4-ADEA-45F9-A5C0-AEEB31347EC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0870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8CFC4-ADEA-45F9-A5C0-AEEB31347EC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2484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8CFC4-ADEA-45F9-A5C0-AEEB31347ECF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69240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8CFC4-ADEA-45F9-A5C0-AEEB31347ECF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426137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8CFC4-ADEA-45F9-A5C0-AEEB31347ECF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4857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8CFC4-ADEA-45F9-A5C0-AEEB31347ECF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48570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9B34C5-23C1-45D3-9EC0-BC98E89AD8D8}" type="datetimeFigureOut">
              <a:rPr lang="fr-FR" smtClean="0"/>
              <a:pPr/>
              <a:t>24/03/2022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98D168B-DC9A-49DE-87A9-2E978484B41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Université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Relizane</a:t>
            </a:r>
          </a:p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Institut des  lettres et des langues</a:t>
            </a:r>
          </a:p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Département de français</a:t>
            </a:r>
          </a:p>
          <a:p>
            <a:pPr algn="ctr"/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Matière : Méthodologie de la recherche scientifique</a:t>
            </a:r>
          </a:p>
          <a:p>
            <a:pPr algn="ctr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600" b="1" i="1" dirty="0">
                <a:solidFill>
                  <a:srgbClr val="FFC000"/>
                </a:solidFill>
                <a:latin typeface="Script MT Bold" pitchFamily="66" charset="0"/>
                <a:cs typeface="Times New Roman" pitchFamily="18" charset="0"/>
              </a:rPr>
              <a:t>Recueil des données en sciences du langage</a:t>
            </a:r>
          </a:p>
          <a:p>
            <a:pPr algn="ctr"/>
            <a:r>
              <a:rPr lang="fr-FR" sz="3600" b="1" i="1" dirty="0">
                <a:solidFill>
                  <a:srgbClr val="FFC000"/>
                </a:solidFill>
                <a:latin typeface="Script MT Bold" pitchFamily="66" charset="0"/>
                <a:cs typeface="Times New Roman" pitchFamily="18" charset="0"/>
              </a:rPr>
              <a:t>Contraintes et enjeux méthodologiques </a:t>
            </a:r>
          </a:p>
          <a:p>
            <a:pPr algn="ctr"/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Présentée  par : Laïla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BENDREF</a:t>
            </a:r>
          </a:p>
          <a:p>
            <a:pPr algn="ctr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1285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611560" y="169476"/>
            <a:ext cx="1980728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Comment ?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>
            <a:off x="70992" y="1340768"/>
            <a:ext cx="0" cy="1060956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1619672" y="719118"/>
            <a:ext cx="0" cy="17043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5496" y="889556"/>
            <a:ext cx="3966970" cy="492443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ot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Types d’observation</a:t>
            </a:r>
            <a:endParaRPr lang="fr-FR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Connecteur droit avec flèche 43"/>
          <p:cNvCxnSpPr>
            <a:endCxn id="45" idx="1"/>
          </p:cNvCxnSpPr>
          <p:nvPr/>
        </p:nvCxnSpPr>
        <p:spPr>
          <a:xfrm>
            <a:off x="35496" y="1988841"/>
            <a:ext cx="323863" cy="14808"/>
          </a:xfrm>
          <a:prstGeom prst="straightConnector1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59359" y="1772816"/>
            <a:ext cx="1260313" cy="46166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4925">
            <a:noFill/>
            <a:prstDash val="sysDash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Directe</a:t>
            </a:r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99992" y="1633500"/>
            <a:ext cx="2683003" cy="646331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Situation de face à face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avec  les sujets enquêtés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Connecteur droit avec flèche 46"/>
          <p:cNvCxnSpPr>
            <a:endCxn id="60" idx="1"/>
          </p:cNvCxnSpPr>
          <p:nvPr/>
        </p:nvCxnSpPr>
        <p:spPr>
          <a:xfrm>
            <a:off x="1619672" y="1947955"/>
            <a:ext cx="1008112" cy="16205"/>
          </a:xfrm>
          <a:prstGeom prst="straightConnector1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596336" y="1640994"/>
            <a:ext cx="1475656" cy="646331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données sont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brutes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1603304" y="2234481"/>
            <a:ext cx="0" cy="109120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763688" y="3153162"/>
            <a:ext cx="1224136" cy="400110"/>
          </a:xfrm>
          <a:prstGeom prst="rect">
            <a:avLst/>
          </a:prstGeom>
          <a:solidFill>
            <a:srgbClr val="C00000"/>
          </a:solidFill>
          <a:ln w="9525">
            <a:noFill/>
            <a:prstDash val="sysDash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Difficulté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384376" y="3522494"/>
            <a:ext cx="5508104" cy="369332"/>
          </a:xfrm>
          <a:prstGeom prst="rect">
            <a:avLst/>
          </a:prstGeom>
          <a:ln w="2857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Terrain peu connu peut biaiser la récolte des données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Connecteur droit 51"/>
          <p:cNvCxnSpPr/>
          <p:nvPr/>
        </p:nvCxnSpPr>
        <p:spPr>
          <a:xfrm>
            <a:off x="70992" y="2348880"/>
            <a:ext cx="0" cy="2088232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251520" y="4365104"/>
            <a:ext cx="1916577" cy="43088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 w="19050">
            <a:noFill/>
            <a:prstDash val="sysDash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Intermédiaire</a:t>
            </a:r>
            <a:endParaRPr lang="fr-FR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51520" y="5373216"/>
            <a:ext cx="1401614" cy="43088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 w="19050">
            <a:noFill/>
            <a:prstDash val="sysDash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Indirecte</a:t>
            </a:r>
            <a:endParaRPr lang="fr-FR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Connecteur droit 54"/>
          <p:cNvCxnSpPr/>
          <p:nvPr/>
        </p:nvCxnSpPr>
        <p:spPr>
          <a:xfrm>
            <a:off x="70992" y="4365104"/>
            <a:ext cx="0" cy="1224136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447764" y="4294837"/>
            <a:ext cx="1590198" cy="646331"/>
          </a:xfrm>
          <a:prstGeom prst="rect">
            <a:avLst/>
          </a:prstGeom>
          <a:solidFill>
            <a:schemeClr val="tx2">
              <a:lumMod val="10000"/>
            </a:schemeClr>
          </a:solidFill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Intervention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de personnes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837818" y="5302949"/>
            <a:ext cx="2200143" cy="646331"/>
          </a:xfrm>
          <a:prstGeom prst="rect">
            <a:avLst/>
          </a:prstGeom>
          <a:solidFill>
            <a:schemeClr val="tx2">
              <a:lumMod val="10000"/>
            </a:schemeClr>
          </a:solidFill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Par le biais de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l’observé lui-même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>
            <a:off x="2987824" y="3172326"/>
            <a:ext cx="0" cy="35016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419872" y="2780928"/>
            <a:ext cx="5472608" cy="369332"/>
          </a:xfrm>
          <a:prstGeom prst="rect">
            <a:avLst/>
          </a:prstGeom>
          <a:ln w="28575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L’observation serait, parfois, trop coûteuse en temps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27784" y="1640994"/>
            <a:ext cx="1410178" cy="646331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Observation participante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Connecteur droit avec flèche 60"/>
          <p:cNvCxnSpPr/>
          <p:nvPr/>
        </p:nvCxnSpPr>
        <p:spPr>
          <a:xfrm flipV="1">
            <a:off x="4037962" y="1949259"/>
            <a:ext cx="432048" cy="7406"/>
          </a:xfrm>
          <a:prstGeom prst="straightConnector1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7182995" y="1947955"/>
            <a:ext cx="432048" cy="0"/>
          </a:xfrm>
          <a:prstGeom prst="straightConnector1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2987824" y="3522494"/>
            <a:ext cx="432048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3005629" y="3181618"/>
            <a:ext cx="432048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V="1">
            <a:off x="1619672" y="3325687"/>
            <a:ext cx="216024" cy="21723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87722" y="5588659"/>
            <a:ext cx="235806" cy="1"/>
          </a:xfrm>
          <a:prstGeom prst="straightConnector1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35496" y="4549770"/>
            <a:ext cx="252536" cy="43555"/>
          </a:xfrm>
          <a:prstGeom prst="straightConnector1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1708411" y="5589241"/>
            <a:ext cx="162781" cy="9579"/>
          </a:xfrm>
          <a:prstGeom prst="straightConnector1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ccolade fermante 1"/>
          <p:cNvSpPr/>
          <p:nvPr/>
        </p:nvSpPr>
        <p:spPr>
          <a:xfrm>
            <a:off x="4067944" y="4293096"/>
            <a:ext cx="216024" cy="1616606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/>
          <p:cNvCxnSpPr/>
          <p:nvPr/>
        </p:nvCxnSpPr>
        <p:spPr>
          <a:xfrm flipV="1">
            <a:off x="4283968" y="4581128"/>
            <a:ext cx="288032" cy="19161"/>
          </a:xfrm>
          <a:prstGeom prst="straightConnector1">
            <a:avLst/>
          </a:prstGeom>
          <a:ln w="57150">
            <a:solidFill>
              <a:srgbClr val="92D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644008" y="5336048"/>
            <a:ext cx="4427984" cy="1477328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Cependant, selon LABOV : « 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Comment est-il possible qu’un enquêteur recueille des données naturelles alors que les échanges linguistiques se déroulent sans qu’il soit présent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 »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 flipV="1">
            <a:off x="2195736" y="4581128"/>
            <a:ext cx="252536" cy="15969"/>
          </a:xfrm>
          <a:prstGeom prst="straightConnector1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572000" y="4310809"/>
            <a:ext cx="2295862" cy="646331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Collecter des données  en peu de temps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172682" y="4293096"/>
            <a:ext cx="1935822" cy="646331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Diminuer le poids de notre présence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777011" y="4449303"/>
            <a:ext cx="452604" cy="369342"/>
          </a:xfrm>
          <a:prstGeom prst="rect">
            <a:avLst/>
          </a:prstGeom>
          <a:ln w="28575">
            <a:noFill/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Connecteur droit 73"/>
          <p:cNvCxnSpPr>
            <a:endCxn id="2" idx="1"/>
          </p:cNvCxnSpPr>
          <p:nvPr/>
        </p:nvCxnSpPr>
        <p:spPr>
          <a:xfrm>
            <a:off x="4283968" y="4581128"/>
            <a:ext cx="0" cy="52027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4283968" y="5140977"/>
            <a:ext cx="0" cy="52027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V="1">
            <a:off x="4283968" y="5589240"/>
            <a:ext cx="288032" cy="19161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286034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251520" y="620688"/>
            <a:ext cx="2160240" cy="461665"/>
          </a:xfrm>
          <a:prstGeom prst="rect">
            <a:avLst/>
          </a:prstGeom>
          <a:ln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Voix en trace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12160" y="663079"/>
            <a:ext cx="2483768" cy="461665"/>
          </a:xfrm>
          <a:prstGeom prst="rect">
            <a:avLst/>
          </a:prstGeom>
          <a:ln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Archives sonores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475656" y="1239143"/>
            <a:ext cx="5472608" cy="461665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Avec 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accord des personnes enregistrées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843808" y="1988840"/>
            <a:ext cx="2736304" cy="461665"/>
          </a:xfrm>
          <a:prstGeom prst="rect">
            <a:avLst/>
          </a:prstGeom>
          <a:ln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Personnes avisées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485350" y="2793702"/>
            <a:ext cx="1446690" cy="461665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Difficulté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5536" y="4365104"/>
            <a:ext cx="7632848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Degré d’attention des personnes enregistrées étant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élevé 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611034" y="5157192"/>
            <a:ext cx="5256584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L’enregistrement manque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de naturel  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411760" y="116632"/>
            <a:ext cx="3600400" cy="523220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L’enregistrement</a:t>
            </a:r>
            <a:endParaRPr lang="fr-FR" sz="28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Connecteur droit avec flèche 102"/>
          <p:cNvCxnSpPr>
            <a:stCxn id="89" idx="2"/>
          </p:cNvCxnSpPr>
          <p:nvPr/>
        </p:nvCxnSpPr>
        <p:spPr>
          <a:xfrm>
            <a:off x="4211960" y="639852"/>
            <a:ext cx="0" cy="62890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/>
          <p:nvPr/>
        </p:nvCxnSpPr>
        <p:spPr>
          <a:xfrm>
            <a:off x="4211960" y="2492896"/>
            <a:ext cx="0" cy="330423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/>
          <p:nvPr/>
        </p:nvCxnSpPr>
        <p:spPr>
          <a:xfrm>
            <a:off x="4211960" y="1700808"/>
            <a:ext cx="0" cy="330423"/>
          </a:xfrm>
          <a:prstGeom prst="straightConnector1">
            <a:avLst/>
          </a:prstGeom>
          <a:ln w="5715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/>
          <p:nvPr/>
        </p:nvCxnSpPr>
        <p:spPr>
          <a:xfrm>
            <a:off x="4211960" y="3255367"/>
            <a:ext cx="0" cy="330423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496" y="3573016"/>
            <a:ext cx="9073008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présence du dictaphone au début peut freiner leur participation </a:t>
            </a: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4239326" y="4826769"/>
            <a:ext cx="0" cy="330423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239326" y="4034681"/>
            <a:ext cx="0" cy="330423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496" y="5971927"/>
            <a:ext cx="4896544" cy="769441"/>
          </a:xfrm>
          <a:prstGeom prst="rect">
            <a:avLst/>
          </a:prstGeom>
          <a:solidFill>
            <a:schemeClr val="tx2">
              <a:lumMod val="10000"/>
            </a:schemeClr>
          </a:solidFill>
          <a:ln w="28575">
            <a:solidFill>
              <a:srgbClr val="00B05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Possibilité de réaliser l’enregistrement par un membre du groupe </a:t>
            </a:r>
            <a:endParaRPr lang="fr-FR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79204" y="6021288"/>
            <a:ext cx="3129300" cy="430887"/>
          </a:xfrm>
          <a:prstGeom prst="rect">
            <a:avLst/>
          </a:prstGeom>
          <a:solidFill>
            <a:schemeClr val="tx2">
              <a:lumMod val="10000"/>
            </a:schemeClr>
          </a:solidFill>
          <a:ln w="28575">
            <a:solidFill>
              <a:srgbClr val="00B05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Respecter 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l’anonymat</a:t>
            </a:r>
          </a:p>
        </p:txBody>
      </p:sp>
      <p:sp>
        <p:nvSpPr>
          <p:cNvPr id="3" name="Flèche courbée vers la droite 2"/>
          <p:cNvSpPr/>
          <p:nvPr/>
        </p:nvSpPr>
        <p:spPr>
          <a:xfrm>
            <a:off x="1043608" y="5388024"/>
            <a:ext cx="567426" cy="58390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 courbée vers la gauche 4"/>
          <p:cNvSpPr/>
          <p:nvPr/>
        </p:nvSpPr>
        <p:spPr>
          <a:xfrm>
            <a:off x="6867618" y="5388024"/>
            <a:ext cx="676236" cy="6332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3502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27"/>
          <p:cNvSpPr>
            <a:spLocks noRot="1" noChangeArrowheads="1"/>
          </p:cNvSpPr>
          <p:nvPr/>
        </p:nvSpPr>
        <p:spPr bwMode="auto">
          <a:xfrm>
            <a:off x="2699792" y="188640"/>
            <a:ext cx="3312368" cy="50405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 questionnaire</a:t>
            </a:r>
            <a:endParaRPr lang="fr-FR" sz="32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187624" y="1052736"/>
            <a:ext cx="6408712" cy="461665"/>
          </a:xfrm>
          <a:prstGeom prst="rect">
            <a:avLst/>
          </a:prstGeom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peut,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aussi,  participer au recueil des données</a:t>
            </a:r>
          </a:p>
        </p:txBody>
      </p:sp>
      <p:cxnSp>
        <p:nvCxnSpPr>
          <p:cNvPr id="59" name="Connecteur droit avec flèche 58"/>
          <p:cNvCxnSpPr/>
          <p:nvPr/>
        </p:nvCxnSpPr>
        <p:spPr>
          <a:xfrm>
            <a:off x="4355976" y="692696"/>
            <a:ext cx="0" cy="34523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58" idx="2"/>
          </p:cNvCxnSpPr>
          <p:nvPr/>
        </p:nvCxnSpPr>
        <p:spPr>
          <a:xfrm>
            <a:off x="4391980" y="1514401"/>
            <a:ext cx="0" cy="487213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708176" y="2001614"/>
            <a:ext cx="3303984" cy="461665"/>
          </a:xfrm>
          <a:prstGeom prst="rect">
            <a:avLst/>
          </a:prstGeom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Comment l’organiser ?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Connecteur droit avec flèche 37"/>
          <p:cNvCxnSpPr>
            <a:endCxn id="40" idx="0"/>
          </p:cNvCxnSpPr>
          <p:nvPr/>
        </p:nvCxnSpPr>
        <p:spPr>
          <a:xfrm>
            <a:off x="4391980" y="2463279"/>
            <a:ext cx="0" cy="474439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971600" y="3945830"/>
            <a:ext cx="6840760" cy="461665"/>
          </a:xfrm>
          <a:prstGeom prst="rect">
            <a:avLst/>
          </a:prstGeom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Utiliser un langage clair, simple et compréhensible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051720" y="2937718"/>
            <a:ext cx="4680520" cy="461665"/>
          </a:xfrm>
          <a:prstGeom prst="rect">
            <a:avLst/>
          </a:prstGeom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Partant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du général au particulier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9552" y="4983559"/>
            <a:ext cx="8136904" cy="461665"/>
          </a:xfrm>
          <a:prstGeom prst="rect">
            <a:avLst/>
          </a:prstGeom>
          <a:ln w="9525">
            <a:solidFill>
              <a:schemeClr val="accent3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Un questionnaire standard comprenant les mêmes questions </a:t>
            </a:r>
          </a:p>
        </p:txBody>
      </p:sp>
      <p:cxnSp>
        <p:nvCxnSpPr>
          <p:cNvPr id="53" name="Connecteur droit avec flèche 52"/>
          <p:cNvCxnSpPr/>
          <p:nvPr/>
        </p:nvCxnSpPr>
        <p:spPr>
          <a:xfrm>
            <a:off x="4427984" y="4437112"/>
            <a:ext cx="0" cy="474439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4427984" y="3429000"/>
            <a:ext cx="0" cy="474439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1853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3203848" y="188640"/>
            <a:ext cx="2880320" cy="461665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Types de questions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Connecteur droit avec flèche 60"/>
          <p:cNvCxnSpPr/>
          <p:nvPr/>
        </p:nvCxnSpPr>
        <p:spPr>
          <a:xfrm>
            <a:off x="1746841" y="2389880"/>
            <a:ext cx="1051354" cy="38349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>
            <a:off x="727862" y="2396237"/>
            <a:ext cx="1035826" cy="37714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994603" y="2773377"/>
            <a:ext cx="1607185" cy="830997"/>
          </a:xfrm>
          <a:prstGeom prst="rect">
            <a:avLst/>
          </a:prstGeom>
          <a:noFill/>
          <a:ln w="9525"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Questions 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d’opinion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466" y="2773377"/>
            <a:ext cx="1512168" cy="830997"/>
          </a:xfrm>
          <a:prstGeom prst="rect">
            <a:avLst/>
          </a:prstGeom>
          <a:noFill/>
          <a:ln w="9525"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Questions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de fait 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0782" y="1894472"/>
            <a:ext cx="4253186" cy="46166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Qui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se rapportent au contenu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724128" y="1879664"/>
            <a:ext cx="3312368" cy="46166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Qui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ont trait à la forme 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856971" y="4437112"/>
            <a:ext cx="1994949" cy="1015663"/>
          </a:xfrm>
          <a:prstGeom prst="rect">
            <a:avLst/>
          </a:prstGeom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Manière de pensée du sujet enquêté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460133" y="2773377"/>
            <a:ext cx="1720379" cy="830997"/>
          </a:xfrm>
          <a:prstGeom prst="rect">
            <a:avLst/>
          </a:prstGeom>
          <a:noFill/>
          <a:ln w="9525"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Forme non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structurée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148064" y="2773377"/>
            <a:ext cx="1576363" cy="830997"/>
          </a:xfrm>
          <a:prstGeom prst="rect">
            <a:avLst/>
          </a:prstGeom>
          <a:noFill/>
          <a:ln w="9525"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Forme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structurée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5259" y="4437112"/>
            <a:ext cx="1410397" cy="707886"/>
          </a:xfrm>
          <a:prstGeom prst="rect">
            <a:avLst/>
          </a:prstGeom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Sexe, </a:t>
            </a: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âge, etc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249204" y="4369747"/>
            <a:ext cx="1258900" cy="707886"/>
          </a:xfrm>
          <a:prstGeom prst="rect">
            <a:avLst/>
          </a:prstGeom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Questions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fermées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661237" y="4357553"/>
            <a:ext cx="1647067" cy="707886"/>
          </a:xfrm>
          <a:prstGeom prst="rect">
            <a:avLst/>
          </a:prstGeom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Questions </a:t>
            </a: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semi fermées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796136" y="5725705"/>
            <a:ext cx="1576363" cy="1015663"/>
          </a:xfrm>
          <a:prstGeom prst="rect">
            <a:avLst/>
          </a:prstGeom>
          <a:solidFill>
            <a:schemeClr val="tx2">
              <a:lumMod val="10000"/>
            </a:schemeClr>
          </a:solidFill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Questions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à choix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multiples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419872" y="5725705"/>
            <a:ext cx="2304256" cy="1015663"/>
          </a:xfrm>
          <a:prstGeom prst="rect">
            <a:avLst/>
          </a:prstGeom>
          <a:solidFill>
            <a:schemeClr val="tx2">
              <a:lumMod val="10000"/>
            </a:schemeClr>
          </a:solidFill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Réponse positive</a:t>
            </a: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ou négative 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par gradation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599911" y="4369747"/>
            <a:ext cx="1576363" cy="707886"/>
          </a:xfrm>
          <a:prstGeom prst="rect">
            <a:avLst/>
          </a:prstGeom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Questions ouvertes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419909" y="5718154"/>
            <a:ext cx="1688595" cy="1015663"/>
          </a:xfrm>
          <a:prstGeom prst="rect">
            <a:avLst/>
          </a:prstGeom>
          <a:solidFill>
            <a:schemeClr val="tx2">
              <a:lumMod val="10000"/>
            </a:schemeClr>
          </a:solidFill>
          <a:ln w="952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 Réponses </a:t>
            </a: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libres du sujet enquêté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Connecteur droit 77"/>
          <p:cNvCxnSpPr/>
          <p:nvPr/>
        </p:nvCxnSpPr>
        <p:spPr>
          <a:xfrm>
            <a:off x="1763688" y="1268760"/>
            <a:ext cx="5688632" cy="148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620688"/>
            <a:ext cx="13229" cy="648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>
            <a:off x="7444507" y="1283568"/>
            <a:ext cx="7813" cy="596096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H="1">
            <a:off x="1746841" y="1268760"/>
            <a:ext cx="16847" cy="61090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>
            <a:off x="2771800" y="3637473"/>
            <a:ext cx="0" cy="72008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>
            <a:endCxn id="70" idx="0"/>
          </p:cNvCxnSpPr>
          <p:nvPr/>
        </p:nvCxnSpPr>
        <p:spPr>
          <a:xfrm>
            <a:off x="755576" y="3637473"/>
            <a:ext cx="14882" cy="799639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>
            <a:off x="7481086" y="2413337"/>
            <a:ext cx="1051354" cy="38349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H="1">
            <a:off x="6488502" y="2396237"/>
            <a:ext cx="1035826" cy="37714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>
            <a:off x="4788024" y="5085184"/>
            <a:ext cx="0" cy="664909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endCxn id="75" idx="0"/>
          </p:cNvCxnSpPr>
          <p:nvPr/>
        </p:nvCxnSpPr>
        <p:spPr>
          <a:xfrm flipH="1">
            <a:off x="8388093" y="3637473"/>
            <a:ext cx="331" cy="73227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endCxn id="71" idx="0"/>
          </p:cNvCxnSpPr>
          <p:nvPr/>
        </p:nvCxnSpPr>
        <p:spPr>
          <a:xfrm flipH="1">
            <a:off x="4878654" y="3637473"/>
            <a:ext cx="845474" cy="732274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>
            <a:off x="6084168" y="3637473"/>
            <a:ext cx="640259" cy="72008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588224" y="5068347"/>
            <a:ext cx="0" cy="664909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8388424" y="5085184"/>
            <a:ext cx="0" cy="664909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917859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necteur droit avec flèche 30"/>
          <p:cNvCxnSpPr/>
          <p:nvPr/>
        </p:nvCxnSpPr>
        <p:spPr>
          <a:xfrm>
            <a:off x="4427984" y="741665"/>
            <a:ext cx="5796" cy="88872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127209" y="1630387"/>
            <a:ext cx="6613143" cy="58477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Écrire un compte rendu d’enquête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8782" y="3142555"/>
            <a:ext cx="8947714" cy="553998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Entamer la phase descriptive et analytique du corpus</a:t>
            </a:r>
          </a:p>
        </p:txBody>
      </p:sp>
      <p:sp>
        <p:nvSpPr>
          <p:cNvPr id="37" name="Rectangle 27"/>
          <p:cNvSpPr>
            <a:spLocks noRot="1" noChangeArrowheads="1"/>
          </p:cNvSpPr>
          <p:nvPr/>
        </p:nvSpPr>
        <p:spPr bwMode="auto">
          <a:xfrm>
            <a:off x="1740252" y="116632"/>
            <a:ext cx="5208012" cy="5776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APRÈS L’ENQUÊTE</a:t>
            </a:r>
            <a:endParaRPr lang="fr-FR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4427984" y="2253833"/>
            <a:ext cx="5796" cy="88872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427984" y="3766001"/>
            <a:ext cx="5796" cy="88872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331640" y="4654723"/>
            <a:ext cx="6264696" cy="553998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Phase finale : Conclusion générale </a:t>
            </a:r>
          </a:p>
        </p:txBody>
      </p:sp>
      <p:sp>
        <p:nvSpPr>
          <p:cNvPr id="9" name="Rectangle 8"/>
          <p:cNvSpPr/>
          <p:nvPr/>
        </p:nvSpPr>
        <p:spPr>
          <a:xfrm>
            <a:off x="35496" y="5715253"/>
            <a:ext cx="3744416" cy="954107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Répondre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à la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question</a:t>
            </a:r>
          </a:p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posée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au départ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64088" y="5715253"/>
            <a:ext cx="3744416" cy="954107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Confirmer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ou infirmer 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hypothèses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lèche courbée vers la gauche 2"/>
          <p:cNvSpPr/>
          <p:nvPr/>
        </p:nvSpPr>
        <p:spPr>
          <a:xfrm>
            <a:off x="7596336" y="4931722"/>
            <a:ext cx="504056" cy="783531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Flèche courbée vers la droite 3"/>
          <p:cNvSpPr/>
          <p:nvPr/>
        </p:nvSpPr>
        <p:spPr>
          <a:xfrm>
            <a:off x="899592" y="4931722"/>
            <a:ext cx="432048" cy="783531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86034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necteur droit avec flèche 30"/>
          <p:cNvCxnSpPr/>
          <p:nvPr/>
        </p:nvCxnSpPr>
        <p:spPr>
          <a:xfrm>
            <a:off x="4427984" y="1029697"/>
            <a:ext cx="5796" cy="88872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127209" y="1918419"/>
            <a:ext cx="6613143" cy="1077218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corpus oraux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devraient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être des enjeux de première importance </a:t>
            </a:r>
            <a:endParaRPr lang="fr-FR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27"/>
          <p:cNvSpPr>
            <a:spLocks noRot="1" noChangeArrowheads="1"/>
          </p:cNvSpPr>
          <p:nvPr/>
        </p:nvSpPr>
        <p:spPr bwMode="auto">
          <a:xfrm>
            <a:off x="2483768" y="404664"/>
            <a:ext cx="3911868" cy="5776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  <a:endParaRPr lang="fr-FR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6" y="4005064"/>
            <a:ext cx="4536504" cy="954107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sauvegarde et la diffusion du patrimoine oral 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92080" y="4005064"/>
            <a:ext cx="3744416" cy="954107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reconnaissance de la diversité linguistique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44008" y="4221088"/>
            <a:ext cx="540060" cy="5232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&amp;</a:t>
            </a:r>
          </a:p>
        </p:txBody>
      </p:sp>
      <p:sp>
        <p:nvSpPr>
          <p:cNvPr id="2" name="Flèche courbée vers la droite 1"/>
          <p:cNvSpPr/>
          <p:nvPr/>
        </p:nvSpPr>
        <p:spPr>
          <a:xfrm>
            <a:off x="539552" y="2440822"/>
            <a:ext cx="587657" cy="1564242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 courbée vers la gauche 4"/>
          <p:cNvSpPr/>
          <p:nvPr/>
        </p:nvSpPr>
        <p:spPr>
          <a:xfrm>
            <a:off x="7740352" y="2457028"/>
            <a:ext cx="504056" cy="154803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4886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008" y="3825622"/>
            <a:ext cx="903649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Merci </a:t>
            </a:r>
          </a:p>
          <a:p>
            <a:pPr algn="ctr"/>
            <a:r>
              <a:rPr lang="fr-FR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pour votre attention</a:t>
            </a:r>
            <a:endParaRPr lang="fr-FR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86034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7"/>
          <p:cNvSpPr>
            <a:spLocks noRot="1" noChangeArrowheads="1"/>
          </p:cNvSpPr>
          <p:nvPr/>
        </p:nvSpPr>
        <p:spPr bwMode="auto">
          <a:xfrm>
            <a:off x="3131840" y="332656"/>
            <a:ext cx="2952328" cy="792088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CONSTAT</a:t>
            </a:r>
            <a:endParaRPr lang="fr-FR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4626292" y="1135326"/>
            <a:ext cx="17716" cy="214094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2008" y="3276273"/>
            <a:ext cx="8964488" cy="584775"/>
          </a:xfrm>
          <a:prstGeom prst="rect">
            <a:avLst/>
          </a:prstGeom>
          <a:noFill/>
          <a:ln w="19050">
            <a:solidFill>
              <a:srgbClr val="0000FF"/>
            </a:solidFill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La manière de faire du terrain est un enjeu central</a:t>
            </a:r>
          </a:p>
        </p:txBody>
      </p:sp>
    </p:spTree>
    <p:extLst>
      <p:ext uri="{BB962C8B-B14F-4D97-AF65-F5344CB8AC3E}">
        <p14:creationId xmlns:p14="http://schemas.microsoft.com/office/powerpoint/2010/main" xmlns="" val="40316250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Rot="1" noChangeArrowheads="1"/>
          </p:cNvSpPr>
          <p:nvPr/>
        </p:nvSpPr>
        <p:spPr bwMode="auto">
          <a:xfrm>
            <a:off x="3059832" y="179929"/>
            <a:ext cx="2952328" cy="79367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OBJECTIF</a:t>
            </a:r>
            <a:endParaRPr lang="fr-FR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572000" y="1041766"/>
            <a:ext cx="0" cy="506315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572000" y="2132856"/>
            <a:ext cx="0" cy="506315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4572000" y="5594757"/>
            <a:ext cx="0" cy="506315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008" y="3300080"/>
            <a:ext cx="3203848" cy="1200329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ne pas se soucier 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uniquement 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résultats d’enquête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71600" y="1548081"/>
            <a:ext cx="7200800" cy="584775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Adopter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une posture d’enquête réflexive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rot="16200000" flipH="1">
            <a:off x="1370193" y="2970043"/>
            <a:ext cx="642942" cy="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643164" y="2648588"/>
            <a:ext cx="5809156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7452320" y="2642888"/>
            <a:ext cx="0" cy="65719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24128" y="3300080"/>
            <a:ext cx="3268815" cy="1200329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À revenir sans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cesse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sur les manières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dont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nous les avons obtenus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5496" y="5148481"/>
            <a:ext cx="9071992" cy="446276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Tout en frayant un chemin méthodologique et surmontant les obstacles </a:t>
            </a:r>
          </a:p>
        </p:txBody>
      </p:sp>
      <p:sp>
        <p:nvSpPr>
          <p:cNvPr id="26" name="AutoShape 72"/>
          <p:cNvSpPr>
            <a:spLocks/>
          </p:cNvSpPr>
          <p:nvPr/>
        </p:nvSpPr>
        <p:spPr bwMode="auto">
          <a:xfrm rot="16200000">
            <a:off x="4280064" y="364362"/>
            <a:ext cx="504825" cy="8920937"/>
          </a:xfrm>
          <a:prstGeom prst="leftBrace">
            <a:avLst>
              <a:gd name="adj1" fmla="val 106997"/>
              <a:gd name="adj2" fmla="val 51079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15616" y="6084585"/>
            <a:ext cx="6984775" cy="58477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Pour avoir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une crédibilité scientifique</a:t>
            </a:r>
          </a:p>
        </p:txBody>
      </p:sp>
    </p:spTree>
    <p:extLst>
      <p:ext uri="{BB962C8B-B14F-4D97-AF65-F5344CB8AC3E}">
        <p14:creationId xmlns:p14="http://schemas.microsoft.com/office/powerpoint/2010/main" xmlns="" val="25793507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3131840" y="954306"/>
            <a:ext cx="2736304" cy="58477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Choix du sujet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419872" y="1746394"/>
            <a:ext cx="2232248" cy="58477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7"/>
          <p:cNvSpPr>
            <a:spLocks noRot="1" noChangeArrowheads="1"/>
          </p:cNvSpPr>
          <p:nvPr/>
        </p:nvSpPr>
        <p:spPr bwMode="auto">
          <a:xfrm>
            <a:off x="2051720" y="44624"/>
            <a:ext cx="4896544" cy="576064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AVANT L’ENQUÊTE</a:t>
            </a:r>
            <a:endParaRPr lang="fr-FR" sz="36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707904" y="2538482"/>
            <a:ext cx="1649705" cy="58477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Constat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07904" y="3429000"/>
            <a:ext cx="1800200" cy="58477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Objectifs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5496" y="4293096"/>
            <a:ext cx="9036496" cy="784830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Problématique </a:t>
            </a:r>
          </a:p>
          <a:p>
            <a:pPr algn="ctr"/>
            <a:r>
              <a:rPr lang="fr-FR" sz="1700" b="1" dirty="0" smtClean="0">
                <a:latin typeface="Times New Roman" pitchFamily="18" charset="0"/>
                <a:cs typeface="Times New Roman" pitchFamily="18" charset="0"/>
              </a:rPr>
              <a:t>Patrick </a:t>
            </a:r>
            <a:r>
              <a:rPr lang="fr-FR" sz="1700" b="1" dirty="0">
                <a:latin typeface="Times New Roman" pitchFamily="18" charset="0"/>
                <a:cs typeface="Times New Roman" pitchFamily="18" charset="0"/>
              </a:rPr>
              <a:t>CHARAUDEAU «</a:t>
            </a:r>
            <a:r>
              <a:rPr lang="fr-FR" sz="17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700" b="1" i="1" dirty="0">
                <a:latin typeface="Times New Roman" pitchFamily="18" charset="0"/>
                <a:cs typeface="Times New Roman" pitchFamily="18" charset="0"/>
              </a:rPr>
              <a:t>Dis-moi quel est ta problématique, je te dirai quelle est ton corpus </a:t>
            </a:r>
            <a:r>
              <a:rPr lang="fr-FR" sz="17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fr-FR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419872" y="5373216"/>
            <a:ext cx="2304256" cy="58477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Hypothèses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4523729" y="692696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572000" y="5949280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4572000" y="5085184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4572000" y="4031486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4551530" y="3167390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4572000" y="2322458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535996" y="1492387"/>
            <a:ext cx="0" cy="2616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2555776" y="6228601"/>
            <a:ext cx="4032448" cy="58477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pproches théoriques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0122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ZoneTexte 47"/>
          <p:cNvSpPr txBox="1"/>
          <p:nvPr/>
        </p:nvSpPr>
        <p:spPr>
          <a:xfrm>
            <a:off x="3137597" y="1556792"/>
            <a:ext cx="2946571" cy="58477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Se documenter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1162" y="4509120"/>
            <a:ext cx="9015334" cy="584775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Approprier des connaissances utiles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sur le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terrain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01282" y="3068960"/>
            <a:ext cx="6927102" cy="584775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Constituer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une bibliographie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adéquate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27"/>
          <p:cNvSpPr>
            <a:spLocks noRot="1" noChangeArrowheads="1"/>
          </p:cNvSpPr>
          <p:nvPr/>
        </p:nvSpPr>
        <p:spPr bwMode="auto">
          <a:xfrm>
            <a:off x="1547664" y="187053"/>
            <a:ext cx="6264696" cy="5776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PRÉPARER L’ENQUÊTE</a:t>
            </a:r>
            <a:endParaRPr lang="fr-F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644009" y="836712"/>
            <a:ext cx="0" cy="72008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H="1">
            <a:off x="4644010" y="2204864"/>
            <a:ext cx="1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4644008" y="3721551"/>
            <a:ext cx="3" cy="787569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3524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avec flèche 11"/>
          <p:cNvCxnSpPr/>
          <p:nvPr/>
        </p:nvCxnSpPr>
        <p:spPr>
          <a:xfrm rot="16200000" flipH="1">
            <a:off x="1010185" y="1955955"/>
            <a:ext cx="642942" cy="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331640" y="1634500"/>
            <a:ext cx="638522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7715272" y="1628800"/>
            <a:ext cx="0" cy="65719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131840" y="3861048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DUMONT Pierre (sous la direction de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L’enquête </a:t>
            </a:r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>sociolinguistique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Paris, L’Harmattan, 1999, 190 p.  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5497" y="3861048"/>
            <a:ext cx="2821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>La linguistique de terrain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Méthode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et théorie. </a:t>
            </a:r>
            <a:endParaRPr lang="fr-F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approche ethno-sociolinguistique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Rennes, P.U.R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., 2000, 145 p. </a:t>
            </a:r>
          </a:p>
        </p:txBody>
      </p:sp>
      <p:cxnSp>
        <p:nvCxnSpPr>
          <p:cNvPr id="18" name="Connecteur droit 17"/>
          <p:cNvCxnSpPr/>
          <p:nvPr/>
        </p:nvCxnSpPr>
        <p:spPr>
          <a:xfrm rot="5400000">
            <a:off x="4179885" y="1307329"/>
            <a:ext cx="642148" cy="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6200000" flipH="1">
            <a:off x="7418897" y="3535018"/>
            <a:ext cx="642942" cy="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16200000" flipH="1">
            <a:off x="4250513" y="3539561"/>
            <a:ext cx="642942" cy="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6200000" flipH="1">
            <a:off x="1010153" y="3611568"/>
            <a:ext cx="642942" cy="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372200" y="3861048"/>
            <a:ext cx="2808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WEBER Florence, 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Guide de l’enquête</a:t>
            </a:r>
          </a:p>
          <a:p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de terrain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Paris, La découverte, 2010,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332 p.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Connecteur droit avec flèche 25"/>
          <p:cNvCxnSpPr>
            <a:endCxn id="29" idx="0"/>
          </p:cNvCxnSpPr>
          <p:nvPr/>
        </p:nvCxnSpPr>
        <p:spPr>
          <a:xfrm>
            <a:off x="4501580" y="1628800"/>
            <a:ext cx="22549" cy="615899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7"/>
          <p:cNvSpPr>
            <a:spLocks noRot="1" noChangeArrowheads="1"/>
          </p:cNvSpPr>
          <p:nvPr/>
        </p:nvSpPr>
        <p:spPr bwMode="auto">
          <a:xfrm>
            <a:off x="1259632" y="116632"/>
            <a:ext cx="6480720" cy="80450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OUVRAGES CONSULTÉS</a:t>
            </a:r>
            <a:endParaRPr lang="fr-FR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55777" y="2244699"/>
            <a:ext cx="2399999" cy="1040285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fr-FR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BLANCHET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fr-FR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Philippe</a:t>
            </a:r>
            <a:endParaRPr lang="fr-FR" sz="28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324129" y="2244699"/>
            <a:ext cx="2399999" cy="954107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CALVET</a:t>
            </a:r>
          </a:p>
          <a:p>
            <a:pPr lvl="0" algn="ctr">
              <a:spcBef>
                <a:spcPct val="0"/>
              </a:spcBef>
              <a:defRPr/>
            </a:pPr>
            <a:r>
              <a:rPr lang="fr-FR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Louis </a:t>
            </a:r>
            <a:r>
              <a:rPr lang="fr-FR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Jean</a:t>
            </a:r>
            <a:endParaRPr lang="fr-FR" sz="28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516216" y="2244699"/>
            <a:ext cx="2399999" cy="954107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BEAUD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Stéphane</a:t>
            </a:r>
            <a:endParaRPr lang="fr-FR" sz="28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86034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9512" y="2564904"/>
            <a:ext cx="8551613" cy="477054"/>
          </a:xfrm>
          <a:prstGeom prst="rect">
            <a:avLst/>
          </a:prstGeom>
          <a:noFill/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500" b="1" dirty="0" smtClean="0">
                <a:latin typeface="Times New Roman" pitchFamily="18" charset="0"/>
                <a:cs typeface="Times New Roman" pitchFamily="18" charset="0"/>
              </a:rPr>
              <a:t>Un travail de terrain peut revêtir plusieurs phases telles que :</a:t>
            </a:r>
            <a:endParaRPr lang="fr-FR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408604" y="1988840"/>
            <a:ext cx="19348" cy="585583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331640" y="3564067"/>
            <a:ext cx="38" cy="980049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331640" y="3564067"/>
            <a:ext cx="6288412" cy="242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7619772" y="3564067"/>
            <a:ext cx="280" cy="108894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427190" y="3083609"/>
            <a:ext cx="0" cy="56141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4440419" y="3618514"/>
            <a:ext cx="38" cy="980049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512" y="4633972"/>
            <a:ext cx="2376264" cy="523220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l’observation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15816" y="4632231"/>
            <a:ext cx="3096344" cy="523220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l’enregistrement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58262" y="4632231"/>
            <a:ext cx="2606226" cy="523220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questionnaire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4426428" y="811610"/>
            <a:ext cx="1556" cy="52915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099248" y="6121069"/>
            <a:ext cx="4752527" cy="477054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500" b="1" dirty="0" smtClean="0">
                <a:latin typeface="Times New Roman" pitchFamily="18" charset="0"/>
                <a:cs typeface="Times New Roman" pitchFamily="18" charset="0"/>
              </a:rPr>
              <a:t>Se munir d’un journal de terrain</a:t>
            </a:r>
            <a:endParaRPr lang="fr-FR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4499160" y="5676050"/>
            <a:ext cx="832" cy="490025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72"/>
          <p:cNvSpPr>
            <a:spLocks/>
          </p:cNvSpPr>
          <p:nvPr/>
        </p:nvSpPr>
        <p:spPr bwMode="auto">
          <a:xfrm rot="16200000">
            <a:off x="4247580" y="2241254"/>
            <a:ext cx="504825" cy="6336702"/>
          </a:xfrm>
          <a:prstGeom prst="leftBrace">
            <a:avLst>
              <a:gd name="adj1" fmla="val 106997"/>
              <a:gd name="adj2" fmla="val 5025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7"/>
          <p:cNvSpPr>
            <a:spLocks noRot="1" noChangeArrowheads="1"/>
          </p:cNvSpPr>
          <p:nvPr/>
        </p:nvSpPr>
        <p:spPr bwMode="auto">
          <a:xfrm>
            <a:off x="971600" y="187053"/>
            <a:ext cx="6984776" cy="5776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►PENDANT L’ENQUÊTE◄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651920" y="1340768"/>
            <a:ext cx="3504256" cy="52322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Recueil des </a:t>
            </a:r>
            <a:r>
              <a:rPr lang="fr-FR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données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6897609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avec flèche 28"/>
          <p:cNvCxnSpPr/>
          <p:nvPr/>
        </p:nvCxnSpPr>
        <p:spPr>
          <a:xfrm flipH="1">
            <a:off x="4572000" y="548680"/>
            <a:ext cx="8384" cy="72008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051176" y="1268760"/>
            <a:ext cx="1096888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Qui ?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4572000" y="1791980"/>
            <a:ext cx="0" cy="39372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635896" y="2185700"/>
            <a:ext cx="1800200" cy="523220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Locuteurs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4572000" y="2714844"/>
            <a:ext cx="0" cy="32107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39552" y="3068960"/>
            <a:ext cx="71287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endCxn id="50" idx="0"/>
          </p:cNvCxnSpPr>
          <p:nvPr/>
        </p:nvCxnSpPr>
        <p:spPr>
          <a:xfrm>
            <a:off x="5922150" y="3068960"/>
            <a:ext cx="0" cy="154526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3491880" y="3068960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endCxn id="40" idx="0"/>
          </p:cNvCxnSpPr>
          <p:nvPr/>
        </p:nvCxnSpPr>
        <p:spPr>
          <a:xfrm>
            <a:off x="2015716" y="3068960"/>
            <a:ext cx="0" cy="154526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539552" y="3068960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-36512" y="3555013"/>
            <a:ext cx="1224136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Classe 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d’âge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87624" y="4614227"/>
            <a:ext cx="1656184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Nombre de personnes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43808" y="3573016"/>
            <a:ext cx="1224136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de sexe</a:t>
            </a:r>
          </a:p>
          <a:p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7596336" y="4466729"/>
            <a:ext cx="0" cy="13385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419872" y="4466729"/>
            <a:ext cx="0" cy="133853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2267744" y="5805264"/>
            <a:ext cx="19802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283968" y="5805264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2267744" y="5805264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635896" y="6279703"/>
            <a:ext cx="1368152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masculin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691680" y="6279703"/>
            <a:ext cx="1224136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féminin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843808" y="6279703"/>
            <a:ext cx="864096" cy="46166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et/ou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68044" y="4614227"/>
            <a:ext cx="1908212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Citadins 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et/ou ruraux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6444208" y="5805264"/>
            <a:ext cx="2088232" cy="2005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8532440" y="5825319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6444208" y="5805264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812360" y="6279703"/>
            <a:ext cx="1296144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instruits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364088" y="6279703"/>
            <a:ext cx="2088232" cy="461665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Analphabètes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27"/>
          <p:cNvSpPr>
            <a:spLocks noRot="1" noChangeArrowheads="1"/>
          </p:cNvSpPr>
          <p:nvPr/>
        </p:nvSpPr>
        <p:spPr bwMode="auto">
          <a:xfrm>
            <a:off x="1331640" y="115045"/>
            <a:ext cx="6552728" cy="43363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 w="38100">
            <a:noFill/>
            <a:prstDash val="sysDash"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r>
              <a:rPr lang="fr-F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OBSERVATION DES FAITS</a:t>
            </a:r>
            <a:endParaRPr lang="fr-FR" sz="40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380312" y="6279123"/>
            <a:ext cx="557481" cy="46166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ou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40252" y="3573016"/>
            <a:ext cx="1404156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Niveau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d’étude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Connecteur droit avec flèche 58"/>
          <p:cNvCxnSpPr/>
          <p:nvPr/>
        </p:nvCxnSpPr>
        <p:spPr>
          <a:xfrm>
            <a:off x="7668344" y="3068960"/>
            <a:ext cx="0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657238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eur droit 23"/>
          <p:cNvCxnSpPr/>
          <p:nvPr/>
        </p:nvCxnSpPr>
        <p:spPr>
          <a:xfrm>
            <a:off x="4572000" y="2358172"/>
            <a:ext cx="0" cy="39957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259632" y="2757749"/>
            <a:ext cx="655272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4563616" y="2793753"/>
            <a:ext cx="8384" cy="2507455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endCxn id="35" idx="0"/>
          </p:cNvCxnSpPr>
          <p:nvPr/>
        </p:nvCxnSpPr>
        <p:spPr>
          <a:xfrm flipH="1">
            <a:off x="7812176" y="2757749"/>
            <a:ext cx="184" cy="117530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>
            <a:off x="1286419" y="2780928"/>
            <a:ext cx="1" cy="114631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5496" y="3927246"/>
            <a:ext cx="2379363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Urbain et/ou rural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46605" y="5406315"/>
            <a:ext cx="2005515" cy="830997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Familial et/ou extra-familial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60232" y="3933056"/>
            <a:ext cx="2303887" cy="830997"/>
          </a:xfrm>
          <a:prstGeom prst="rect">
            <a:avLst/>
          </a:prstGeom>
          <a:ln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Institutionnel ou non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51176" y="188640"/>
            <a:ext cx="1024880" cy="5232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Où ?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63688" y="1527175"/>
            <a:ext cx="5616624" cy="830997"/>
          </a:xfrm>
          <a:prstGeom prst="rect">
            <a:avLst/>
          </a:prstGeom>
          <a:ln w="9525"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Choisir un terrain : un milieu d’enquête </a:t>
            </a:r>
          </a:p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adapté au sujet de recherche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4563616" y="764704"/>
            <a:ext cx="0" cy="7920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08476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4650</TotalTime>
  <Words>551</Words>
  <Application>Microsoft Office PowerPoint</Application>
  <PresentationFormat>Affichage à l'écran (4:3)</PresentationFormat>
  <Paragraphs>170</Paragraphs>
  <Slides>16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Métro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toshiba</cp:lastModifiedBy>
  <cp:revision>265</cp:revision>
  <dcterms:created xsi:type="dcterms:W3CDTF">2012-10-09T16:13:08Z</dcterms:created>
  <dcterms:modified xsi:type="dcterms:W3CDTF">2022-03-24T16:39:02Z</dcterms:modified>
</cp:coreProperties>
</file>