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260" r:id="rId5"/>
    <p:sldId id="261" r:id="rId6"/>
    <p:sldId id="262" r:id="rId7"/>
    <p:sldId id="263"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64"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6A6E87-D8E2-4526-9815-95D40A028DAE}" type="datetimeFigureOut">
              <a:rPr lang="en-US" smtClean="0"/>
              <a:t>3/31/2022</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401FE0-ED89-45CA-AA0E-F8BA1FB7D23B}" type="slidenum">
              <a:rPr lang="en-US" smtClean="0"/>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017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5018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29A509-B7D8-4979-881E-E974C1154148}" type="slidenum">
              <a:rPr lang="fr-FR"/>
              <a:pPr fontAlgn="base">
                <a:spcBef>
                  <a:spcPct val="0"/>
                </a:spcBef>
                <a:spcAft>
                  <a:spcPct val="0"/>
                </a:spcAft>
              </a:pPr>
              <a:t>20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57A1ED68-5FDE-47EA-B0F3-58BD9CB1382B}" type="datetimeFigureOut">
              <a:rPr lang="en-US" smtClean="0"/>
              <a:pPr/>
              <a:t>3/31/2022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57A1ED68-5FDE-47EA-B0F3-58BD9CB1382B}" type="datetimeFigureOut">
              <a:rPr lang="en-US" smtClean="0"/>
              <a:pPr/>
              <a:t>3/31/2022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57A1ED68-5FDE-47EA-B0F3-58BD9CB1382B}" type="datetimeFigureOut">
              <a:rPr lang="en-US" smtClean="0"/>
              <a:pPr/>
              <a:t>3/31/2022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A1ED68-5FDE-47EA-B0F3-58BD9CB1382B}" type="datetimeFigureOut">
              <a:rPr lang="en-US" smtClean="0"/>
              <a:pPr/>
              <a:t>3/31/2022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A1ED68-5FDE-47EA-B0F3-58BD9CB1382B}" type="datetimeFigureOut">
              <a:rPr lang="en-US" smtClean="0"/>
              <a:pPr/>
              <a:t>3/31/2022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7A1ED68-5FDE-47EA-B0F3-58BD9CB1382B}" type="datetimeFigureOut">
              <a:rPr lang="en-US" smtClean="0"/>
              <a:pPr/>
              <a:t>3/31/2022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D3948C2-AD56-457C-A458-BB0665674A6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1ED68-5FDE-47EA-B0F3-58BD9CB1382B}" type="datetimeFigureOut">
              <a:rPr lang="en-US" smtClean="0"/>
              <a:pPr/>
              <a:t>3/31/2022</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948C2-AD56-457C-A458-BB0665674A6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1.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solidFill>
                  <a:srgbClr val="3366CC"/>
                </a:solidFill>
                <a:latin typeface="Times New Roman" pitchFamily="18" charset="0"/>
                <a:cs typeface="Times New Roman" pitchFamily="18" charset="0"/>
              </a:rPr>
              <a:t>I</a:t>
            </a:r>
            <a:r>
              <a:rPr lang="fr-FR" b="1" u="sng" dirty="0" smtClean="0">
                <a:solidFill>
                  <a:srgbClr val="3366CC"/>
                </a:solidFill>
              </a:rPr>
              <a:t>-Régression </a:t>
            </a:r>
            <a:r>
              <a:rPr lang="fr-FR" b="1" u="sng" dirty="0" smtClean="0">
                <a:solidFill>
                  <a:srgbClr val="3366CC"/>
                </a:solidFill>
              </a:rPr>
              <a:t>simple </a:t>
            </a:r>
            <a:endParaRPr lang="fr-FR" b="1" u="sng" dirty="0">
              <a:solidFill>
                <a:srgbClr val="3366CC"/>
              </a:solidFill>
            </a:endParaRPr>
          </a:p>
        </p:txBody>
      </p:sp>
      <p:sp>
        <p:nvSpPr>
          <p:cNvPr id="3" name="Espace réservé du contenu 2"/>
          <p:cNvSpPr>
            <a:spLocks noGrp="1"/>
          </p:cNvSpPr>
          <p:nvPr>
            <p:ph idx="1"/>
          </p:nvPr>
        </p:nvSpPr>
        <p:spPr>
          <a:xfrm>
            <a:off x="428596" y="1500174"/>
            <a:ext cx="7467600" cy="4873752"/>
          </a:xfrm>
        </p:spPr>
        <p:txBody>
          <a:bodyPr/>
          <a:lstStyle/>
          <a:p>
            <a:pPr algn="ctr"/>
            <a:r>
              <a:rPr lang="fr-FR" b="1" dirty="0" smtClean="0">
                <a:solidFill>
                  <a:srgbClr val="C00000"/>
                </a:solidFill>
              </a:rPr>
              <a:t>1-1-Corrélation</a:t>
            </a:r>
            <a:endParaRPr lang="fr-FR" dirty="0" smtClean="0">
              <a:solidFill>
                <a:srgbClr val="C00000"/>
              </a:solidFill>
            </a:endParaRPr>
          </a:p>
          <a:p>
            <a:pPr algn="just"/>
            <a:r>
              <a:rPr lang="fr-FR" dirty="0" smtClean="0"/>
              <a:t>La corrélation est une méthode a pour objet d’étudier la relation ou la liaison  (dépendance)entre deux variable </a:t>
            </a:r>
          </a:p>
          <a:p>
            <a:pPr algn="just"/>
            <a:r>
              <a:rPr lang="fr-FR" dirty="0" smtClean="0"/>
              <a:t>Exemple:(X=taille, Y=poids)  </a:t>
            </a:r>
          </a:p>
          <a:p>
            <a:pPr algn="just"/>
            <a:r>
              <a:rPr lang="fr-FR" dirty="0" smtClean="0"/>
              <a:t>(X=tension artérielle, Y=l’âge )     </a:t>
            </a:r>
          </a:p>
          <a:p>
            <a:pPr algn="just">
              <a:buNone/>
            </a:pPr>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29"/>
          <p:cNvGrpSpPr>
            <a:grpSpLocks/>
          </p:cNvGrpSpPr>
          <p:nvPr/>
        </p:nvGrpSpPr>
        <p:grpSpPr bwMode="auto">
          <a:xfrm>
            <a:off x="428625" y="285750"/>
            <a:ext cx="5291138" cy="3521075"/>
            <a:chOff x="423832" y="1714488"/>
            <a:chExt cx="5291144" cy="3521743"/>
          </a:xfrm>
        </p:grpSpPr>
        <p:grpSp>
          <p:nvGrpSpPr>
            <p:cNvPr id="3" name="Groupe 3"/>
            <p:cNvGrpSpPr>
              <a:grpSpLocks/>
            </p:cNvGrpSpPr>
            <p:nvPr/>
          </p:nvGrpSpPr>
          <p:grpSpPr bwMode="auto">
            <a:xfrm>
              <a:off x="857224" y="1857364"/>
              <a:ext cx="4857752" cy="3299963"/>
              <a:chOff x="3411356" y="1572406"/>
              <a:chExt cx="5375486" cy="3455042"/>
            </a:xfrm>
          </p:grpSpPr>
          <p:sp>
            <p:nvSpPr>
              <p:cNvPr id="33805" name="ZoneTexte 4"/>
              <p:cNvSpPr txBox="1">
                <a:spLocks noChangeArrowheads="1"/>
              </p:cNvSpPr>
              <p:nvPr/>
            </p:nvSpPr>
            <p:spPr bwMode="auto">
              <a:xfrm>
                <a:off x="3895720" y="3581939"/>
                <a:ext cx="247652" cy="386688"/>
              </a:xfrm>
              <a:prstGeom prst="rect">
                <a:avLst/>
              </a:prstGeom>
              <a:noFill/>
              <a:ln w="9525">
                <a:noFill/>
                <a:miter lim="800000"/>
                <a:headEnd/>
                <a:tailEnd/>
              </a:ln>
            </p:spPr>
            <p:txBody>
              <a:bodyPr>
                <a:spAutoFit/>
              </a:bodyPr>
              <a:lstStyle/>
              <a:p>
                <a:endParaRPr lang="fr-FR" b="1">
                  <a:latin typeface="Calibri" pitchFamily="34" charset="0"/>
                </a:endParaRPr>
              </a:p>
            </p:txBody>
          </p:sp>
          <p:cxnSp>
            <p:nvCxnSpPr>
              <p:cNvPr id="6" name="Connecteur droit avec flèche 5"/>
              <p:cNvCxnSpPr/>
              <p:nvPr/>
            </p:nvCxnSpPr>
            <p:spPr>
              <a:xfrm rot="5400000" flipH="1" flipV="1">
                <a:off x="2426223" y="3142541"/>
                <a:ext cx="3141971" cy="175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3999844" y="4714404"/>
                <a:ext cx="4786998" cy="16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808" name="ZoneTexte 7"/>
              <p:cNvSpPr txBox="1">
                <a:spLocks noChangeArrowheads="1"/>
              </p:cNvSpPr>
              <p:nvPr/>
            </p:nvSpPr>
            <p:spPr bwMode="auto">
              <a:xfrm>
                <a:off x="4996890" y="4697119"/>
                <a:ext cx="428628" cy="322241"/>
              </a:xfrm>
              <a:prstGeom prst="rect">
                <a:avLst/>
              </a:prstGeom>
              <a:noFill/>
              <a:ln w="9525">
                <a:noFill/>
                <a:miter lim="800000"/>
                <a:headEnd/>
                <a:tailEnd/>
              </a:ln>
            </p:spPr>
            <p:txBody>
              <a:bodyPr>
                <a:spAutoFit/>
              </a:bodyPr>
              <a:lstStyle/>
              <a:p>
                <a:r>
                  <a:rPr lang="fr-FR" sz="1400">
                    <a:latin typeface="Calibri" pitchFamily="34" charset="0"/>
                  </a:rPr>
                  <a:t>x2</a:t>
                </a:r>
              </a:p>
            </p:txBody>
          </p:sp>
          <p:sp>
            <p:nvSpPr>
              <p:cNvPr id="33809" name="ZoneTexte 8"/>
              <p:cNvSpPr txBox="1">
                <a:spLocks noChangeArrowheads="1"/>
              </p:cNvSpPr>
              <p:nvPr/>
            </p:nvSpPr>
            <p:spPr bwMode="auto">
              <a:xfrm>
                <a:off x="4119165" y="4697119"/>
                <a:ext cx="428628" cy="322241"/>
              </a:xfrm>
              <a:prstGeom prst="rect">
                <a:avLst/>
              </a:prstGeom>
              <a:noFill/>
              <a:ln w="9525">
                <a:noFill/>
                <a:miter lim="800000"/>
                <a:headEnd/>
                <a:tailEnd/>
              </a:ln>
            </p:spPr>
            <p:txBody>
              <a:bodyPr>
                <a:spAutoFit/>
              </a:bodyPr>
              <a:lstStyle/>
              <a:p>
                <a:r>
                  <a:rPr lang="fr-FR" sz="1400">
                    <a:latin typeface="Calibri" pitchFamily="34" charset="0"/>
                  </a:rPr>
                  <a:t>x1</a:t>
                </a:r>
              </a:p>
            </p:txBody>
          </p:sp>
          <p:sp>
            <p:nvSpPr>
              <p:cNvPr id="33810" name="ZoneTexte 9"/>
              <p:cNvSpPr txBox="1">
                <a:spLocks noChangeArrowheads="1"/>
              </p:cNvSpPr>
              <p:nvPr/>
            </p:nvSpPr>
            <p:spPr bwMode="auto">
              <a:xfrm>
                <a:off x="5630180" y="4692859"/>
                <a:ext cx="428628" cy="322241"/>
              </a:xfrm>
              <a:prstGeom prst="rect">
                <a:avLst/>
              </a:prstGeom>
              <a:noFill/>
              <a:ln w="9525">
                <a:noFill/>
                <a:miter lim="800000"/>
                <a:headEnd/>
                <a:tailEnd/>
              </a:ln>
            </p:spPr>
            <p:txBody>
              <a:bodyPr>
                <a:spAutoFit/>
              </a:bodyPr>
              <a:lstStyle/>
              <a:p>
                <a:r>
                  <a:rPr lang="fr-FR" sz="1400">
                    <a:latin typeface="Calibri" pitchFamily="34" charset="0"/>
                  </a:rPr>
                  <a:t>x3</a:t>
                </a:r>
              </a:p>
            </p:txBody>
          </p:sp>
          <p:sp>
            <p:nvSpPr>
              <p:cNvPr id="33811" name="ZoneTexte 10"/>
              <p:cNvSpPr txBox="1">
                <a:spLocks noChangeArrowheads="1"/>
              </p:cNvSpPr>
              <p:nvPr/>
            </p:nvSpPr>
            <p:spPr bwMode="auto">
              <a:xfrm>
                <a:off x="3427516" y="4296422"/>
                <a:ext cx="680013" cy="322241"/>
              </a:xfrm>
              <a:prstGeom prst="rect">
                <a:avLst/>
              </a:prstGeom>
              <a:noFill/>
              <a:ln w="9525">
                <a:noFill/>
                <a:miter lim="800000"/>
                <a:headEnd/>
                <a:tailEnd/>
              </a:ln>
            </p:spPr>
            <p:txBody>
              <a:bodyPr>
                <a:spAutoFit/>
              </a:bodyPr>
              <a:lstStyle/>
              <a:p>
                <a:r>
                  <a:rPr lang="fr-FR" sz="1400" i="1">
                    <a:latin typeface="Calibri" pitchFamily="34" charset="0"/>
                  </a:rPr>
                  <a:t>f1</a:t>
                </a:r>
              </a:p>
            </p:txBody>
          </p:sp>
          <p:sp>
            <p:nvSpPr>
              <p:cNvPr id="33812" name="ZoneTexte 11"/>
              <p:cNvSpPr txBox="1">
                <a:spLocks noChangeArrowheads="1"/>
              </p:cNvSpPr>
              <p:nvPr/>
            </p:nvSpPr>
            <p:spPr bwMode="auto">
              <a:xfrm>
                <a:off x="3411356" y="2831619"/>
                <a:ext cx="642942" cy="322241"/>
              </a:xfrm>
              <a:prstGeom prst="rect">
                <a:avLst/>
              </a:prstGeom>
              <a:noFill/>
              <a:ln w="9525">
                <a:noFill/>
                <a:miter lim="800000"/>
                <a:headEnd/>
                <a:tailEnd/>
              </a:ln>
            </p:spPr>
            <p:txBody>
              <a:bodyPr>
                <a:spAutoFit/>
              </a:bodyPr>
              <a:lstStyle/>
              <a:p>
                <a:r>
                  <a:rPr lang="fr-FR" sz="1400" i="1">
                    <a:latin typeface="Calibri" pitchFamily="34" charset="0"/>
                  </a:rPr>
                  <a:t>f2</a:t>
                </a:r>
              </a:p>
            </p:txBody>
          </p:sp>
          <p:sp>
            <p:nvSpPr>
              <p:cNvPr id="33813" name="ZoneTexte 12"/>
              <p:cNvSpPr txBox="1">
                <a:spLocks noChangeArrowheads="1"/>
              </p:cNvSpPr>
              <p:nvPr/>
            </p:nvSpPr>
            <p:spPr bwMode="auto">
              <a:xfrm>
                <a:off x="3411356" y="2287533"/>
                <a:ext cx="642942" cy="322241"/>
              </a:xfrm>
              <a:prstGeom prst="rect">
                <a:avLst/>
              </a:prstGeom>
              <a:noFill/>
              <a:ln w="9525">
                <a:noFill/>
                <a:miter lim="800000"/>
                <a:headEnd/>
                <a:tailEnd/>
              </a:ln>
            </p:spPr>
            <p:txBody>
              <a:bodyPr>
                <a:spAutoFit/>
              </a:bodyPr>
              <a:lstStyle/>
              <a:p>
                <a:r>
                  <a:rPr lang="fr-FR" sz="1400" i="1">
                    <a:latin typeface="Calibri" pitchFamily="34" charset="0"/>
                  </a:rPr>
                  <a:t>f3</a:t>
                </a:r>
              </a:p>
            </p:txBody>
          </p:sp>
          <p:sp>
            <p:nvSpPr>
              <p:cNvPr id="14" name="Rectangle 13"/>
              <p:cNvSpPr/>
              <p:nvPr/>
            </p:nvSpPr>
            <p:spPr>
              <a:xfrm>
                <a:off x="4275646" y="4488315"/>
                <a:ext cx="929292" cy="214453"/>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i="1" dirty="0">
                  <a:solidFill>
                    <a:schemeClr val="tx1"/>
                  </a:solidFill>
                </a:endParaRPr>
              </a:p>
              <a:p>
                <a:pPr algn="ctr" fontAlgn="auto">
                  <a:spcBef>
                    <a:spcPts val="0"/>
                  </a:spcBef>
                  <a:spcAft>
                    <a:spcPts val="0"/>
                  </a:spcAft>
                  <a:defRPr/>
                </a:pPr>
                <a:r>
                  <a:rPr lang="fr-FR" sz="1400" b="1" i="1" dirty="0">
                    <a:solidFill>
                      <a:schemeClr val="tx1"/>
                    </a:solidFill>
                  </a:rPr>
                  <a:t>P1</a:t>
                </a:r>
              </a:p>
              <a:p>
                <a:pPr algn="ctr" fontAlgn="auto">
                  <a:spcBef>
                    <a:spcPts val="0"/>
                  </a:spcBef>
                  <a:spcAft>
                    <a:spcPts val="0"/>
                  </a:spcAft>
                  <a:defRPr/>
                </a:pPr>
                <a:endParaRPr lang="fr-FR" dirty="0"/>
              </a:p>
            </p:txBody>
          </p:sp>
          <p:sp>
            <p:nvSpPr>
              <p:cNvPr id="15" name="Rectangle 14"/>
              <p:cNvSpPr/>
              <p:nvPr/>
            </p:nvSpPr>
            <p:spPr>
              <a:xfrm>
                <a:off x="5213722" y="3000451"/>
                <a:ext cx="569170" cy="1713953"/>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400" b="1" i="1" dirty="0">
                    <a:solidFill>
                      <a:schemeClr val="tx1"/>
                    </a:solidFill>
                  </a:rPr>
                  <a:t>P2</a:t>
                </a:r>
              </a:p>
              <a:p>
                <a:pPr algn="ctr" fontAlgn="auto">
                  <a:spcBef>
                    <a:spcPts val="0"/>
                  </a:spcBef>
                  <a:spcAft>
                    <a:spcPts val="0"/>
                  </a:spcAft>
                  <a:defRPr/>
                </a:pPr>
                <a:endParaRPr lang="fr-FR" dirty="0"/>
              </a:p>
            </p:txBody>
          </p:sp>
          <p:sp>
            <p:nvSpPr>
              <p:cNvPr id="16" name="Rectangle 15"/>
              <p:cNvSpPr/>
              <p:nvPr/>
            </p:nvSpPr>
            <p:spPr>
              <a:xfrm>
                <a:off x="5786405" y="2428579"/>
                <a:ext cx="425120" cy="2289150"/>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b="1" i="1" dirty="0">
                    <a:solidFill>
                      <a:schemeClr val="tx1"/>
                    </a:solidFill>
                  </a:rPr>
                  <a:t>P3</a:t>
                </a:r>
              </a:p>
              <a:p>
                <a:pPr algn="ctr" fontAlgn="auto">
                  <a:spcBef>
                    <a:spcPts val="0"/>
                  </a:spcBef>
                  <a:spcAft>
                    <a:spcPts val="0"/>
                  </a:spcAft>
                  <a:defRPr/>
                </a:pPr>
                <a:endParaRPr lang="fr-FR" dirty="0"/>
              </a:p>
            </p:txBody>
          </p:sp>
          <p:sp>
            <p:nvSpPr>
              <p:cNvPr id="17" name="Rectangle 16"/>
              <p:cNvSpPr/>
              <p:nvPr/>
            </p:nvSpPr>
            <p:spPr>
              <a:xfrm>
                <a:off x="6211525" y="3357871"/>
                <a:ext cx="785243" cy="1359858"/>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i="1" baseline="-25000" dirty="0">
                    <a:solidFill>
                      <a:schemeClr val="tx1"/>
                    </a:solidFill>
                  </a:rPr>
                  <a:t>P4</a:t>
                </a:r>
                <a:endParaRPr lang="fr-FR" b="1" i="1" dirty="0">
                  <a:solidFill>
                    <a:schemeClr val="tx1"/>
                  </a:solidFill>
                </a:endParaRPr>
              </a:p>
              <a:p>
                <a:pPr algn="ctr" fontAlgn="auto">
                  <a:spcBef>
                    <a:spcPts val="0"/>
                  </a:spcBef>
                  <a:spcAft>
                    <a:spcPts val="0"/>
                  </a:spcAft>
                  <a:defRPr/>
                </a:pPr>
                <a:endParaRPr lang="fr-FR" dirty="0"/>
              </a:p>
            </p:txBody>
          </p:sp>
          <p:sp>
            <p:nvSpPr>
              <p:cNvPr id="18" name="Rectangle 17"/>
              <p:cNvSpPr/>
              <p:nvPr/>
            </p:nvSpPr>
            <p:spPr>
              <a:xfrm>
                <a:off x="7012579" y="4499953"/>
                <a:ext cx="630653" cy="214451"/>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P5</a:t>
                </a:r>
              </a:p>
            </p:txBody>
          </p:sp>
          <p:cxnSp>
            <p:nvCxnSpPr>
              <p:cNvPr id="19" name="Connecteur droit 18"/>
              <p:cNvCxnSpPr/>
              <p:nvPr/>
            </p:nvCxnSpPr>
            <p:spPr>
              <a:xfrm rot="10800000">
                <a:off x="3996331" y="2446865"/>
                <a:ext cx="1714536" cy="166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0800000" flipV="1">
                <a:off x="3996331" y="3002113"/>
                <a:ext cx="179007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10800000">
                <a:off x="3996331" y="4486654"/>
                <a:ext cx="1215634" cy="166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822" name="ZoneTexte 21"/>
              <p:cNvSpPr txBox="1">
                <a:spLocks noChangeArrowheads="1"/>
              </p:cNvSpPr>
              <p:nvPr/>
            </p:nvSpPr>
            <p:spPr bwMode="auto">
              <a:xfrm>
                <a:off x="5992648" y="4696975"/>
                <a:ext cx="428628" cy="322241"/>
              </a:xfrm>
              <a:prstGeom prst="rect">
                <a:avLst/>
              </a:prstGeom>
              <a:noFill/>
              <a:ln w="9525">
                <a:noFill/>
                <a:miter lim="800000"/>
                <a:headEnd/>
                <a:tailEnd/>
              </a:ln>
            </p:spPr>
            <p:txBody>
              <a:bodyPr>
                <a:spAutoFit/>
              </a:bodyPr>
              <a:lstStyle/>
              <a:p>
                <a:r>
                  <a:rPr lang="fr-FR" sz="1400">
                    <a:latin typeface="Calibri" pitchFamily="34" charset="0"/>
                  </a:rPr>
                  <a:t>x4</a:t>
                </a:r>
              </a:p>
            </p:txBody>
          </p:sp>
          <p:sp>
            <p:nvSpPr>
              <p:cNvPr id="33823" name="ZoneTexte 22"/>
              <p:cNvSpPr txBox="1">
                <a:spLocks noChangeArrowheads="1"/>
              </p:cNvSpPr>
              <p:nvPr/>
            </p:nvSpPr>
            <p:spPr bwMode="auto">
              <a:xfrm>
                <a:off x="6812326" y="4688734"/>
                <a:ext cx="428628" cy="322241"/>
              </a:xfrm>
              <a:prstGeom prst="rect">
                <a:avLst/>
              </a:prstGeom>
              <a:noFill/>
              <a:ln w="9525">
                <a:noFill/>
                <a:miter lim="800000"/>
                <a:headEnd/>
                <a:tailEnd/>
              </a:ln>
            </p:spPr>
            <p:txBody>
              <a:bodyPr>
                <a:spAutoFit/>
              </a:bodyPr>
              <a:lstStyle/>
              <a:p>
                <a:r>
                  <a:rPr lang="fr-FR" sz="1400">
                    <a:latin typeface="Calibri" pitchFamily="34" charset="0"/>
                  </a:rPr>
                  <a:t>x5</a:t>
                </a:r>
              </a:p>
            </p:txBody>
          </p:sp>
          <p:sp>
            <p:nvSpPr>
              <p:cNvPr id="33824" name="ZoneTexte 23"/>
              <p:cNvSpPr txBox="1">
                <a:spLocks noChangeArrowheads="1"/>
              </p:cNvSpPr>
              <p:nvPr/>
            </p:nvSpPr>
            <p:spPr bwMode="auto">
              <a:xfrm>
                <a:off x="7446649" y="4705207"/>
                <a:ext cx="428628" cy="322241"/>
              </a:xfrm>
              <a:prstGeom prst="rect">
                <a:avLst/>
              </a:prstGeom>
              <a:noFill/>
              <a:ln w="9525">
                <a:noFill/>
                <a:miter lim="800000"/>
                <a:headEnd/>
                <a:tailEnd/>
              </a:ln>
            </p:spPr>
            <p:txBody>
              <a:bodyPr>
                <a:spAutoFit/>
              </a:bodyPr>
              <a:lstStyle/>
              <a:p>
                <a:r>
                  <a:rPr lang="fr-FR" sz="1400">
                    <a:latin typeface="Calibri" pitchFamily="34" charset="0"/>
                  </a:rPr>
                  <a:t>x6</a:t>
                </a:r>
              </a:p>
            </p:txBody>
          </p:sp>
          <p:sp>
            <p:nvSpPr>
              <p:cNvPr id="25" name="Forme libre 24"/>
              <p:cNvSpPr/>
              <p:nvPr/>
            </p:nvSpPr>
            <p:spPr>
              <a:xfrm>
                <a:off x="4275646" y="2342134"/>
                <a:ext cx="3409747" cy="2377259"/>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33803" name="ZoneTexte 25"/>
            <p:cNvSpPr txBox="1">
              <a:spLocks noChangeArrowheads="1"/>
            </p:cNvSpPr>
            <p:nvPr/>
          </p:nvSpPr>
          <p:spPr bwMode="auto">
            <a:xfrm>
              <a:off x="423832" y="1714488"/>
              <a:ext cx="1214414" cy="400110"/>
            </a:xfrm>
            <a:prstGeom prst="rect">
              <a:avLst/>
            </a:prstGeom>
            <a:noFill/>
            <a:ln w="9525">
              <a:noFill/>
              <a:miter lim="800000"/>
              <a:headEnd/>
              <a:tailEnd/>
            </a:ln>
          </p:spPr>
          <p:txBody>
            <a:bodyPr>
              <a:spAutoFit/>
            </a:bodyPr>
            <a:lstStyle/>
            <a:p>
              <a:r>
                <a:rPr lang="fr-FR" i="1">
                  <a:latin typeface="Calibri" pitchFamily="34" charset="0"/>
                </a:rPr>
                <a:t> f(x)=</a:t>
              </a:r>
              <a:r>
                <a:rPr lang="fr-FR" sz="2000" b="1" i="1">
                  <a:latin typeface="Calibri" pitchFamily="34" charset="0"/>
                </a:rPr>
                <a:t>d</a:t>
              </a:r>
            </a:p>
          </p:txBody>
        </p:sp>
        <p:sp>
          <p:nvSpPr>
            <p:cNvPr id="33804" name="ZoneTexte 26"/>
            <p:cNvSpPr txBox="1">
              <a:spLocks noChangeArrowheads="1"/>
            </p:cNvSpPr>
            <p:nvPr/>
          </p:nvSpPr>
          <p:spPr bwMode="auto">
            <a:xfrm>
              <a:off x="5417274" y="5010289"/>
              <a:ext cx="247652" cy="225942"/>
            </a:xfrm>
            <a:prstGeom prst="rect">
              <a:avLst/>
            </a:prstGeom>
            <a:noFill/>
            <a:ln w="9525">
              <a:noFill/>
              <a:miter lim="800000"/>
              <a:headEnd/>
              <a:tailEnd/>
            </a:ln>
          </p:spPr>
          <p:txBody>
            <a:bodyPr>
              <a:spAutoFit/>
            </a:bodyPr>
            <a:lstStyle/>
            <a:p>
              <a:r>
                <a:rPr lang="fr-FR" b="1">
                  <a:latin typeface="Calibri" pitchFamily="34" charset="0"/>
                </a:rPr>
                <a:t>X</a:t>
              </a:r>
            </a:p>
          </p:txBody>
        </p:sp>
      </p:grpSp>
      <p:sp>
        <p:nvSpPr>
          <p:cNvPr id="3379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3379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43063" y="5929313"/>
            <a:ext cx="2330450" cy="928687"/>
          </a:xfrm>
          <a:prstGeom prst="rect">
            <a:avLst/>
          </a:prstGeom>
          <a:noFill/>
          <a:ln w="9525">
            <a:noFill/>
            <a:miter lim="800000"/>
            <a:headEnd/>
            <a:tailEnd/>
          </a:ln>
        </p:spPr>
      </p:pic>
      <p:sp>
        <p:nvSpPr>
          <p:cNvPr id="33797" name="ZoneTexte 30"/>
          <p:cNvSpPr txBox="1">
            <a:spLocks noChangeArrowheads="1"/>
          </p:cNvSpPr>
          <p:nvPr/>
        </p:nvSpPr>
        <p:spPr bwMode="auto">
          <a:xfrm>
            <a:off x="1928813" y="4143375"/>
            <a:ext cx="7429500" cy="3140075"/>
          </a:xfrm>
          <a:prstGeom prst="rect">
            <a:avLst/>
          </a:prstGeom>
          <a:noFill/>
          <a:ln w="9525">
            <a:noFill/>
            <a:miter lim="800000"/>
            <a:headEnd/>
            <a:tailEnd/>
          </a:ln>
        </p:spPr>
        <p:txBody>
          <a:bodyPr>
            <a:spAutoFit/>
          </a:bodyPr>
          <a:lstStyle/>
          <a:p>
            <a:r>
              <a:rPr lang="fr-FR" b="1" i="1">
                <a:latin typeface="Calibri" pitchFamily="34" charset="0"/>
              </a:rPr>
              <a:t>f</a:t>
            </a:r>
            <a:r>
              <a:rPr lang="fr-FR" b="1" i="1" baseline="-25000">
                <a:latin typeface="Calibri" pitchFamily="34" charset="0"/>
              </a:rPr>
              <a:t>1</a:t>
            </a:r>
            <a:r>
              <a:rPr lang="fr-FR" b="1" i="1">
                <a:latin typeface="Calibri" pitchFamily="34" charset="0"/>
              </a:rPr>
              <a:t>(x). =P</a:t>
            </a:r>
            <a:r>
              <a:rPr lang="fr-FR" b="1" i="1" baseline="-25000">
                <a:latin typeface="Calibri" pitchFamily="34" charset="0"/>
              </a:rPr>
              <a:t>1 </a:t>
            </a:r>
            <a:r>
              <a:rPr lang="fr-FR" b="1" i="1">
                <a:latin typeface="Calibri" pitchFamily="34" charset="0"/>
              </a:rPr>
              <a:t>/dx</a:t>
            </a:r>
            <a:r>
              <a:rPr lang="fr-FR" b="1" i="1" baseline="-25000">
                <a:latin typeface="Calibri" pitchFamily="34" charset="0"/>
              </a:rPr>
              <a:t>1 </a:t>
            </a:r>
            <a:r>
              <a:rPr lang="fr-FR" b="1" i="1">
                <a:latin typeface="Calibri" pitchFamily="34" charset="0"/>
              </a:rPr>
              <a:t>…………….. dx</a:t>
            </a:r>
            <a:r>
              <a:rPr lang="fr-FR" b="1" i="1" baseline="-25000">
                <a:latin typeface="Calibri" pitchFamily="34" charset="0"/>
              </a:rPr>
              <a:t>1</a:t>
            </a:r>
            <a:r>
              <a:rPr lang="fr-FR" b="1" i="1">
                <a:latin typeface="Calibri" pitchFamily="34" charset="0"/>
              </a:rPr>
              <a:t>=a</a:t>
            </a:r>
            <a:r>
              <a:rPr lang="fr-FR" b="1" i="1" baseline="-25000">
                <a:latin typeface="Calibri" pitchFamily="34" charset="0"/>
              </a:rPr>
              <a:t>1 </a:t>
            </a:r>
            <a:r>
              <a:rPr lang="fr-FR" b="1" i="1">
                <a:latin typeface="Calibri" pitchFamily="34" charset="0"/>
              </a:rPr>
              <a:t>(étendu)</a:t>
            </a:r>
          </a:p>
          <a:p>
            <a:endParaRPr lang="fr-FR" b="1" i="1">
              <a:latin typeface="Calibri" pitchFamily="34" charset="0"/>
            </a:endParaRPr>
          </a:p>
          <a:p>
            <a:r>
              <a:rPr lang="fr-FR" b="1" i="1">
                <a:latin typeface="Calibri" pitchFamily="34" charset="0"/>
              </a:rPr>
              <a:t>f</a:t>
            </a:r>
            <a:r>
              <a:rPr lang="fr-FR" b="1" i="1" baseline="-25000">
                <a:latin typeface="Calibri" pitchFamily="34" charset="0"/>
              </a:rPr>
              <a:t>2</a:t>
            </a:r>
            <a:r>
              <a:rPr lang="fr-FR" b="1" i="1">
                <a:latin typeface="Calibri" pitchFamily="34" charset="0"/>
              </a:rPr>
              <a:t>(x)= P</a:t>
            </a:r>
            <a:r>
              <a:rPr lang="fr-FR" b="1" i="1" baseline="-25000">
                <a:latin typeface="Calibri" pitchFamily="34" charset="0"/>
              </a:rPr>
              <a:t>2 </a:t>
            </a:r>
            <a:r>
              <a:rPr lang="fr-FR" b="1" i="1">
                <a:latin typeface="Calibri" pitchFamily="34" charset="0"/>
              </a:rPr>
              <a:t>/dx</a:t>
            </a:r>
            <a:r>
              <a:rPr lang="fr-FR" b="1" i="1" baseline="-25000">
                <a:latin typeface="Calibri" pitchFamily="34" charset="0"/>
              </a:rPr>
              <a:t>2 </a:t>
            </a:r>
            <a:r>
              <a:rPr lang="fr-FR" b="1" i="1">
                <a:latin typeface="Calibri" pitchFamily="34" charset="0"/>
              </a:rPr>
              <a:t>……………… dx</a:t>
            </a:r>
            <a:r>
              <a:rPr lang="fr-FR" b="1" i="1" baseline="-25000">
                <a:latin typeface="Calibri" pitchFamily="34" charset="0"/>
              </a:rPr>
              <a:t>2</a:t>
            </a:r>
            <a:r>
              <a:rPr lang="fr-FR" b="1" i="1">
                <a:latin typeface="Calibri" pitchFamily="34" charset="0"/>
              </a:rPr>
              <a:t>=a</a:t>
            </a:r>
            <a:r>
              <a:rPr lang="fr-FR" b="1" i="1" baseline="-25000">
                <a:latin typeface="Calibri" pitchFamily="34" charset="0"/>
              </a:rPr>
              <a:t>2</a:t>
            </a:r>
          </a:p>
          <a:p>
            <a:endParaRPr lang="fr-FR" b="1" i="1" baseline="-25000">
              <a:latin typeface="Calibri" pitchFamily="34" charset="0"/>
            </a:endParaRPr>
          </a:p>
          <a:p>
            <a:endParaRPr lang="fr-FR" b="1" i="1" baseline="-25000">
              <a:latin typeface="Calibri" pitchFamily="34" charset="0"/>
            </a:endParaRPr>
          </a:p>
          <a:p>
            <a:r>
              <a:rPr lang="fr-FR" b="1" i="1">
                <a:latin typeface="Calibri" pitchFamily="34" charset="0"/>
              </a:rPr>
              <a:t>f</a:t>
            </a:r>
            <a:r>
              <a:rPr lang="fr-FR" b="1" i="1" baseline="-25000">
                <a:latin typeface="Calibri" pitchFamily="34" charset="0"/>
              </a:rPr>
              <a:t>3</a:t>
            </a:r>
            <a:r>
              <a:rPr lang="fr-FR" b="1" i="1">
                <a:latin typeface="Calibri" pitchFamily="34" charset="0"/>
              </a:rPr>
              <a:t>(x)= P</a:t>
            </a:r>
            <a:r>
              <a:rPr lang="fr-FR" b="1" i="1" baseline="-25000">
                <a:latin typeface="Calibri" pitchFamily="34" charset="0"/>
              </a:rPr>
              <a:t>3 </a:t>
            </a:r>
            <a:r>
              <a:rPr lang="fr-FR" b="1" i="1">
                <a:latin typeface="Calibri" pitchFamily="34" charset="0"/>
              </a:rPr>
              <a:t>/dx</a:t>
            </a:r>
            <a:r>
              <a:rPr lang="fr-FR" b="1" i="1" baseline="-25000">
                <a:latin typeface="Calibri" pitchFamily="34" charset="0"/>
              </a:rPr>
              <a:t>3 </a:t>
            </a:r>
            <a:r>
              <a:rPr lang="fr-FR" b="1" i="1">
                <a:latin typeface="Calibri" pitchFamily="34" charset="0"/>
              </a:rPr>
              <a:t>……………… dx</a:t>
            </a:r>
            <a:r>
              <a:rPr lang="fr-FR" b="1" i="1" baseline="-25000">
                <a:latin typeface="Calibri" pitchFamily="34" charset="0"/>
              </a:rPr>
              <a:t>3</a:t>
            </a:r>
            <a:r>
              <a:rPr lang="fr-FR" b="1" i="1">
                <a:latin typeface="Calibri" pitchFamily="34" charset="0"/>
              </a:rPr>
              <a:t>=a</a:t>
            </a:r>
            <a:r>
              <a:rPr lang="fr-FR" b="1" i="1" baseline="-25000">
                <a:latin typeface="Calibri" pitchFamily="34" charset="0"/>
              </a:rPr>
              <a:t>3</a:t>
            </a:r>
          </a:p>
          <a:p>
            <a:endParaRPr lang="fr-FR" b="1" i="1" baseline="-25000">
              <a:latin typeface="Calibri" pitchFamily="34" charset="0"/>
            </a:endParaRPr>
          </a:p>
          <a:p>
            <a:endParaRPr lang="fr-FR" b="1" i="1" baseline="-25000">
              <a:latin typeface="Calibri" pitchFamily="34" charset="0"/>
            </a:endParaRPr>
          </a:p>
          <a:p>
            <a:endParaRPr lang="fr-FR" b="1" i="1" baseline="-25000">
              <a:latin typeface="Calibri" pitchFamily="34" charset="0"/>
            </a:endParaRPr>
          </a:p>
          <a:p>
            <a:r>
              <a:rPr lang="fr-FR" b="1" i="1" baseline="-25000">
                <a:latin typeface="Calibri" pitchFamily="34" charset="0"/>
              </a:rPr>
              <a:t>                                                                </a:t>
            </a:r>
            <a:r>
              <a:rPr lang="fr-FR" b="1" i="1">
                <a:latin typeface="Calibri" pitchFamily="34" charset="0"/>
              </a:rPr>
              <a:t>(Probabilité cumulée)</a:t>
            </a:r>
            <a:endParaRPr lang="fr-FR" b="1" i="1" baseline="-25000">
              <a:latin typeface="Calibri" pitchFamily="34" charset="0"/>
            </a:endParaRPr>
          </a:p>
          <a:p>
            <a:endParaRPr lang="fr-FR" b="1" i="1" baseline="-25000">
              <a:latin typeface="Calibri" pitchFamily="34" charset="0"/>
            </a:endParaRPr>
          </a:p>
          <a:p>
            <a:endParaRPr lang="fr-FR" b="1" i="1">
              <a:latin typeface="Calibri" pitchFamily="34" charset="0"/>
            </a:endParaRPr>
          </a:p>
          <a:p>
            <a:endParaRPr lang="en-US" b="1" i="1">
              <a:latin typeface="Calibri" pitchFamily="34" charset="0"/>
            </a:endParaRPr>
          </a:p>
        </p:txBody>
      </p:sp>
      <p:sp>
        <p:nvSpPr>
          <p:cNvPr id="33798" name="ZoneTexte 31"/>
          <p:cNvSpPr txBox="1">
            <a:spLocks noChangeArrowheads="1"/>
          </p:cNvSpPr>
          <p:nvPr/>
        </p:nvSpPr>
        <p:spPr bwMode="auto">
          <a:xfrm>
            <a:off x="3200400" y="3805238"/>
            <a:ext cx="387350" cy="338137"/>
          </a:xfrm>
          <a:prstGeom prst="rect">
            <a:avLst/>
          </a:prstGeom>
          <a:noFill/>
          <a:ln w="9525">
            <a:noFill/>
            <a:miter lim="800000"/>
            <a:headEnd/>
            <a:tailEnd/>
          </a:ln>
        </p:spPr>
        <p:txBody>
          <a:bodyPr>
            <a:spAutoFit/>
          </a:bodyPr>
          <a:lstStyle/>
          <a:p>
            <a:r>
              <a:rPr lang="fr-FR" sz="1600" b="1" i="1">
                <a:latin typeface="Calibri" pitchFamily="34" charset="0"/>
              </a:rPr>
              <a:t>m</a:t>
            </a:r>
          </a:p>
        </p:txBody>
      </p:sp>
      <p:cxnSp>
        <p:nvCxnSpPr>
          <p:cNvPr id="34" name="Connecteur droit avec flèche 33"/>
          <p:cNvCxnSpPr/>
          <p:nvPr/>
        </p:nvCxnSpPr>
        <p:spPr>
          <a:xfrm rot="5400000" flipH="1" flipV="1">
            <a:off x="3260726" y="3768725"/>
            <a:ext cx="214312" cy="1587"/>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5" name="Accolade ouvrante 34"/>
          <p:cNvSpPr/>
          <p:nvPr/>
        </p:nvSpPr>
        <p:spPr>
          <a:xfrm rot="16200000">
            <a:off x="1964532" y="3393281"/>
            <a:ext cx="357188" cy="714375"/>
          </a:xfrm>
          <a:prstGeom prst="leftBrace">
            <a:avLst>
              <a:gd name="adj1" fmla="val 8333"/>
              <a:gd name="adj2" fmla="val 48222"/>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3801" name="ZoneTexte 35"/>
          <p:cNvSpPr txBox="1">
            <a:spLocks noChangeArrowheads="1"/>
          </p:cNvSpPr>
          <p:nvPr/>
        </p:nvSpPr>
        <p:spPr bwMode="auto">
          <a:xfrm>
            <a:off x="2000250" y="3797300"/>
            <a:ext cx="395288" cy="338138"/>
          </a:xfrm>
          <a:prstGeom prst="rect">
            <a:avLst/>
          </a:prstGeom>
          <a:noFill/>
          <a:ln w="9525">
            <a:noFill/>
            <a:miter lim="800000"/>
            <a:headEnd/>
            <a:tailEnd/>
          </a:ln>
        </p:spPr>
        <p:txBody>
          <a:bodyPr wrap="none">
            <a:spAutoFit/>
          </a:bodyPr>
          <a:lstStyle/>
          <a:p>
            <a:r>
              <a:rPr lang="fr-FR" sz="1600" b="1" i="1">
                <a:latin typeface="Calibri" pitchFamily="34" charset="0"/>
              </a:rPr>
              <a:t>a1</a:t>
            </a:r>
            <a:endParaRPr lang="en-US" sz="1600" b="1" i="1">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82612"/>
          </a:xfrm>
        </p:spPr>
        <p:txBody>
          <a:bodyPr rtlCol="0">
            <a:normAutofit fontScale="90000"/>
          </a:bodyPr>
          <a:lstStyle/>
          <a:p>
            <a:pPr fontAlgn="auto">
              <a:spcAft>
                <a:spcPts val="0"/>
              </a:spcAft>
              <a:defRPr/>
            </a:pPr>
            <a:r>
              <a:rPr lang="fr-FR" u="sng" dirty="0" smtClean="0">
                <a:solidFill>
                  <a:srgbClr val="C00000"/>
                </a:solidFill>
              </a:rPr>
              <a:t>Fonction de répartition </a:t>
            </a:r>
            <a:r>
              <a:rPr lang="fr-FR" i="1" u="sng" dirty="0" smtClean="0">
                <a:solidFill>
                  <a:srgbClr val="C00000"/>
                </a:solidFill>
              </a:rPr>
              <a:t>F(x)</a:t>
            </a:r>
            <a:endParaRPr lang="fr-FR" i="1" u="sng" dirty="0">
              <a:solidFill>
                <a:srgbClr val="C00000"/>
              </a:solidFill>
            </a:endParaRPr>
          </a:p>
        </p:txBody>
      </p:sp>
      <p:grpSp>
        <p:nvGrpSpPr>
          <p:cNvPr id="3" name="Groupe 3"/>
          <p:cNvGrpSpPr>
            <a:grpSpLocks/>
          </p:cNvGrpSpPr>
          <p:nvPr/>
        </p:nvGrpSpPr>
        <p:grpSpPr bwMode="auto">
          <a:xfrm>
            <a:off x="588963" y="1236663"/>
            <a:ext cx="3643312" cy="2368550"/>
            <a:chOff x="3411356" y="1572406"/>
            <a:chExt cx="5375486" cy="3756076"/>
          </a:xfrm>
        </p:grpSpPr>
        <p:sp>
          <p:nvSpPr>
            <p:cNvPr id="34850" name="ZoneTexte 4"/>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6" name="Connecteur droit avec flèche 5"/>
            <p:cNvCxnSpPr/>
            <p:nvPr/>
          </p:nvCxnSpPr>
          <p:spPr>
            <a:xfrm rot="5400000" flipH="1" flipV="1">
              <a:off x="2426015" y="3143312"/>
              <a:ext cx="314181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4001606" y="4714218"/>
              <a:ext cx="4785236" cy="2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53" name="ZoneTexte 7"/>
            <p:cNvSpPr txBox="1">
              <a:spLocks noChangeArrowheads="1"/>
            </p:cNvSpPr>
            <p:nvPr/>
          </p:nvSpPr>
          <p:spPr bwMode="auto">
            <a:xfrm>
              <a:off x="3411356" y="4063626"/>
              <a:ext cx="680013"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f1</a:t>
              </a:r>
            </a:p>
          </p:txBody>
        </p:sp>
        <p:sp>
          <p:nvSpPr>
            <p:cNvPr id="34854" name="ZoneTexte 8"/>
            <p:cNvSpPr txBox="1">
              <a:spLocks noChangeArrowheads="1"/>
            </p:cNvSpPr>
            <p:nvPr/>
          </p:nvSpPr>
          <p:spPr bwMode="auto">
            <a:xfrm>
              <a:off x="3411356" y="2635747"/>
              <a:ext cx="642942"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f2</a:t>
              </a:r>
            </a:p>
          </p:txBody>
        </p:sp>
        <p:sp>
          <p:nvSpPr>
            <p:cNvPr id="34855" name="ZoneTexte 9"/>
            <p:cNvSpPr txBox="1">
              <a:spLocks noChangeArrowheads="1"/>
            </p:cNvSpPr>
            <p:nvPr/>
          </p:nvSpPr>
          <p:spPr bwMode="auto">
            <a:xfrm>
              <a:off x="3411356" y="2287533"/>
              <a:ext cx="642942"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f3</a:t>
              </a:r>
            </a:p>
          </p:txBody>
        </p:sp>
        <p:cxnSp>
          <p:nvCxnSpPr>
            <p:cNvPr id="11" name="Connecteur droit 10"/>
            <p:cNvCxnSpPr>
              <a:stCxn id="13" idx="2"/>
            </p:cNvCxnSpPr>
            <p:nvPr/>
          </p:nvCxnSpPr>
          <p:spPr>
            <a:xfrm flipH="1" flipV="1">
              <a:off x="3938364" y="2365411"/>
              <a:ext cx="2030740" cy="3272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10800000" flipV="1">
              <a:off x="4053135" y="2828626"/>
              <a:ext cx="1466255" cy="755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Forme libre 12"/>
            <p:cNvSpPr/>
            <p:nvPr/>
          </p:nvSpPr>
          <p:spPr>
            <a:xfrm>
              <a:off x="4275649" y="2342754"/>
              <a:ext cx="3410331" cy="2376498"/>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34820" name="ZoneTexte 13"/>
          <p:cNvSpPr txBox="1">
            <a:spLocks noChangeArrowheads="1"/>
          </p:cNvSpPr>
          <p:nvPr/>
        </p:nvSpPr>
        <p:spPr bwMode="auto">
          <a:xfrm>
            <a:off x="352425" y="1022350"/>
            <a:ext cx="788988" cy="368300"/>
          </a:xfrm>
          <a:prstGeom prst="rect">
            <a:avLst/>
          </a:prstGeom>
          <a:noFill/>
          <a:ln w="9525">
            <a:noFill/>
            <a:miter lim="800000"/>
            <a:headEnd/>
            <a:tailEnd/>
          </a:ln>
        </p:spPr>
        <p:txBody>
          <a:bodyPr>
            <a:spAutoFit/>
          </a:bodyPr>
          <a:lstStyle/>
          <a:p>
            <a:r>
              <a:rPr lang="fr-FR" i="1">
                <a:latin typeface="Calibri" pitchFamily="34" charset="0"/>
              </a:rPr>
              <a:t> </a:t>
            </a:r>
            <a:r>
              <a:rPr lang="fr-FR" b="1" i="1">
                <a:latin typeface="Calibri" pitchFamily="34" charset="0"/>
              </a:rPr>
              <a:t>f(x)</a:t>
            </a:r>
          </a:p>
        </p:txBody>
      </p:sp>
      <p:sp>
        <p:nvSpPr>
          <p:cNvPr id="15" name="Flèche droite 14"/>
          <p:cNvSpPr/>
          <p:nvPr/>
        </p:nvSpPr>
        <p:spPr>
          <a:xfrm>
            <a:off x="3160713" y="1450975"/>
            <a:ext cx="1643062" cy="1214438"/>
          </a:xfrm>
          <a:prstGeom prst="rightArrow">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3482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3482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43250" y="1857375"/>
            <a:ext cx="1457325" cy="390525"/>
          </a:xfrm>
          <a:prstGeom prst="rect">
            <a:avLst/>
          </a:prstGeom>
          <a:noFill/>
          <a:ln w="9525">
            <a:noFill/>
            <a:miter lim="800000"/>
            <a:headEnd/>
            <a:tailEnd/>
          </a:ln>
        </p:spPr>
      </p:pic>
      <p:cxnSp>
        <p:nvCxnSpPr>
          <p:cNvPr id="34" name="Connecteur droit 33"/>
          <p:cNvCxnSpPr/>
          <p:nvPr/>
        </p:nvCxnSpPr>
        <p:spPr>
          <a:xfrm rot="16200000" flipH="1">
            <a:off x="1500188" y="2609850"/>
            <a:ext cx="1143000" cy="3175"/>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34826" name="ZoneTexte 35"/>
          <p:cNvSpPr txBox="1">
            <a:spLocks noChangeArrowheads="1"/>
          </p:cNvSpPr>
          <p:nvPr/>
        </p:nvSpPr>
        <p:spPr bwMode="auto">
          <a:xfrm>
            <a:off x="1941513" y="3149600"/>
            <a:ext cx="428625" cy="369888"/>
          </a:xfrm>
          <a:prstGeom prst="rect">
            <a:avLst/>
          </a:prstGeom>
          <a:noFill/>
          <a:ln w="9525">
            <a:noFill/>
            <a:miter lim="800000"/>
            <a:headEnd/>
            <a:tailEnd/>
          </a:ln>
        </p:spPr>
        <p:txBody>
          <a:bodyPr>
            <a:spAutoFit/>
          </a:bodyPr>
          <a:lstStyle/>
          <a:p>
            <a:r>
              <a:rPr lang="fr-FR" i="1">
                <a:latin typeface="Calibri" pitchFamily="34" charset="0"/>
              </a:rPr>
              <a:t>X</a:t>
            </a:r>
            <a:r>
              <a:rPr lang="fr-FR" i="1" baseline="-25000">
                <a:latin typeface="Calibri" pitchFamily="34" charset="0"/>
              </a:rPr>
              <a:t>0</a:t>
            </a:r>
            <a:endParaRPr lang="fr-FR" i="1">
              <a:latin typeface="Calibri" pitchFamily="34" charset="0"/>
            </a:endParaRPr>
          </a:p>
        </p:txBody>
      </p:sp>
      <p:sp>
        <p:nvSpPr>
          <p:cNvPr id="46" name="Forme libre 45"/>
          <p:cNvSpPr/>
          <p:nvPr/>
        </p:nvSpPr>
        <p:spPr>
          <a:xfrm>
            <a:off x="1274763" y="2089150"/>
            <a:ext cx="784225" cy="1123950"/>
          </a:xfrm>
          <a:custGeom>
            <a:avLst/>
            <a:gdLst>
              <a:gd name="connsiteX0" fmla="*/ 0 w 741406"/>
              <a:gd name="connsiteY0" fmla="*/ 1124465 h 1124465"/>
              <a:gd name="connsiteX1" fmla="*/ 197709 w 741406"/>
              <a:gd name="connsiteY1" fmla="*/ 976184 h 1124465"/>
              <a:gd name="connsiteX2" fmla="*/ 395417 w 741406"/>
              <a:gd name="connsiteY2" fmla="*/ 691978 h 1124465"/>
              <a:gd name="connsiteX3" fmla="*/ 543698 w 741406"/>
              <a:gd name="connsiteY3" fmla="*/ 370703 h 1124465"/>
              <a:gd name="connsiteX4" fmla="*/ 741406 w 741406"/>
              <a:gd name="connsiteY4" fmla="*/ 0 h 1124465"/>
              <a:gd name="connsiteX5" fmla="*/ 729049 w 741406"/>
              <a:gd name="connsiteY5" fmla="*/ 1124465 h 1124465"/>
              <a:gd name="connsiteX6" fmla="*/ 0 w 741406"/>
              <a:gd name="connsiteY6" fmla="*/ 1124465 h 11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1406" h="1124465">
                <a:moveTo>
                  <a:pt x="0" y="1124465"/>
                </a:moveTo>
                <a:lnTo>
                  <a:pt x="197709" y="976184"/>
                </a:lnTo>
                <a:lnTo>
                  <a:pt x="395417" y="691978"/>
                </a:lnTo>
                <a:lnTo>
                  <a:pt x="543698" y="370703"/>
                </a:lnTo>
                <a:lnTo>
                  <a:pt x="741406" y="0"/>
                </a:lnTo>
                <a:lnTo>
                  <a:pt x="729049" y="1124465"/>
                </a:lnTo>
                <a:lnTo>
                  <a:pt x="0" y="1124465"/>
                </a:lnTo>
                <a:close/>
              </a:path>
            </a:pathLst>
          </a:cu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49" name="Connecteur droit avec flèche 48"/>
          <p:cNvCxnSpPr/>
          <p:nvPr/>
        </p:nvCxnSpPr>
        <p:spPr>
          <a:xfrm rot="5400000" flipH="1" flipV="1">
            <a:off x="1160463" y="3236913"/>
            <a:ext cx="714375" cy="4286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29" name="ZoneTexte 52"/>
          <p:cNvSpPr txBox="1">
            <a:spLocks noChangeArrowheads="1"/>
          </p:cNvSpPr>
          <p:nvPr/>
        </p:nvSpPr>
        <p:spPr bwMode="auto">
          <a:xfrm>
            <a:off x="635000" y="3738563"/>
            <a:ext cx="1000125" cy="339725"/>
          </a:xfrm>
          <a:prstGeom prst="rect">
            <a:avLst/>
          </a:prstGeom>
          <a:noFill/>
          <a:ln w="9525">
            <a:noFill/>
            <a:miter lim="800000"/>
            <a:headEnd/>
            <a:tailEnd/>
          </a:ln>
        </p:spPr>
        <p:txBody>
          <a:bodyPr>
            <a:spAutoFit/>
          </a:bodyPr>
          <a:lstStyle/>
          <a:p>
            <a:r>
              <a:rPr lang="fr-FR" sz="1600" b="1">
                <a:latin typeface="Times New Roman" pitchFamily="18" charset="0"/>
                <a:cs typeface="Times New Roman" pitchFamily="18" charset="0"/>
              </a:rPr>
              <a:t>P(x&lt;</a:t>
            </a:r>
            <a:r>
              <a:rPr lang="fr-FR" sz="1600" b="1" i="1">
                <a:latin typeface="Times New Roman" pitchFamily="18" charset="0"/>
                <a:cs typeface="Times New Roman" pitchFamily="18" charset="0"/>
              </a:rPr>
              <a:t>X</a:t>
            </a:r>
            <a:r>
              <a:rPr lang="fr-FR" sz="1600" b="1" i="1" baseline="-25000">
                <a:latin typeface="Times New Roman" pitchFamily="18" charset="0"/>
                <a:cs typeface="Times New Roman" pitchFamily="18" charset="0"/>
              </a:rPr>
              <a:t>0</a:t>
            </a:r>
            <a:r>
              <a:rPr lang="fr-FR" sz="1600" b="1">
                <a:latin typeface="Times New Roman" pitchFamily="18" charset="0"/>
                <a:cs typeface="Times New Roman" pitchFamily="18" charset="0"/>
              </a:rPr>
              <a:t>)</a:t>
            </a:r>
          </a:p>
        </p:txBody>
      </p:sp>
      <p:grpSp>
        <p:nvGrpSpPr>
          <p:cNvPr id="4" name="Groupe 38"/>
          <p:cNvGrpSpPr>
            <a:grpSpLocks/>
          </p:cNvGrpSpPr>
          <p:nvPr/>
        </p:nvGrpSpPr>
        <p:grpSpPr bwMode="auto">
          <a:xfrm>
            <a:off x="4826000" y="1093788"/>
            <a:ext cx="3906838" cy="2582862"/>
            <a:chOff x="4825320" y="1093166"/>
            <a:chExt cx="3907081" cy="2583910"/>
          </a:xfrm>
        </p:grpSpPr>
        <p:sp>
          <p:nvSpPr>
            <p:cNvPr id="34839" name="ZoneTexte 19"/>
            <p:cNvSpPr txBox="1">
              <a:spLocks noChangeArrowheads="1"/>
            </p:cNvSpPr>
            <p:nvPr/>
          </p:nvSpPr>
          <p:spPr bwMode="auto">
            <a:xfrm>
              <a:off x="8232335" y="3307744"/>
              <a:ext cx="428628" cy="369332"/>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21" name="Connecteur droit avec flèche 20"/>
            <p:cNvCxnSpPr/>
            <p:nvPr/>
          </p:nvCxnSpPr>
          <p:spPr>
            <a:xfrm rot="5400000" flipH="1" flipV="1">
              <a:off x="4494759" y="2298567"/>
              <a:ext cx="19820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5488936" y="3289569"/>
              <a:ext cx="3243465" cy="15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42" name="ZoneTexte 23"/>
            <p:cNvSpPr txBox="1">
              <a:spLocks noChangeArrowheads="1"/>
            </p:cNvSpPr>
            <p:nvPr/>
          </p:nvSpPr>
          <p:spPr bwMode="auto">
            <a:xfrm>
              <a:off x="4825320" y="2003024"/>
              <a:ext cx="889687" cy="307777"/>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P(x&lt;</a:t>
              </a:r>
              <a:r>
                <a:rPr lang="fr-FR" sz="1400" i="1">
                  <a:latin typeface="Times New Roman" pitchFamily="18" charset="0"/>
                  <a:cs typeface="Times New Roman" pitchFamily="18" charset="0"/>
                </a:rPr>
                <a:t>X</a:t>
              </a:r>
              <a:r>
                <a:rPr lang="fr-FR" sz="1400" i="1" baseline="-25000">
                  <a:latin typeface="Times New Roman" pitchFamily="18" charset="0"/>
                  <a:cs typeface="Times New Roman" pitchFamily="18" charset="0"/>
                </a:rPr>
                <a:t>0</a:t>
              </a:r>
              <a:r>
                <a:rPr lang="fr-FR" sz="1400">
                  <a:latin typeface="Times New Roman" pitchFamily="18" charset="0"/>
                  <a:cs typeface="Times New Roman" pitchFamily="18" charset="0"/>
                </a:rPr>
                <a:t>)</a:t>
              </a:r>
            </a:p>
          </p:txBody>
        </p:sp>
        <p:sp>
          <p:nvSpPr>
            <p:cNvPr id="34843" name="ZoneTexte 24"/>
            <p:cNvSpPr txBox="1">
              <a:spLocks noChangeArrowheads="1"/>
            </p:cNvSpPr>
            <p:nvPr/>
          </p:nvSpPr>
          <p:spPr bwMode="auto">
            <a:xfrm>
              <a:off x="5237347" y="1573277"/>
              <a:ext cx="435766" cy="307777"/>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1</a:t>
              </a:r>
            </a:p>
          </p:txBody>
        </p:sp>
        <p:cxnSp>
          <p:nvCxnSpPr>
            <p:cNvPr id="26" name="Connecteur droit 25"/>
            <p:cNvCxnSpPr>
              <a:stCxn id="31" idx="5"/>
            </p:cNvCxnSpPr>
            <p:nvPr/>
          </p:nvCxnSpPr>
          <p:spPr>
            <a:xfrm flipH="1" flipV="1">
              <a:off x="5446072" y="1733188"/>
              <a:ext cx="2600487" cy="5876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10800000" flipV="1">
              <a:off x="5525452" y="2149281"/>
              <a:ext cx="1135133" cy="2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Forme libre 30"/>
            <p:cNvSpPr/>
            <p:nvPr/>
          </p:nvSpPr>
          <p:spPr>
            <a:xfrm>
              <a:off x="5500050" y="1785597"/>
              <a:ext cx="3151383" cy="1502384"/>
            </a:xfrm>
            <a:custGeom>
              <a:avLst/>
              <a:gdLst>
                <a:gd name="connsiteX0" fmla="*/ 0 w 3150973"/>
                <a:gd name="connsiteY0" fmla="*/ 1501346 h 1501346"/>
                <a:gd name="connsiteX1" fmla="*/ 358346 w 3150973"/>
                <a:gd name="connsiteY1" fmla="*/ 908221 h 1501346"/>
                <a:gd name="connsiteX2" fmla="*/ 926757 w 3150973"/>
                <a:gd name="connsiteY2" fmla="*/ 475735 h 1501346"/>
                <a:gd name="connsiteX3" fmla="*/ 1631092 w 3150973"/>
                <a:gd name="connsiteY3" fmla="*/ 154459 h 1501346"/>
                <a:gd name="connsiteX4" fmla="*/ 2051222 w 3150973"/>
                <a:gd name="connsiteY4" fmla="*/ 43248 h 1501346"/>
                <a:gd name="connsiteX5" fmla="*/ 2545492 w 3150973"/>
                <a:gd name="connsiteY5" fmla="*/ 6178 h 1501346"/>
                <a:gd name="connsiteX6" fmla="*/ 3150973 w 3150973"/>
                <a:gd name="connsiteY6" fmla="*/ 6178 h 1501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0973" h="1501346">
                  <a:moveTo>
                    <a:pt x="0" y="1501346"/>
                  </a:moveTo>
                  <a:cubicBezTo>
                    <a:pt x="101943" y="1290251"/>
                    <a:pt x="203887" y="1079156"/>
                    <a:pt x="358346" y="908221"/>
                  </a:cubicBezTo>
                  <a:cubicBezTo>
                    <a:pt x="512805" y="737286"/>
                    <a:pt x="714633" y="601362"/>
                    <a:pt x="926757" y="475735"/>
                  </a:cubicBezTo>
                  <a:cubicBezTo>
                    <a:pt x="1138881" y="350108"/>
                    <a:pt x="1443681" y="226540"/>
                    <a:pt x="1631092" y="154459"/>
                  </a:cubicBezTo>
                  <a:cubicBezTo>
                    <a:pt x="1818503" y="82378"/>
                    <a:pt x="1898822" y="67961"/>
                    <a:pt x="2051222" y="43248"/>
                  </a:cubicBezTo>
                  <a:cubicBezTo>
                    <a:pt x="2203622" y="18535"/>
                    <a:pt x="2362200" y="12356"/>
                    <a:pt x="2545492" y="6178"/>
                  </a:cubicBezTo>
                  <a:cubicBezTo>
                    <a:pt x="2728784" y="0"/>
                    <a:pt x="2939878" y="3089"/>
                    <a:pt x="3150973" y="6178"/>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cxnSp>
          <p:nvCxnSpPr>
            <p:cNvPr id="37" name="Connecteur droit 36"/>
            <p:cNvCxnSpPr/>
            <p:nvPr/>
          </p:nvCxnSpPr>
          <p:spPr>
            <a:xfrm rot="16200000" flipH="1">
              <a:off x="6107115" y="2718632"/>
              <a:ext cx="1108525" cy="1588"/>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34848" name="ZoneTexte 37"/>
            <p:cNvSpPr txBox="1">
              <a:spLocks noChangeArrowheads="1"/>
            </p:cNvSpPr>
            <p:nvPr/>
          </p:nvSpPr>
          <p:spPr bwMode="auto">
            <a:xfrm>
              <a:off x="6529324" y="3240422"/>
              <a:ext cx="428628" cy="369332"/>
            </a:xfrm>
            <a:prstGeom prst="rect">
              <a:avLst/>
            </a:prstGeom>
            <a:noFill/>
            <a:ln w="9525">
              <a:noFill/>
              <a:miter lim="800000"/>
              <a:headEnd/>
              <a:tailEnd/>
            </a:ln>
          </p:spPr>
          <p:txBody>
            <a:bodyPr>
              <a:spAutoFit/>
            </a:bodyPr>
            <a:lstStyle/>
            <a:p>
              <a:r>
                <a:rPr lang="fr-FR" i="1">
                  <a:latin typeface="Times New Roman" pitchFamily="18" charset="0"/>
                  <a:cs typeface="Times New Roman" pitchFamily="18" charset="0"/>
                </a:rPr>
                <a:t>X</a:t>
              </a:r>
              <a:r>
                <a:rPr lang="fr-FR" i="1" baseline="-25000">
                  <a:latin typeface="Times New Roman" pitchFamily="18" charset="0"/>
                  <a:cs typeface="Times New Roman" pitchFamily="18" charset="0"/>
                </a:rPr>
                <a:t>0</a:t>
              </a:r>
              <a:endParaRPr lang="fr-FR" i="1">
                <a:latin typeface="Times New Roman" pitchFamily="18" charset="0"/>
                <a:cs typeface="Times New Roman" pitchFamily="18" charset="0"/>
              </a:endParaRPr>
            </a:p>
          </p:txBody>
        </p:sp>
        <p:sp>
          <p:nvSpPr>
            <p:cNvPr id="34849" name="ZoneTexte 53"/>
            <p:cNvSpPr txBox="1">
              <a:spLocks noChangeArrowheads="1"/>
            </p:cNvSpPr>
            <p:nvPr/>
          </p:nvSpPr>
          <p:spPr bwMode="auto">
            <a:xfrm>
              <a:off x="4874749" y="1093166"/>
              <a:ext cx="928694" cy="338554"/>
            </a:xfrm>
            <a:prstGeom prst="rect">
              <a:avLst/>
            </a:prstGeom>
            <a:noFill/>
            <a:ln w="9525">
              <a:noFill/>
              <a:miter lim="800000"/>
              <a:headEnd/>
              <a:tailEnd/>
            </a:ln>
          </p:spPr>
          <p:txBody>
            <a:bodyPr>
              <a:spAutoFit/>
            </a:bodyPr>
            <a:lstStyle/>
            <a:p>
              <a:r>
                <a:rPr lang="fr-FR" sz="1600" i="1">
                  <a:latin typeface="Calibri" pitchFamily="34" charset="0"/>
                </a:rPr>
                <a:t> </a:t>
              </a:r>
              <a:r>
                <a:rPr lang="fr-FR" sz="1600" b="1" i="1">
                  <a:latin typeface="Calibri" pitchFamily="34" charset="0"/>
                </a:rPr>
                <a:t>F(x)</a:t>
              </a:r>
            </a:p>
          </p:txBody>
        </p:sp>
      </p:grpSp>
      <p:sp>
        <p:nvSpPr>
          <p:cNvPr id="35" name="ZoneTexte 34"/>
          <p:cNvSpPr txBox="1">
            <a:spLocks noChangeArrowheads="1"/>
          </p:cNvSpPr>
          <p:nvPr/>
        </p:nvSpPr>
        <p:spPr bwMode="auto">
          <a:xfrm>
            <a:off x="214313" y="4143375"/>
            <a:ext cx="8286750" cy="2769989"/>
          </a:xfrm>
          <a:prstGeom prst="rect">
            <a:avLst/>
          </a:prstGeom>
          <a:noFill/>
          <a:ln w="38100">
            <a:solidFill>
              <a:srgbClr val="0000FF"/>
            </a:solidFill>
            <a:miter lim="800000"/>
            <a:headEnd/>
            <a:tailEnd/>
          </a:ln>
        </p:spPr>
        <p:txBody>
          <a:bodyPr>
            <a:spAutoFit/>
          </a:bodyPr>
          <a:lstStyle/>
          <a:p>
            <a:r>
              <a:rPr lang="fr-FR" sz="2000" dirty="0">
                <a:solidFill>
                  <a:srgbClr val="C00000"/>
                </a:solidFill>
                <a:latin typeface="Times New Roman" pitchFamily="18" charset="0"/>
                <a:cs typeface="Times New Roman" pitchFamily="18" charset="0"/>
              </a:rPr>
              <a:t>Définition : </a:t>
            </a:r>
            <a:r>
              <a:rPr lang="fr-FR" sz="2000" dirty="0" smtClean="0">
                <a:solidFill>
                  <a:srgbClr val="C00000"/>
                </a:solidFill>
                <a:latin typeface="Times New Roman" pitchFamily="18" charset="0"/>
                <a:cs typeface="Times New Roman" pitchFamily="18" charset="0"/>
              </a:rPr>
              <a:t>La fonction de répartition est </a:t>
            </a:r>
            <a:r>
              <a:rPr lang="fr-FR" sz="2000" dirty="0">
                <a:solidFill>
                  <a:srgbClr val="C00000"/>
                </a:solidFill>
                <a:latin typeface="Times New Roman" pitchFamily="18" charset="0"/>
                <a:cs typeface="Times New Roman" pitchFamily="18" charset="0"/>
              </a:rPr>
              <a:t>la fonction   F  qui à tout réel x associé  </a:t>
            </a:r>
            <a:r>
              <a:rPr lang="fr-FR" sz="2000" i="1" dirty="0">
                <a:solidFill>
                  <a:srgbClr val="C00000"/>
                </a:solidFill>
                <a:latin typeface="Times New Roman" pitchFamily="18" charset="0"/>
                <a:cs typeface="Times New Roman" pitchFamily="18" charset="0"/>
              </a:rPr>
              <a:t>F(x</a:t>
            </a:r>
            <a:r>
              <a:rPr lang="fr-FR" sz="2000" i="1" baseline="-25000" dirty="0">
                <a:solidFill>
                  <a:srgbClr val="C00000"/>
                </a:solidFill>
                <a:latin typeface="Times New Roman" pitchFamily="18" charset="0"/>
                <a:cs typeface="Times New Roman" pitchFamily="18" charset="0"/>
              </a:rPr>
              <a:t>0</a:t>
            </a:r>
            <a:r>
              <a:rPr lang="fr-FR" sz="2000" i="1" dirty="0">
                <a:solidFill>
                  <a:srgbClr val="C00000"/>
                </a:solidFill>
                <a:latin typeface="Times New Roman" pitchFamily="18" charset="0"/>
                <a:cs typeface="Times New Roman" pitchFamily="18" charset="0"/>
              </a:rPr>
              <a:t>)</a:t>
            </a:r>
            <a:r>
              <a:rPr lang="fr-FR" sz="2000" dirty="0">
                <a:solidFill>
                  <a:srgbClr val="C00000"/>
                </a:solidFill>
                <a:latin typeface="Times New Roman" pitchFamily="18" charset="0"/>
                <a:cs typeface="Times New Roman" pitchFamily="18" charset="0"/>
              </a:rPr>
              <a:t>=P(</a:t>
            </a:r>
            <a:r>
              <a:rPr lang="fr-FR" sz="2000" dirty="0" err="1">
                <a:solidFill>
                  <a:srgbClr val="C00000"/>
                </a:solidFill>
                <a:latin typeface="Times New Roman" pitchFamily="18" charset="0"/>
                <a:cs typeface="Times New Roman" pitchFamily="18" charset="0"/>
              </a:rPr>
              <a:t>X≤x</a:t>
            </a:r>
            <a:r>
              <a:rPr lang="fr-FR" sz="2000" baseline="-25000" dirty="0" err="1">
                <a:solidFill>
                  <a:srgbClr val="C00000"/>
                </a:solidFill>
                <a:latin typeface="Times New Roman" pitchFamily="18" charset="0"/>
                <a:cs typeface="Times New Roman" pitchFamily="18" charset="0"/>
              </a:rPr>
              <a:t>0</a:t>
            </a:r>
            <a:r>
              <a:rPr lang="fr-FR" sz="2000" dirty="0">
                <a:solidFill>
                  <a:srgbClr val="C00000"/>
                </a:solidFill>
                <a:latin typeface="Times New Roman" pitchFamily="18" charset="0"/>
                <a:cs typeface="Times New Roman" pitchFamily="18" charset="0"/>
              </a:rPr>
              <a:t>)  </a:t>
            </a:r>
            <a:r>
              <a:rPr lang="fr-FR" sz="2000" dirty="0" err="1">
                <a:solidFill>
                  <a:srgbClr val="C00000"/>
                </a:solidFill>
                <a:latin typeface="Times New Roman" pitchFamily="18" charset="0"/>
                <a:cs typeface="Times New Roman" pitchFamily="18" charset="0"/>
              </a:rPr>
              <a:t>c.a.d</a:t>
            </a:r>
            <a:r>
              <a:rPr lang="fr-FR" sz="2000" dirty="0">
                <a:solidFill>
                  <a:srgbClr val="C00000"/>
                </a:solidFill>
                <a:latin typeface="Times New Roman" pitchFamily="18" charset="0"/>
                <a:cs typeface="Times New Roman" pitchFamily="18" charset="0"/>
              </a:rPr>
              <a:t> la probabilité d’avoir  une valeur inférieur ou égale </a:t>
            </a:r>
            <a:r>
              <a:rPr lang="fr-FR" sz="2000" i="1" dirty="0">
                <a:solidFill>
                  <a:srgbClr val="C00000"/>
                </a:solidFill>
                <a:latin typeface="Times New Roman" pitchFamily="18" charset="0"/>
                <a:cs typeface="Times New Roman" pitchFamily="18" charset="0"/>
              </a:rPr>
              <a:t>x</a:t>
            </a:r>
            <a:r>
              <a:rPr lang="fr-FR" sz="2000" i="1" baseline="-25000" dirty="0">
                <a:solidFill>
                  <a:srgbClr val="C00000"/>
                </a:solidFill>
                <a:latin typeface="Times New Roman" pitchFamily="18" charset="0"/>
                <a:cs typeface="Times New Roman" pitchFamily="18" charset="0"/>
              </a:rPr>
              <a:t>0</a:t>
            </a:r>
            <a:r>
              <a:rPr lang="fr-FR" sz="2000" i="1" dirty="0">
                <a:solidFill>
                  <a:srgbClr val="C00000"/>
                </a:solidFill>
                <a:latin typeface="Times New Roman" pitchFamily="18" charset="0"/>
                <a:cs typeface="Times New Roman" pitchFamily="18" charset="0"/>
              </a:rPr>
              <a:t> </a:t>
            </a:r>
            <a:r>
              <a:rPr lang="fr-FR" sz="2000" dirty="0">
                <a:solidFill>
                  <a:srgbClr val="C00000"/>
                </a:solidFill>
                <a:latin typeface="Times New Roman" pitchFamily="18" charset="0"/>
                <a:cs typeface="Times New Roman" pitchFamily="18" charset="0"/>
              </a:rPr>
              <a:t>on notes ;</a:t>
            </a:r>
          </a:p>
          <a:p>
            <a:endParaRPr lang="fr-FR" sz="2000" dirty="0">
              <a:solidFill>
                <a:srgbClr val="C00000"/>
              </a:solidFill>
              <a:latin typeface="Times New Roman" pitchFamily="18" charset="0"/>
              <a:cs typeface="Times New Roman" pitchFamily="18" charset="0"/>
            </a:endParaRPr>
          </a:p>
          <a:p>
            <a:endParaRPr lang="fr-FR" sz="2000" dirty="0">
              <a:solidFill>
                <a:srgbClr val="C00000"/>
              </a:solidFill>
              <a:latin typeface="Times New Roman" pitchFamily="18" charset="0"/>
              <a:cs typeface="Times New Roman" pitchFamily="18" charset="0"/>
            </a:endParaRPr>
          </a:p>
          <a:p>
            <a:endParaRPr lang="fr-FR" sz="2000" dirty="0">
              <a:solidFill>
                <a:srgbClr val="C00000"/>
              </a:solidFill>
              <a:latin typeface="Times New Roman" pitchFamily="18" charset="0"/>
              <a:cs typeface="Times New Roman" pitchFamily="18" charset="0"/>
            </a:endParaRPr>
          </a:p>
          <a:p>
            <a:endParaRPr lang="fr-FR" dirty="0">
              <a:latin typeface="Calibri" pitchFamily="34" charset="0"/>
            </a:endParaRPr>
          </a:p>
          <a:p>
            <a:endParaRPr lang="fr-FR" dirty="0">
              <a:latin typeface="Calibri" pitchFamily="34" charset="0"/>
            </a:endParaRPr>
          </a:p>
          <a:p>
            <a:r>
              <a:rPr lang="fr-FR" dirty="0">
                <a:latin typeface="Calibri" pitchFamily="34" charset="0"/>
              </a:rPr>
              <a:t> </a:t>
            </a:r>
          </a:p>
        </p:txBody>
      </p:sp>
      <p:sp>
        <p:nvSpPr>
          <p:cNvPr id="34832"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614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25" y="5643563"/>
            <a:ext cx="2695575" cy="928687"/>
          </a:xfrm>
          <a:prstGeom prst="rect">
            <a:avLst/>
          </a:prstGeom>
          <a:noFill/>
          <a:ln w="9525">
            <a:noFill/>
            <a:miter lim="800000"/>
            <a:headEnd/>
            <a:tailEnd/>
          </a:ln>
        </p:spPr>
      </p:pic>
      <p:sp>
        <p:nvSpPr>
          <p:cNvPr id="34834" name="Rectangle 3"/>
          <p:cNvSpPr>
            <a:spLocks noChangeArrowheads="1"/>
          </p:cNvSpPr>
          <p:nvPr/>
        </p:nvSpPr>
        <p:spPr bwMode="auto">
          <a:xfrm>
            <a:off x="0" y="847725"/>
            <a:ext cx="9144000" cy="457200"/>
          </a:xfrm>
          <a:prstGeom prst="rect">
            <a:avLst/>
          </a:prstGeom>
          <a:noFill/>
          <a:ln w="9525">
            <a:noFill/>
            <a:miter lim="800000"/>
            <a:headEnd/>
            <a:tailEnd/>
          </a:ln>
        </p:spPr>
        <p:txBody>
          <a:bodyPr wrap="none" anchor="ctr">
            <a:spAutoFit/>
          </a:bodyPr>
          <a:lstStyle/>
          <a:p>
            <a:endParaRPr lang="fr-FR"/>
          </a:p>
        </p:txBody>
      </p:sp>
      <p:sp>
        <p:nvSpPr>
          <p:cNvPr id="3483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34836"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86000" y="4857750"/>
            <a:ext cx="2786063" cy="857250"/>
          </a:xfrm>
          <a:prstGeom prst="rect">
            <a:avLst/>
          </a:prstGeom>
          <a:noFill/>
          <a:ln w="9525">
            <a:noFill/>
            <a:miter lim="800000"/>
            <a:headEnd/>
            <a:tailEnd/>
          </a:ln>
        </p:spPr>
      </p:pic>
      <p:sp>
        <p:nvSpPr>
          <p:cNvPr id="34837" name="ZoneTexte 40"/>
          <p:cNvSpPr txBox="1">
            <a:spLocks noChangeArrowheads="1"/>
          </p:cNvSpPr>
          <p:nvPr/>
        </p:nvSpPr>
        <p:spPr bwMode="auto">
          <a:xfrm>
            <a:off x="2286000" y="5072063"/>
            <a:ext cx="1009650" cy="369887"/>
          </a:xfrm>
          <a:prstGeom prst="rect">
            <a:avLst/>
          </a:prstGeom>
          <a:solidFill>
            <a:schemeClr val="bg1"/>
          </a:solidFill>
          <a:ln w="9525">
            <a:noFill/>
            <a:miter lim="800000"/>
            <a:headEnd/>
            <a:tailEnd/>
          </a:ln>
        </p:spPr>
        <p:txBody>
          <a:bodyPr>
            <a:spAutoFit/>
          </a:bodyPr>
          <a:lstStyle/>
          <a:p>
            <a:r>
              <a:rPr lang="fr-FR" b="1" i="1">
                <a:latin typeface="Calibri" pitchFamily="34" charset="0"/>
              </a:rPr>
              <a:t>F(x</a:t>
            </a:r>
            <a:r>
              <a:rPr lang="fr-FR" b="1" i="1" baseline="-25000">
                <a:latin typeface="Calibri" pitchFamily="34" charset="0"/>
              </a:rPr>
              <a:t>m</a:t>
            </a:r>
            <a:r>
              <a:rPr lang="fr-FR" b="1" i="1">
                <a:latin typeface="Calibri" pitchFamily="34" charset="0"/>
              </a:rPr>
              <a:t>)=</a:t>
            </a:r>
            <a:endParaRPr lang="en-US" b="1" i="1">
              <a:latin typeface="Calibri" pitchFamily="34" charset="0"/>
            </a:endParaRPr>
          </a:p>
        </p:txBody>
      </p:sp>
      <p:sp>
        <p:nvSpPr>
          <p:cNvPr id="43" name="Rectangle 42"/>
          <p:cNvSpPr/>
          <p:nvPr/>
        </p:nvSpPr>
        <p:spPr>
          <a:xfrm>
            <a:off x="4000500" y="1857375"/>
            <a:ext cx="64293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diamond(in)">
                                      <p:cBhvr>
                                        <p:cTn id="20" dur="2000"/>
                                        <p:tgtEl>
                                          <p:spTgt spid="35"/>
                                        </p:tgtEl>
                                      </p:cBhvr>
                                    </p:animEffect>
                                  </p:childTnLst>
                                </p:cTn>
                              </p:par>
                              <p:par>
                                <p:cTn id="21" presetID="8" presetClass="entr" presetSubtype="16" fill="hold" nodeType="withEffect">
                                  <p:stCondLst>
                                    <p:cond delay="0"/>
                                  </p:stCondLst>
                                  <p:childTnLst>
                                    <p:set>
                                      <p:cBhvr>
                                        <p:cTn id="22" dur="1" fill="hold">
                                          <p:stCondLst>
                                            <p:cond delay="0"/>
                                          </p:stCondLst>
                                        </p:cTn>
                                        <p:tgtEl>
                                          <p:spTgt spid="6145"/>
                                        </p:tgtEl>
                                        <p:attrNameLst>
                                          <p:attrName>style.visibility</p:attrName>
                                        </p:attrNameLst>
                                      </p:cBhvr>
                                      <p:to>
                                        <p:strVal val="visible"/>
                                      </p:to>
                                    </p:set>
                                    <p:animEffect transition="in" filter="diamond(in)">
                                      <p:cBhvr>
                                        <p:cTn id="23" dur="20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625" y="928688"/>
            <a:ext cx="7467600" cy="1471612"/>
          </a:xfrm>
        </p:spPr>
        <p:txBody>
          <a:bodyPr rtlCol="0">
            <a:normAutofit fontScale="92500" lnSpcReduction="20000"/>
          </a:bodyPr>
          <a:lstStyle/>
          <a:p>
            <a:pPr fontAlgn="auto">
              <a:spcAft>
                <a:spcPts val="0"/>
              </a:spcAft>
              <a:buFont typeface="Arial" pitchFamily="34" charset="0"/>
              <a:buChar char="•"/>
              <a:defRPr/>
            </a:pPr>
            <a:r>
              <a:rPr lang="fr-FR" dirty="0" smtClean="0"/>
              <a:t>F(a)=P(</a:t>
            </a:r>
            <a:r>
              <a:rPr lang="fr-FR" dirty="0" err="1" smtClean="0"/>
              <a:t>x≤a</a:t>
            </a:r>
            <a:r>
              <a:rPr lang="fr-FR" dirty="0" smtClean="0"/>
              <a:t>)</a:t>
            </a:r>
          </a:p>
          <a:p>
            <a:pPr fontAlgn="auto">
              <a:spcAft>
                <a:spcPts val="0"/>
              </a:spcAft>
              <a:buFont typeface="Arial" pitchFamily="34" charset="0"/>
              <a:buChar char="•"/>
              <a:defRPr/>
            </a:pPr>
            <a:r>
              <a:rPr lang="fr-FR" dirty="0" smtClean="0"/>
              <a:t>P(a&lt; x&lt;b)= P(x&lt;b)-P(x&lt;a)=F(b)-F(a)</a:t>
            </a:r>
          </a:p>
          <a:p>
            <a:pPr fontAlgn="auto">
              <a:spcAft>
                <a:spcPts val="0"/>
              </a:spcAft>
              <a:buFont typeface="Arial" pitchFamily="34" charset="0"/>
              <a:buChar char="•"/>
              <a:defRPr/>
            </a:pPr>
            <a:r>
              <a:rPr lang="fr-FR" dirty="0" smtClean="0"/>
              <a:t>P( </a:t>
            </a:r>
            <a:r>
              <a:rPr lang="fr-FR" smtClean="0"/>
              <a:t>x&gt;b)=1-P(x&lt;b)=1-F(b</a:t>
            </a:r>
            <a:r>
              <a:rPr lang="fr-FR" dirty="0" smtClean="0"/>
              <a:t>)</a:t>
            </a:r>
          </a:p>
          <a:p>
            <a:pPr fontAlgn="auto">
              <a:spcAft>
                <a:spcPts val="0"/>
              </a:spcAft>
              <a:buFont typeface="Arial" pitchFamily="34" charset="0"/>
              <a:buChar char="•"/>
              <a:defRPr/>
            </a:pPr>
            <a:endParaRPr lang="fr-FR" dirty="0"/>
          </a:p>
        </p:txBody>
      </p:sp>
      <p:sp>
        <p:nvSpPr>
          <p:cNvPr id="3584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35844" name="Rectangle 3"/>
          <p:cNvSpPr>
            <a:spLocks noChangeArrowheads="1"/>
          </p:cNvSpPr>
          <p:nvPr/>
        </p:nvSpPr>
        <p:spPr bwMode="auto">
          <a:xfrm>
            <a:off x="0" y="847725"/>
            <a:ext cx="9144000" cy="457200"/>
          </a:xfrm>
          <a:prstGeom prst="rect">
            <a:avLst/>
          </a:prstGeom>
          <a:noFill/>
          <a:ln w="9525">
            <a:noFill/>
            <a:miter lim="800000"/>
            <a:headEnd/>
            <a:tailEnd/>
          </a:ln>
        </p:spPr>
        <p:txBody>
          <a:bodyPr wrap="none" anchor="ctr">
            <a:spAutoFit/>
          </a:bodyPr>
          <a:lstStyle/>
          <a:p>
            <a:endParaRPr lang="fr-FR"/>
          </a:p>
        </p:txBody>
      </p:sp>
      <p:sp>
        <p:nvSpPr>
          <p:cNvPr id="3584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26" name="ZoneTexte 25"/>
          <p:cNvSpPr txBox="1">
            <a:spLocks noChangeArrowheads="1"/>
          </p:cNvSpPr>
          <p:nvPr/>
        </p:nvSpPr>
        <p:spPr bwMode="auto">
          <a:xfrm>
            <a:off x="2638425" y="5348288"/>
            <a:ext cx="1000125" cy="338137"/>
          </a:xfrm>
          <a:prstGeom prst="rect">
            <a:avLst/>
          </a:prstGeom>
          <a:noFill/>
          <a:ln w="9525">
            <a:noFill/>
            <a:miter lim="800000"/>
            <a:headEnd/>
            <a:tailEnd/>
          </a:ln>
        </p:spPr>
        <p:txBody>
          <a:bodyPr>
            <a:spAutoFit/>
          </a:bodyPr>
          <a:lstStyle/>
          <a:p>
            <a:r>
              <a:rPr lang="fr-FR" sz="1600" b="1">
                <a:latin typeface="Times New Roman" pitchFamily="18" charset="0"/>
                <a:cs typeface="Times New Roman" pitchFamily="18" charset="0"/>
              </a:rPr>
              <a:t>P(x&lt;</a:t>
            </a:r>
            <a:r>
              <a:rPr lang="fr-FR" sz="1600" b="1" i="1">
                <a:latin typeface="Times New Roman" pitchFamily="18" charset="0"/>
                <a:cs typeface="Times New Roman" pitchFamily="18" charset="0"/>
              </a:rPr>
              <a:t>a</a:t>
            </a:r>
            <a:r>
              <a:rPr lang="fr-FR" sz="1600" b="1">
                <a:latin typeface="Times New Roman" pitchFamily="18" charset="0"/>
                <a:cs typeface="Times New Roman" pitchFamily="18" charset="0"/>
              </a:rPr>
              <a:t>)</a:t>
            </a:r>
          </a:p>
        </p:txBody>
      </p:sp>
      <p:grpSp>
        <p:nvGrpSpPr>
          <p:cNvPr id="2" name="Groupe 9"/>
          <p:cNvGrpSpPr>
            <a:grpSpLocks/>
          </p:cNvGrpSpPr>
          <p:nvPr/>
        </p:nvGrpSpPr>
        <p:grpSpPr bwMode="auto">
          <a:xfrm>
            <a:off x="2592388" y="2844800"/>
            <a:ext cx="3643312" cy="2370138"/>
            <a:chOff x="3411356" y="1572406"/>
            <a:chExt cx="5375486" cy="3756076"/>
          </a:xfrm>
        </p:grpSpPr>
        <p:sp>
          <p:nvSpPr>
            <p:cNvPr id="35860" name="ZoneTexte 10"/>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12" name="Connecteur droit avec flèche 11"/>
            <p:cNvCxnSpPr/>
            <p:nvPr/>
          </p:nvCxnSpPr>
          <p:spPr>
            <a:xfrm rot="5400000" flipH="1" flipV="1">
              <a:off x="2425809" y="3143518"/>
              <a:ext cx="314222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4001606" y="4714629"/>
              <a:ext cx="4785236" cy="25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863" name="ZoneTexte 13"/>
            <p:cNvSpPr txBox="1">
              <a:spLocks noChangeArrowheads="1"/>
            </p:cNvSpPr>
            <p:nvPr/>
          </p:nvSpPr>
          <p:spPr bwMode="auto">
            <a:xfrm>
              <a:off x="3411356" y="4063626"/>
              <a:ext cx="680013"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f1</a:t>
              </a:r>
            </a:p>
          </p:txBody>
        </p:sp>
        <p:sp>
          <p:nvSpPr>
            <p:cNvPr id="35864" name="ZoneTexte 14"/>
            <p:cNvSpPr txBox="1">
              <a:spLocks noChangeArrowheads="1"/>
            </p:cNvSpPr>
            <p:nvPr/>
          </p:nvSpPr>
          <p:spPr bwMode="auto">
            <a:xfrm>
              <a:off x="3411356" y="2635747"/>
              <a:ext cx="642942"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f2</a:t>
              </a:r>
            </a:p>
          </p:txBody>
        </p:sp>
        <p:sp>
          <p:nvSpPr>
            <p:cNvPr id="35865" name="ZoneTexte 15"/>
            <p:cNvSpPr txBox="1">
              <a:spLocks noChangeArrowheads="1"/>
            </p:cNvSpPr>
            <p:nvPr/>
          </p:nvSpPr>
          <p:spPr bwMode="auto">
            <a:xfrm>
              <a:off x="3411356" y="2287533"/>
              <a:ext cx="642942" cy="439075"/>
            </a:xfrm>
            <a:prstGeom prst="rect">
              <a:avLst/>
            </a:prstGeom>
            <a:noFill/>
            <a:ln w="9525">
              <a:noFill/>
              <a:miter lim="800000"/>
              <a:headEnd/>
              <a:tailEnd/>
            </a:ln>
          </p:spPr>
          <p:txBody>
            <a:bodyPr>
              <a:spAutoFit/>
            </a:bodyPr>
            <a:lstStyle/>
            <a:p>
              <a:r>
                <a:rPr lang="fr-FR" sz="1200" i="1">
                  <a:latin typeface="Times New Roman" pitchFamily="18" charset="0"/>
                  <a:cs typeface="Times New Roman" pitchFamily="18" charset="0"/>
                </a:rPr>
                <a:t>f3</a:t>
              </a:r>
            </a:p>
          </p:txBody>
        </p:sp>
        <p:cxnSp>
          <p:nvCxnSpPr>
            <p:cNvPr id="17" name="Connecteur droit 16"/>
            <p:cNvCxnSpPr>
              <a:stCxn id="19" idx="2"/>
            </p:cNvCxnSpPr>
            <p:nvPr/>
          </p:nvCxnSpPr>
          <p:spPr>
            <a:xfrm flipH="1" flipV="1">
              <a:off x="3938364" y="2364881"/>
              <a:ext cx="2030740" cy="3270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rot="10800000" flipV="1">
              <a:off x="4053135" y="2827786"/>
              <a:ext cx="1466255" cy="754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Forme libre 18"/>
            <p:cNvSpPr/>
            <p:nvPr/>
          </p:nvSpPr>
          <p:spPr>
            <a:xfrm>
              <a:off x="4275649" y="2342238"/>
              <a:ext cx="3410331" cy="2377423"/>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35848" name="ZoneTexte 19"/>
          <p:cNvSpPr txBox="1">
            <a:spLocks noChangeArrowheads="1"/>
          </p:cNvSpPr>
          <p:nvPr/>
        </p:nvSpPr>
        <p:spPr bwMode="auto">
          <a:xfrm>
            <a:off x="2355850" y="2630488"/>
            <a:ext cx="787400" cy="369887"/>
          </a:xfrm>
          <a:prstGeom prst="rect">
            <a:avLst/>
          </a:prstGeom>
          <a:noFill/>
          <a:ln w="9525">
            <a:noFill/>
            <a:miter lim="800000"/>
            <a:headEnd/>
            <a:tailEnd/>
          </a:ln>
        </p:spPr>
        <p:txBody>
          <a:bodyPr>
            <a:spAutoFit/>
          </a:bodyPr>
          <a:lstStyle/>
          <a:p>
            <a:r>
              <a:rPr lang="fr-FR" i="1">
                <a:latin typeface="Calibri" pitchFamily="34" charset="0"/>
              </a:rPr>
              <a:t> </a:t>
            </a:r>
            <a:r>
              <a:rPr lang="fr-FR" b="1" i="1">
                <a:latin typeface="Calibri" pitchFamily="34" charset="0"/>
              </a:rPr>
              <a:t>f(x)</a:t>
            </a:r>
          </a:p>
        </p:txBody>
      </p:sp>
      <p:cxnSp>
        <p:nvCxnSpPr>
          <p:cNvPr id="22" name="Connecteur droit 21"/>
          <p:cNvCxnSpPr/>
          <p:nvPr/>
        </p:nvCxnSpPr>
        <p:spPr>
          <a:xfrm rot="16200000" flipH="1">
            <a:off x="3503613" y="4219575"/>
            <a:ext cx="1143000" cy="3175"/>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35850" name="ZoneTexte 22"/>
          <p:cNvSpPr txBox="1">
            <a:spLocks noChangeArrowheads="1"/>
          </p:cNvSpPr>
          <p:nvPr/>
        </p:nvSpPr>
        <p:spPr bwMode="auto">
          <a:xfrm>
            <a:off x="3943350" y="4759325"/>
            <a:ext cx="428625" cy="369888"/>
          </a:xfrm>
          <a:prstGeom prst="rect">
            <a:avLst/>
          </a:prstGeom>
          <a:noFill/>
          <a:ln w="9525">
            <a:noFill/>
            <a:miter lim="800000"/>
            <a:headEnd/>
            <a:tailEnd/>
          </a:ln>
        </p:spPr>
        <p:txBody>
          <a:bodyPr>
            <a:spAutoFit/>
          </a:bodyPr>
          <a:lstStyle/>
          <a:p>
            <a:r>
              <a:rPr lang="fr-FR" i="1">
                <a:latin typeface="Calibri" pitchFamily="34" charset="0"/>
              </a:rPr>
              <a:t>a</a:t>
            </a:r>
          </a:p>
        </p:txBody>
      </p:sp>
      <p:sp>
        <p:nvSpPr>
          <p:cNvPr id="24" name="Forme libre 23"/>
          <p:cNvSpPr/>
          <p:nvPr/>
        </p:nvSpPr>
        <p:spPr>
          <a:xfrm>
            <a:off x="3302000" y="3686175"/>
            <a:ext cx="757238" cy="1123950"/>
          </a:xfrm>
          <a:custGeom>
            <a:avLst/>
            <a:gdLst>
              <a:gd name="connsiteX0" fmla="*/ 0 w 741406"/>
              <a:gd name="connsiteY0" fmla="*/ 1124465 h 1124465"/>
              <a:gd name="connsiteX1" fmla="*/ 197709 w 741406"/>
              <a:gd name="connsiteY1" fmla="*/ 976184 h 1124465"/>
              <a:gd name="connsiteX2" fmla="*/ 395417 w 741406"/>
              <a:gd name="connsiteY2" fmla="*/ 691978 h 1124465"/>
              <a:gd name="connsiteX3" fmla="*/ 543698 w 741406"/>
              <a:gd name="connsiteY3" fmla="*/ 370703 h 1124465"/>
              <a:gd name="connsiteX4" fmla="*/ 741406 w 741406"/>
              <a:gd name="connsiteY4" fmla="*/ 0 h 1124465"/>
              <a:gd name="connsiteX5" fmla="*/ 729049 w 741406"/>
              <a:gd name="connsiteY5" fmla="*/ 1124465 h 1124465"/>
              <a:gd name="connsiteX6" fmla="*/ 0 w 741406"/>
              <a:gd name="connsiteY6" fmla="*/ 1124465 h 11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1406" h="1124465">
                <a:moveTo>
                  <a:pt x="0" y="1124465"/>
                </a:moveTo>
                <a:lnTo>
                  <a:pt x="197709" y="976184"/>
                </a:lnTo>
                <a:lnTo>
                  <a:pt x="395417" y="691978"/>
                </a:lnTo>
                <a:lnTo>
                  <a:pt x="543698" y="370703"/>
                </a:lnTo>
                <a:lnTo>
                  <a:pt x="741406" y="0"/>
                </a:lnTo>
                <a:lnTo>
                  <a:pt x="729049" y="1124465"/>
                </a:lnTo>
                <a:lnTo>
                  <a:pt x="0" y="1124465"/>
                </a:lnTo>
                <a:close/>
              </a:path>
            </a:pathLst>
          </a:cu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8" name="Forme libre 27"/>
          <p:cNvSpPr/>
          <p:nvPr/>
        </p:nvSpPr>
        <p:spPr>
          <a:xfrm>
            <a:off x="4078288" y="3360738"/>
            <a:ext cx="585787" cy="1484312"/>
          </a:xfrm>
          <a:custGeom>
            <a:avLst/>
            <a:gdLst>
              <a:gd name="connsiteX0" fmla="*/ 0 w 568411"/>
              <a:gd name="connsiteY0" fmla="*/ 1433384 h 1445741"/>
              <a:gd name="connsiteX1" fmla="*/ 0 w 568411"/>
              <a:gd name="connsiteY1" fmla="*/ 259492 h 1445741"/>
              <a:gd name="connsiteX2" fmla="*/ 123567 w 568411"/>
              <a:gd name="connsiteY2" fmla="*/ 111211 h 1445741"/>
              <a:gd name="connsiteX3" fmla="*/ 210065 w 568411"/>
              <a:gd name="connsiteY3" fmla="*/ 0 h 1445741"/>
              <a:gd name="connsiteX4" fmla="*/ 321275 w 568411"/>
              <a:gd name="connsiteY4" fmla="*/ 49427 h 1445741"/>
              <a:gd name="connsiteX5" fmla="*/ 469557 w 568411"/>
              <a:gd name="connsiteY5" fmla="*/ 259492 h 1445741"/>
              <a:gd name="connsiteX6" fmla="*/ 568411 w 568411"/>
              <a:gd name="connsiteY6" fmla="*/ 432487 h 1445741"/>
              <a:gd name="connsiteX7" fmla="*/ 568411 w 568411"/>
              <a:gd name="connsiteY7" fmla="*/ 1445741 h 1445741"/>
              <a:gd name="connsiteX8" fmla="*/ 0 w 568411"/>
              <a:gd name="connsiteY8" fmla="*/ 1433384 h 1445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411" h="1445741">
                <a:moveTo>
                  <a:pt x="0" y="1433384"/>
                </a:moveTo>
                <a:lnTo>
                  <a:pt x="0" y="259492"/>
                </a:lnTo>
                <a:lnTo>
                  <a:pt x="123567" y="111211"/>
                </a:lnTo>
                <a:lnTo>
                  <a:pt x="210065" y="0"/>
                </a:lnTo>
                <a:lnTo>
                  <a:pt x="321275" y="49427"/>
                </a:lnTo>
                <a:lnTo>
                  <a:pt x="469557" y="259492"/>
                </a:lnTo>
                <a:lnTo>
                  <a:pt x="568411" y="432487"/>
                </a:lnTo>
                <a:lnTo>
                  <a:pt x="568411" y="1445741"/>
                </a:lnTo>
                <a:lnTo>
                  <a:pt x="0" y="1433384"/>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5853" name="ZoneTexte 28"/>
          <p:cNvSpPr txBox="1">
            <a:spLocks noChangeArrowheads="1"/>
          </p:cNvSpPr>
          <p:nvPr/>
        </p:nvSpPr>
        <p:spPr bwMode="auto">
          <a:xfrm>
            <a:off x="4479925" y="4772025"/>
            <a:ext cx="428625" cy="368300"/>
          </a:xfrm>
          <a:prstGeom prst="rect">
            <a:avLst/>
          </a:prstGeom>
          <a:noFill/>
          <a:ln w="9525">
            <a:noFill/>
            <a:miter lim="800000"/>
            <a:headEnd/>
            <a:tailEnd/>
          </a:ln>
        </p:spPr>
        <p:txBody>
          <a:bodyPr>
            <a:spAutoFit/>
          </a:bodyPr>
          <a:lstStyle/>
          <a:p>
            <a:r>
              <a:rPr lang="fr-FR" i="1">
                <a:latin typeface="Calibri" pitchFamily="34" charset="0"/>
              </a:rPr>
              <a:t>b</a:t>
            </a:r>
          </a:p>
        </p:txBody>
      </p:sp>
      <p:sp>
        <p:nvSpPr>
          <p:cNvPr id="30" name="Forme libre 29"/>
          <p:cNvSpPr/>
          <p:nvPr/>
        </p:nvSpPr>
        <p:spPr>
          <a:xfrm>
            <a:off x="4668838" y="3817938"/>
            <a:ext cx="817562" cy="1025525"/>
          </a:xfrm>
          <a:custGeom>
            <a:avLst/>
            <a:gdLst>
              <a:gd name="connsiteX0" fmla="*/ 0 w 766119"/>
              <a:gd name="connsiteY0" fmla="*/ 1025611 h 1025611"/>
              <a:gd name="connsiteX1" fmla="*/ 0 w 766119"/>
              <a:gd name="connsiteY1" fmla="*/ 0 h 1025611"/>
              <a:gd name="connsiteX2" fmla="*/ 234779 w 766119"/>
              <a:gd name="connsiteY2" fmla="*/ 580768 h 1025611"/>
              <a:gd name="connsiteX3" fmla="*/ 370703 w 766119"/>
              <a:gd name="connsiteY3" fmla="*/ 741405 h 1025611"/>
              <a:gd name="connsiteX4" fmla="*/ 766119 w 766119"/>
              <a:gd name="connsiteY4" fmla="*/ 1025611 h 1025611"/>
              <a:gd name="connsiteX5" fmla="*/ 0 w 766119"/>
              <a:gd name="connsiteY5" fmla="*/ 1025611 h 102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6119" h="1025611">
                <a:moveTo>
                  <a:pt x="0" y="1025611"/>
                </a:moveTo>
                <a:lnTo>
                  <a:pt x="0" y="0"/>
                </a:lnTo>
                <a:lnTo>
                  <a:pt x="234779" y="580768"/>
                </a:lnTo>
                <a:lnTo>
                  <a:pt x="370703" y="741405"/>
                </a:lnTo>
                <a:lnTo>
                  <a:pt x="766119" y="1025611"/>
                </a:lnTo>
                <a:lnTo>
                  <a:pt x="0" y="1025611"/>
                </a:lnTo>
                <a:close/>
              </a:path>
            </a:pathLst>
          </a:cu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31" name="Connecteur droit avec flèche 30"/>
          <p:cNvCxnSpPr/>
          <p:nvPr/>
        </p:nvCxnSpPr>
        <p:spPr>
          <a:xfrm rot="5400000" flipH="1" flipV="1">
            <a:off x="3902075" y="4843463"/>
            <a:ext cx="714375" cy="4286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a:spLocks noChangeArrowheads="1"/>
          </p:cNvSpPr>
          <p:nvPr/>
        </p:nvSpPr>
        <p:spPr bwMode="auto">
          <a:xfrm>
            <a:off x="3378200" y="5345113"/>
            <a:ext cx="1214438" cy="339725"/>
          </a:xfrm>
          <a:prstGeom prst="rect">
            <a:avLst/>
          </a:prstGeom>
          <a:noFill/>
          <a:ln w="9525">
            <a:noFill/>
            <a:miter lim="800000"/>
            <a:headEnd/>
            <a:tailEnd/>
          </a:ln>
        </p:spPr>
        <p:txBody>
          <a:bodyPr>
            <a:spAutoFit/>
          </a:bodyPr>
          <a:lstStyle/>
          <a:p>
            <a:r>
              <a:rPr lang="fr-FR" sz="1600" b="1">
                <a:latin typeface="Times New Roman" pitchFamily="18" charset="0"/>
                <a:cs typeface="Times New Roman" pitchFamily="18" charset="0"/>
              </a:rPr>
              <a:t>P(a≤ x&lt;b)</a:t>
            </a:r>
          </a:p>
        </p:txBody>
      </p:sp>
      <p:cxnSp>
        <p:nvCxnSpPr>
          <p:cNvPr id="34" name="Connecteur droit avec flèche 33"/>
          <p:cNvCxnSpPr/>
          <p:nvPr/>
        </p:nvCxnSpPr>
        <p:spPr>
          <a:xfrm rot="16200000" flipV="1">
            <a:off x="4748213" y="4975225"/>
            <a:ext cx="784225" cy="2381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ZoneTexte 34"/>
          <p:cNvSpPr txBox="1">
            <a:spLocks noChangeArrowheads="1"/>
          </p:cNvSpPr>
          <p:nvPr/>
        </p:nvSpPr>
        <p:spPr bwMode="auto">
          <a:xfrm>
            <a:off x="4629150" y="5367338"/>
            <a:ext cx="1000125" cy="339725"/>
          </a:xfrm>
          <a:prstGeom prst="rect">
            <a:avLst/>
          </a:prstGeom>
          <a:noFill/>
          <a:ln w="9525">
            <a:noFill/>
            <a:miter lim="800000"/>
            <a:headEnd/>
            <a:tailEnd/>
          </a:ln>
        </p:spPr>
        <p:txBody>
          <a:bodyPr>
            <a:spAutoFit/>
          </a:bodyPr>
          <a:lstStyle/>
          <a:p>
            <a:r>
              <a:rPr lang="fr-FR" sz="1600" b="1">
                <a:latin typeface="Times New Roman" pitchFamily="18" charset="0"/>
                <a:cs typeface="Times New Roman" pitchFamily="18" charset="0"/>
              </a:rPr>
              <a:t>P(x&gt;</a:t>
            </a:r>
            <a:r>
              <a:rPr lang="fr-FR" sz="1600" b="1" i="1">
                <a:latin typeface="Times New Roman" pitchFamily="18" charset="0"/>
                <a:cs typeface="Times New Roman" pitchFamily="18" charset="0"/>
              </a:rPr>
              <a:t>b</a:t>
            </a:r>
            <a:r>
              <a:rPr lang="fr-FR" sz="1600" b="1">
                <a:latin typeface="Times New Roman" pitchFamily="18" charset="0"/>
                <a:cs typeface="Times New Roman" pitchFamily="18" charset="0"/>
              </a:rPr>
              <a:t>)</a:t>
            </a:r>
          </a:p>
        </p:txBody>
      </p:sp>
      <p:cxnSp>
        <p:nvCxnSpPr>
          <p:cNvPr id="25" name="Connecteur droit avec flèche 24"/>
          <p:cNvCxnSpPr/>
          <p:nvPr/>
        </p:nvCxnSpPr>
        <p:spPr>
          <a:xfrm rot="5400000" flipH="1" flipV="1">
            <a:off x="3163888" y="4845050"/>
            <a:ext cx="714375" cy="4286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2000" fill="hold"/>
                                        <p:tgtEl>
                                          <p:spTgt spid="25"/>
                                        </p:tgtEl>
                                        <p:attrNameLst>
                                          <p:attrName>ppt_x</p:attrName>
                                        </p:attrNameLst>
                                      </p:cBhvr>
                                      <p:tavLst>
                                        <p:tav tm="0">
                                          <p:val>
                                            <p:strVal val="#ppt_x"/>
                                          </p:val>
                                        </p:tav>
                                        <p:tav tm="100000">
                                          <p:val>
                                            <p:strVal val="#ppt_x"/>
                                          </p:val>
                                        </p:tav>
                                      </p:tavLst>
                                    </p:anim>
                                    <p:anim calcmode="lin" valueType="num">
                                      <p:cBhvr additive="base">
                                        <p:cTn id="8" dur="2000" fill="hold"/>
                                        <p:tgtEl>
                                          <p:spTgt spid="25"/>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2000" fill="hold"/>
                                        <p:tgtEl>
                                          <p:spTgt spid="26"/>
                                        </p:tgtEl>
                                        <p:attrNameLst>
                                          <p:attrName>ppt_x</p:attrName>
                                        </p:attrNameLst>
                                      </p:cBhvr>
                                      <p:tavLst>
                                        <p:tav tm="0">
                                          <p:val>
                                            <p:strVal val="#ppt_x"/>
                                          </p:val>
                                        </p:tav>
                                        <p:tav tm="100000">
                                          <p:val>
                                            <p:strVal val="#ppt_x"/>
                                          </p:val>
                                        </p:tav>
                                      </p:tavLst>
                                    </p:anim>
                                    <p:anim calcmode="lin" valueType="num">
                                      <p:cBhvr additive="base">
                                        <p:cTn id="12" dur="2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2000" fill="hold"/>
                                        <p:tgtEl>
                                          <p:spTgt spid="31"/>
                                        </p:tgtEl>
                                        <p:attrNameLst>
                                          <p:attrName>ppt_x</p:attrName>
                                        </p:attrNameLst>
                                      </p:cBhvr>
                                      <p:tavLst>
                                        <p:tav tm="0">
                                          <p:val>
                                            <p:strVal val="#ppt_x"/>
                                          </p:val>
                                        </p:tav>
                                        <p:tav tm="100000">
                                          <p:val>
                                            <p:strVal val="#ppt_x"/>
                                          </p:val>
                                        </p:tav>
                                      </p:tavLst>
                                    </p:anim>
                                    <p:anim calcmode="lin" valueType="num">
                                      <p:cBhvr additive="base">
                                        <p:cTn id="18" dur="2000" fill="hold"/>
                                        <p:tgtEl>
                                          <p:spTgt spid="31"/>
                                        </p:tgtEl>
                                        <p:attrNameLst>
                                          <p:attrName>ppt_y</p:attrName>
                                        </p:attrNameLst>
                                      </p:cBhvr>
                                      <p:tavLst>
                                        <p:tav tm="0">
                                          <p:val>
                                            <p:strVal val="1+#ppt_h/2"/>
                                          </p:val>
                                        </p:tav>
                                        <p:tav tm="100000">
                                          <p:val>
                                            <p:strVal val="#ppt_y"/>
                                          </p:val>
                                        </p:tav>
                                      </p:tavLst>
                                    </p:anim>
                                  </p:childTnLst>
                                </p:cTn>
                              </p:par>
                              <p:par>
                                <p:cTn id="19" presetID="7" presetClass="entr" presetSubtype="4"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2000" fill="hold"/>
                                        <p:tgtEl>
                                          <p:spTgt spid="32"/>
                                        </p:tgtEl>
                                        <p:attrNameLst>
                                          <p:attrName>ppt_x</p:attrName>
                                        </p:attrNameLst>
                                      </p:cBhvr>
                                      <p:tavLst>
                                        <p:tav tm="0">
                                          <p:val>
                                            <p:strVal val="#ppt_x"/>
                                          </p:val>
                                        </p:tav>
                                        <p:tav tm="100000">
                                          <p:val>
                                            <p:strVal val="#ppt_x"/>
                                          </p:val>
                                        </p:tav>
                                      </p:tavLst>
                                    </p:anim>
                                    <p:anim calcmode="lin" valueType="num">
                                      <p:cBhvr additive="base">
                                        <p:cTn id="22" dur="20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additive="base">
                                        <p:cTn id="27" dur="2000" fill="hold"/>
                                        <p:tgtEl>
                                          <p:spTgt spid="34"/>
                                        </p:tgtEl>
                                        <p:attrNameLst>
                                          <p:attrName>ppt_x</p:attrName>
                                        </p:attrNameLst>
                                      </p:cBhvr>
                                      <p:tavLst>
                                        <p:tav tm="0">
                                          <p:val>
                                            <p:strVal val="#ppt_x"/>
                                          </p:val>
                                        </p:tav>
                                        <p:tav tm="100000">
                                          <p:val>
                                            <p:strVal val="#ppt_x"/>
                                          </p:val>
                                        </p:tav>
                                      </p:tavLst>
                                    </p:anim>
                                    <p:anim calcmode="lin" valueType="num">
                                      <p:cBhvr additive="base">
                                        <p:cTn id="28" dur="2000" fill="hold"/>
                                        <p:tgtEl>
                                          <p:spTgt spid="3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2000" fill="hold"/>
                                        <p:tgtEl>
                                          <p:spTgt spid="35"/>
                                        </p:tgtEl>
                                        <p:attrNameLst>
                                          <p:attrName>ppt_x</p:attrName>
                                        </p:attrNameLst>
                                      </p:cBhvr>
                                      <p:tavLst>
                                        <p:tav tm="0">
                                          <p:val>
                                            <p:strVal val="#ppt_x"/>
                                          </p:val>
                                        </p:tav>
                                        <p:tav tm="100000">
                                          <p:val>
                                            <p:strVal val="#ppt_x"/>
                                          </p:val>
                                        </p:tav>
                                      </p:tavLst>
                                    </p:anim>
                                    <p:anim calcmode="lin" valueType="num">
                                      <p:cBhvr additive="base">
                                        <p:cTn id="32" dur="2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2" grpId="0"/>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a:xfrm>
            <a:off x="428625" y="0"/>
            <a:ext cx="7467600" cy="1143000"/>
          </a:xfrm>
        </p:spPr>
        <p:txBody>
          <a:bodyPr anchor="t"/>
          <a:lstStyle/>
          <a:p>
            <a:r>
              <a:rPr lang="fr-FR" b="1" u="sng" smtClean="0">
                <a:solidFill>
                  <a:srgbClr val="0000FF"/>
                </a:solidFill>
              </a:rPr>
              <a:t>Lois de probabilité théoriques </a:t>
            </a:r>
          </a:p>
        </p:txBody>
      </p:sp>
      <p:sp>
        <p:nvSpPr>
          <p:cNvPr id="3" name="Espace réservé du contenu 2"/>
          <p:cNvSpPr>
            <a:spLocks noGrp="1"/>
          </p:cNvSpPr>
          <p:nvPr>
            <p:ph idx="1"/>
          </p:nvPr>
        </p:nvSpPr>
        <p:spPr>
          <a:xfrm>
            <a:off x="428625" y="714375"/>
            <a:ext cx="7615238" cy="5043488"/>
          </a:xfrm>
        </p:spPr>
        <p:txBody>
          <a:bodyPr/>
          <a:lstStyle/>
          <a:p>
            <a:r>
              <a:rPr lang="fr-FR" b="1" smtClean="0">
                <a:solidFill>
                  <a:srgbClr val="FF0000"/>
                </a:solidFill>
                <a:latin typeface="Times New Roman" pitchFamily="18" charset="0"/>
                <a:cs typeface="Times New Roman" pitchFamily="18" charset="0"/>
              </a:rPr>
              <a:t>Loi normale (Gauss):</a:t>
            </a:r>
          </a:p>
          <a:p>
            <a:pPr lvl="1"/>
            <a:r>
              <a:rPr lang="fr-FR" smtClean="0"/>
              <a:t>La loi continue la plus connue</a:t>
            </a:r>
          </a:p>
          <a:p>
            <a:pPr lvl="1"/>
            <a:r>
              <a:rPr lang="fr-FR" smtClean="0"/>
              <a:t> A une importance considérable en statistique </a:t>
            </a:r>
          </a:p>
          <a:p>
            <a:pPr lvl="1"/>
            <a:r>
              <a:rPr lang="fr-FR" smtClean="0"/>
              <a:t>Est caractérisée par 2 paramètres la moyenne      et l’écart type </a:t>
            </a:r>
            <a:r>
              <a:rPr lang="fr-FR" sz="3600" smtClean="0">
                <a:latin typeface="Symbol" pitchFamily="18" charset="2"/>
              </a:rPr>
              <a:t>s </a:t>
            </a:r>
            <a:r>
              <a:rPr lang="fr-FR" smtClean="0">
                <a:latin typeface="Symbol" pitchFamily="18" charset="2"/>
              </a:rPr>
              <a:t> </a:t>
            </a:r>
            <a:r>
              <a:rPr lang="fr-FR" smtClean="0">
                <a:latin typeface="Times New Roman" pitchFamily="18" charset="0"/>
                <a:cs typeface="Times New Roman" pitchFamily="18" charset="0"/>
              </a:rPr>
              <a:t>on notes N(</a:t>
            </a:r>
            <a:r>
              <a:rPr lang="fr-FR" smtClean="0"/>
              <a:t>   ,</a:t>
            </a:r>
            <a:r>
              <a:rPr lang="fr-FR" smtClean="0">
                <a:latin typeface="Symbol" pitchFamily="18" charset="2"/>
              </a:rPr>
              <a:t>s</a:t>
            </a:r>
            <a:r>
              <a:rPr lang="fr-FR" baseline="30000" smtClean="0">
                <a:latin typeface="Symbol" pitchFamily="18" charset="2"/>
              </a:rPr>
              <a:t>2</a:t>
            </a:r>
            <a:r>
              <a:rPr lang="fr-FR" smtClean="0">
                <a:latin typeface="Symbol" pitchFamily="18" charset="2"/>
              </a:rPr>
              <a:t>)</a:t>
            </a:r>
          </a:p>
          <a:p>
            <a:pPr lvl="1"/>
            <a:r>
              <a:rPr lang="fr-FR" smtClean="0">
                <a:latin typeface="Times New Roman" pitchFamily="18" charset="0"/>
                <a:cs typeface="Times New Roman" pitchFamily="18" charset="0"/>
              </a:rPr>
              <a:t>La fonction de densité de probabilité sous la forme suivante ;</a:t>
            </a:r>
          </a:p>
          <a:p>
            <a:pPr>
              <a:buFont typeface="Arial" charset="0"/>
              <a:buNone/>
            </a:pPr>
            <a:endParaRPr lang="fr-FR" smtClean="0"/>
          </a:p>
        </p:txBody>
      </p:sp>
      <p:pic>
        <p:nvPicPr>
          <p:cNvPr id="4"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929563" y="2428875"/>
            <a:ext cx="214312" cy="428625"/>
          </a:xfrm>
          <a:prstGeom prst="rect">
            <a:avLst/>
          </a:prstGeom>
          <a:noFill/>
          <a:ln w="9525">
            <a:noFill/>
            <a:miter lim="800000"/>
            <a:headEnd/>
            <a:tailEnd/>
          </a:ln>
        </p:spPr>
      </p:pic>
      <p:pic>
        <p:nvPicPr>
          <p:cNvPr id="5"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00688" y="3000375"/>
            <a:ext cx="142875" cy="285750"/>
          </a:xfrm>
          <a:prstGeom prst="rect">
            <a:avLst/>
          </a:prstGeom>
          <a:noFill/>
          <a:ln w="9525">
            <a:noFill/>
            <a:miter lim="800000"/>
            <a:headEnd/>
            <a:tailEnd/>
          </a:ln>
        </p:spPr>
      </p:pic>
      <p:sp>
        <p:nvSpPr>
          <p:cNvPr id="36870" name="ZoneTexte 6"/>
          <p:cNvSpPr txBox="1">
            <a:spLocks noChangeArrowheads="1"/>
          </p:cNvSpPr>
          <p:nvPr/>
        </p:nvSpPr>
        <p:spPr bwMode="auto">
          <a:xfrm>
            <a:off x="1500188" y="6488113"/>
            <a:ext cx="500062" cy="369887"/>
          </a:xfrm>
          <a:prstGeom prst="rect">
            <a:avLst/>
          </a:prstGeom>
          <a:noFill/>
          <a:ln w="9525">
            <a:noFill/>
            <a:miter lim="800000"/>
            <a:headEnd/>
            <a:tailEnd/>
          </a:ln>
        </p:spPr>
        <p:txBody>
          <a:bodyPr>
            <a:spAutoFit/>
          </a:bodyPr>
          <a:lstStyle/>
          <a:p>
            <a:endParaRPr lang="fr-FR" b="1" i="1">
              <a:latin typeface="Calibri" pitchFamily="34" charset="0"/>
            </a:endParaRPr>
          </a:p>
        </p:txBody>
      </p:sp>
      <p:sp>
        <p:nvSpPr>
          <p:cNvPr id="3687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3687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88" y="3929063"/>
            <a:ext cx="3406775" cy="10715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 presetClass="entr" presetSubtype="1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checkerboard(across)">
                                      <p:cBhvr>
                                        <p:cTn id="29" dur="500"/>
                                        <p:tgtEl>
                                          <p:spTgt spid="4"/>
                                        </p:tgtEl>
                                      </p:cBhvr>
                                    </p:animEffect>
                                  </p:childTnLst>
                                </p:cTn>
                              </p:par>
                            </p:childTnLst>
                          </p:cTn>
                        </p:par>
                        <p:par>
                          <p:cTn id="30" fill="hold">
                            <p:stCondLst>
                              <p:cond delay="2500"/>
                            </p:stCondLst>
                            <p:childTnLst>
                              <p:par>
                                <p:cTn id="31" presetID="5" presetClass="entr" presetSubtype="1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checkerboard(across)">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diamond(in)">
                                      <p:cBhvr>
                                        <p:cTn id="38" dur="2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1027"/>
                                        </p:tgtEl>
                                        <p:attrNameLst>
                                          <p:attrName>style.visibility</p:attrName>
                                        </p:attrNameLst>
                                      </p:cBhvr>
                                      <p:to>
                                        <p:strVal val="visible"/>
                                      </p:to>
                                    </p:set>
                                    <p:animEffect transition="in" filter="diamond(in)">
                                      <p:cBhvr>
                                        <p:cTn id="43"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57625"/>
            <a:ext cx="7467600" cy="2616200"/>
          </a:xfrm>
        </p:spPr>
        <p:txBody>
          <a:bodyPr rtlCol="0">
            <a:normAutofit fontScale="85000" lnSpcReduction="10000"/>
          </a:bodyPr>
          <a:lstStyle/>
          <a:p>
            <a:pPr fontAlgn="auto">
              <a:spcAft>
                <a:spcPts val="0"/>
              </a:spcAft>
              <a:buFont typeface="Arial" pitchFamily="34" charset="0"/>
              <a:buChar char="•"/>
              <a:defRPr/>
            </a:pPr>
            <a:r>
              <a:rPr lang="fr-FR" dirty="0" smtClean="0"/>
              <a:t>La courbe a une forme de cloche (nommée cloche de Gauss)</a:t>
            </a:r>
          </a:p>
          <a:p>
            <a:pPr fontAlgn="auto">
              <a:spcAft>
                <a:spcPts val="0"/>
              </a:spcAft>
              <a:buFont typeface="Arial" pitchFamily="34" charset="0"/>
              <a:buChar char="•"/>
              <a:defRPr/>
            </a:pPr>
            <a:r>
              <a:rPr lang="fr-FR" dirty="0" smtClean="0"/>
              <a:t>La courbe est symétrique par rapport        Cs=0</a:t>
            </a:r>
          </a:p>
          <a:p>
            <a:pPr fontAlgn="auto">
              <a:spcAft>
                <a:spcPts val="0"/>
              </a:spcAft>
              <a:buFont typeface="Arial" pitchFamily="34" charset="0"/>
              <a:buChar char="•"/>
              <a:defRPr/>
            </a:pPr>
            <a:r>
              <a:rPr lang="fr-FR" dirty="0" smtClean="0"/>
              <a:t>La courbe est maximale  f(x)</a:t>
            </a:r>
            <a:r>
              <a:rPr lang="fr-FR" baseline="-25000" dirty="0" smtClean="0"/>
              <a:t>max</a:t>
            </a:r>
            <a:r>
              <a:rPr lang="fr-FR" dirty="0" smtClean="0"/>
              <a:t>=          pour x= </a:t>
            </a:r>
          </a:p>
          <a:p>
            <a:pPr fontAlgn="auto">
              <a:spcAft>
                <a:spcPts val="0"/>
              </a:spcAft>
              <a:buFont typeface="Arial" pitchFamily="34" charset="0"/>
              <a:buChar char="•"/>
              <a:defRPr/>
            </a:pPr>
            <a:r>
              <a:rPr lang="fr-FR" dirty="0" smtClean="0"/>
              <a:t>La courbe a deux points d’inflexion   -</a:t>
            </a:r>
            <a:r>
              <a:rPr lang="fr-FR" dirty="0" smtClean="0">
                <a:latin typeface="Symbol" pitchFamily="18" charset="2"/>
              </a:rPr>
              <a:t>s </a:t>
            </a:r>
            <a:r>
              <a:rPr lang="fr-FR" dirty="0" smtClean="0">
                <a:latin typeface="Times New Roman" pitchFamily="18" charset="0"/>
                <a:cs typeface="Times New Roman" pitchFamily="18" charset="0"/>
              </a:rPr>
              <a:t>et</a:t>
            </a:r>
            <a:r>
              <a:rPr lang="fr-FR" dirty="0" smtClean="0">
                <a:latin typeface="Symbol" pitchFamily="18" charset="2"/>
              </a:rPr>
              <a:t>     +s</a:t>
            </a:r>
            <a:endParaRPr lang="fr-FR" dirty="0" smtClean="0"/>
          </a:p>
          <a:p>
            <a:pPr fontAlgn="auto">
              <a:spcAft>
                <a:spcPts val="0"/>
              </a:spcAft>
              <a:buFont typeface="Arial" pitchFamily="34" charset="0"/>
              <a:buChar char="•"/>
              <a:defRPr/>
            </a:pPr>
            <a:endParaRPr lang="fr-FR" dirty="0"/>
          </a:p>
        </p:txBody>
      </p:sp>
      <p:grpSp>
        <p:nvGrpSpPr>
          <p:cNvPr id="2" name="Groupe 19"/>
          <p:cNvGrpSpPr>
            <a:grpSpLocks/>
          </p:cNvGrpSpPr>
          <p:nvPr/>
        </p:nvGrpSpPr>
        <p:grpSpPr bwMode="auto">
          <a:xfrm>
            <a:off x="2214563" y="1143000"/>
            <a:ext cx="3876675" cy="2525713"/>
            <a:chOff x="1409939" y="1582891"/>
            <a:chExt cx="3876441" cy="2525392"/>
          </a:xfrm>
        </p:grpSpPr>
        <p:grpSp>
          <p:nvGrpSpPr>
            <p:cNvPr id="4" name="Groupe 28"/>
            <p:cNvGrpSpPr>
              <a:grpSpLocks/>
            </p:cNvGrpSpPr>
            <p:nvPr/>
          </p:nvGrpSpPr>
          <p:grpSpPr bwMode="auto">
            <a:xfrm>
              <a:off x="2000232" y="1714488"/>
              <a:ext cx="3286148" cy="2369595"/>
              <a:chOff x="3938366" y="1572406"/>
              <a:chExt cx="4848476" cy="3756076"/>
            </a:xfrm>
          </p:grpSpPr>
          <p:sp>
            <p:nvSpPr>
              <p:cNvPr id="37909" name="ZoneTexte 4"/>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6" name="Connecteur droit avec flèche 5"/>
              <p:cNvCxnSpPr/>
              <p:nvPr/>
            </p:nvCxnSpPr>
            <p:spPr>
              <a:xfrm rot="5400000" flipH="1" flipV="1">
                <a:off x="2425972" y="3143914"/>
                <a:ext cx="314254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4001928" y="4715185"/>
                <a:ext cx="4784914" cy="2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7"/>
              <p:cNvCxnSpPr>
                <a:stCxn id="9" idx="2"/>
              </p:cNvCxnSpPr>
              <p:nvPr/>
            </p:nvCxnSpPr>
            <p:spPr>
              <a:xfrm flipH="1" flipV="1">
                <a:off x="3938692" y="2614286"/>
                <a:ext cx="2054022" cy="2012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Forme libre 8"/>
              <p:cNvSpPr/>
              <p:nvPr/>
            </p:nvSpPr>
            <p:spPr>
              <a:xfrm>
                <a:off x="4275955" y="2589125"/>
                <a:ext cx="3456942" cy="1854326"/>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37899" name="ZoneTexte 9"/>
            <p:cNvSpPr txBox="1">
              <a:spLocks noChangeArrowheads="1"/>
            </p:cNvSpPr>
            <p:nvPr/>
          </p:nvSpPr>
          <p:spPr bwMode="auto">
            <a:xfrm>
              <a:off x="1409939" y="1582891"/>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f(x)</a:t>
              </a:r>
            </a:p>
          </p:txBody>
        </p:sp>
        <p:pic>
          <p:nvPicPr>
            <p:cNvPr id="3790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28725" y="2012407"/>
              <a:ext cx="571504" cy="619129"/>
            </a:xfrm>
            <a:prstGeom prst="rect">
              <a:avLst/>
            </a:prstGeom>
            <a:noFill/>
            <a:ln w="9525">
              <a:noFill/>
              <a:miter lim="800000"/>
              <a:headEnd/>
              <a:tailEnd/>
            </a:ln>
          </p:spPr>
        </p:pic>
        <p:cxnSp>
          <p:nvCxnSpPr>
            <p:cNvPr id="12" name="Connecteur droit 11"/>
            <p:cNvCxnSpPr/>
            <p:nvPr/>
          </p:nvCxnSpPr>
          <p:spPr>
            <a:xfrm rot="16200000" flipH="1">
              <a:off x="2738641" y="3036855"/>
              <a:ext cx="1344442" cy="36511"/>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37902"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7551" y="3798357"/>
              <a:ext cx="142876" cy="285752"/>
            </a:xfrm>
            <a:prstGeom prst="rect">
              <a:avLst/>
            </a:prstGeom>
            <a:noFill/>
            <a:ln w="9525">
              <a:noFill/>
              <a:miter lim="800000"/>
              <a:headEnd/>
              <a:tailEnd/>
            </a:ln>
          </p:spPr>
        </p:pic>
        <p:cxnSp>
          <p:nvCxnSpPr>
            <p:cNvPr id="14" name="Connecteur droit 13"/>
            <p:cNvCxnSpPr/>
            <p:nvPr/>
          </p:nvCxnSpPr>
          <p:spPr>
            <a:xfrm>
              <a:off x="3986295" y="3143206"/>
              <a:ext cx="14287" cy="58412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16200000" flipH="1">
              <a:off x="2517170" y="3458282"/>
              <a:ext cx="503174" cy="34923"/>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37905"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86179" y="3798357"/>
              <a:ext cx="142876" cy="285752"/>
            </a:xfrm>
            <a:prstGeom prst="rect">
              <a:avLst/>
            </a:prstGeom>
            <a:noFill/>
            <a:ln w="9525">
              <a:noFill/>
              <a:miter lim="800000"/>
              <a:headEnd/>
              <a:tailEnd/>
            </a:ln>
          </p:spPr>
        </p:pic>
        <p:pic>
          <p:nvPicPr>
            <p:cNvPr id="3790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1" y="3774293"/>
              <a:ext cx="142876" cy="285752"/>
            </a:xfrm>
            <a:prstGeom prst="rect">
              <a:avLst/>
            </a:prstGeom>
            <a:noFill/>
            <a:ln w="9525">
              <a:noFill/>
              <a:miter lim="800000"/>
              <a:headEnd/>
              <a:tailEnd/>
            </a:ln>
          </p:spPr>
        </p:pic>
        <p:sp>
          <p:nvSpPr>
            <p:cNvPr id="37907" name="ZoneTexte 17"/>
            <p:cNvSpPr txBox="1">
              <a:spLocks noChangeArrowheads="1"/>
            </p:cNvSpPr>
            <p:nvPr/>
          </p:nvSpPr>
          <p:spPr bwMode="auto">
            <a:xfrm>
              <a:off x="3832799" y="3738951"/>
              <a:ext cx="500066" cy="369332"/>
            </a:xfrm>
            <a:prstGeom prst="rect">
              <a:avLst/>
            </a:prstGeom>
            <a:noFill/>
            <a:ln w="9525">
              <a:noFill/>
              <a:miter lim="800000"/>
              <a:headEnd/>
              <a:tailEnd/>
            </a:ln>
          </p:spPr>
          <p:txBody>
            <a:bodyPr>
              <a:spAutoFit/>
            </a:bodyPr>
            <a:lstStyle/>
            <a:p>
              <a:r>
                <a:rPr lang="fr-FR">
                  <a:latin typeface="Calibri" pitchFamily="34" charset="0"/>
                </a:rPr>
                <a:t>+</a:t>
              </a:r>
              <a:r>
                <a:rPr lang="fr-FR">
                  <a:latin typeface="Symbol" pitchFamily="18" charset="2"/>
                </a:rPr>
                <a:t>s</a:t>
              </a:r>
              <a:endParaRPr lang="fr-FR">
                <a:latin typeface="Calibri" pitchFamily="34" charset="0"/>
              </a:endParaRPr>
            </a:p>
          </p:txBody>
        </p:sp>
        <p:sp>
          <p:nvSpPr>
            <p:cNvPr id="37908" name="ZoneTexte 18"/>
            <p:cNvSpPr txBox="1">
              <a:spLocks noChangeArrowheads="1"/>
            </p:cNvSpPr>
            <p:nvPr/>
          </p:nvSpPr>
          <p:spPr bwMode="auto">
            <a:xfrm>
              <a:off x="2690545" y="3678791"/>
              <a:ext cx="500066" cy="369332"/>
            </a:xfrm>
            <a:prstGeom prst="rect">
              <a:avLst/>
            </a:prstGeom>
            <a:noFill/>
            <a:ln w="9525">
              <a:noFill/>
              <a:miter lim="800000"/>
              <a:headEnd/>
              <a:tailEnd/>
            </a:ln>
          </p:spPr>
          <p:txBody>
            <a:bodyPr>
              <a:spAutoFit/>
            </a:bodyPr>
            <a:lstStyle/>
            <a:p>
              <a:r>
                <a:rPr lang="fr-FR">
                  <a:latin typeface="Symbol" pitchFamily="18" charset="2"/>
                </a:rPr>
                <a:t>-s</a:t>
              </a:r>
              <a:endParaRPr lang="fr-FR">
                <a:latin typeface="Calibri" pitchFamily="34" charset="0"/>
              </a:endParaRPr>
            </a:p>
          </p:txBody>
        </p:sp>
      </p:grpSp>
      <p:pic>
        <p:nvPicPr>
          <p:cNvPr id="22"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286625" y="5214938"/>
            <a:ext cx="166688" cy="333375"/>
          </a:xfrm>
          <a:prstGeom prst="rect">
            <a:avLst/>
          </a:prstGeom>
          <a:noFill/>
          <a:ln w="9525">
            <a:noFill/>
            <a:miter lim="800000"/>
            <a:headEnd/>
            <a:tailEnd/>
          </a:ln>
        </p:spPr>
      </p:pic>
      <p:pic>
        <p:nvPicPr>
          <p:cNvPr id="2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429250" y="5072063"/>
            <a:ext cx="603250" cy="654050"/>
          </a:xfrm>
          <a:prstGeom prst="rect">
            <a:avLst/>
          </a:prstGeom>
          <a:noFill/>
          <a:ln w="9525">
            <a:noFill/>
            <a:miter lim="800000"/>
            <a:headEnd/>
            <a:tailEnd/>
          </a:ln>
        </p:spPr>
      </p:pic>
      <p:pic>
        <p:nvPicPr>
          <p:cNvPr id="24"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86438" y="5653088"/>
            <a:ext cx="166687" cy="333375"/>
          </a:xfrm>
          <a:prstGeom prst="rect">
            <a:avLst/>
          </a:prstGeom>
          <a:noFill/>
          <a:ln w="9525">
            <a:noFill/>
            <a:miter lim="800000"/>
            <a:headEnd/>
            <a:tailEnd/>
          </a:ln>
        </p:spPr>
      </p:pic>
      <p:pic>
        <p:nvPicPr>
          <p:cNvPr id="25"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678613" y="5640388"/>
            <a:ext cx="166687" cy="333375"/>
          </a:xfrm>
          <a:prstGeom prst="rect">
            <a:avLst/>
          </a:prstGeom>
          <a:noFill/>
          <a:ln w="9525">
            <a:noFill/>
            <a:miter lim="800000"/>
            <a:headEnd/>
            <a:tailEnd/>
          </a:ln>
        </p:spPr>
      </p:pic>
      <p:sp>
        <p:nvSpPr>
          <p:cNvPr id="37896" name="ZoneTexte 25"/>
          <p:cNvSpPr txBox="1">
            <a:spLocks noChangeArrowheads="1"/>
          </p:cNvSpPr>
          <p:nvPr/>
        </p:nvSpPr>
        <p:spPr bwMode="auto">
          <a:xfrm>
            <a:off x="642938" y="428625"/>
            <a:ext cx="8215312" cy="830263"/>
          </a:xfrm>
          <a:prstGeom prst="rect">
            <a:avLst/>
          </a:prstGeom>
          <a:noFill/>
          <a:ln w="9525">
            <a:noFill/>
            <a:miter lim="800000"/>
            <a:headEnd/>
            <a:tailEnd/>
          </a:ln>
        </p:spPr>
        <p:txBody>
          <a:bodyPr>
            <a:spAutoFit/>
          </a:bodyPr>
          <a:lstStyle/>
          <a:p>
            <a:pPr marL="0" lvl="1"/>
            <a:r>
              <a:rPr lang="fr-FR" sz="2400">
                <a:latin typeface="Times New Roman" pitchFamily="18" charset="0"/>
                <a:cs typeface="Times New Roman" pitchFamily="18" charset="0"/>
              </a:rPr>
              <a:t>La densité de probabilité est représenté par le graphe suivant;</a:t>
            </a:r>
          </a:p>
          <a:p>
            <a:endParaRPr lang="fr-FR" sz="2400">
              <a:latin typeface="Calibri" pitchFamily="34" charset="0"/>
            </a:endParaRPr>
          </a:p>
        </p:txBody>
      </p:sp>
      <p:pic>
        <p:nvPicPr>
          <p:cNvPr id="28"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02363" y="4738688"/>
            <a:ext cx="214312" cy="428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3">
                                            <p:txEl>
                                              <p:pRg st="1" end="1"/>
                                            </p:txEl>
                                          </p:spTgt>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additive="base">
                                        <p:cTn id="22" dur="500" fill="hold"/>
                                        <p:tgtEl>
                                          <p:spTgt spid="28"/>
                                        </p:tgtEl>
                                        <p:attrNameLst>
                                          <p:attrName>ppt_x</p:attrName>
                                        </p:attrNameLst>
                                      </p:cBhvr>
                                      <p:tavLst>
                                        <p:tav tm="0">
                                          <p:val>
                                            <p:strVal val="1+#ppt_w/2"/>
                                          </p:val>
                                        </p:tav>
                                        <p:tav tm="100000">
                                          <p:val>
                                            <p:strVal val="#ppt_x"/>
                                          </p:val>
                                        </p:tav>
                                      </p:tavLst>
                                    </p:anim>
                                    <p:anim calcmode="lin" valueType="num">
                                      <p:cBhvr additive="base">
                                        <p:cTn id="23"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ppt_x"/>
                                          </p:val>
                                        </p:tav>
                                        <p:tav tm="100000">
                                          <p:val>
                                            <p:strVal val="#ppt_x"/>
                                          </p:val>
                                        </p:tav>
                                      </p:tavLst>
                                    </p:anim>
                                    <p:anim calcmode="lin" valueType="num">
                                      <p:cBhvr additive="base">
                                        <p:cTn id="37" dur="500" fill="hold"/>
                                        <p:tgtEl>
                                          <p:spTgt spid="23"/>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additive="base">
                                        <p:cTn id="40" dur="500" fill="hold"/>
                                        <p:tgtEl>
                                          <p:spTgt spid="22"/>
                                        </p:tgtEl>
                                        <p:attrNameLst>
                                          <p:attrName>ppt_x</p:attrName>
                                        </p:attrNameLst>
                                      </p:cBhvr>
                                      <p:tavLst>
                                        <p:tav tm="0">
                                          <p:val>
                                            <p:strVal val="#ppt_x"/>
                                          </p:val>
                                        </p:tav>
                                        <p:tav tm="100000">
                                          <p:val>
                                            <p:strVal val="#ppt_x"/>
                                          </p:val>
                                        </p:tav>
                                      </p:tavLst>
                                    </p:anim>
                                    <p:anim calcmode="lin" valueType="num">
                                      <p:cBhvr additive="base">
                                        <p:cTn id="41" dur="500" fill="hold"/>
                                        <p:tgtEl>
                                          <p:spTgt spid="22"/>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additive="base">
                                        <p:cTn id="48" dur="500" fill="hold"/>
                                        <p:tgtEl>
                                          <p:spTgt spid="25"/>
                                        </p:tgtEl>
                                        <p:attrNameLst>
                                          <p:attrName>ppt_x</p:attrName>
                                        </p:attrNameLst>
                                      </p:cBhvr>
                                      <p:tavLst>
                                        <p:tav tm="0">
                                          <p:val>
                                            <p:strVal val="#ppt_x"/>
                                          </p:val>
                                        </p:tav>
                                        <p:tav tm="100000">
                                          <p:val>
                                            <p:strVal val="#ppt_x"/>
                                          </p:val>
                                        </p:tav>
                                      </p:tavLst>
                                    </p:anim>
                                    <p:anim calcmode="lin" valueType="num">
                                      <p:cBhvr additive="base">
                                        <p:cTn id="4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p:cNvSpPr>
            <a:spLocks noGrp="1"/>
          </p:cNvSpPr>
          <p:nvPr>
            <p:ph type="title"/>
          </p:nvPr>
        </p:nvSpPr>
        <p:spPr/>
        <p:txBody>
          <a:bodyPr anchor="t"/>
          <a:lstStyle/>
          <a:p>
            <a:r>
              <a:rPr lang="fr-FR" b="1" smtClean="0">
                <a:solidFill>
                  <a:srgbClr val="FF0000"/>
                </a:solidFill>
              </a:rPr>
              <a:t>Fonction de répartition F(x)</a:t>
            </a:r>
          </a:p>
        </p:txBody>
      </p:sp>
      <p:sp>
        <p:nvSpPr>
          <p:cNvPr id="38915" name="Espace réservé du contenu 2"/>
          <p:cNvSpPr>
            <a:spLocks noGrp="1"/>
          </p:cNvSpPr>
          <p:nvPr>
            <p:ph idx="1"/>
          </p:nvPr>
        </p:nvSpPr>
        <p:spPr>
          <a:xfrm>
            <a:off x="457200" y="1600200"/>
            <a:ext cx="8329613" cy="4873625"/>
          </a:xfrm>
        </p:spPr>
        <p:txBody>
          <a:bodyPr/>
          <a:lstStyle/>
          <a:p>
            <a:r>
              <a:rPr lang="fr-FR" smtClean="0"/>
              <a:t>F(x) est la probabilité d’avoir une valeur inférieur a x</a:t>
            </a:r>
          </a:p>
          <a:p>
            <a:pPr>
              <a:buFont typeface="Arial" charset="0"/>
              <a:buNone/>
            </a:pPr>
            <a:r>
              <a:rPr lang="fr-FR" b="1" i="1" smtClean="0">
                <a:latin typeface="Times New Roman" pitchFamily="18" charset="0"/>
                <a:cs typeface="Times New Roman" pitchFamily="18" charset="0"/>
              </a:rPr>
              <a:t>F(a)</a:t>
            </a:r>
            <a:r>
              <a:rPr lang="fr-FR" b="1" smtClean="0">
                <a:latin typeface="Times New Roman" pitchFamily="18" charset="0"/>
                <a:cs typeface="Times New Roman" pitchFamily="18" charset="0"/>
              </a:rPr>
              <a:t>=P(x&lt;</a:t>
            </a:r>
            <a:r>
              <a:rPr lang="fr-FR" b="1" i="1" smtClean="0">
                <a:latin typeface="Times New Roman" pitchFamily="18" charset="0"/>
                <a:cs typeface="Times New Roman" pitchFamily="18" charset="0"/>
              </a:rPr>
              <a:t>a</a:t>
            </a:r>
            <a:r>
              <a:rPr lang="fr-FR" b="1" smtClean="0">
                <a:latin typeface="Times New Roman" pitchFamily="18" charset="0"/>
                <a:cs typeface="Times New Roman" pitchFamily="18" charset="0"/>
              </a:rPr>
              <a:t>)</a:t>
            </a:r>
          </a:p>
          <a:p>
            <a:pPr>
              <a:buFont typeface="Arial" charset="0"/>
              <a:buNone/>
            </a:pPr>
            <a:r>
              <a:rPr lang="fr-FR" smtClean="0"/>
              <a:t> </a:t>
            </a:r>
          </a:p>
        </p:txBody>
      </p:sp>
      <p:grpSp>
        <p:nvGrpSpPr>
          <p:cNvPr id="2" name="Groupe 16"/>
          <p:cNvGrpSpPr>
            <a:grpSpLocks/>
          </p:cNvGrpSpPr>
          <p:nvPr/>
        </p:nvGrpSpPr>
        <p:grpSpPr bwMode="auto">
          <a:xfrm>
            <a:off x="1468438" y="3582988"/>
            <a:ext cx="3246437" cy="2368550"/>
            <a:chOff x="3996758" y="1572406"/>
            <a:chExt cx="4790084" cy="3756076"/>
          </a:xfrm>
        </p:grpSpPr>
        <p:sp>
          <p:nvSpPr>
            <p:cNvPr id="38929" name="ZoneTexte 17"/>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19" name="Connecteur droit avec flèche 18"/>
            <p:cNvCxnSpPr/>
            <p:nvPr/>
          </p:nvCxnSpPr>
          <p:spPr>
            <a:xfrm rot="5400000" flipH="1" flipV="1">
              <a:off x="2425852" y="3143312"/>
              <a:ext cx="314181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4001443" y="4714218"/>
              <a:ext cx="4785399" cy="2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23"/>
            <p:cNvCxnSpPr>
              <a:stCxn id="26" idx="2"/>
            </p:cNvCxnSpPr>
            <p:nvPr/>
          </p:nvCxnSpPr>
          <p:spPr>
            <a:xfrm flipH="1" flipV="1">
              <a:off x="4062344" y="2478698"/>
              <a:ext cx="2054231" cy="2517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Forme libre 25"/>
            <p:cNvSpPr/>
            <p:nvPr/>
          </p:nvSpPr>
          <p:spPr>
            <a:xfrm>
              <a:off x="4399640" y="2456040"/>
              <a:ext cx="3457293" cy="2061815"/>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27" name="ZoneTexte 26"/>
          <p:cNvSpPr txBox="1">
            <a:spLocks noChangeArrowheads="1"/>
          </p:cNvSpPr>
          <p:nvPr/>
        </p:nvSpPr>
        <p:spPr bwMode="auto">
          <a:xfrm>
            <a:off x="835025" y="3368675"/>
            <a:ext cx="788988" cy="368300"/>
          </a:xfrm>
          <a:prstGeom prst="rect">
            <a:avLst/>
          </a:prstGeom>
          <a:noFill/>
          <a:ln w="9525">
            <a:noFill/>
            <a:miter lim="800000"/>
            <a:headEnd/>
            <a:tailEnd/>
          </a:ln>
        </p:spPr>
        <p:txBody>
          <a:bodyPr>
            <a:spAutoFit/>
          </a:bodyPr>
          <a:lstStyle/>
          <a:p>
            <a:r>
              <a:rPr lang="fr-FR" i="1">
                <a:latin typeface="Calibri" pitchFamily="34" charset="0"/>
              </a:rPr>
              <a:t> </a:t>
            </a:r>
            <a:r>
              <a:rPr lang="fr-FR" b="1" i="1">
                <a:latin typeface="Calibri" pitchFamily="34" charset="0"/>
              </a:rPr>
              <a:t>f(x)</a:t>
            </a:r>
          </a:p>
        </p:txBody>
      </p:sp>
      <p:cxnSp>
        <p:nvCxnSpPr>
          <p:cNvPr id="28" name="Connecteur droit 27"/>
          <p:cNvCxnSpPr>
            <a:stCxn id="30" idx="4"/>
          </p:cNvCxnSpPr>
          <p:nvPr/>
        </p:nvCxnSpPr>
        <p:spPr>
          <a:xfrm flipH="1">
            <a:off x="2533650" y="4583113"/>
            <a:ext cx="7938" cy="1006475"/>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29" name="ZoneTexte 28"/>
          <p:cNvSpPr txBox="1">
            <a:spLocks noChangeArrowheads="1"/>
          </p:cNvSpPr>
          <p:nvPr/>
        </p:nvSpPr>
        <p:spPr bwMode="auto">
          <a:xfrm>
            <a:off x="2424113" y="5495925"/>
            <a:ext cx="428625" cy="369888"/>
          </a:xfrm>
          <a:prstGeom prst="rect">
            <a:avLst/>
          </a:prstGeom>
          <a:noFill/>
          <a:ln w="9525">
            <a:noFill/>
            <a:miter lim="800000"/>
            <a:headEnd/>
            <a:tailEnd/>
          </a:ln>
        </p:spPr>
        <p:txBody>
          <a:bodyPr>
            <a:spAutoFit/>
          </a:bodyPr>
          <a:lstStyle/>
          <a:p>
            <a:r>
              <a:rPr lang="fr-FR" i="1">
                <a:latin typeface="Calibri" pitchFamily="34" charset="0"/>
              </a:rPr>
              <a:t>a</a:t>
            </a:r>
          </a:p>
        </p:txBody>
      </p:sp>
      <p:sp>
        <p:nvSpPr>
          <p:cNvPr id="30" name="Forme libre 29"/>
          <p:cNvSpPr/>
          <p:nvPr/>
        </p:nvSpPr>
        <p:spPr>
          <a:xfrm>
            <a:off x="1500188" y="4583113"/>
            <a:ext cx="1041400" cy="1000125"/>
          </a:xfrm>
          <a:custGeom>
            <a:avLst/>
            <a:gdLst>
              <a:gd name="connsiteX0" fmla="*/ 0 w 741406"/>
              <a:gd name="connsiteY0" fmla="*/ 1124465 h 1124465"/>
              <a:gd name="connsiteX1" fmla="*/ 197709 w 741406"/>
              <a:gd name="connsiteY1" fmla="*/ 976184 h 1124465"/>
              <a:gd name="connsiteX2" fmla="*/ 395417 w 741406"/>
              <a:gd name="connsiteY2" fmla="*/ 691978 h 1124465"/>
              <a:gd name="connsiteX3" fmla="*/ 543698 w 741406"/>
              <a:gd name="connsiteY3" fmla="*/ 370703 h 1124465"/>
              <a:gd name="connsiteX4" fmla="*/ 741406 w 741406"/>
              <a:gd name="connsiteY4" fmla="*/ 0 h 1124465"/>
              <a:gd name="connsiteX5" fmla="*/ 729049 w 741406"/>
              <a:gd name="connsiteY5" fmla="*/ 1124465 h 1124465"/>
              <a:gd name="connsiteX6" fmla="*/ 0 w 741406"/>
              <a:gd name="connsiteY6" fmla="*/ 1124465 h 11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1406" h="1124465">
                <a:moveTo>
                  <a:pt x="0" y="1124465"/>
                </a:moveTo>
                <a:lnTo>
                  <a:pt x="197709" y="976184"/>
                </a:lnTo>
                <a:lnTo>
                  <a:pt x="395417" y="691978"/>
                </a:lnTo>
                <a:lnTo>
                  <a:pt x="543698" y="370703"/>
                </a:lnTo>
                <a:lnTo>
                  <a:pt x="741406" y="0"/>
                </a:lnTo>
                <a:lnTo>
                  <a:pt x="729049" y="1124465"/>
                </a:lnTo>
                <a:lnTo>
                  <a:pt x="0" y="1124465"/>
                </a:lnTo>
                <a:close/>
              </a:path>
            </a:pathLst>
          </a:cu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31" name="Connecteur droit avec flèche 30"/>
          <p:cNvCxnSpPr/>
          <p:nvPr/>
        </p:nvCxnSpPr>
        <p:spPr>
          <a:xfrm rot="5400000" flipH="1" flipV="1">
            <a:off x="1643063" y="5583238"/>
            <a:ext cx="714375" cy="4286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a:spLocks noChangeArrowheads="1"/>
          </p:cNvSpPr>
          <p:nvPr/>
        </p:nvSpPr>
        <p:spPr bwMode="auto">
          <a:xfrm>
            <a:off x="1117600" y="6084888"/>
            <a:ext cx="1382713" cy="339725"/>
          </a:xfrm>
          <a:prstGeom prst="rect">
            <a:avLst/>
          </a:prstGeom>
          <a:noFill/>
          <a:ln w="9525">
            <a:noFill/>
            <a:miter lim="800000"/>
            <a:headEnd/>
            <a:tailEnd/>
          </a:ln>
        </p:spPr>
        <p:txBody>
          <a:bodyPr>
            <a:spAutoFit/>
          </a:bodyPr>
          <a:lstStyle/>
          <a:p>
            <a:r>
              <a:rPr lang="fr-FR" sz="1600" b="1" i="1">
                <a:latin typeface="Times New Roman" pitchFamily="18" charset="0"/>
                <a:cs typeface="Times New Roman" pitchFamily="18" charset="0"/>
              </a:rPr>
              <a:t>F(a)</a:t>
            </a:r>
            <a:r>
              <a:rPr lang="fr-FR" sz="1600" b="1">
                <a:latin typeface="Times New Roman" pitchFamily="18" charset="0"/>
                <a:cs typeface="Times New Roman" pitchFamily="18" charset="0"/>
              </a:rPr>
              <a:t>=P(x&lt;</a:t>
            </a:r>
            <a:r>
              <a:rPr lang="fr-FR" sz="1600" b="1" i="1">
                <a:latin typeface="Times New Roman" pitchFamily="18" charset="0"/>
                <a:cs typeface="Times New Roman" pitchFamily="18" charset="0"/>
              </a:rPr>
              <a:t>a</a:t>
            </a:r>
            <a:r>
              <a:rPr lang="fr-FR" sz="1600" b="1">
                <a:latin typeface="Times New Roman" pitchFamily="18" charset="0"/>
                <a:cs typeface="Times New Roman" pitchFamily="18" charset="0"/>
              </a:rPr>
              <a:t>)</a:t>
            </a:r>
          </a:p>
        </p:txBody>
      </p:sp>
      <p:pic>
        <p:nvPicPr>
          <p:cNvPr id="3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85813" y="3868738"/>
            <a:ext cx="571500" cy="619125"/>
          </a:xfrm>
          <a:prstGeom prst="rect">
            <a:avLst/>
          </a:prstGeom>
          <a:noFill/>
          <a:ln w="9525">
            <a:noFill/>
            <a:miter lim="800000"/>
            <a:headEnd/>
            <a:tailEnd/>
          </a:ln>
        </p:spPr>
      </p:pic>
      <p:sp>
        <p:nvSpPr>
          <p:cNvPr id="36" name="Flèche droite 35"/>
          <p:cNvSpPr/>
          <p:nvPr/>
        </p:nvSpPr>
        <p:spPr>
          <a:xfrm>
            <a:off x="4643438" y="4000500"/>
            <a:ext cx="857250" cy="1357313"/>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38"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643563" y="3857625"/>
            <a:ext cx="2695575" cy="928688"/>
          </a:xfrm>
          <a:prstGeom prst="rect">
            <a:avLst/>
          </a:prstGeom>
          <a:noFill/>
          <a:ln w="9525">
            <a:noFill/>
            <a:miter lim="800000"/>
            <a:headEnd/>
            <a:tailEnd/>
          </a:ln>
        </p:spPr>
      </p:pic>
      <p:sp>
        <p:nvSpPr>
          <p:cNvPr id="3892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3892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8499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403850" y="4929188"/>
            <a:ext cx="3448050" cy="809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checkerboard(across)">
                                      <p:cBhvr>
                                        <p:cTn id="10" dur="1000"/>
                                        <p:tgtEl>
                                          <p:spTgt spid="27"/>
                                        </p:tgtEl>
                                      </p:cBhvr>
                                    </p:animEffect>
                                  </p:childTnLst>
                                </p:cTn>
                              </p:par>
                              <p:par>
                                <p:cTn id="11" presetID="5" presetClass="entr" presetSubtype="1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checkerboard(across)">
                                      <p:cBhvr>
                                        <p:cTn id="13" dur="1000"/>
                                        <p:tgtEl>
                                          <p:spTgt spid="2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checkerboard(across)">
                                      <p:cBhvr>
                                        <p:cTn id="16" dur="1000"/>
                                        <p:tgtEl>
                                          <p:spTgt spid="2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checkerboard(across)">
                                      <p:cBhvr>
                                        <p:cTn id="19" dur="1000"/>
                                        <p:tgtEl>
                                          <p:spTgt spid="30"/>
                                        </p:tgtEl>
                                      </p:cBhvr>
                                    </p:animEffect>
                                  </p:childTnLst>
                                </p:cTn>
                              </p:par>
                              <p:par>
                                <p:cTn id="20" presetID="5" presetClass="entr" presetSubtype="10" fill="hold"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checkerboard(across)">
                                      <p:cBhvr>
                                        <p:cTn id="22" dur="1000"/>
                                        <p:tgtEl>
                                          <p:spTgt spid="3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checkerboard(across)">
                                      <p:cBhvr>
                                        <p:cTn id="25" dur="1000"/>
                                        <p:tgtEl>
                                          <p:spTgt spid="32"/>
                                        </p:tgtEl>
                                      </p:cBhvr>
                                    </p:animEffect>
                                  </p:childTnLst>
                                </p:cTn>
                              </p:par>
                              <p:par>
                                <p:cTn id="26" presetID="5" presetClass="entr" presetSubtype="10" fill="hold"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checkerboard(across)">
                                      <p:cBhvr>
                                        <p:cTn id="28" dur="1000"/>
                                        <p:tgtEl>
                                          <p:spTgt spid="34"/>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checkerboard(across)">
                                      <p:cBhvr>
                                        <p:cTn id="31" dur="1000"/>
                                        <p:tgtEl>
                                          <p:spTgt spid="36"/>
                                        </p:tgtEl>
                                      </p:cBhvr>
                                    </p:animEffect>
                                  </p:childTnLst>
                                </p:cTn>
                              </p:par>
                              <p:par>
                                <p:cTn id="32" presetID="5" presetClass="entr" presetSubtype="10" fill="hold"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checkerboard(across)">
                                      <p:cBhvr>
                                        <p:cTn id="34" dur="1000"/>
                                        <p:tgtEl>
                                          <p:spTgt spid="38"/>
                                        </p:tgtEl>
                                      </p:cBhvr>
                                    </p:animEffect>
                                  </p:childTnLst>
                                </p:cTn>
                              </p:par>
                              <p:par>
                                <p:cTn id="35" presetID="5" presetClass="entr" presetSubtype="10" fill="hold" nodeType="withEffect">
                                  <p:stCondLst>
                                    <p:cond delay="0"/>
                                  </p:stCondLst>
                                  <p:childTnLst>
                                    <p:set>
                                      <p:cBhvr>
                                        <p:cTn id="36" dur="1" fill="hold">
                                          <p:stCondLst>
                                            <p:cond delay="0"/>
                                          </p:stCondLst>
                                        </p:cTn>
                                        <p:tgtEl>
                                          <p:spTgt spid="84995"/>
                                        </p:tgtEl>
                                        <p:attrNameLst>
                                          <p:attrName>style.visibility</p:attrName>
                                        </p:attrNameLst>
                                      </p:cBhvr>
                                      <p:to>
                                        <p:strVal val="visible"/>
                                      </p:to>
                                    </p:set>
                                    <p:animEffect transition="in" filter="checkerboard(across)">
                                      <p:cBhvr>
                                        <p:cTn id="37" dur="1000"/>
                                        <p:tgtEl>
                                          <p:spTgt spid="84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0" grpId="0" animBg="1"/>
      <p:bldP spid="32" grpId="0"/>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Espace réservé du contenu 3"/>
          <p:cNvGrpSpPr>
            <a:grpSpLocks noGrp="1"/>
          </p:cNvGrpSpPr>
          <p:nvPr>
            <p:ph idx="1"/>
          </p:nvPr>
        </p:nvGrpSpPr>
        <p:grpSpPr bwMode="auto">
          <a:xfrm>
            <a:off x="457200" y="1600200"/>
            <a:ext cx="8229600" cy="4525963"/>
            <a:chOff x="4825321" y="1093166"/>
            <a:chExt cx="3907080" cy="2583910"/>
          </a:xfrm>
        </p:grpSpPr>
        <p:sp>
          <p:nvSpPr>
            <p:cNvPr id="39940" name="ZoneTexte 4"/>
            <p:cNvSpPr txBox="1">
              <a:spLocks noChangeArrowheads="1"/>
            </p:cNvSpPr>
            <p:nvPr/>
          </p:nvSpPr>
          <p:spPr bwMode="auto">
            <a:xfrm>
              <a:off x="8232335" y="3307744"/>
              <a:ext cx="428628" cy="369332"/>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6" name="Connecteur droit avec flèche 5"/>
            <p:cNvCxnSpPr/>
            <p:nvPr/>
          </p:nvCxnSpPr>
          <p:spPr>
            <a:xfrm rot="5400000" flipH="1" flipV="1">
              <a:off x="4494411" y="2298191"/>
              <a:ext cx="1983022" cy="7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5488560" y="3290078"/>
              <a:ext cx="3243841" cy="9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943" name="ZoneTexte 7"/>
            <p:cNvSpPr txBox="1">
              <a:spLocks noChangeArrowheads="1"/>
            </p:cNvSpPr>
            <p:nvPr/>
          </p:nvSpPr>
          <p:spPr bwMode="auto">
            <a:xfrm>
              <a:off x="4825321" y="2003024"/>
              <a:ext cx="748936" cy="307777"/>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P(x&lt;</a:t>
              </a:r>
              <a:r>
                <a:rPr lang="fr-FR" sz="1400" i="1">
                  <a:latin typeface="Times New Roman" pitchFamily="18" charset="0"/>
                  <a:cs typeface="Times New Roman" pitchFamily="18" charset="0"/>
                </a:rPr>
                <a:t>a</a:t>
              </a:r>
              <a:r>
                <a:rPr lang="fr-FR" sz="1400">
                  <a:latin typeface="Times New Roman" pitchFamily="18" charset="0"/>
                  <a:cs typeface="Times New Roman" pitchFamily="18" charset="0"/>
                </a:rPr>
                <a:t>)</a:t>
              </a:r>
            </a:p>
          </p:txBody>
        </p:sp>
        <p:sp>
          <p:nvSpPr>
            <p:cNvPr id="39944" name="ZoneTexte 8"/>
            <p:cNvSpPr txBox="1">
              <a:spLocks noChangeArrowheads="1"/>
            </p:cNvSpPr>
            <p:nvPr/>
          </p:nvSpPr>
          <p:spPr bwMode="auto">
            <a:xfrm>
              <a:off x="5237347" y="1573277"/>
              <a:ext cx="435766" cy="307777"/>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1</a:t>
              </a:r>
            </a:p>
          </p:txBody>
        </p:sp>
        <p:cxnSp>
          <p:nvCxnSpPr>
            <p:cNvPr id="10" name="Connecteur droit 9"/>
            <p:cNvCxnSpPr>
              <a:stCxn id="12" idx="5"/>
            </p:cNvCxnSpPr>
            <p:nvPr/>
          </p:nvCxnSpPr>
          <p:spPr>
            <a:xfrm flipH="1" flipV="1">
              <a:off x="5446354" y="1733026"/>
              <a:ext cx="2600198" cy="5891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10800000" flipV="1">
              <a:off x="5524737" y="2149932"/>
              <a:ext cx="1135797" cy="1903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Forme libre 11"/>
            <p:cNvSpPr/>
            <p:nvPr/>
          </p:nvSpPr>
          <p:spPr>
            <a:xfrm>
              <a:off x="5500619" y="1785592"/>
              <a:ext cx="3151139" cy="1501768"/>
            </a:xfrm>
            <a:custGeom>
              <a:avLst/>
              <a:gdLst>
                <a:gd name="connsiteX0" fmla="*/ 0 w 3150973"/>
                <a:gd name="connsiteY0" fmla="*/ 1501346 h 1501346"/>
                <a:gd name="connsiteX1" fmla="*/ 358346 w 3150973"/>
                <a:gd name="connsiteY1" fmla="*/ 908221 h 1501346"/>
                <a:gd name="connsiteX2" fmla="*/ 926757 w 3150973"/>
                <a:gd name="connsiteY2" fmla="*/ 475735 h 1501346"/>
                <a:gd name="connsiteX3" fmla="*/ 1631092 w 3150973"/>
                <a:gd name="connsiteY3" fmla="*/ 154459 h 1501346"/>
                <a:gd name="connsiteX4" fmla="*/ 2051222 w 3150973"/>
                <a:gd name="connsiteY4" fmla="*/ 43248 h 1501346"/>
                <a:gd name="connsiteX5" fmla="*/ 2545492 w 3150973"/>
                <a:gd name="connsiteY5" fmla="*/ 6178 h 1501346"/>
                <a:gd name="connsiteX6" fmla="*/ 3150973 w 3150973"/>
                <a:gd name="connsiteY6" fmla="*/ 6178 h 1501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0973" h="1501346">
                  <a:moveTo>
                    <a:pt x="0" y="1501346"/>
                  </a:moveTo>
                  <a:cubicBezTo>
                    <a:pt x="101943" y="1290251"/>
                    <a:pt x="203887" y="1079156"/>
                    <a:pt x="358346" y="908221"/>
                  </a:cubicBezTo>
                  <a:cubicBezTo>
                    <a:pt x="512805" y="737286"/>
                    <a:pt x="714633" y="601362"/>
                    <a:pt x="926757" y="475735"/>
                  </a:cubicBezTo>
                  <a:cubicBezTo>
                    <a:pt x="1138881" y="350108"/>
                    <a:pt x="1443681" y="226540"/>
                    <a:pt x="1631092" y="154459"/>
                  </a:cubicBezTo>
                  <a:cubicBezTo>
                    <a:pt x="1818503" y="82378"/>
                    <a:pt x="1898822" y="67961"/>
                    <a:pt x="2051222" y="43248"/>
                  </a:cubicBezTo>
                  <a:cubicBezTo>
                    <a:pt x="2203622" y="18535"/>
                    <a:pt x="2362200" y="12356"/>
                    <a:pt x="2545492" y="6178"/>
                  </a:cubicBezTo>
                  <a:cubicBezTo>
                    <a:pt x="2728784" y="0"/>
                    <a:pt x="2939878" y="3089"/>
                    <a:pt x="3150973" y="6178"/>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cxnSp>
          <p:nvCxnSpPr>
            <p:cNvPr id="13" name="Connecteur droit 12"/>
            <p:cNvCxnSpPr/>
            <p:nvPr/>
          </p:nvCxnSpPr>
          <p:spPr>
            <a:xfrm rot="16200000" flipH="1">
              <a:off x="6107451" y="2717516"/>
              <a:ext cx="1108426" cy="2261"/>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39949" name="ZoneTexte 13"/>
            <p:cNvSpPr txBox="1">
              <a:spLocks noChangeArrowheads="1"/>
            </p:cNvSpPr>
            <p:nvPr/>
          </p:nvSpPr>
          <p:spPr bwMode="auto">
            <a:xfrm>
              <a:off x="6529324" y="3240422"/>
              <a:ext cx="428628" cy="369332"/>
            </a:xfrm>
            <a:prstGeom prst="rect">
              <a:avLst/>
            </a:prstGeom>
            <a:noFill/>
            <a:ln w="9525">
              <a:noFill/>
              <a:miter lim="800000"/>
              <a:headEnd/>
              <a:tailEnd/>
            </a:ln>
          </p:spPr>
          <p:txBody>
            <a:bodyPr>
              <a:spAutoFit/>
            </a:bodyPr>
            <a:lstStyle/>
            <a:p>
              <a:r>
                <a:rPr lang="fr-FR" i="1">
                  <a:latin typeface="Times New Roman" pitchFamily="18" charset="0"/>
                  <a:cs typeface="Times New Roman" pitchFamily="18" charset="0"/>
                </a:rPr>
                <a:t>a</a:t>
              </a:r>
            </a:p>
          </p:txBody>
        </p:sp>
        <p:sp>
          <p:nvSpPr>
            <p:cNvPr id="39950" name="ZoneTexte 14"/>
            <p:cNvSpPr txBox="1">
              <a:spLocks noChangeArrowheads="1"/>
            </p:cNvSpPr>
            <p:nvPr/>
          </p:nvSpPr>
          <p:spPr bwMode="auto">
            <a:xfrm>
              <a:off x="4874749" y="1093166"/>
              <a:ext cx="928694" cy="338554"/>
            </a:xfrm>
            <a:prstGeom prst="rect">
              <a:avLst/>
            </a:prstGeom>
            <a:noFill/>
            <a:ln w="9525">
              <a:noFill/>
              <a:miter lim="800000"/>
              <a:headEnd/>
              <a:tailEnd/>
            </a:ln>
          </p:spPr>
          <p:txBody>
            <a:bodyPr>
              <a:spAutoFit/>
            </a:bodyPr>
            <a:lstStyle/>
            <a:p>
              <a:r>
                <a:rPr lang="fr-FR" sz="1600" i="1">
                  <a:latin typeface="Calibri" pitchFamily="34" charset="0"/>
                </a:rPr>
                <a:t> </a:t>
              </a:r>
              <a:r>
                <a:rPr lang="fr-FR" sz="1600" b="1" i="1">
                  <a:latin typeface="Calibri" pitchFamily="34" charset="0"/>
                </a:rPr>
                <a:t>F(x)</a:t>
              </a:r>
            </a:p>
          </p:txBody>
        </p:sp>
      </p:grpSp>
      <p:pic>
        <p:nvPicPr>
          <p:cNvPr id="16"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71750" y="928688"/>
            <a:ext cx="3448050" cy="809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checkerboard(across)">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p:txBody>
          <a:bodyPr anchor="t"/>
          <a:lstStyle/>
          <a:p>
            <a:r>
              <a:rPr lang="fr-FR" b="1" u="sng" smtClean="0">
                <a:solidFill>
                  <a:srgbClr val="FF0000"/>
                </a:solidFill>
              </a:rPr>
              <a:t>Loi normale centrée réduite </a:t>
            </a:r>
          </a:p>
        </p:txBody>
      </p:sp>
      <p:sp>
        <p:nvSpPr>
          <p:cNvPr id="40963" name="Espace réservé du contenu 2"/>
          <p:cNvSpPr>
            <a:spLocks noGrp="1"/>
          </p:cNvSpPr>
          <p:nvPr>
            <p:ph idx="1"/>
          </p:nvPr>
        </p:nvSpPr>
        <p:spPr>
          <a:xfrm>
            <a:off x="0" y="1571625"/>
            <a:ext cx="10001250" cy="4873625"/>
          </a:xfrm>
        </p:spPr>
        <p:txBody>
          <a:bodyPr/>
          <a:lstStyle/>
          <a:p>
            <a:r>
              <a:rPr lang="fr-FR" i="1" smtClean="0">
                <a:latin typeface="Times New Roman" pitchFamily="18" charset="0"/>
                <a:cs typeface="Times New Roman" pitchFamily="18" charset="0"/>
              </a:rPr>
              <a:t>Si x suit une loi normale </a:t>
            </a:r>
            <a:r>
              <a:rPr lang="fr-FR" b="1" i="1" smtClean="0">
                <a:latin typeface="Times New Roman" pitchFamily="18" charset="0"/>
                <a:cs typeface="Times New Roman" pitchFamily="18" charset="0"/>
              </a:rPr>
              <a:t>N(</a:t>
            </a:r>
            <a:r>
              <a:rPr lang="fr-FR" b="1" i="1" smtClean="0"/>
              <a:t>   ,</a:t>
            </a:r>
            <a:r>
              <a:rPr lang="fr-FR" b="1" i="1" smtClean="0">
                <a:latin typeface="Symbol" pitchFamily="18" charset="2"/>
              </a:rPr>
              <a:t>s</a:t>
            </a:r>
            <a:r>
              <a:rPr lang="fr-FR" b="1" i="1" baseline="30000" smtClean="0">
                <a:latin typeface="Symbol" pitchFamily="18" charset="2"/>
              </a:rPr>
              <a:t>2</a:t>
            </a:r>
            <a:r>
              <a:rPr lang="fr-FR" b="1" i="1" smtClean="0">
                <a:latin typeface="Symbol" pitchFamily="18" charset="2"/>
              </a:rPr>
              <a:t>)</a:t>
            </a:r>
            <a:r>
              <a:rPr lang="fr-FR" b="1" i="1" smtClean="0"/>
              <a:t> </a:t>
            </a:r>
            <a:r>
              <a:rPr lang="fr-FR" i="1" smtClean="0"/>
              <a:t>,</a:t>
            </a:r>
            <a:r>
              <a:rPr lang="fr-FR" i="1" smtClean="0">
                <a:latin typeface="Times New Roman" pitchFamily="18" charset="0"/>
                <a:cs typeface="Times New Roman" pitchFamily="18" charset="0"/>
              </a:rPr>
              <a:t>alors par démonstration </a:t>
            </a:r>
          </a:p>
          <a:p>
            <a:pPr>
              <a:buFont typeface="Arial" charset="0"/>
              <a:buNone/>
            </a:pPr>
            <a:r>
              <a:rPr lang="fr-FR" i="1" smtClean="0"/>
              <a:t>                 </a:t>
            </a:r>
            <a:r>
              <a:rPr lang="fr-FR" i="1" smtClean="0">
                <a:latin typeface="Times New Roman" pitchFamily="18" charset="0"/>
                <a:cs typeface="Times New Roman" pitchFamily="18" charset="0"/>
              </a:rPr>
              <a:t>suit une loi normale </a:t>
            </a:r>
            <a:r>
              <a:rPr lang="fr-FR" b="1" i="1" smtClean="0"/>
              <a:t>N(0,1)</a:t>
            </a:r>
          </a:p>
          <a:p>
            <a:pPr>
              <a:buFont typeface="Arial" charset="0"/>
              <a:buNone/>
            </a:pPr>
            <a:r>
              <a:rPr lang="fr-FR" i="1" smtClean="0"/>
              <a:t>On appelle le paramètre              la variable réduite de x </a:t>
            </a:r>
          </a:p>
          <a:p>
            <a:pPr>
              <a:buFont typeface="Arial" charset="0"/>
              <a:buNone/>
            </a:pPr>
            <a:r>
              <a:rPr lang="fr-FR" smtClean="0"/>
              <a:t>   </a:t>
            </a:r>
          </a:p>
        </p:txBody>
      </p:sp>
      <p:sp>
        <p:nvSpPr>
          <p:cNvPr id="4096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4096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88" y="2643188"/>
            <a:ext cx="647700" cy="666750"/>
          </a:xfrm>
          <a:prstGeom prst="rect">
            <a:avLst/>
          </a:prstGeom>
          <a:noFill/>
          <a:ln w="9525">
            <a:noFill/>
            <a:miter lim="800000"/>
            <a:headEnd/>
            <a:tailEnd/>
          </a:ln>
        </p:spPr>
      </p:pic>
      <p:pic>
        <p:nvPicPr>
          <p:cNvPr id="4096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929188" y="1785938"/>
            <a:ext cx="166687" cy="333375"/>
          </a:xfrm>
          <a:prstGeom prst="rect">
            <a:avLst/>
          </a:prstGeom>
          <a:noFill/>
          <a:ln w="9525">
            <a:noFill/>
            <a:miter lim="800000"/>
            <a:headEnd/>
            <a:tailEnd/>
          </a:ln>
        </p:spPr>
      </p:pic>
      <p:sp>
        <p:nvSpPr>
          <p:cNvPr id="4096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40968"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143375" y="3214688"/>
            <a:ext cx="1152525" cy="666750"/>
          </a:xfrm>
          <a:prstGeom prst="rect">
            <a:avLst/>
          </a:prstGeom>
          <a:noFill/>
          <a:ln w="9525">
            <a:noFill/>
            <a:miter lim="800000"/>
            <a:headEnd/>
            <a:tailEnd/>
          </a:ln>
        </p:spPr>
      </p:pic>
      <p:grpSp>
        <p:nvGrpSpPr>
          <p:cNvPr id="2" name="Groupe 8"/>
          <p:cNvGrpSpPr>
            <a:grpSpLocks/>
          </p:cNvGrpSpPr>
          <p:nvPr/>
        </p:nvGrpSpPr>
        <p:grpSpPr bwMode="auto">
          <a:xfrm>
            <a:off x="214313" y="3714750"/>
            <a:ext cx="3876675" cy="2525713"/>
            <a:chOff x="1409939" y="1582891"/>
            <a:chExt cx="3876441" cy="2525392"/>
          </a:xfrm>
        </p:grpSpPr>
        <p:grpSp>
          <p:nvGrpSpPr>
            <p:cNvPr id="3" name="Groupe 28"/>
            <p:cNvGrpSpPr>
              <a:grpSpLocks/>
            </p:cNvGrpSpPr>
            <p:nvPr/>
          </p:nvGrpSpPr>
          <p:grpSpPr bwMode="auto">
            <a:xfrm>
              <a:off x="2000231" y="1714488"/>
              <a:ext cx="3286147" cy="2369595"/>
              <a:chOff x="3938366" y="1572406"/>
              <a:chExt cx="4848476" cy="3756076"/>
            </a:xfrm>
          </p:grpSpPr>
          <p:sp>
            <p:nvSpPr>
              <p:cNvPr id="41000" name="ZoneTexte 20"/>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22" name="Connecteur droit avec flèche 21"/>
              <p:cNvCxnSpPr/>
              <p:nvPr/>
            </p:nvCxnSpPr>
            <p:spPr>
              <a:xfrm rot="5400000" flipH="1" flipV="1">
                <a:off x="2425973" y="3143914"/>
                <a:ext cx="314254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a:off x="4001930" y="4715185"/>
                <a:ext cx="4784915" cy="2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23"/>
              <p:cNvCxnSpPr>
                <a:stCxn id="25" idx="2"/>
              </p:cNvCxnSpPr>
              <p:nvPr/>
            </p:nvCxnSpPr>
            <p:spPr>
              <a:xfrm flipH="1" flipV="1">
                <a:off x="3938694" y="2614286"/>
                <a:ext cx="2054023" cy="2012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Forme libre 24"/>
              <p:cNvSpPr/>
              <p:nvPr/>
            </p:nvSpPr>
            <p:spPr>
              <a:xfrm>
                <a:off x="4275956" y="2589125"/>
                <a:ext cx="3456943" cy="1854326"/>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40990" name="ZoneTexte 10"/>
            <p:cNvSpPr txBox="1">
              <a:spLocks noChangeArrowheads="1"/>
            </p:cNvSpPr>
            <p:nvPr/>
          </p:nvSpPr>
          <p:spPr bwMode="auto">
            <a:xfrm>
              <a:off x="1409939" y="1582891"/>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f(x)</a:t>
              </a:r>
            </a:p>
          </p:txBody>
        </p:sp>
        <p:pic>
          <p:nvPicPr>
            <p:cNvPr id="40991"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28725" y="2012407"/>
              <a:ext cx="571504" cy="619129"/>
            </a:xfrm>
            <a:prstGeom prst="rect">
              <a:avLst/>
            </a:prstGeom>
            <a:noFill/>
            <a:ln w="9525">
              <a:noFill/>
              <a:miter lim="800000"/>
              <a:headEnd/>
              <a:tailEnd/>
            </a:ln>
          </p:spPr>
        </p:pic>
        <p:cxnSp>
          <p:nvCxnSpPr>
            <p:cNvPr id="13" name="Connecteur droit 12"/>
            <p:cNvCxnSpPr/>
            <p:nvPr/>
          </p:nvCxnSpPr>
          <p:spPr>
            <a:xfrm rot="16200000" flipH="1">
              <a:off x="2738641" y="3036855"/>
              <a:ext cx="1344442" cy="36511"/>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40993"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7551" y="3798357"/>
              <a:ext cx="142876" cy="285752"/>
            </a:xfrm>
            <a:prstGeom prst="rect">
              <a:avLst/>
            </a:prstGeom>
            <a:noFill/>
            <a:ln w="9525">
              <a:noFill/>
              <a:miter lim="800000"/>
              <a:headEnd/>
              <a:tailEnd/>
            </a:ln>
          </p:spPr>
        </p:pic>
        <p:cxnSp>
          <p:nvCxnSpPr>
            <p:cNvPr id="15" name="Connecteur droit 14"/>
            <p:cNvCxnSpPr/>
            <p:nvPr/>
          </p:nvCxnSpPr>
          <p:spPr>
            <a:xfrm>
              <a:off x="3986295" y="3143206"/>
              <a:ext cx="14287" cy="58412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16200000" flipH="1">
              <a:off x="2517170" y="3458282"/>
              <a:ext cx="503174" cy="34923"/>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4099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86179" y="3798357"/>
              <a:ext cx="142876" cy="285752"/>
            </a:xfrm>
            <a:prstGeom prst="rect">
              <a:avLst/>
            </a:prstGeom>
            <a:noFill/>
            <a:ln w="9525">
              <a:noFill/>
              <a:miter lim="800000"/>
              <a:headEnd/>
              <a:tailEnd/>
            </a:ln>
          </p:spPr>
        </p:pic>
        <p:pic>
          <p:nvPicPr>
            <p:cNvPr id="40997"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1" y="3774293"/>
              <a:ext cx="142876" cy="285752"/>
            </a:xfrm>
            <a:prstGeom prst="rect">
              <a:avLst/>
            </a:prstGeom>
            <a:noFill/>
            <a:ln w="9525">
              <a:noFill/>
              <a:miter lim="800000"/>
              <a:headEnd/>
              <a:tailEnd/>
            </a:ln>
          </p:spPr>
        </p:pic>
        <p:sp>
          <p:nvSpPr>
            <p:cNvPr id="40998" name="ZoneTexte 18"/>
            <p:cNvSpPr txBox="1">
              <a:spLocks noChangeArrowheads="1"/>
            </p:cNvSpPr>
            <p:nvPr/>
          </p:nvSpPr>
          <p:spPr bwMode="auto">
            <a:xfrm>
              <a:off x="3832799" y="3738951"/>
              <a:ext cx="500066" cy="369332"/>
            </a:xfrm>
            <a:prstGeom prst="rect">
              <a:avLst/>
            </a:prstGeom>
            <a:noFill/>
            <a:ln w="9525">
              <a:noFill/>
              <a:miter lim="800000"/>
              <a:headEnd/>
              <a:tailEnd/>
            </a:ln>
          </p:spPr>
          <p:txBody>
            <a:bodyPr>
              <a:spAutoFit/>
            </a:bodyPr>
            <a:lstStyle/>
            <a:p>
              <a:r>
                <a:rPr lang="fr-FR">
                  <a:latin typeface="Calibri" pitchFamily="34" charset="0"/>
                </a:rPr>
                <a:t>+</a:t>
              </a:r>
              <a:r>
                <a:rPr lang="fr-FR">
                  <a:latin typeface="Symbol" pitchFamily="18" charset="2"/>
                </a:rPr>
                <a:t>s</a:t>
              </a:r>
              <a:endParaRPr lang="fr-FR">
                <a:latin typeface="Calibri" pitchFamily="34" charset="0"/>
              </a:endParaRPr>
            </a:p>
          </p:txBody>
        </p:sp>
        <p:sp>
          <p:nvSpPr>
            <p:cNvPr id="40999" name="ZoneTexte 19"/>
            <p:cNvSpPr txBox="1">
              <a:spLocks noChangeArrowheads="1"/>
            </p:cNvSpPr>
            <p:nvPr/>
          </p:nvSpPr>
          <p:spPr bwMode="auto">
            <a:xfrm>
              <a:off x="2690545" y="3678791"/>
              <a:ext cx="500066" cy="369332"/>
            </a:xfrm>
            <a:prstGeom prst="rect">
              <a:avLst/>
            </a:prstGeom>
            <a:noFill/>
            <a:ln w="9525">
              <a:noFill/>
              <a:miter lim="800000"/>
              <a:headEnd/>
              <a:tailEnd/>
            </a:ln>
          </p:spPr>
          <p:txBody>
            <a:bodyPr>
              <a:spAutoFit/>
            </a:bodyPr>
            <a:lstStyle/>
            <a:p>
              <a:r>
                <a:rPr lang="fr-FR">
                  <a:latin typeface="Symbol" pitchFamily="18" charset="2"/>
                </a:rPr>
                <a:t>-s</a:t>
              </a:r>
              <a:endParaRPr lang="fr-FR">
                <a:latin typeface="Calibri" pitchFamily="34" charset="0"/>
              </a:endParaRPr>
            </a:p>
          </p:txBody>
        </p:sp>
      </p:grpSp>
      <p:sp>
        <p:nvSpPr>
          <p:cNvPr id="26" name="Flèche droite 25"/>
          <p:cNvSpPr/>
          <p:nvPr/>
        </p:nvSpPr>
        <p:spPr>
          <a:xfrm>
            <a:off x="3571875" y="4214813"/>
            <a:ext cx="1571625" cy="135731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0971"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grpSp>
        <p:nvGrpSpPr>
          <p:cNvPr id="4" name="Groupe 48"/>
          <p:cNvGrpSpPr>
            <a:grpSpLocks/>
          </p:cNvGrpSpPr>
          <p:nvPr/>
        </p:nvGrpSpPr>
        <p:grpSpPr bwMode="auto">
          <a:xfrm>
            <a:off x="5346700" y="3570288"/>
            <a:ext cx="3244850" cy="2657475"/>
            <a:chOff x="5347278" y="3570368"/>
            <a:chExt cx="3244037" cy="2656856"/>
          </a:xfrm>
        </p:grpSpPr>
        <p:sp>
          <p:nvSpPr>
            <p:cNvPr id="40974" name="ZoneTexte 43"/>
            <p:cNvSpPr txBox="1">
              <a:spLocks noChangeArrowheads="1"/>
            </p:cNvSpPr>
            <p:nvPr/>
          </p:nvSpPr>
          <p:spPr bwMode="auto">
            <a:xfrm>
              <a:off x="6548954" y="5857892"/>
              <a:ext cx="357190" cy="369332"/>
            </a:xfrm>
            <a:prstGeom prst="rect">
              <a:avLst/>
            </a:prstGeom>
            <a:noFill/>
            <a:ln w="9525">
              <a:noFill/>
              <a:miter lim="800000"/>
              <a:headEnd/>
              <a:tailEnd/>
            </a:ln>
          </p:spPr>
          <p:txBody>
            <a:bodyPr>
              <a:spAutoFit/>
            </a:bodyPr>
            <a:lstStyle/>
            <a:p>
              <a:r>
                <a:rPr lang="fr-FR">
                  <a:latin typeface="Calibri" pitchFamily="34" charset="0"/>
                </a:rPr>
                <a:t>0</a:t>
              </a:r>
            </a:p>
          </p:txBody>
        </p:sp>
        <p:grpSp>
          <p:nvGrpSpPr>
            <p:cNvPr id="5" name="Groupe 47"/>
            <p:cNvGrpSpPr>
              <a:grpSpLocks/>
            </p:cNvGrpSpPr>
            <p:nvPr/>
          </p:nvGrpSpPr>
          <p:grpSpPr bwMode="auto">
            <a:xfrm>
              <a:off x="5347278" y="3570368"/>
              <a:ext cx="3244037" cy="2617589"/>
              <a:chOff x="5347278" y="3570368"/>
              <a:chExt cx="3244037" cy="2617589"/>
            </a:xfrm>
          </p:grpSpPr>
          <p:grpSp>
            <p:nvGrpSpPr>
              <p:cNvPr id="6" name="Groupe 26"/>
              <p:cNvGrpSpPr>
                <a:grpSpLocks/>
              </p:cNvGrpSpPr>
              <p:nvPr/>
            </p:nvGrpSpPr>
            <p:grpSpPr bwMode="auto">
              <a:xfrm>
                <a:off x="5347278" y="3570368"/>
                <a:ext cx="3244037" cy="2617589"/>
                <a:chOff x="2042341" y="1438507"/>
                <a:chExt cx="3244037" cy="2617589"/>
              </a:xfrm>
            </p:grpSpPr>
            <p:grpSp>
              <p:nvGrpSpPr>
                <p:cNvPr id="7" name="Groupe 28"/>
                <p:cNvGrpSpPr>
                  <a:grpSpLocks/>
                </p:cNvGrpSpPr>
                <p:nvPr/>
              </p:nvGrpSpPr>
              <p:grpSpPr bwMode="auto">
                <a:xfrm>
                  <a:off x="2042341" y="1714488"/>
                  <a:ext cx="3244037" cy="2341608"/>
                  <a:chOff x="4000496" y="1572393"/>
                  <a:chExt cx="4786346" cy="3711707"/>
                </a:xfrm>
              </p:grpSpPr>
              <p:sp>
                <p:nvSpPr>
                  <p:cNvPr id="40985" name="ZoneTexte 38"/>
                  <p:cNvSpPr txBox="1">
                    <a:spLocks noChangeArrowheads="1"/>
                  </p:cNvSpPr>
                  <p:nvPr/>
                </p:nvSpPr>
                <p:spPr bwMode="auto">
                  <a:xfrm>
                    <a:off x="8137792" y="4552310"/>
                    <a:ext cx="632410" cy="731790"/>
                  </a:xfrm>
                  <a:prstGeom prst="rect">
                    <a:avLst/>
                  </a:prstGeom>
                  <a:noFill/>
                  <a:ln w="9525">
                    <a:noFill/>
                    <a:miter lim="800000"/>
                    <a:headEnd/>
                    <a:tailEnd/>
                  </a:ln>
                </p:spPr>
                <p:txBody>
                  <a:bodyPr>
                    <a:spAutoFit/>
                  </a:bodyPr>
                  <a:lstStyle/>
                  <a:p>
                    <a:r>
                      <a:rPr lang="fr-FR" sz="2400" b="1" i="1">
                        <a:latin typeface="Calibri" pitchFamily="34" charset="0"/>
                      </a:rPr>
                      <a:t>z</a:t>
                    </a:r>
                  </a:p>
                </p:txBody>
              </p:sp>
              <p:cxnSp>
                <p:nvCxnSpPr>
                  <p:cNvPr id="40" name="Connecteur droit avec flèche 39"/>
                  <p:cNvCxnSpPr/>
                  <p:nvPr/>
                </p:nvCxnSpPr>
                <p:spPr>
                  <a:xfrm rot="5400000" flipH="1" flipV="1">
                    <a:off x="4450244" y="3143781"/>
                    <a:ext cx="314220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4000496" y="4714882"/>
                    <a:ext cx="478634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orme libre 42"/>
                  <p:cNvSpPr/>
                  <p:nvPr/>
                </p:nvSpPr>
                <p:spPr>
                  <a:xfrm>
                    <a:off x="4274471" y="2589052"/>
                    <a:ext cx="3458626" cy="1854126"/>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40979" name="ZoneTexte 28"/>
                <p:cNvSpPr txBox="1">
                  <a:spLocks noChangeArrowheads="1"/>
                </p:cNvSpPr>
                <p:nvPr/>
              </p:nvSpPr>
              <p:spPr bwMode="auto">
                <a:xfrm>
                  <a:off x="2803357" y="1438507"/>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f(z)</a:t>
                  </a:r>
                </a:p>
              </p:txBody>
            </p:sp>
            <p:cxnSp>
              <p:nvCxnSpPr>
                <p:cNvPr id="31" name="Connecteur droit 30"/>
                <p:cNvCxnSpPr/>
                <p:nvPr/>
              </p:nvCxnSpPr>
              <p:spPr>
                <a:xfrm rot="16200000" flipH="1">
                  <a:off x="2737480" y="3035160"/>
                  <a:ext cx="1345886" cy="3809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3986542" y="3143085"/>
                  <a:ext cx="14283" cy="58406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rot="16200000" flipH="1">
                  <a:off x="2516881" y="3457337"/>
                  <a:ext cx="504707" cy="3491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983" name="ZoneTexte 36"/>
                <p:cNvSpPr txBox="1">
                  <a:spLocks noChangeArrowheads="1"/>
                </p:cNvSpPr>
                <p:nvPr/>
              </p:nvSpPr>
              <p:spPr bwMode="auto">
                <a:xfrm>
                  <a:off x="3784671" y="3666759"/>
                  <a:ext cx="500066" cy="369332"/>
                </a:xfrm>
                <a:prstGeom prst="rect">
                  <a:avLst/>
                </a:prstGeom>
                <a:noFill/>
                <a:ln w="9525">
                  <a:noFill/>
                  <a:miter lim="800000"/>
                  <a:headEnd/>
                  <a:tailEnd/>
                </a:ln>
              </p:spPr>
              <p:txBody>
                <a:bodyPr>
                  <a:spAutoFit/>
                </a:bodyPr>
                <a:lstStyle/>
                <a:p>
                  <a:r>
                    <a:rPr lang="fr-FR">
                      <a:latin typeface="Calibri" pitchFamily="34" charset="0"/>
                    </a:rPr>
                    <a:t>+</a:t>
                  </a:r>
                  <a:r>
                    <a:rPr lang="fr-FR">
                      <a:latin typeface="Symbol" pitchFamily="18" charset="2"/>
                    </a:rPr>
                    <a:t>1</a:t>
                  </a:r>
                  <a:endParaRPr lang="fr-FR">
                    <a:latin typeface="Calibri" pitchFamily="34" charset="0"/>
                  </a:endParaRPr>
                </a:p>
              </p:txBody>
            </p:sp>
            <p:sp>
              <p:nvSpPr>
                <p:cNvPr id="40984" name="ZoneTexte 37"/>
                <p:cNvSpPr txBox="1">
                  <a:spLocks noChangeArrowheads="1"/>
                </p:cNvSpPr>
                <p:nvPr/>
              </p:nvSpPr>
              <p:spPr bwMode="auto">
                <a:xfrm>
                  <a:off x="2534129" y="3666759"/>
                  <a:ext cx="500066" cy="369332"/>
                </a:xfrm>
                <a:prstGeom prst="rect">
                  <a:avLst/>
                </a:prstGeom>
                <a:noFill/>
                <a:ln w="9525">
                  <a:noFill/>
                  <a:miter lim="800000"/>
                  <a:headEnd/>
                  <a:tailEnd/>
                </a:ln>
              </p:spPr>
              <p:txBody>
                <a:bodyPr>
                  <a:spAutoFit/>
                </a:bodyPr>
                <a:lstStyle/>
                <a:p>
                  <a:r>
                    <a:rPr lang="fr-FR">
                      <a:latin typeface="Symbol" pitchFamily="18" charset="2"/>
                    </a:rPr>
                    <a:t>-1</a:t>
                  </a:r>
                  <a:endParaRPr lang="fr-FR">
                    <a:latin typeface="Calibri" pitchFamily="34" charset="0"/>
                  </a:endParaRPr>
                </a:p>
              </p:txBody>
            </p:sp>
          </p:grpSp>
          <p:pic>
            <p:nvPicPr>
              <p:cNvPr id="40977"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929322" y="4000504"/>
                <a:ext cx="514350" cy="742950"/>
              </a:xfrm>
              <a:prstGeom prst="rect">
                <a:avLst/>
              </a:prstGeom>
              <a:noFill/>
              <a:ln w="9525">
                <a:noFill/>
                <a:miter lim="800000"/>
                <a:headEnd/>
                <a:tailEnd/>
              </a:ln>
            </p:spPr>
          </p:pic>
        </p:grpSp>
      </p:grpSp>
      <p:pic>
        <p:nvPicPr>
          <p:cNvPr id="4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43313" y="4572000"/>
            <a:ext cx="1152525" cy="666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1000" fill="hold"/>
                                        <p:tgtEl>
                                          <p:spTgt spid="26"/>
                                        </p:tgtEl>
                                        <p:attrNameLst>
                                          <p:attrName>ppt_x</p:attrName>
                                        </p:attrNameLst>
                                      </p:cBhvr>
                                      <p:tavLst>
                                        <p:tav tm="0">
                                          <p:val>
                                            <p:strVal val="#ppt_x"/>
                                          </p:val>
                                        </p:tav>
                                        <p:tav tm="100000">
                                          <p:val>
                                            <p:strVal val="#ppt_x"/>
                                          </p:val>
                                        </p:tav>
                                      </p:tavLst>
                                    </p:anim>
                                    <p:anim calcmode="lin" valueType="num">
                                      <p:cBhvr additive="base">
                                        <p:cTn id="14" dur="1000" fill="hold"/>
                                        <p:tgtEl>
                                          <p:spTgt spid="26"/>
                                        </p:tgtEl>
                                        <p:attrNameLst>
                                          <p:attrName>ppt_y</p:attrName>
                                        </p:attrNameLst>
                                      </p:cBhvr>
                                      <p:tavLst>
                                        <p:tav tm="0">
                                          <p:val>
                                            <p:strVal val="1+#ppt_h/2"/>
                                          </p:val>
                                        </p:tav>
                                        <p:tav tm="100000">
                                          <p:val>
                                            <p:strVal val="#ppt_y"/>
                                          </p:val>
                                        </p:tav>
                                      </p:tavLst>
                                    </p:anim>
                                  </p:childTnLst>
                                </p:cTn>
                              </p:par>
                              <p:par>
                                <p:cTn id="15" presetID="7" presetClass="entr" presetSubtype="4" fill="hold"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1000" fill="hold"/>
                                        <p:tgtEl>
                                          <p:spTgt spid="47"/>
                                        </p:tgtEl>
                                        <p:attrNameLst>
                                          <p:attrName>ppt_x</p:attrName>
                                        </p:attrNameLst>
                                      </p:cBhvr>
                                      <p:tavLst>
                                        <p:tav tm="0">
                                          <p:val>
                                            <p:strVal val="#ppt_x"/>
                                          </p:val>
                                        </p:tav>
                                        <p:tav tm="100000">
                                          <p:val>
                                            <p:strVal val="#ppt_x"/>
                                          </p:val>
                                        </p:tav>
                                      </p:tavLst>
                                    </p:anim>
                                    <p:anim calcmode="lin" valueType="num">
                                      <p:cBhvr additive="base">
                                        <p:cTn id="18" dur="10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2000" fill="hold"/>
                                        <p:tgtEl>
                                          <p:spTgt spid="4"/>
                                        </p:tgtEl>
                                        <p:attrNameLst>
                                          <p:attrName>ppt_x</p:attrName>
                                        </p:attrNameLst>
                                      </p:cBhvr>
                                      <p:tavLst>
                                        <p:tav tm="0">
                                          <p:val>
                                            <p:strVal val="1+#ppt_w/2"/>
                                          </p:val>
                                        </p:tav>
                                        <p:tav tm="100000">
                                          <p:val>
                                            <p:strVal val="#ppt_x"/>
                                          </p:val>
                                        </p:tav>
                                      </p:tavLst>
                                    </p:anim>
                                    <p:anim calcmode="lin" valueType="num">
                                      <p:cBhvr additive="base">
                                        <p:cTn id="24"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625" y="785813"/>
            <a:ext cx="7467600" cy="4873625"/>
          </a:xfrm>
        </p:spPr>
        <p:txBody>
          <a:bodyPr/>
          <a:lstStyle/>
          <a:p>
            <a:pPr>
              <a:buFont typeface="Arial" charset="0"/>
              <a:buNone/>
            </a:pPr>
            <a:r>
              <a:rPr lang="fr-FR" b="1" i="1" dirty="0" smtClean="0">
                <a:latin typeface="Times New Roman" pitchFamily="18" charset="0"/>
                <a:cs typeface="Times New Roman" pitchFamily="18" charset="0"/>
              </a:rPr>
              <a:t>F(a)=P(x&lt;a)=</a:t>
            </a:r>
          </a:p>
          <a:p>
            <a:pPr>
              <a:buFont typeface="Arial" charset="0"/>
              <a:buNone/>
            </a:pPr>
            <a:endParaRPr lang="fr-FR" i="1" dirty="0" smtClean="0">
              <a:latin typeface="Times New Roman" pitchFamily="18" charset="0"/>
              <a:cs typeface="Times New Roman" pitchFamily="18" charset="0"/>
            </a:endParaRPr>
          </a:p>
          <a:p>
            <a:pPr>
              <a:buFont typeface="Arial" charset="0"/>
              <a:buNone/>
            </a:pPr>
            <a:endParaRPr lang="fr-FR" i="1" dirty="0" smtClean="0">
              <a:latin typeface="Times New Roman" pitchFamily="18" charset="0"/>
              <a:cs typeface="Times New Roman" pitchFamily="18" charset="0"/>
            </a:endParaRPr>
          </a:p>
          <a:p>
            <a:pPr>
              <a:buFont typeface="Arial" charset="0"/>
              <a:buNone/>
            </a:pPr>
            <a:endParaRPr lang="fr-FR" i="1" dirty="0" smtClean="0">
              <a:latin typeface="Times New Roman" pitchFamily="18" charset="0"/>
              <a:cs typeface="Times New Roman" pitchFamily="18" charset="0"/>
            </a:endParaRPr>
          </a:p>
          <a:p>
            <a:pPr>
              <a:buFont typeface="Arial" charset="0"/>
              <a:buNone/>
            </a:pPr>
            <a:r>
              <a:rPr lang="fr-FR" b="1" i="1" dirty="0" smtClean="0">
                <a:latin typeface="Times New Roman" pitchFamily="18" charset="0"/>
                <a:cs typeface="Times New Roman" pitchFamily="18" charset="0"/>
              </a:rPr>
              <a:t>P(a&lt;x&lt;b)=</a:t>
            </a:r>
          </a:p>
        </p:txBody>
      </p:sp>
      <p:sp>
        <p:nvSpPr>
          <p:cNvPr id="419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870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00375" y="714375"/>
            <a:ext cx="4870450" cy="785813"/>
          </a:xfrm>
          <a:prstGeom prst="rect">
            <a:avLst/>
          </a:prstGeom>
          <a:noFill/>
          <a:ln w="9525">
            <a:noFill/>
            <a:miter lim="800000"/>
            <a:headEnd/>
            <a:tailEnd/>
          </a:ln>
        </p:spPr>
      </p:pic>
      <p:sp>
        <p:nvSpPr>
          <p:cNvPr id="4198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41990"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87045"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428875" y="3071813"/>
            <a:ext cx="6346825" cy="706437"/>
          </a:xfrm>
          <a:prstGeom prst="rect">
            <a:avLst/>
          </a:prstGeom>
          <a:noFill/>
          <a:ln w="9525">
            <a:noFill/>
            <a:miter lim="800000"/>
            <a:headEnd/>
            <a:tailEnd/>
          </a:ln>
        </p:spPr>
      </p:pic>
      <p:sp>
        <p:nvSpPr>
          <p:cNvPr id="41992"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41993"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41994"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pic>
        <p:nvPicPr>
          <p:cNvPr id="87051" name="Picture 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14546" y="5072074"/>
            <a:ext cx="3629025" cy="628650"/>
          </a:xfrm>
          <a:prstGeom prst="rect">
            <a:avLst/>
          </a:prstGeom>
          <a:noFill/>
          <a:ln w="9525">
            <a:noFill/>
            <a:miter lim="800000"/>
            <a:headEnd/>
            <a:tailEnd/>
          </a:ln>
        </p:spPr>
      </p:pic>
      <p:sp>
        <p:nvSpPr>
          <p:cNvPr id="12" name="ZoneTexte 11"/>
          <p:cNvSpPr txBox="1"/>
          <p:nvPr/>
        </p:nvSpPr>
        <p:spPr>
          <a:xfrm>
            <a:off x="5572132" y="1500174"/>
            <a:ext cx="2857520" cy="369332"/>
          </a:xfrm>
          <a:prstGeom prst="rect">
            <a:avLst/>
          </a:prstGeom>
          <a:noFill/>
        </p:spPr>
        <p:txBody>
          <a:bodyPr wrap="square" rtlCol="0">
            <a:spAutoFit/>
          </a:bodyPr>
          <a:lstStyle/>
          <a:p>
            <a:r>
              <a:rPr lang="fr-FR" dirty="0" smtClean="0"/>
              <a:t>=F</a:t>
            </a:r>
            <a:r>
              <a:rPr lang="fr-FR" baseline="-25000" dirty="0" smtClean="0"/>
              <a:t>r</a:t>
            </a:r>
            <a:r>
              <a:rPr lang="fr-FR" dirty="0" smtClean="0"/>
              <a:t> (Z0)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nodeType="clickEffect">
                                  <p:stCondLst>
                                    <p:cond delay="0"/>
                                  </p:stCondLst>
                                  <p:childTnLst>
                                    <p:set>
                                      <p:cBhvr>
                                        <p:cTn id="6" dur="1" fill="hold">
                                          <p:stCondLst>
                                            <p:cond delay="0"/>
                                          </p:stCondLst>
                                        </p:cTn>
                                        <p:tgtEl>
                                          <p:spTgt spid="87041"/>
                                        </p:tgtEl>
                                        <p:attrNameLst>
                                          <p:attrName>style.visibility</p:attrName>
                                        </p:attrNameLst>
                                      </p:cBhvr>
                                      <p:to>
                                        <p:strVal val="visible"/>
                                      </p:to>
                                    </p:set>
                                    <p:anim calcmode="lin" valueType="num">
                                      <p:cBhvr additive="base">
                                        <p:cTn id="7" dur="2000" fill="hold"/>
                                        <p:tgtEl>
                                          <p:spTgt spid="87041"/>
                                        </p:tgtEl>
                                        <p:attrNameLst>
                                          <p:attrName>ppt_x</p:attrName>
                                        </p:attrNameLst>
                                      </p:cBhvr>
                                      <p:tavLst>
                                        <p:tav tm="0">
                                          <p:val>
                                            <p:strVal val="#ppt_x"/>
                                          </p:val>
                                        </p:tav>
                                        <p:tav tm="100000">
                                          <p:val>
                                            <p:strVal val="#ppt_x"/>
                                          </p:val>
                                        </p:tav>
                                      </p:tavLst>
                                    </p:anim>
                                    <p:anim calcmode="lin" valueType="num">
                                      <p:cBhvr additive="base">
                                        <p:cTn id="8" dur="2000" fill="hold"/>
                                        <p:tgtEl>
                                          <p:spTgt spid="8704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87045"/>
                                        </p:tgtEl>
                                        <p:attrNameLst>
                                          <p:attrName>style.visibility</p:attrName>
                                        </p:attrNameLst>
                                      </p:cBhvr>
                                      <p:to>
                                        <p:strVal val="visible"/>
                                      </p:to>
                                    </p:set>
                                    <p:animEffect transition="in" filter="diamond(in)">
                                      <p:cBhvr>
                                        <p:cTn id="18" dur="2000"/>
                                        <p:tgtEl>
                                          <p:spTgt spid="87045"/>
                                        </p:tgtEl>
                                      </p:cBhvr>
                                    </p:animEffect>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87051"/>
                                        </p:tgtEl>
                                        <p:attrNameLst>
                                          <p:attrName>style.visibility</p:attrName>
                                        </p:attrNameLst>
                                      </p:cBhvr>
                                      <p:to>
                                        <p:strVal val="visible"/>
                                      </p:to>
                                    </p:set>
                                    <p:anim calcmode="lin" valueType="num">
                                      <p:cBhvr additive="base">
                                        <p:cTn id="23" dur="2000" fill="hold"/>
                                        <p:tgtEl>
                                          <p:spTgt spid="87051"/>
                                        </p:tgtEl>
                                        <p:attrNameLst>
                                          <p:attrName>ppt_x</p:attrName>
                                        </p:attrNameLst>
                                      </p:cBhvr>
                                      <p:tavLst>
                                        <p:tav tm="0">
                                          <p:val>
                                            <p:strVal val="1+#ppt_w/2"/>
                                          </p:val>
                                        </p:tav>
                                        <p:tav tm="100000">
                                          <p:val>
                                            <p:strVal val="#ppt_x"/>
                                          </p:val>
                                        </p:tav>
                                      </p:tavLst>
                                    </p:anim>
                                    <p:anim calcmode="lin" valueType="num">
                                      <p:cBhvr additive="base">
                                        <p:cTn id="24" dur="2000" fill="hold"/>
                                        <p:tgtEl>
                                          <p:spTgt spid="870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7" name="Picture 3"/>
          <p:cNvPicPr>
            <a:picLocks noChangeAspect="1" noChangeArrowheads="1"/>
          </p:cNvPicPr>
          <p:nvPr/>
        </p:nvPicPr>
        <p:blipFill>
          <a:blip r:embed="rId2"/>
          <a:srcRect/>
          <a:stretch>
            <a:fillRect/>
          </a:stretch>
        </p:blipFill>
        <p:spPr bwMode="auto">
          <a:xfrm>
            <a:off x="500063" y="714375"/>
            <a:ext cx="5715000" cy="5243513"/>
          </a:xfrm>
          <a:prstGeom prst="rect">
            <a:avLst/>
          </a:prstGeom>
          <a:noFill/>
          <a:ln w="9525">
            <a:noFill/>
            <a:miter lim="800000"/>
            <a:headEnd/>
            <a:tailEnd/>
          </a:ln>
        </p:spPr>
      </p:pic>
      <p:sp>
        <p:nvSpPr>
          <p:cNvPr id="43011" name="ZoneTexte 6"/>
          <p:cNvSpPr txBox="1">
            <a:spLocks noChangeArrowheads="1"/>
          </p:cNvSpPr>
          <p:nvPr/>
        </p:nvSpPr>
        <p:spPr bwMode="auto">
          <a:xfrm>
            <a:off x="214313" y="142875"/>
            <a:ext cx="8501062" cy="461963"/>
          </a:xfrm>
          <a:prstGeom prst="rect">
            <a:avLst/>
          </a:prstGeom>
          <a:noFill/>
          <a:ln w="9525">
            <a:noFill/>
            <a:miter lim="800000"/>
            <a:headEnd/>
            <a:tailEnd/>
          </a:ln>
        </p:spPr>
        <p:txBody>
          <a:bodyPr>
            <a:spAutoFit/>
          </a:bodyPr>
          <a:lstStyle/>
          <a:p>
            <a:r>
              <a:rPr lang="fr-FR" sz="2400" b="1">
                <a:solidFill>
                  <a:srgbClr val="0070C0"/>
                </a:solidFill>
                <a:latin typeface="Times New Roman" pitchFamily="18" charset="0"/>
                <a:cs typeface="Times New Roman" pitchFamily="18" charset="0"/>
              </a:rPr>
              <a:t>Valeurs de la fonction de répartition de loi normale réduite F(z) </a:t>
            </a:r>
          </a:p>
        </p:txBody>
      </p:sp>
      <p:sp>
        <p:nvSpPr>
          <p:cNvPr id="43012" name="ZoneTexte 3"/>
          <p:cNvSpPr txBox="1">
            <a:spLocks noChangeArrowheads="1"/>
          </p:cNvSpPr>
          <p:nvPr/>
        </p:nvSpPr>
        <p:spPr bwMode="auto">
          <a:xfrm>
            <a:off x="1500188" y="6143625"/>
            <a:ext cx="4143375" cy="461963"/>
          </a:xfrm>
          <a:prstGeom prst="rect">
            <a:avLst/>
          </a:prstGeom>
          <a:noFill/>
          <a:ln w="9525">
            <a:noFill/>
            <a:miter lim="800000"/>
            <a:headEnd/>
            <a:tailEnd/>
          </a:ln>
        </p:spPr>
        <p:txBody>
          <a:bodyPr>
            <a:spAutoFit/>
          </a:bodyPr>
          <a:lstStyle/>
          <a:p>
            <a:r>
              <a:rPr lang="fr-FR" sz="2400">
                <a:latin typeface="Calibri" pitchFamily="34" charset="0"/>
              </a:rPr>
              <a:t>F(1,24)=P(Z</a:t>
            </a:r>
            <a:r>
              <a:rPr lang="fr-FR" sz="2400" i="1">
                <a:latin typeface="Calibri" pitchFamily="34" charset="0"/>
              </a:rPr>
              <a:t> ≤1,24) =0,8925</a:t>
            </a:r>
            <a:endParaRPr lang="fr-FR" sz="2400">
              <a:latin typeface="Calibri" pitchFamily="34" charset="0"/>
            </a:endParaRPr>
          </a:p>
        </p:txBody>
      </p:sp>
      <p:sp>
        <p:nvSpPr>
          <p:cNvPr id="5" name="Rectangle 4"/>
          <p:cNvSpPr/>
          <p:nvPr/>
        </p:nvSpPr>
        <p:spPr>
          <a:xfrm>
            <a:off x="738188" y="2943225"/>
            <a:ext cx="2643187" cy="21431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5"/>
          <p:cNvSpPr/>
          <p:nvPr/>
        </p:nvSpPr>
        <p:spPr>
          <a:xfrm>
            <a:off x="2952750" y="852488"/>
            <a:ext cx="428625" cy="2286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nvGrpSpPr>
          <p:cNvPr id="2" name="Groupe 7"/>
          <p:cNvGrpSpPr>
            <a:grpSpLocks/>
          </p:cNvGrpSpPr>
          <p:nvPr/>
        </p:nvGrpSpPr>
        <p:grpSpPr bwMode="auto">
          <a:xfrm>
            <a:off x="5929313" y="1428750"/>
            <a:ext cx="2857500" cy="2428875"/>
            <a:chOff x="1285844" y="1428736"/>
            <a:chExt cx="5315739" cy="3728426"/>
          </a:xfrm>
        </p:grpSpPr>
        <p:grpSp>
          <p:nvGrpSpPr>
            <p:cNvPr id="3" name="Groupe 3"/>
            <p:cNvGrpSpPr>
              <a:grpSpLocks/>
            </p:cNvGrpSpPr>
            <p:nvPr/>
          </p:nvGrpSpPr>
          <p:grpSpPr bwMode="auto">
            <a:xfrm>
              <a:off x="1285844" y="1428736"/>
              <a:ext cx="5315739" cy="3728426"/>
              <a:chOff x="5347275" y="3570368"/>
              <a:chExt cx="3244038" cy="2656856"/>
            </a:xfrm>
          </p:grpSpPr>
          <p:sp>
            <p:nvSpPr>
              <p:cNvPr id="43021" name="ZoneTexte 4"/>
              <p:cNvSpPr txBox="1">
                <a:spLocks noChangeArrowheads="1"/>
              </p:cNvSpPr>
              <p:nvPr/>
            </p:nvSpPr>
            <p:spPr bwMode="auto">
              <a:xfrm>
                <a:off x="6548954" y="5857892"/>
                <a:ext cx="357190" cy="369332"/>
              </a:xfrm>
              <a:prstGeom prst="rect">
                <a:avLst/>
              </a:prstGeom>
              <a:noFill/>
              <a:ln w="9525">
                <a:noFill/>
                <a:miter lim="800000"/>
                <a:headEnd/>
                <a:tailEnd/>
              </a:ln>
            </p:spPr>
            <p:txBody>
              <a:bodyPr>
                <a:spAutoFit/>
              </a:bodyPr>
              <a:lstStyle/>
              <a:p>
                <a:r>
                  <a:rPr lang="fr-FR">
                    <a:latin typeface="Calibri" pitchFamily="34" charset="0"/>
                  </a:rPr>
                  <a:t>0</a:t>
                </a:r>
              </a:p>
            </p:txBody>
          </p:sp>
          <p:grpSp>
            <p:nvGrpSpPr>
              <p:cNvPr id="4" name="Groupe 47"/>
              <p:cNvGrpSpPr>
                <a:grpSpLocks/>
              </p:cNvGrpSpPr>
              <p:nvPr/>
            </p:nvGrpSpPr>
            <p:grpSpPr bwMode="auto">
              <a:xfrm>
                <a:off x="5347275" y="3570368"/>
                <a:ext cx="3244038" cy="2617589"/>
                <a:chOff x="5347275" y="3570368"/>
                <a:chExt cx="3244038" cy="2617589"/>
              </a:xfrm>
            </p:grpSpPr>
            <p:grpSp>
              <p:nvGrpSpPr>
                <p:cNvPr id="7" name="Groupe 26"/>
                <p:cNvGrpSpPr>
                  <a:grpSpLocks/>
                </p:cNvGrpSpPr>
                <p:nvPr/>
              </p:nvGrpSpPr>
              <p:grpSpPr bwMode="auto">
                <a:xfrm>
                  <a:off x="5347275" y="3570368"/>
                  <a:ext cx="3244038" cy="2617589"/>
                  <a:chOff x="2042338" y="1438507"/>
                  <a:chExt cx="3244038" cy="2617589"/>
                </a:xfrm>
              </p:grpSpPr>
              <p:grpSp>
                <p:nvGrpSpPr>
                  <p:cNvPr id="8" name="Groupe 28"/>
                  <p:cNvGrpSpPr>
                    <a:grpSpLocks/>
                  </p:cNvGrpSpPr>
                  <p:nvPr/>
                </p:nvGrpSpPr>
                <p:grpSpPr bwMode="auto">
                  <a:xfrm>
                    <a:off x="2042338" y="1714488"/>
                    <a:ext cx="3244038" cy="2341608"/>
                    <a:chOff x="4000496" y="1572393"/>
                    <a:chExt cx="4786346" cy="3711707"/>
                  </a:xfrm>
                </p:grpSpPr>
                <p:sp>
                  <p:nvSpPr>
                    <p:cNvPr id="43027" name="ZoneTexte 22"/>
                    <p:cNvSpPr txBox="1">
                      <a:spLocks noChangeArrowheads="1"/>
                    </p:cNvSpPr>
                    <p:nvPr/>
                  </p:nvSpPr>
                  <p:spPr bwMode="auto">
                    <a:xfrm>
                      <a:off x="8137792" y="4552310"/>
                      <a:ext cx="632410" cy="731790"/>
                    </a:xfrm>
                    <a:prstGeom prst="rect">
                      <a:avLst/>
                    </a:prstGeom>
                    <a:noFill/>
                    <a:ln w="9525">
                      <a:noFill/>
                      <a:miter lim="800000"/>
                      <a:headEnd/>
                      <a:tailEnd/>
                    </a:ln>
                  </p:spPr>
                  <p:txBody>
                    <a:bodyPr>
                      <a:spAutoFit/>
                    </a:bodyPr>
                    <a:lstStyle/>
                    <a:p>
                      <a:r>
                        <a:rPr lang="fr-FR" sz="2400" b="1" i="1">
                          <a:latin typeface="Calibri" pitchFamily="34" charset="0"/>
                        </a:rPr>
                        <a:t>z</a:t>
                      </a:r>
                    </a:p>
                  </p:txBody>
                </p:sp>
                <p:cxnSp>
                  <p:nvCxnSpPr>
                    <p:cNvPr id="24" name="Connecteur droit avec flèche 23"/>
                    <p:cNvCxnSpPr/>
                    <p:nvPr/>
                  </p:nvCxnSpPr>
                  <p:spPr>
                    <a:xfrm rot="5400000" flipH="1" flipV="1">
                      <a:off x="4451064" y="3142924"/>
                      <a:ext cx="314066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000496" y="4713256"/>
                      <a:ext cx="4786346" cy="27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Forme libre 25"/>
                    <p:cNvSpPr/>
                    <p:nvPr/>
                  </p:nvSpPr>
                  <p:spPr>
                    <a:xfrm>
                      <a:off x="4274381" y="2753436"/>
                      <a:ext cx="3459465" cy="1852471"/>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43026" name="ZoneTexte 21"/>
                  <p:cNvSpPr txBox="1">
                    <a:spLocks noChangeArrowheads="1"/>
                  </p:cNvSpPr>
                  <p:nvPr/>
                </p:nvSpPr>
                <p:spPr bwMode="auto">
                  <a:xfrm>
                    <a:off x="2803357" y="1438507"/>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f(z)</a:t>
                    </a:r>
                  </a:p>
                </p:txBody>
              </p:sp>
            </p:grpSp>
            <p:pic>
              <p:nvPicPr>
                <p:cNvPr id="43024"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306401" y="4283057"/>
                  <a:ext cx="248251" cy="358585"/>
                </a:xfrm>
                <a:prstGeom prst="rect">
                  <a:avLst/>
                </a:prstGeom>
                <a:noFill/>
                <a:ln w="9525">
                  <a:noFill/>
                  <a:miter lim="800000"/>
                  <a:headEnd/>
                  <a:tailEnd/>
                </a:ln>
              </p:spPr>
            </p:pic>
          </p:grpSp>
        </p:grpSp>
        <p:sp>
          <p:nvSpPr>
            <p:cNvPr id="43020" name="ZoneTexte 11"/>
            <p:cNvSpPr txBox="1">
              <a:spLocks noChangeArrowheads="1"/>
            </p:cNvSpPr>
            <p:nvPr/>
          </p:nvSpPr>
          <p:spPr bwMode="auto">
            <a:xfrm>
              <a:off x="3929058" y="4572008"/>
              <a:ext cx="428322" cy="369332"/>
            </a:xfrm>
            <a:prstGeom prst="rect">
              <a:avLst/>
            </a:prstGeom>
            <a:noFill/>
            <a:ln w="9525">
              <a:noFill/>
              <a:miter lim="800000"/>
              <a:headEnd/>
              <a:tailEnd/>
            </a:ln>
          </p:spPr>
          <p:txBody>
            <a:bodyPr wrap="none">
              <a:spAutoFit/>
            </a:bodyPr>
            <a:lstStyle/>
            <a:p>
              <a:r>
                <a:rPr lang="fr-FR" i="1">
                  <a:latin typeface="Times New Roman" pitchFamily="18" charset="0"/>
                  <a:cs typeface="Times New Roman" pitchFamily="18" charset="0"/>
                </a:rPr>
                <a:t>Zo</a:t>
              </a:r>
            </a:p>
          </p:txBody>
        </p:sp>
      </p:grpSp>
      <p:sp>
        <p:nvSpPr>
          <p:cNvPr id="27" name="Forme libre 26"/>
          <p:cNvSpPr/>
          <p:nvPr/>
        </p:nvSpPr>
        <p:spPr>
          <a:xfrm>
            <a:off x="7138988" y="2390775"/>
            <a:ext cx="1309687" cy="1114425"/>
          </a:xfrm>
          <a:custGeom>
            <a:avLst/>
            <a:gdLst>
              <a:gd name="connsiteX0" fmla="*/ 0 w 1238250"/>
              <a:gd name="connsiteY0" fmla="*/ 0 h 1114425"/>
              <a:gd name="connsiteX1" fmla="*/ 57150 w 1238250"/>
              <a:gd name="connsiteY1" fmla="*/ 9525 h 1114425"/>
              <a:gd name="connsiteX2" fmla="*/ 104775 w 1238250"/>
              <a:gd name="connsiteY2" fmla="*/ 38100 h 1114425"/>
              <a:gd name="connsiteX3" fmla="*/ 161925 w 1238250"/>
              <a:gd name="connsiteY3" fmla="*/ 104775 h 1114425"/>
              <a:gd name="connsiteX4" fmla="*/ 200025 w 1238250"/>
              <a:gd name="connsiteY4" fmla="*/ 190500 h 1114425"/>
              <a:gd name="connsiteX5" fmla="*/ 314325 w 1238250"/>
              <a:gd name="connsiteY5" fmla="*/ 352425 h 1114425"/>
              <a:gd name="connsiteX6" fmla="*/ 447675 w 1238250"/>
              <a:gd name="connsiteY6" fmla="*/ 590550 h 1114425"/>
              <a:gd name="connsiteX7" fmla="*/ 628650 w 1238250"/>
              <a:gd name="connsiteY7" fmla="*/ 847725 h 1114425"/>
              <a:gd name="connsiteX8" fmla="*/ 752475 w 1238250"/>
              <a:gd name="connsiteY8" fmla="*/ 914400 h 1114425"/>
              <a:gd name="connsiteX9" fmla="*/ 885825 w 1238250"/>
              <a:gd name="connsiteY9" fmla="*/ 990600 h 1114425"/>
              <a:gd name="connsiteX10" fmla="*/ 1009650 w 1238250"/>
              <a:gd name="connsiteY10" fmla="*/ 1028700 h 1114425"/>
              <a:gd name="connsiteX11" fmla="*/ 1133475 w 1238250"/>
              <a:gd name="connsiteY11" fmla="*/ 1076325 h 1114425"/>
              <a:gd name="connsiteX12" fmla="*/ 1238250 w 1238250"/>
              <a:gd name="connsiteY12" fmla="*/ 1114425 h 1114425"/>
              <a:gd name="connsiteX13" fmla="*/ 9525 w 1238250"/>
              <a:gd name="connsiteY13" fmla="*/ 1114425 h 1114425"/>
              <a:gd name="connsiteX14" fmla="*/ 9525 w 1238250"/>
              <a:gd name="connsiteY14" fmla="*/ 1114425 h 1114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0" h="1114425">
                <a:moveTo>
                  <a:pt x="0" y="0"/>
                </a:moveTo>
                <a:lnTo>
                  <a:pt x="57150" y="9525"/>
                </a:lnTo>
                <a:lnTo>
                  <a:pt x="104775" y="38100"/>
                </a:lnTo>
                <a:lnTo>
                  <a:pt x="161925" y="104775"/>
                </a:lnTo>
                <a:lnTo>
                  <a:pt x="200025" y="190500"/>
                </a:lnTo>
                <a:lnTo>
                  <a:pt x="314325" y="352425"/>
                </a:lnTo>
                <a:lnTo>
                  <a:pt x="447675" y="590550"/>
                </a:lnTo>
                <a:lnTo>
                  <a:pt x="628650" y="847725"/>
                </a:lnTo>
                <a:lnTo>
                  <a:pt x="752475" y="914400"/>
                </a:lnTo>
                <a:lnTo>
                  <a:pt x="885825" y="990600"/>
                </a:lnTo>
                <a:lnTo>
                  <a:pt x="1009650" y="1028700"/>
                </a:lnTo>
                <a:lnTo>
                  <a:pt x="1133475" y="1076325"/>
                </a:lnTo>
                <a:lnTo>
                  <a:pt x="1238250" y="1114425"/>
                </a:lnTo>
                <a:lnTo>
                  <a:pt x="9525" y="1114425"/>
                </a:lnTo>
                <a:lnTo>
                  <a:pt x="9525" y="1114425"/>
                </a:lnTo>
              </a:path>
            </a:pathLst>
          </a:custGeom>
          <a:solidFill>
            <a:schemeClr val="tx1">
              <a:lumMod val="85000"/>
              <a:lumOff val="15000"/>
            </a:schemeClr>
          </a:solidFill>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28" name="Flèche courbée vers la droite 27"/>
          <p:cNvSpPr/>
          <p:nvPr/>
        </p:nvSpPr>
        <p:spPr>
          <a:xfrm rot="8101131">
            <a:off x="6591300" y="309563"/>
            <a:ext cx="971550" cy="2676525"/>
          </a:xfrm>
          <a:prstGeom prst="curvedRightArrow">
            <a:avLst>
              <a:gd name="adj1" fmla="val 25000"/>
              <a:gd name="adj2" fmla="val 50000"/>
              <a:gd name="adj3" fmla="val 2621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43018" name="ZoneTexte 28"/>
          <p:cNvSpPr txBox="1">
            <a:spLocks noChangeArrowheads="1"/>
          </p:cNvSpPr>
          <p:nvPr/>
        </p:nvSpPr>
        <p:spPr bwMode="auto">
          <a:xfrm>
            <a:off x="7358063" y="928688"/>
            <a:ext cx="642937" cy="369887"/>
          </a:xfrm>
          <a:prstGeom prst="rect">
            <a:avLst/>
          </a:prstGeom>
          <a:noFill/>
          <a:ln w="9525">
            <a:noFill/>
            <a:miter lim="800000"/>
            <a:headEnd/>
            <a:tailEnd/>
          </a:ln>
        </p:spPr>
        <p:txBody>
          <a:bodyPr>
            <a:spAutoFit/>
          </a:bodyPr>
          <a:lstStyle/>
          <a:p>
            <a:r>
              <a:rPr lang="fr-FR" b="1">
                <a:latin typeface="Calibri" pitchFamily="34" charset="0"/>
              </a:rPr>
              <a:t>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checkerboard(down)">
                                      <p:cBhvr>
                                        <p:cTn id="7" dur="1000"/>
                                        <p:tgtEl>
                                          <p:spTgt spid="88067"/>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2"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2000" fill="hold"/>
                                        <p:tgtEl>
                                          <p:spTgt spid="27"/>
                                        </p:tgtEl>
                                        <p:attrNameLst>
                                          <p:attrName>ppt_x</p:attrName>
                                        </p:attrNameLst>
                                      </p:cBhvr>
                                      <p:tavLst>
                                        <p:tav tm="0">
                                          <p:val>
                                            <p:strVal val="1+#ppt_w/2"/>
                                          </p:val>
                                        </p:tav>
                                        <p:tav tm="100000">
                                          <p:val>
                                            <p:strVal val="#ppt_x"/>
                                          </p:val>
                                        </p:tav>
                                      </p:tavLst>
                                    </p:anim>
                                    <p:anim calcmode="lin" valueType="num">
                                      <p:cBhvr additive="base">
                                        <p:cTn id="13" dur="20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2"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2000" fill="hold"/>
                                        <p:tgtEl>
                                          <p:spTgt spid="28"/>
                                        </p:tgtEl>
                                        <p:attrNameLst>
                                          <p:attrName>ppt_x</p:attrName>
                                        </p:attrNameLst>
                                      </p:cBhvr>
                                      <p:tavLst>
                                        <p:tav tm="0">
                                          <p:val>
                                            <p:strVal val="1+#ppt_w/2"/>
                                          </p:val>
                                        </p:tav>
                                        <p:tav tm="100000">
                                          <p:val>
                                            <p:strVal val="#ppt_x"/>
                                          </p:val>
                                        </p:tav>
                                      </p:tavLst>
                                    </p:anim>
                                    <p:anim calcmode="lin" valueType="num">
                                      <p:cBhvr additive="base">
                                        <p:cTn id="19" dur="20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28"/>
          <p:cNvGrpSpPr/>
          <p:nvPr/>
        </p:nvGrpSpPr>
        <p:grpSpPr>
          <a:xfrm>
            <a:off x="428596" y="1786720"/>
            <a:ext cx="3929090" cy="2052272"/>
            <a:chOff x="428596" y="1786720"/>
            <a:chExt cx="3929090" cy="2052272"/>
          </a:xfrm>
        </p:grpSpPr>
        <p:cxnSp>
          <p:nvCxnSpPr>
            <p:cNvPr id="5" name="Connecteur droit avec flèche 4"/>
            <p:cNvCxnSpPr/>
            <p:nvPr/>
          </p:nvCxnSpPr>
          <p:spPr>
            <a:xfrm rot="5400000" flipH="1" flipV="1">
              <a:off x="428596" y="2500306"/>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1142976" y="3214686"/>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V="1">
              <a:off x="1214414" y="2214554"/>
              <a:ext cx="1428760" cy="64294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rme libre 10"/>
            <p:cNvSpPr/>
            <p:nvPr/>
          </p:nvSpPr>
          <p:spPr>
            <a:xfrm>
              <a:off x="2600325" y="2305050"/>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Forme libre 12"/>
            <p:cNvSpPr/>
            <p:nvPr/>
          </p:nvSpPr>
          <p:spPr>
            <a:xfrm>
              <a:off x="2214546"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orme libre 13"/>
            <p:cNvSpPr/>
            <p:nvPr/>
          </p:nvSpPr>
          <p:spPr>
            <a:xfrm>
              <a:off x="2228850" y="2428875"/>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orme libre 14"/>
            <p:cNvSpPr/>
            <p:nvPr/>
          </p:nvSpPr>
          <p:spPr>
            <a:xfrm>
              <a:off x="2000232"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orme libre 15"/>
            <p:cNvSpPr/>
            <p:nvPr/>
          </p:nvSpPr>
          <p:spPr>
            <a:xfrm>
              <a:off x="2500298"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orme libre 16"/>
            <p:cNvSpPr/>
            <p:nvPr/>
          </p:nvSpPr>
          <p:spPr>
            <a:xfrm>
              <a:off x="1714480" y="257174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orme libre 17"/>
            <p:cNvSpPr/>
            <p:nvPr/>
          </p:nvSpPr>
          <p:spPr>
            <a:xfrm>
              <a:off x="2038332" y="241458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orme libre 18"/>
            <p:cNvSpPr/>
            <p:nvPr/>
          </p:nvSpPr>
          <p:spPr>
            <a:xfrm>
              <a:off x="1785918"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orme libre 19"/>
            <p:cNvSpPr/>
            <p:nvPr/>
          </p:nvSpPr>
          <p:spPr>
            <a:xfrm>
              <a:off x="1857356" y="264318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p:cNvSpPr/>
            <p:nvPr/>
          </p:nvSpPr>
          <p:spPr>
            <a:xfrm>
              <a:off x="1500166" y="264318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orme libre 21"/>
            <p:cNvSpPr/>
            <p:nvPr/>
          </p:nvSpPr>
          <p:spPr>
            <a:xfrm>
              <a:off x="1428728" y="278605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orme libre 22"/>
            <p:cNvSpPr/>
            <p:nvPr/>
          </p:nvSpPr>
          <p:spPr>
            <a:xfrm flipH="1" flipV="1">
              <a:off x="1643042" y="2714620"/>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orme libre 23"/>
            <p:cNvSpPr/>
            <p:nvPr/>
          </p:nvSpPr>
          <p:spPr>
            <a:xfrm>
              <a:off x="2428860"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orme libre 24"/>
            <p:cNvSpPr/>
            <p:nvPr/>
          </p:nvSpPr>
          <p:spPr>
            <a:xfrm>
              <a:off x="2500298" y="221455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785786" y="1857364"/>
              <a:ext cx="285752" cy="369332"/>
            </a:xfrm>
            <a:prstGeom prst="rect">
              <a:avLst/>
            </a:prstGeom>
            <a:noFill/>
          </p:spPr>
          <p:txBody>
            <a:bodyPr wrap="square" rtlCol="0">
              <a:spAutoFit/>
            </a:bodyPr>
            <a:lstStyle/>
            <a:p>
              <a:r>
                <a:rPr lang="fr-FR" dirty="0" smtClean="0"/>
                <a:t>Y</a:t>
              </a:r>
              <a:endParaRPr lang="fr-FR" dirty="0"/>
            </a:p>
          </p:txBody>
        </p:sp>
        <p:sp>
          <p:nvSpPr>
            <p:cNvPr id="27" name="ZoneTexte 26"/>
            <p:cNvSpPr txBox="1"/>
            <p:nvPr/>
          </p:nvSpPr>
          <p:spPr>
            <a:xfrm>
              <a:off x="2857488" y="3162299"/>
              <a:ext cx="285752" cy="369332"/>
            </a:xfrm>
            <a:prstGeom prst="rect">
              <a:avLst/>
            </a:prstGeom>
            <a:noFill/>
          </p:spPr>
          <p:txBody>
            <a:bodyPr wrap="square" rtlCol="0">
              <a:spAutoFit/>
            </a:bodyPr>
            <a:lstStyle/>
            <a:p>
              <a:r>
                <a:rPr lang="fr-FR" dirty="0" smtClean="0"/>
                <a:t>X</a:t>
              </a:r>
              <a:endParaRPr lang="fr-FR" dirty="0"/>
            </a:p>
          </p:txBody>
        </p:sp>
        <p:sp>
          <p:nvSpPr>
            <p:cNvPr id="28" name="ZoneTexte 27"/>
            <p:cNvSpPr txBox="1"/>
            <p:nvPr/>
          </p:nvSpPr>
          <p:spPr>
            <a:xfrm>
              <a:off x="428596" y="3500438"/>
              <a:ext cx="3929090" cy="338554"/>
            </a:xfrm>
            <a:prstGeom prst="rect">
              <a:avLst/>
            </a:prstGeom>
            <a:noFill/>
          </p:spPr>
          <p:txBody>
            <a:bodyPr wrap="square" rtlCol="0">
              <a:spAutoFit/>
            </a:bodyPr>
            <a:lstStyle/>
            <a:p>
              <a:r>
                <a:rPr lang="fr-FR" sz="1600" dirty="0" smtClean="0"/>
                <a:t>Bonne corrélation ( forte dépendance) </a:t>
              </a:r>
              <a:endParaRPr lang="fr-FR" sz="1600" dirty="0"/>
            </a:p>
          </p:txBody>
        </p:sp>
      </p:grpSp>
      <p:cxnSp>
        <p:nvCxnSpPr>
          <p:cNvPr id="31" name="Connecteur droit avec flèche 30"/>
          <p:cNvCxnSpPr/>
          <p:nvPr/>
        </p:nvCxnSpPr>
        <p:spPr>
          <a:xfrm rot="5400000" flipH="1" flipV="1">
            <a:off x="4714876" y="2428074"/>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5429256" y="3142454"/>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Forme libre 33"/>
          <p:cNvSpPr/>
          <p:nvPr/>
        </p:nvSpPr>
        <p:spPr>
          <a:xfrm>
            <a:off x="6886605" y="2232818"/>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5" name="Forme libre 34"/>
          <p:cNvSpPr/>
          <p:nvPr/>
        </p:nvSpPr>
        <p:spPr>
          <a:xfrm>
            <a:off x="6500826" y="192880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p:nvSpPr>
        <p:spPr>
          <a:xfrm>
            <a:off x="6515130" y="26198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orme libre 36"/>
          <p:cNvSpPr/>
          <p:nvPr/>
        </p:nvSpPr>
        <p:spPr>
          <a:xfrm>
            <a:off x="6286512" y="242807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Forme libre 37"/>
          <p:cNvSpPr/>
          <p:nvPr/>
        </p:nvSpPr>
        <p:spPr>
          <a:xfrm>
            <a:off x="6786578" y="26198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Forme libre 38"/>
          <p:cNvSpPr/>
          <p:nvPr/>
        </p:nvSpPr>
        <p:spPr>
          <a:xfrm>
            <a:off x="6000760" y="214311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orme libre 39"/>
          <p:cNvSpPr/>
          <p:nvPr/>
        </p:nvSpPr>
        <p:spPr>
          <a:xfrm>
            <a:off x="6324612" y="221455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orme libre 40"/>
          <p:cNvSpPr/>
          <p:nvPr/>
        </p:nvSpPr>
        <p:spPr>
          <a:xfrm>
            <a:off x="6072198" y="200024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p:nvSpPr>
        <p:spPr>
          <a:xfrm>
            <a:off x="6143636" y="278050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Forme libre 42"/>
          <p:cNvSpPr/>
          <p:nvPr/>
        </p:nvSpPr>
        <p:spPr>
          <a:xfrm>
            <a:off x="5957046" y="235743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Forme libre 43"/>
          <p:cNvSpPr/>
          <p:nvPr/>
        </p:nvSpPr>
        <p:spPr>
          <a:xfrm>
            <a:off x="5715008" y="271382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orme libre 44"/>
          <p:cNvSpPr/>
          <p:nvPr/>
        </p:nvSpPr>
        <p:spPr>
          <a:xfrm flipH="1" flipV="1">
            <a:off x="5929322" y="2883215"/>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orme libre 45"/>
          <p:cNvSpPr/>
          <p:nvPr/>
        </p:nvSpPr>
        <p:spPr>
          <a:xfrm>
            <a:off x="6715140" y="221376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orme libre 46"/>
          <p:cNvSpPr/>
          <p:nvPr/>
        </p:nvSpPr>
        <p:spPr>
          <a:xfrm>
            <a:off x="6786578" y="200024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ZoneTexte 47"/>
          <p:cNvSpPr txBox="1"/>
          <p:nvPr/>
        </p:nvSpPr>
        <p:spPr>
          <a:xfrm>
            <a:off x="5072066" y="1785132"/>
            <a:ext cx="285752" cy="369332"/>
          </a:xfrm>
          <a:prstGeom prst="rect">
            <a:avLst/>
          </a:prstGeom>
          <a:noFill/>
        </p:spPr>
        <p:txBody>
          <a:bodyPr wrap="square" rtlCol="0">
            <a:spAutoFit/>
          </a:bodyPr>
          <a:lstStyle/>
          <a:p>
            <a:r>
              <a:rPr lang="fr-FR" dirty="0" smtClean="0"/>
              <a:t>Y</a:t>
            </a:r>
            <a:endParaRPr lang="fr-FR" dirty="0"/>
          </a:p>
        </p:txBody>
      </p:sp>
      <p:sp>
        <p:nvSpPr>
          <p:cNvPr id="49" name="ZoneTexte 48"/>
          <p:cNvSpPr txBox="1"/>
          <p:nvPr/>
        </p:nvSpPr>
        <p:spPr>
          <a:xfrm>
            <a:off x="7143768" y="3090067"/>
            <a:ext cx="285752" cy="369332"/>
          </a:xfrm>
          <a:prstGeom prst="rect">
            <a:avLst/>
          </a:prstGeom>
          <a:noFill/>
        </p:spPr>
        <p:txBody>
          <a:bodyPr wrap="square" rtlCol="0">
            <a:spAutoFit/>
          </a:bodyPr>
          <a:lstStyle/>
          <a:p>
            <a:r>
              <a:rPr lang="fr-FR" dirty="0" smtClean="0"/>
              <a:t>X</a:t>
            </a:r>
            <a:endParaRPr lang="fr-FR" dirty="0"/>
          </a:p>
        </p:txBody>
      </p:sp>
      <p:sp>
        <p:nvSpPr>
          <p:cNvPr id="50" name="ZoneTexte 49"/>
          <p:cNvSpPr txBox="1"/>
          <p:nvPr/>
        </p:nvSpPr>
        <p:spPr>
          <a:xfrm>
            <a:off x="4429124" y="3428206"/>
            <a:ext cx="4214842" cy="584775"/>
          </a:xfrm>
          <a:prstGeom prst="rect">
            <a:avLst/>
          </a:prstGeom>
          <a:noFill/>
        </p:spPr>
        <p:txBody>
          <a:bodyPr wrap="square" rtlCol="0">
            <a:spAutoFit/>
          </a:bodyPr>
          <a:lstStyle/>
          <a:p>
            <a:pPr algn="ctr"/>
            <a:r>
              <a:rPr lang="fr-FR" sz="1600" dirty="0" smtClean="0"/>
              <a:t> faible corrélation ( faible dépendance ou Independence ) </a:t>
            </a:r>
            <a:endParaRPr lang="fr-FR" sz="1600" dirty="0"/>
          </a:p>
        </p:txBody>
      </p:sp>
      <p:sp>
        <p:nvSpPr>
          <p:cNvPr id="51" name="Forme libre 50"/>
          <p:cNvSpPr/>
          <p:nvPr/>
        </p:nvSpPr>
        <p:spPr>
          <a:xfrm>
            <a:off x="5753110" y="229551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rme libre 51"/>
          <p:cNvSpPr/>
          <p:nvPr/>
        </p:nvSpPr>
        <p:spPr>
          <a:xfrm>
            <a:off x="5824548" y="215264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orme libre 52"/>
          <p:cNvSpPr/>
          <p:nvPr/>
        </p:nvSpPr>
        <p:spPr>
          <a:xfrm>
            <a:off x="5709396" y="250983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Forme libre 53"/>
          <p:cNvSpPr/>
          <p:nvPr/>
        </p:nvSpPr>
        <p:spPr>
          <a:xfrm>
            <a:off x="6315105" y="2724647"/>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Forme libre 54"/>
          <p:cNvSpPr/>
          <p:nvPr/>
        </p:nvSpPr>
        <p:spPr>
          <a:xfrm>
            <a:off x="6586553" y="2724647"/>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Forme libre 55"/>
          <p:cNvSpPr/>
          <p:nvPr/>
        </p:nvSpPr>
        <p:spPr>
          <a:xfrm>
            <a:off x="6367478" y="286752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Forme libre 77"/>
          <p:cNvSpPr/>
          <p:nvPr/>
        </p:nvSpPr>
        <p:spPr>
          <a:xfrm>
            <a:off x="6000760" y="269131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rme libre 27"/>
          <p:cNvSpPr/>
          <p:nvPr/>
        </p:nvSpPr>
        <p:spPr>
          <a:xfrm>
            <a:off x="4056063" y="3375025"/>
            <a:ext cx="1624012" cy="1235075"/>
          </a:xfrm>
          <a:custGeom>
            <a:avLst/>
            <a:gdLst>
              <a:gd name="connsiteX0" fmla="*/ 0 w 1622738"/>
              <a:gd name="connsiteY0" fmla="*/ 0 h 1236372"/>
              <a:gd name="connsiteX1" fmla="*/ 0 w 1622738"/>
              <a:gd name="connsiteY1" fmla="*/ 1236372 h 1236372"/>
              <a:gd name="connsiteX2" fmla="*/ 1622738 w 1622738"/>
              <a:gd name="connsiteY2" fmla="*/ 1236372 h 1236372"/>
              <a:gd name="connsiteX3" fmla="*/ 1287887 w 1622738"/>
              <a:gd name="connsiteY3" fmla="*/ 1107583 h 1236372"/>
              <a:gd name="connsiteX4" fmla="*/ 1030310 w 1622738"/>
              <a:gd name="connsiteY4" fmla="*/ 1017431 h 1236372"/>
              <a:gd name="connsiteX5" fmla="*/ 746975 w 1622738"/>
              <a:gd name="connsiteY5" fmla="*/ 850005 h 1236372"/>
              <a:gd name="connsiteX6" fmla="*/ 540913 w 1622738"/>
              <a:gd name="connsiteY6" fmla="*/ 695459 h 1236372"/>
              <a:gd name="connsiteX7" fmla="*/ 373487 w 1622738"/>
              <a:gd name="connsiteY7" fmla="*/ 540912 h 1236372"/>
              <a:gd name="connsiteX8" fmla="*/ 244699 w 1622738"/>
              <a:gd name="connsiteY8" fmla="*/ 347729 h 1236372"/>
              <a:gd name="connsiteX9" fmla="*/ 103031 w 1622738"/>
              <a:gd name="connsiteY9" fmla="*/ 141667 h 1236372"/>
              <a:gd name="connsiteX10" fmla="*/ 0 w 1622738"/>
              <a:gd name="connsiteY10" fmla="*/ 0 h 123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22738" h="1236372">
                <a:moveTo>
                  <a:pt x="0" y="0"/>
                </a:moveTo>
                <a:lnTo>
                  <a:pt x="0" y="1236372"/>
                </a:lnTo>
                <a:lnTo>
                  <a:pt x="1622738" y="1236372"/>
                </a:lnTo>
                <a:lnTo>
                  <a:pt x="1287887" y="1107583"/>
                </a:lnTo>
                <a:lnTo>
                  <a:pt x="1030310" y="1017431"/>
                </a:lnTo>
                <a:lnTo>
                  <a:pt x="746975" y="850005"/>
                </a:lnTo>
                <a:lnTo>
                  <a:pt x="540913" y="695459"/>
                </a:lnTo>
                <a:lnTo>
                  <a:pt x="373487" y="540912"/>
                </a:lnTo>
                <a:lnTo>
                  <a:pt x="244699" y="347729"/>
                </a:lnTo>
                <a:lnTo>
                  <a:pt x="103031" y="141667"/>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 name="Forme libre 23"/>
          <p:cNvSpPr/>
          <p:nvPr/>
        </p:nvSpPr>
        <p:spPr>
          <a:xfrm>
            <a:off x="1416050" y="2897188"/>
            <a:ext cx="2640013" cy="1725612"/>
          </a:xfrm>
          <a:custGeom>
            <a:avLst/>
            <a:gdLst>
              <a:gd name="connsiteX0" fmla="*/ 103031 w 2640169"/>
              <a:gd name="connsiteY0" fmla="*/ 1674254 h 1725769"/>
              <a:gd name="connsiteX1" fmla="*/ 412124 w 2640169"/>
              <a:gd name="connsiteY1" fmla="*/ 1596981 h 1725769"/>
              <a:gd name="connsiteX2" fmla="*/ 721217 w 2640169"/>
              <a:gd name="connsiteY2" fmla="*/ 1378040 h 1725769"/>
              <a:gd name="connsiteX3" fmla="*/ 1004552 w 2640169"/>
              <a:gd name="connsiteY3" fmla="*/ 1120462 h 1725769"/>
              <a:gd name="connsiteX4" fmla="*/ 1352281 w 2640169"/>
              <a:gd name="connsiteY4" fmla="*/ 656823 h 1725769"/>
              <a:gd name="connsiteX5" fmla="*/ 1674253 w 2640169"/>
              <a:gd name="connsiteY5" fmla="*/ 296215 h 1725769"/>
              <a:gd name="connsiteX6" fmla="*/ 1828800 w 2640169"/>
              <a:gd name="connsiteY6" fmla="*/ 141668 h 1725769"/>
              <a:gd name="connsiteX7" fmla="*/ 1996225 w 2640169"/>
              <a:gd name="connsiteY7" fmla="*/ 25758 h 1725769"/>
              <a:gd name="connsiteX8" fmla="*/ 2137893 w 2640169"/>
              <a:gd name="connsiteY8" fmla="*/ 0 h 1725769"/>
              <a:gd name="connsiteX9" fmla="*/ 2292439 w 2640169"/>
              <a:gd name="connsiteY9" fmla="*/ 64395 h 1725769"/>
              <a:gd name="connsiteX10" fmla="*/ 2446986 w 2640169"/>
              <a:gd name="connsiteY10" fmla="*/ 218941 h 1725769"/>
              <a:gd name="connsiteX11" fmla="*/ 2550017 w 2640169"/>
              <a:gd name="connsiteY11" fmla="*/ 360609 h 1725769"/>
              <a:gd name="connsiteX12" fmla="*/ 2627290 w 2640169"/>
              <a:gd name="connsiteY12" fmla="*/ 476519 h 1725769"/>
              <a:gd name="connsiteX13" fmla="*/ 2640169 w 2640169"/>
              <a:gd name="connsiteY13" fmla="*/ 1725769 h 1725769"/>
              <a:gd name="connsiteX14" fmla="*/ 0 w 2640169"/>
              <a:gd name="connsiteY14" fmla="*/ 1700012 h 1725769"/>
              <a:gd name="connsiteX15" fmla="*/ 0 w 2640169"/>
              <a:gd name="connsiteY15" fmla="*/ 1700012 h 1725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40169" h="1725769">
                <a:moveTo>
                  <a:pt x="103031" y="1674254"/>
                </a:moveTo>
                <a:lnTo>
                  <a:pt x="412124" y="1596981"/>
                </a:lnTo>
                <a:lnTo>
                  <a:pt x="721217" y="1378040"/>
                </a:lnTo>
                <a:lnTo>
                  <a:pt x="1004552" y="1120462"/>
                </a:lnTo>
                <a:lnTo>
                  <a:pt x="1352281" y="656823"/>
                </a:lnTo>
                <a:lnTo>
                  <a:pt x="1674253" y="296215"/>
                </a:lnTo>
                <a:lnTo>
                  <a:pt x="1828800" y="141668"/>
                </a:lnTo>
                <a:lnTo>
                  <a:pt x="1996225" y="25758"/>
                </a:lnTo>
                <a:lnTo>
                  <a:pt x="2137893" y="0"/>
                </a:lnTo>
                <a:lnTo>
                  <a:pt x="2292439" y="64395"/>
                </a:lnTo>
                <a:lnTo>
                  <a:pt x="2446986" y="218941"/>
                </a:lnTo>
                <a:lnTo>
                  <a:pt x="2550017" y="360609"/>
                </a:lnTo>
                <a:lnTo>
                  <a:pt x="2627290" y="476519"/>
                </a:lnTo>
                <a:lnTo>
                  <a:pt x="2640169" y="1725769"/>
                </a:lnTo>
                <a:lnTo>
                  <a:pt x="0" y="1700012"/>
                </a:lnTo>
                <a:lnTo>
                  <a:pt x="0" y="1700012"/>
                </a:lnTo>
              </a:path>
            </a:pathLst>
          </a:custGeom>
          <a:solidFill>
            <a:schemeClr val="accent4">
              <a:lumMod val="60000"/>
              <a:lumOff val="40000"/>
            </a:schemeClr>
          </a:solidFill>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nvGrpSpPr>
          <p:cNvPr id="2" name="Groupe 3"/>
          <p:cNvGrpSpPr>
            <a:grpSpLocks/>
          </p:cNvGrpSpPr>
          <p:nvPr/>
        </p:nvGrpSpPr>
        <p:grpSpPr bwMode="auto">
          <a:xfrm>
            <a:off x="1285875" y="1428750"/>
            <a:ext cx="5314950" cy="3729038"/>
            <a:chOff x="5347278" y="3570368"/>
            <a:chExt cx="3244037" cy="2656856"/>
          </a:xfrm>
        </p:grpSpPr>
        <p:sp>
          <p:nvSpPr>
            <p:cNvPr id="44044" name="ZoneTexte 4"/>
            <p:cNvSpPr txBox="1">
              <a:spLocks noChangeArrowheads="1"/>
            </p:cNvSpPr>
            <p:nvPr/>
          </p:nvSpPr>
          <p:spPr bwMode="auto">
            <a:xfrm>
              <a:off x="6548954" y="5857892"/>
              <a:ext cx="357190" cy="369332"/>
            </a:xfrm>
            <a:prstGeom prst="rect">
              <a:avLst/>
            </a:prstGeom>
            <a:noFill/>
            <a:ln w="9525">
              <a:noFill/>
              <a:miter lim="800000"/>
              <a:headEnd/>
              <a:tailEnd/>
            </a:ln>
          </p:spPr>
          <p:txBody>
            <a:bodyPr>
              <a:spAutoFit/>
            </a:bodyPr>
            <a:lstStyle/>
            <a:p>
              <a:r>
                <a:rPr lang="fr-FR">
                  <a:latin typeface="Calibri" pitchFamily="34" charset="0"/>
                </a:rPr>
                <a:t>0</a:t>
              </a:r>
            </a:p>
          </p:txBody>
        </p:sp>
        <p:grpSp>
          <p:nvGrpSpPr>
            <p:cNvPr id="3" name="Groupe 47"/>
            <p:cNvGrpSpPr>
              <a:grpSpLocks/>
            </p:cNvGrpSpPr>
            <p:nvPr/>
          </p:nvGrpSpPr>
          <p:grpSpPr bwMode="auto">
            <a:xfrm>
              <a:off x="5347277" y="3570368"/>
              <a:ext cx="3244038" cy="2617589"/>
              <a:chOff x="5347277" y="3570368"/>
              <a:chExt cx="3244038" cy="2617589"/>
            </a:xfrm>
          </p:grpSpPr>
          <p:grpSp>
            <p:nvGrpSpPr>
              <p:cNvPr id="4" name="Groupe 26"/>
              <p:cNvGrpSpPr>
                <a:grpSpLocks/>
              </p:cNvGrpSpPr>
              <p:nvPr/>
            </p:nvGrpSpPr>
            <p:grpSpPr bwMode="auto">
              <a:xfrm>
                <a:off x="5347277" y="3570368"/>
                <a:ext cx="3244038" cy="2617589"/>
                <a:chOff x="2042340" y="1438507"/>
                <a:chExt cx="3244038" cy="2617589"/>
              </a:xfrm>
            </p:grpSpPr>
            <p:grpSp>
              <p:nvGrpSpPr>
                <p:cNvPr id="5" name="Groupe 28"/>
                <p:cNvGrpSpPr>
                  <a:grpSpLocks/>
                </p:cNvGrpSpPr>
                <p:nvPr/>
              </p:nvGrpSpPr>
              <p:grpSpPr bwMode="auto">
                <a:xfrm>
                  <a:off x="2042340" y="1714488"/>
                  <a:ext cx="3244038" cy="2341608"/>
                  <a:chOff x="4000496" y="1572393"/>
                  <a:chExt cx="4786346" cy="3711707"/>
                </a:xfrm>
              </p:grpSpPr>
              <p:sp>
                <p:nvSpPr>
                  <p:cNvPr id="44050" name="ZoneTexte 15"/>
                  <p:cNvSpPr txBox="1">
                    <a:spLocks noChangeArrowheads="1"/>
                  </p:cNvSpPr>
                  <p:nvPr/>
                </p:nvSpPr>
                <p:spPr bwMode="auto">
                  <a:xfrm>
                    <a:off x="8137792" y="4552310"/>
                    <a:ext cx="632410" cy="731790"/>
                  </a:xfrm>
                  <a:prstGeom prst="rect">
                    <a:avLst/>
                  </a:prstGeom>
                  <a:noFill/>
                  <a:ln w="9525">
                    <a:noFill/>
                    <a:miter lim="800000"/>
                    <a:headEnd/>
                    <a:tailEnd/>
                  </a:ln>
                </p:spPr>
                <p:txBody>
                  <a:bodyPr>
                    <a:spAutoFit/>
                  </a:bodyPr>
                  <a:lstStyle/>
                  <a:p>
                    <a:r>
                      <a:rPr lang="fr-FR" sz="2400" b="1" i="1">
                        <a:latin typeface="Calibri" pitchFamily="34" charset="0"/>
                      </a:rPr>
                      <a:t>z</a:t>
                    </a:r>
                  </a:p>
                </p:txBody>
              </p:sp>
              <p:cxnSp>
                <p:nvCxnSpPr>
                  <p:cNvPr id="17" name="Connecteur droit avec flèche 16"/>
                  <p:cNvCxnSpPr/>
                  <p:nvPr/>
                </p:nvCxnSpPr>
                <p:spPr>
                  <a:xfrm rot="5400000" flipH="1" flipV="1">
                    <a:off x="4449821" y="3143108"/>
                    <a:ext cx="3142870" cy="142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4000498" y="4715258"/>
                    <a:ext cx="478634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Forme libre 18"/>
                  <p:cNvSpPr/>
                  <p:nvPr/>
                </p:nvSpPr>
                <p:spPr>
                  <a:xfrm>
                    <a:off x="4274983" y="2752085"/>
                    <a:ext cx="3458234" cy="1855602"/>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44049" name="ZoneTexte 9"/>
                <p:cNvSpPr txBox="1">
                  <a:spLocks noChangeArrowheads="1"/>
                </p:cNvSpPr>
                <p:nvPr/>
              </p:nvSpPr>
              <p:spPr bwMode="auto">
                <a:xfrm>
                  <a:off x="2803357" y="1438507"/>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f(z)</a:t>
                  </a:r>
                </a:p>
              </p:txBody>
            </p:sp>
          </p:grpSp>
          <p:pic>
            <p:nvPicPr>
              <p:cNvPr id="44047"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306401" y="4283057"/>
                <a:ext cx="248251" cy="358585"/>
              </a:xfrm>
              <a:prstGeom prst="rect">
                <a:avLst/>
              </a:prstGeom>
              <a:noFill/>
              <a:ln w="9525">
                <a:noFill/>
                <a:miter lim="800000"/>
                <a:headEnd/>
                <a:tailEnd/>
              </a:ln>
            </p:spPr>
          </p:pic>
        </p:grpSp>
      </p:grpSp>
      <p:sp>
        <p:nvSpPr>
          <p:cNvPr id="44037" name="ZoneTexte 25"/>
          <p:cNvSpPr txBox="1">
            <a:spLocks noChangeArrowheads="1"/>
          </p:cNvSpPr>
          <p:nvPr/>
        </p:nvSpPr>
        <p:spPr bwMode="auto">
          <a:xfrm>
            <a:off x="3929063" y="4572000"/>
            <a:ext cx="428625" cy="369888"/>
          </a:xfrm>
          <a:prstGeom prst="rect">
            <a:avLst/>
          </a:prstGeom>
          <a:noFill/>
          <a:ln w="9525">
            <a:noFill/>
            <a:miter lim="800000"/>
            <a:headEnd/>
            <a:tailEnd/>
          </a:ln>
        </p:spPr>
        <p:txBody>
          <a:bodyPr wrap="none">
            <a:spAutoFit/>
          </a:bodyPr>
          <a:lstStyle/>
          <a:p>
            <a:r>
              <a:rPr lang="fr-FR" i="1">
                <a:latin typeface="Times New Roman" pitchFamily="18" charset="0"/>
                <a:cs typeface="Times New Roman" pitchFamily="18" charset="0"/>
              </a:rPr>
              <a:t>Zo</a:t>
            </a:r>
          </a:p>
        </p:txBody>
      </p:sp>
      <p:cxnSp>
        <p:nvCxnSpPr>
          <p:cNvPr id="30" name="Connecteur droit avec flèche 29"/>
          <p:cNvCxnSpPr/>
          <p:nvPr/>
        </p:nvCxnSpPr>
        <p:spPr>
          <a:xfrm rot="5400000">
            <a:off x="4179094" y="2893219"/>
            <a:ext cx="1214437" cy="10001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1500188" y="2786063"/>
            <a:ext cx="2143125"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a:spLocks noChangeArrowheads="1"/>
          </p:cNvSpPr>
          <p:nvPr/>
        </p:nvSpPr>
        <p:spPr bwMode="auto">
          <a:xfrm>
            <a:off x="642938" y="2286000"/>
            <a:ext cx="2000250" cy="369888"/>
          </a:xfrm>
          <a:prstGeom prst="rect">
            <a:avLst/>
          </a:prstGeom>
          <a:noFill/>
          <a:ln w="9525">
            <a:noFill/>
            <a:miter lim="800000"/>
            <a:headEnd/>
            <a:tailEnd/>
          </a:ln>
        </p:spPr>
        <p:txBody>
          <a:bodyPr>
            <a:spAutoFit/>
          </a:bodyPr>
          <a:lstStyle/>
          <a:p>
            <a:r>
              <a:rPr lang="fr-FR" i="1">
                <a:latin typeface="Calibri" pitchFamily="34" charset="0"/>
              </a:rPr>
              <a:t>P(Z ≤Zo) =F(Zo)</a:t>
            </a:r>
          </a:p>
        </p:txBody>
      </p:sp>
      <p:sp>
        <p:nvSpPr>
          <p:cNvPr id="35" name="ZoneTexte 34"/>
          <p:cNvSpPr txBox="1">
            <a:spLocks noChangeArrowheads="1"/>
          </p:cNvSpPr>
          <p:nvPr/>
        </p:nvSpPr>
        <p:spPr bwMode="auto">
          <a:xfrm>
            <a:off x="4929188" y="2357438"/>
            <a:ext cx="2143125" cy="369887"/>
          </a:xfrm>
          <a:prstGeom prst="rect">
            <a:avLst/>
          </a:prstGeom>
          <a:noFill/>
          <a:ln w="9525">
            <a:noFill/>
            <a:miter lim="800000"/>
            <a:headEnd/>
            <a:tailEnd/>
          </a:ln>
        </p:spPr>
        <p:txBody>
          <a:bodyPr>
            <a:spAutoFit/>
          </a:bodyPr>
          <a:lstStyle/>
          <a:p>
            <a:r>
              <a:rPr lang="fr-FR" i="1">
                <a:latin typeface="Calibri" pitchFamily="34" charset="0"/>
              </a:rPr>
              <a:t>P(Z &gt;Zo) =1-F(Zo)</a:t>
            </a:r>
          </a:p>
        </p:txBody>
      </p:sp>
      <p:sp>
        <p:nvSpPr>
          <p:cNvPr id="39" name="Rectangle 38"/>
          <p:cNvSpPr/>
          <p:nvPr/>
        </p:nvSpPr>
        <p:spPr>
          <a:xfrm>
            <a:off x="5286375" y="5429250"/>
            <a:ext cx="2071688" cy="500063"/>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fr-FR" b="1" dirty="0"/>
              <a:t>Tableau F(z)</a:t>
            </a:r>
          </a:p>
        </p:txBody>
      </p:sp>
      <p:sp>
        <p:nvSpPr>
          <p:cNvPr id="44043" name="ZoneTexte 39"/>
          <p:cNvSpPr txBox="1">
            <a:spLocks noChangeArrowheads="1"/>
          </p:cNvSpPr>
          <p:nvPr/>
        </p:nvSpPr>
        <p:spPr bwMode="auto">
          <a:xfrm>
            <a:off x="285750" y="214313"/>
            <a:ext cx="8072438" cy="1323975"/>
          </a:xfrm>
          <a:prstGeom prst="rect">
            <a:avLst/>
          </a:prstGeom>
          <a:noFill/>
          <a:ln w="9525">
            <a:noFill/>
            <a:miter lim="800000"/>
            <a:headEnd/>
            <a:tailEnd/>
          </a:ln>
        </p:spPr>
        <p:txBody>
          <a:bodyPr>
            <a:spAutoFit/>
          </a:bodyPr>
          <a:lstStyle/>
          <a:p>
            <a:pPr algn="ctr"/>
            <a:r>
              <a:rPr lang="fr-FR" sz="2400" b="1">
                <a:solidFill>
                  <a:srgbClr val="3366CC"/>
                </a:solidFill>
                <a:latin typeface="Times New Roman" pitchFamily="18" charset="0"/>
                <a:cs typeface="Times New Roman" pitchFamily="18" charset="0"/>
              </a:rPr>
              <a:t>Calcul de la fonction de répartition F(Z), probabilité au non dépassement</a:t>
            </a:r>
          </a:p>
          <a:p>
            <a:r>
              <a:rPr lang="fr-FR" sz="3200" b="1">
                <a:latin typeface="Times New Roman" pitchFamily="18" charset="0"/>
                <a:cs typeface="Times New Roman" pitchFamily="18" charset="0"/>
              </a:rPr>
              <a:t>Zo&gt;0</a:t>
            </a:r>
            <a:r>
              <a:rPr lang="fr-FR" sz="2400" b="1">
                <a:solidFill>
                  <a:srgbClr val="3366CC"/>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amond(in)">
                                      <p:cBhvr>
                                        <p:cTn id="7" dur="2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diamond(in)">
                                      <p:cBhvr>
                                        <p:cTn id="12" dur="20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8"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2000" fill="hold"/>
                                        <p:tgtEl>
                                          <p:spTgt spid="34"/>
                                        </p:tgtEl>
                                        <p:attrNameLst>
                                          <p:attrName>ppt_x</p:attrName>
                                        </p:attrNameLst>
                                      </p:cBhvr>
                                      <p:tavLst>
                                        <p:tav tm="0">
                                          <p:val>
                                            <p:strVal val="0-#ppt_w/2"/>
                                          </p:val>
                                        </p:tav>
                                        <p:tav tm="100000">
                                          <p:val>
                                            <p:strVal val="#ppt_x"/>
                                          </p:val>
                                        </p:tav>
                                      </p:tavLst>
                                    </p:anim>
                                    <p:anim calcmode="lin" valueType="num">
                                      <p:cBhvr additive="base">
                                        <p:cTn id="18" dur="2000" fill="hold"/>
                                        <p:tgtEl>
                                          <p:spTgt spid="34"/>
                                        </p:tgtEl>
                                        <p:attrNameLst>
                                          <p:attrName>ppt_y</p:attrName>
                                        </p:attrNameLst>
                                      </p:cBhvr>
                                      <p:tavLst>
                                        <p:tav tm="0">
                                          <p:val>
                                            <p:strVal val="#ppt_y"/>
                                          </p:val>
                                        </p:tav>
                                        <p:tav tm="100000">
                                          <p:val>
                                            <p:strVal val="#ppt_y"/>
                                          </p:val>
                                        </p:tav>
                                      </p:tavLst>
                                    </p:anim>
                                  </p:childTnLst>
                                </p:cTn>
                              </p:par>
                              <p:par>
                                <p:cTn id="19" presetID="7" presetClass="entr" presetSubtype="8"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2000" fill="hold"/>
                                        <p:tgtEl>
                                          <p:spTgt spid="31"/>
                                        </p:tgtEl>
                                        <p:attrNameLst>
                                          <p:attrName>ppt_x</p:attrName>
                                        </p:attrNameLst>
                                      </p:cBhvr>
                                      <p:tavLst>
                                        <p:tav tm="0">
                                          <p:val>
                                            <p:strVal val="0-#ppt_w/2"/>
                                          </p:val>
                                        </p:tav>
                                        <p:tav tm="100000">
                                          <p:val>
                                            <p:strVal val="#ppt_x"/>
                                          </p:val>
                                        </p:tav>
                                      </p:tavLst>
                                    </p:anim>
                                    <p:anim calcmode="lin" valueType="num">
                                      <p:cBhvr additive="base">
                                        <p:cTn id="22" dur="2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2"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2000" fill="hold"/>
                                        <p:tgtEl>
                                          <p:spTgt spid="35"/>
                                        </p:tgtEl>
                                        <p:attrNameLst>
                                          <p:attrName>ppt_x</p:attrName>
                                        </p:attrNameLst>
                                      </p:cBhvr>
                                      <p:tavLst>
                                        <p:tav tm="0">
                                          <p:val>
                                            <p:strVal val="1+#ppt_w/2"/>
                                          </p:val>
                                        </p:tav>
                                        <p:tav tm="100000">
                                          <p:val>
                                            <p:strVal val="#ppt_x"/>
                                          </p:val>
                                        </p:tav>
                                      </p:tavLst>
                                    </p:anim>
                                    <p:anim calcmode="lin" valueType="num">
                                      <p:cBhvr additive="base">
                                        <p:cTn id="28" dur="2000" fill="hold"/>
                                        <p:tgtEl>
                                          <p:spTgt spid="35"/>
                                        </p:tgtEl>
                                        <p:attrNameLst>
                                          <p:attrName>ppt_y</p:attrName>
                                        </p:attrNameLst>
                                      </p:cBhvr>
                                      <p:tavLst>
                                        <p:tav tm="0">
                                          <p:val>
                                            <p:strVal val="#ppt_y"/>
                                          </p:val>
                                        </p:tav>
                                        <p:tav tm="100000">
                                          <p:val>
                                            <p:strVal val="#ppt_y"/>
                                          </p:val>
                                        </p:tav>
                                      </p:tavLst>
                                    </p:anim>
                                  </p:childTnLst>
                                </p:cTn>
                              </p:par>
                              <p:par>
                                <p:cTn id="29" presetID="7" presetClass="entr" presetSubtype="2" fill="hold" nodeType="with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2000" fill="hold"/>
                                        <p:tgtEl>
                                          <p:spTgt spid="30"/>
                                        </p:tgtEl>
                                        <p:attrNameLst>
                                          <p:attrName>ppt_x</p:attrName>
                                        </p:attrNameLst>
                                      </p:cBhvr>
                                      <p:tavLst>
                                        <p:tav tm="0">
                                          <p:val>
                                            <p:strVal val="1+#ppt_w/2"/>
                                          </p:val>
                                        </p:tav>
                                        <p:tav tm="100000">
                                          <p:val>
                                            <p:strVal val="#ppt_x"/>
                                          </p:val>
                                        </p:tav>
                                      </p:tavLst>
                                    </p:anim>
                                    <p:anim calcmode="lin" valueType="num">
                                      <p:cBhvr additive="base">
                                        <p:cTn id="32" dur="20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4" grpId="0" animBg="1"/>
      <p:bldP spid="34" grpId="0"/>
      <p:bldP spid="3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28625"/>
            <a:ext cx="7467600" cy="1143000"/>
          </a:xfrm>
        </p:spPr>
        <p:txBody>
          <a:bodyPr anchor="t"/>
          <a:lstStyle/>
          <a:p>
            <a:r>
              <a:rPr lang="fr-FR" b="1" smtClean="0"/>
              <a:t>P(Z</a:t>
            </a:r>
            <a:r>
              <a:rPr lang="fr-FR" b="1" i="1" smtClean="0"/>
              <a:t> ≤ Zo)      ,    Zo&lt;0</a:t>
            </a:r>
            <a:endParaRPr lang="fr-FR" b="1" smtClean="0"/>
          </a:p>
        </p:txBody>
      </p:sp>
      <p:grpSp>
        <p:nvGrpSpPr>
          <p:cNvPr id="3" name="Groupe 3"/>
          <p:cNvGrpSpPr>
            <a:grpSpLocks/>
          </p:cNvGrpSpPr>
          <p:nvPr/>
        </p:nvGrpSpPr>
        <p:grpSpPr bwMode="auto">
          <a:xfrm>
            <a:off x="1285875" y="1414463"/>
            <a:ext cx="5314950" cy="3729037"/>
            <a:chOff x="5347275" y="3570368"/>
            <a:chExt cx="3244038" cy="2656856"/>
          </a:xfrm>
        </p:grpSpPr>
        <p:sp>
          <p:nvSpPr>
            <p:cNvPr id="45071" name="ZoneTexte 4"/>
            <p:cNvSpPr txBox="1">
              <a:spLocks noChangeArrowheads="1"/>
            </p:cNvSpPr>
            <p:nvPr/>
          </p:nvSpPr>
          <p:spPr bwMode="auto">
            <a:xfrm>
              <a:off x="6548954" y="5857892"/>
              <a:ext cx="357190" cy="369332"/>
            </a:xfrm>
            <a:prstGeom prst="rect">
              <a:avLst/>
            </a:prstGeom>
            <a:noFill/>
            <a:ln w="9525">
              <a:noFill/>
              <a:miter lim="800000"/>
              <a:headEnd/>
              <a:tailEnd/>
            </a:ln>
          </p:spPr>
          <p:txBody>
            <a:bodyPr>
              <a:spAutoFit/>
            </a:bodyPr>
            <a:lstStyle/>
            <a:p>
              <a:r>
                <a:rPr lang="fr-FR">
                  <a:latin typeface="Calibri" pitchFamily="34" charset="0"/>
                </a:rPr>
                <a:t>0</a:t>
              </a:r>
            </a:p>
          </p:txBody>
        </p:sp>
        <p:grpSp>
          <p:nvGrpSpPr>
            <p:cNvPr id="4" name="Groupe 47"/>
            <p:cNvGrpSpPr>
              <a:grpSpLocks/>
            </p:cNvGrpSpPr>
            <p:nvPr/>
          </p:nvGrpSpPr>
          <p:grpSpPr bwMode="auto">
            <a:xfrm>
              <a:off x="5347275" y="3570368"/>
              <a:ext cx="3244038" cy="2617589"/>
              <a:chOff x="5347275" y="3570368"/>
              <a:chExt cx="3244038" cy="2617589"/>
            </a:xfrm>
          </p:grpSpPr>
          <p:grpSp>
            <p:nvGrpSpPr>
              <p:cNvPr id="5" name="Groupe 26"/>
              <p:cNvGrpSpPr>
                <a:grpSpLocks/>
              </p:cNvGrpSpPr>
              <p:nvPr/>
            </p:nvGrpSpPr>
            <p:grpSpPr bwMode="auto">
              <a:xfrm>
                <a:off x="5347275" y="3570368"/>
                <a:ext cx="3244038" cy="2617589"/>
                <a:chOff x="2042338" y="1438507"/>
                <a:chExt cx="3244038" cy="2617589"/>
              </a:xfrm>
            </p:grpSpPr>
            <p:grpSp>
              <p:nvGrpSpPr>
                <p:cNvPr id="6" name="Groupe 28"/>
                <p:cNvGrpSpPr>
                  <a:grpSpLocks/>
                </p:cNvGrpSpPr>
                <p:nvPr/>
              </p:nvGrpSpPr>
              <p:grpSpPr bwMode="auto">
                <a:xfrm>
                  <a:off x="2042338" y="1714488"/>
                  <a:ext cx="3244038" cy="2341608"/>
                  <a:chOff x="4000496" y="1572393"/>
                  <a:chExt cx="4786346" cy="3711707"/>
                </a:xfrm>
              </p:grpSpPr>
              <p:sp>
                <p:nvSpPr>
                  <p:cNvPr id="45077" name="ZoneTexte 15"/>
                  <p:cNvSpPr txBox="1">
                    <a:spLocks noChangeArrowheads="1"/>
                  </p:cNvSpPr>
                  <p:nvPr/>
                </p:nvSpPr>
                <p:spPr bwMode="auto">
                  <a:xfrm>
                    <a:off x="8137792" y="4552310"/>
                    <a:ext cx="632410" cy="731790"/>
                  </a:xfrm>
                  <a:prstGeom prst="rect">
                    <a:avLst/>
                  </a:prstGeom>
                  <a:noFill/>
                  <a:ln w="9525">
                    <a:noFill/>
                    <a:miter lim="800000"/>
                    <a:headEnd/>
                    <a:tailEnd/>
                  </a:ln>
                </p:spPr>
                <p:txBody>
                  <a:bodyPr>
                    <a:spAutoFit/>
                  </a:bodyPr>
                  <a:lstStyle/>
                  <a:p>
                    <a:r>
                      <a:rPr lang="fr-FR" sz="2400" b="1" i="1">
                        <a:latin typeface="Calibri" pitchFamily="34" charset="0"/>
                      </a:rPr>
                      <a:t>z</a:t>
                    </a:r>
                  </a:p>
                </p:txBody>
              </p:sp>
              <p:cxnSp>
                <p:nvCxnSpPr>
                  <p:cNvPr id="23" name="Connecteur droit avec flèche 22"/>
                  <p:cNvCxnSpPr/>
                  <p:nvPr/>
                </p:nvCxnSpPr>
                <p:spPr>
                  <a:xfrm rot="5400000" flipH="1" flipV="1">
                    <a:off x="4449820" y="3143109"/>
                    <a:ext cx="3142870" cy="142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17"/>
                  <p:cNvCxnSpPr/>
                  <p:nvPr/>
                </p:nvCxnSpPr>
                <p:spPr>
                  <a:xfrm>
                    <a:off x="4000496" y="4715258"/>
                    <a:ext cx="478634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Forme libre 24"/>
                  <p:cNvSpPr/>
                  <p:nvPr/>
                </p:nvSpPr>
                <p:spPr>
                  <a:xfrm>
                    <a:off x="4386492" y="2752085"/>
                    <a:ext cx="3346726" cy="1852016"/>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45076" name="ZoneTexte 20"/>
                <p:cNvSpPr txBox="1">
                  <a:spLocks noChangeArrowheads="1"/>
                </p:cNvSpPr>
                <p:nvPr/>
              </p:nvSpPr>
              <p:spPr bwMode="auto">
                <a:xfrm>
                  <a:off x="2803357" y="1438507"/>
                  <a:ext cx="1714512" cy="40011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f(z)</a:t>
                  </a:r>
                </a:p>
              </p:txBody>
            </p:sp>
          </p:grpSp>
          <p:pic>
            <p:nvPicPr>
              <p:cNvPr id="45074"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306401" y="4283057"/>
                <a:ext cx="248251" cy="358585"/>
              </a:xfrm>
              <a:prstGeom prst="rect">
                <a:avLst/>
              </a:prstGeom>
              <a:noFill/>
              <a:ln w="9525">
                <a:noFill/>
                <a:miter lim="800000"/>
                <a:headEnd/>
                <a:tailEnd/>
              </a:ln>
            </p:spPr>
          </p:pic>
        </p:grpSp>
      </p:grpSp>
      <p:sp>
        <p:nvSpPr>
          <p:cNvPr id="8" name="Forme libre 7"/>
          <p:cNvSpPr/>
          <p:nvPr/>
        </p:nvSpPr>
        <p:spPr>
          <a:xfrm>
            <a:off x="4649788" y="4057650"/>
            <a:ext cx="1119187" cy="527050"/>
          </a:xfrm>
          <a:custGeom>
            <a:avLst/>
            <a:gdLst>
              <a:gd name="connsiteX0" fmla="*/ 0 w 1120462"/>
              <a:gd name="connsiteY0" fmla="*/ 0 h 592428"/>
              <a:gd name="connsiteX1" fmla="*/ 373487 w 1120462"/>
              <a:gd name="connsiteY1" fmla="*/ 296214 h 592428"/>
              <a:gd name="connsiteX2" fmla="*/ 592428 w 1120462"/>
              <a:gd name="connsiteY2" fmla="*/ 399245 h 592428"/>
              <a:gd name="connsiteX3" fmla="*/ 901521 w 1120462"/>
              <a:gd name="connsiteY3" fmla="*/ 515155 h 592428"/>
              <a:gd name="connsiteX4" fmla="*/ 1120462 w 1120462"/>
              <a:gd name="connsiteY4" fmla="*/ 579549 h 592428"/>
              <a:gd name="connsiteX5" fmla="*/ 12879 w 1120462"/>
              <a:gd name="connsiteY5" fmla="*/ 592428 h 592428"/>
              <a:gd name="connsiteX6" fmla="*/ 12879 w 1120462"/>
              <a:gd name="connsiteY6" fmla="*/ 51515 h 59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0462" h="592428">
                <a:moveTo>
                  <a:pt x="0" y="0"/>
                </a:moveTo>
                <a:lnTo>
                  <a:pt x="373487" y="296214"/>
                </a:lnTo>
                <a:lnTo>
                  <a:pt x="592428" y="399245"/>
                </a:lnTo>
                <a:lnTo>
                  <a:pt x="901521" y="515155"/>
                </a:lnTo>
                <a:lnTo>
                  <a:pt x="1120462" y="579549"/>
                </a:lnTo>
                <a:lnTo>
                  <a:pt x="12879" y="592428"/>
                </a:lnTo>
                <a:lnTo>
                  <a:pt x="12879" y="51515"/>
                </a:lnTo>
              </a:path>
            </a:pathLst>
          </a:custGeom>
          <a:solidFill>
            <a:schemeClr val="accent2"/>
          </a:solidFill>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45061" name="ZoneTexte 9"/>
          <p:cNvSpPr txBox="1">
            <a:spLocks noChangeArrowheads="1"/>
          </p:cNvSpPr>
          <p:nvPr/>
        </p:nvSpPr>
        <p:spPr bwMode="auto">
          <a:xfrm>
            <a:off x="2306638" y="4572000"/>
            <a:ext cx="427037" cy="368300"/>
          </a:xfrm>
          <a:prstGeom prst="rect">
            <a:avLst/>
          </a:prstGeom>
          <a:noFill/>
          <a:ln w="9525">
            <a:noFill/>
            <a:miter lim="800000"/>
            <a:headEnd/>
            <a:tailEnd/>
          </a:ln>
        </p:spPr>
        <p:txBody>
          <a:bodyPr wrap="none">
            <a:spAutoFit/>
          </a:bodyPr>
          <a:lstStyle/>
          <a:p>
            <a:r>
              <a:rPr lang="fr-FR" i="1">
                <a:latin typeface="Times New Roman" pitchFamily="18" charset="0"/>
                <a:cs typeface="Times New Roman" pitchFamily="18" charset="0"/>
              </a:rPr>
              <a:t>Zo</a:t>
            </a:r>
          </a:p>
        </p:txBody>
      </p:sp>
      <p:sp>
        <p:nvSpPr>
          <p:cNvPr id="45062" name="ZoneTexte 10"/>
          <p:cNvSpPr txBox="1">
            <a:spLocks noChangeArrowheads="1"/>
          </p:cNvSpPr>
          <p:nvPr/>
        </p:nvSpPr>
        <p:spPr bwMode="auto">
          <a:xfrm>
            <a:off x="4430713" y="4584700"/>
            <a:ext cx="571500" cy="368300"/>
          </a:xfrm>
          <a:prstGeom prst="rect">
            <a:avLst/>
          </a:prstGeom>
          <a:noFill/>
          <a:ln w="9525">
            <a:noFill/>
            <a:miter lim="800000"/>
            <a:headEnd/>
            <a:tailEnd/>
          </a:ln>
        </p:spPr>
        <p:txBody>
          <a:bodyPr>
            <a:spAutoFit/>
          </a:bodyPr>
          <a:lstStyle/>
          <a:p>
            <a:r>
              <a:rPr lang="fr-FR" i="1">
                <a:latin typeface="Times New Roman" pitchFamily="18" charset="0"/>
                <a:cs typeface="Times New Roman" pitchFamily="18" charset="0"/>
              </a:rPr>
              <a:t>|Zo|</a:t>
            </a:r>
          </a:p>
        </p:txBody>
      </p:sp>
      <p:cxnSp>
        <p:nvCxnSpPr>
          <p:cNvPr id="12" name="Connecteur droit avec flèche 11"/>
          <p:cNvCxnSpPr/>
          <p:nvPr/>
        </p:nvCxnSpPr>
        <p:spPr>
          <a:xfrm rot="5400000">
            <a:off x="4179093" y="3307557"/>
            <a:ext cx="1643063" cy="5715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064" name="ZoneTexte 13"/>
          <p:cNvSpPr txBox="1">
            <a:spLocks noChangeArrowheads="1"/>
          </p:cNvSpPr>
          <p:nvPr/>
        </p:nvSpPr>
        <p:spPr bwMode="auto">
          <a:xfrm>
            <a:off x="642938" y="2700338"/>
            <a:ext cx="2286000" cy="369887"/>
          </a:xfrm>
          <a:prstGeom prst="rect">
            <a:avLst/>
          </a:prstGeom>
          <a:noFill/>
          <a:ln w="9525">
            <a:noFill/>
            <a:miter lim="800000"/>
            <a:headEnd/>
            <a:tailEnd/>
          </a:ln>
        </p:spPr>
        <p:txBody>
          <a:bodyPr>
            <a:spAutoFit/>
          </a:bodyPr>
          <a:lstStyle/>
          <a:p>
            <a:r>
              <a:rPr lang="fr-FR" i="1">
                <a:latin typeface="Calibri" pitchFamily="34" charset="0"/>
              </a:rPr>
              <a:t>P(Z ≤Zo) =F(Zo)</a:t>
            </a:r>
          </a:p>
        </p:txBody>
      </p:sp>
      <p:sp>
        <p:nvSpPr>
          <p:cNvPr id="15" name="ZoneTexte 14"/>
          <p:cNvSpPr txBox="1">
            <a:spLocks noChangeArrowheads="1"/>
          </p:cNvSpPr>
          <p:nvPr/>
        </p:nvSpPr>
        <p:spPr bwMode="auto">
          <a:xfrm>
            <a:off x="4929188" y="2343150"/>
            <a:ext cx="2500312" cy="369888"/>
          </a:xfrm>
          <a:prstGeom prst="rect">
            <a:avLst/>
          </a:prstGeom>
          <a:noFill/>
          <a:ln w="9525">
            <a:noFill/>
            <a:miter lim="800000"/>
            <a:headEnd/>
            <a:tailEnd/>
          </a:ln>
        </p:spPr>
        <p:txBody>
          <a:bodyPr>
            <a:spAutoFit/>
          </a:bodyPr>
          <a:lstStyle/>
          <a:p>
            <a:r>
              <a:rPr lang="fr-FR" i="1">
                <a:latin typeface="Calibri" pitchFamily="34" charset="0"/>
              </a:rPr>
              <a:t>P(Z &gt;Zo) =1-F(</a:t>
            </a:r>
            <a:r>
              <a:rPr lang="fr-FR" i="1">
                <a:latin typeface="Times New Roman" pitchFamily="18" charset="0"/>
                <a:cs typeface="Times New Roman" pitchFamily="18" charset="0"/>
              </a:rPr>
              <a:t>| </a:t>
            </a:r>
            <a:r>
              <a:rPr lang="fr-FR" i="1">
                <a:latin typeface="Calibri" pitchFamily="34" charset="0"/>
              </a:rPr>
              <a:t>Zo</a:t>
            </a:r>
            <a:r>
              <a:rPr lang="fr-FR" i="1">
                <a:latin typeface="Times New Roman" pitchFamily="18" charset="0"/>
                <a:cs typeface="Times New Roman" pitchFamily="18" charset="0"/>
              </a:rPr>
              <a:t> |</a:t>
            </a:r>
            <a:r>
              <a:rPr lang="fr-FR" i="1">
                <a:latin typeface="Calibri" pitchFamily="34" charset="0"/>
              </a:rPr>
              <a:t>)</a:t>
            </a:r>
          </a:p>
        </p:txBody>
      </p:sp>
      <p:sp>
        <p:nvSpPr>
          <p:cNvPr id="29" name="Forme libre 28"/>
          <p:cNvSpPr/>
          <p:nvPr/>
        </p:nvSpPr>
        <p:spPr>
          <a:xfrm>
            <a:off x="1443038" y="4057650"/>
            <a:ext cx="1030287" cy="528638"/>
          </a:xfrm>
          <a:custGeom>
            <a:avLst/>
            <a:gdLst>
              <a:gd name="connsiteX0" fmla="*/ 0 w 1030310"/>
              <a:gd name="connsiteY0" fmla="*/ 463640 h 476518"/>
              <a:gd name="connsiteX1" fmla="*/ 437882 w 1030310"/>
              <a:gd name="connsiteY1" fmla="*/ 360609 h 476518"/>
              <a:gd name="connsiteX2" fmla="*/ 682580 w 1030310"/>
              <a:gd name="connsiteY2" fmla="*/ 270456 h 476518"/>
              <a:gd name="connsiteX3" fmla="*/ 824248 w 1030310"/>
              <a:gd name="connsiteY3" fmla="*/ 154547 h 476518"/>
              <a:gd name="connsiteX4" fmla="*/ 940158 w 1030310"/>
              <a:gd name="connsiteY4" fmla="*/ 77273 h 476518"/>
              <a:gd name="connsiteX5" fmla="*/ 1030310 w 1030310"/>
              <a:gd name="connsiteY5" fmla="*/ 0 h 476518"/>
              <a:gd name="connsiteX6" fmla="*/ 1030310 w 1030310"/>
              <a:gd name="connsiteY6" fmla="*/ 476518 h 476518"/>
              <a:gd name="connsiteX7" fmla="*/ 0 w 1030310"/>
              <a:gd name="connsiteY7" fmla="*/ 463640 h 476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0310" h="476518">
                <a:moveTo>
                  <a:pt x="0" y="463640"/>
                </a:moveTo>
                <a:lnTo>
                  <a:pt x="437882" y="360609"/>
                </a:lnTo>
                <a:lnTo>
                  <a:pt x="682580" y="270456"/>
                </a:lnTo>
                <a:lnTo>
                  <a:pt x="824248" y="154547"/>
                </a:lnTo>
                <a:lnTo>
                  <a:pt x="940158" y="77273"/>
                </a:lnTo>
                <a:lnTo>
                  <a:pt x="1030310" y="0"/>
                </a:lnTo>
                <a:lnTo>
                  <a:pt x="1030310" y="476518"/>
                </a:lnTo>
                <a:lnTo>
                  <a:pt x="0" y="46364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31" name="Connecteur droit avec flèche 30"/>
          <p:cNvCxnSpPr/>
          <p:nvPr/>
        </p:nvCxnSpPr>
        <p:spPr>
          <a:xfrm rot="16200000" flipH="1">
            <a:off x="1428750" y="3357563"/>
            <a:ext cx="1143000" cy="5715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068" name="ZoneTexte 33"/>
          <p:cNvSpPr txBox="1">
            <a:spLocks noChangeArrowheads="1"/>
          </p:cNvSpPr>
          <p:nvPr/>
        </p:nvSpPr>
        <p:spPr bwMode="auto">
          <a:xfrm>
            <a:off x="857250" y="5214938"/>
            <a:ext cx="6286500" cy="461962"/>
          </a:xfrm>
          <a:prstGeom prst="rect">
            <a:avLst/>
          </a:prstGeom>
          <a:noFill/>
          <a:ln w="9525">
            <a:noFill/>
            <a:miter lim="800000"/>
            <a:headEnd/>
            <a:tailEnd/>
          </a:ln>
        </p:spPr>
        <p:txBody>
          <a:bodyPr>
            <a:spAutoFit/>
          </a:bodyPr>
          <a:lstStyle/>
          <a:p>
            <a:r>
              <a:rPr lang="fr-FR" sz="2400">
                <a:latin typeface="Calibri" pitchFamily="34" charset="0"/>
              </a:rPr>
              <a:t>P(Z</a:t>
            </a:r>
            <a:r>
              <a:rPr lang="fr-FR" sz="2400" i="1">
                <a:latin typeface="Calibri" pitchFamily="34" charset="0"/>
              </a:rPr>
              <a:t> ≤Zo)=P(Z&gt;|Zo|)=1-P(Z ≤|Zo |)</a:t>
            </a:r>
            <a:endParaRPr lang="fr-FR" sz="2400">
              <a:latin typeface="Calibri" pitchFamily="34" charset="0"/>
            </a:endParaRPr>
          </a:p>
        </p:txBody>
      </p:sp>
      <p:sp>
        <p:nvSpPr>
          <p:cNvPr id="45069" name="ZoneTexte 34"/>
          <p:cNvSpPr txBox="1">
            <a:spLocks noChangeArrowheads="1"/>
          </p:cNvSpPr>
          <p:nvPr/>
        </p:nvSpPr>
        <p:spPr bwMode="auto">
          <a:xfrm>
            <a:off x="928688" y="5929313"/>
            <a:ext cx="6286500" cy="461962"/>
          </a:xfrm>
          <a:prstGeom prst="rect">
            <a:avLst/>
          </a:prstGeom>
          <a:noFill/>
          <a:ln w="9525">
            <a:noFill/>
            <a:miter lim="800000"/>
            <a:headEnd/>
            <a:tailEnd/>
          </a:ln>
        </p:spPr>
        <p:txBody>
          <a:bodyPr>
            <a:spAutoFit/>
          </a:bodyPr>
          <a:lstStyle/>
          <a:p>
            <a:r>
              <a:rPr lang="fr-FR" sz="2400">
                <a:latin typeface="Calibri" pitchFamily="34" charset="0"/>
              </a:rPr>
              <a:t>P(Z</a:t>
            </a:r>
            <a:r>
              <a:rPr lang="fr-FR" sz="2400" i="1">
                <a:latin typeface="Calibri" pitchFamily="34" charset="0"/>
              </a:rPr>
              <a:t> &gt;Zo)=P(Z ≤ |Zo|)</a:t>
            </a:r>
            <a:endParaRPr lang="fr-FR" sz="2400">
              <a:latin typeface="Calibri" pitchFamily="34" charset="0"/>
            </a:endParaRPr>
          </a:p>
        </p:txBody>
      </p:sp>
      <p:sp>
        <p:nvSpPr>
          <p:cNvPr id="39" name="Rectangle 38"/>
          <p:cNvSpPr/>
          <p:nvPr/>
        </p:nvSpPr>
        <p:spPr>
          <a:xfrm>
            <a:off x="5857875" y="6000750"/>
            <a:ext cx="2071688" cy="500063"/>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fr-FR" b="1" dirty="0"/>
              <a:t>Tableau F(z)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2000"/>
                                        <p:tgtEl>
                                          <p:spTgt spid="15"/>
                                        </p:tgtEl>
                                      </p:cBhvr>
                                    </p:animEffect>
                                  </p:childTnLst>
                                </p:cTn>
                              </p:par>
                              <p:par>
                                <p:cTn id="15" presetID="10"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294967295"/>
          </p:nvPr>
        </p:nvSpPr>
        <p:spPr>
          <a:xfrm>
            <a:off x="6604000" y="6229350"/>
            <a:ext cx="1828800" cy="514350"/>
          </a:xfrm>
          <a:prstGeom prst="rect">
            <a:avLst/>
          </a:prstGeom>
        </p:spPr>
        <p:txBody>
          <a:bodyPr/>
          <a:lstStyle/>
          <a:p>
            <a:fld id="{7D36221B-9411-43E6-9F92-931EF9DDDC67}" type="slidenum">
              <a:rPr lang="fr-FR"/>
              <a:pPr/>
              <a:t>22</a:t>
            </a:fld>
            <a:endParaRPr lang="fr-FR"/>
          </a:p>
        </p:txBody>
      </p:sp>
      <p:sp>
        <p:nvSpPr>
          <p:cNvPr id="2051" name="Rectangle 3"/>
          <p:cNvSpPr>
            <a:spLocks noGrp="1" noChangeArrowheads="1"/>
          </p:cNvSpPr>
          <p:nvPr>
            <p:ph type="subTitle" idx="1"/>
          </p:nvPr>
        </p:nvSpPr>
        <p:spPr>
          <a:xfrm>
            <a:off x="857224" y="2643182"/>
            <a:ext cx="7696200" cy="1771650"/>
          </a:xfrm>
        </p:spPr>
        <p:txBody>
          <a:bodyPr/>
          <a:lstStyle/>
          <a:p>
            <a:pPr algn="ctr"/>
            <a:r>
              <a:rPr lang="fr-FR" b="1" dirty="0" smtClean="0">
                <a:solidFill>
                  <a:schemeClr val="tx1"/>
                </a:solidFill>
                <a:latin typeface="Times New Roman" pitchFamily="18" charset="0"/>
                <a:cs typeface="Times New Roman" pitchFamily="18" charset="0"/>
              </a:rPr>
              <a:t>III</a:t>
            </a:r>
            <a:r>
              <a:rPr lang="fr-FR" b="1" dirty="0" smtClean="0">
                <a:solidFill>
                  <a:schemeClr val="tx1"/>
                </a:solidFill>
              </a:rPr>
              <a:t>-L</a:t>
            </a:r>
            <a:r>
              <a:rPr lang="fr-FR" b="1" dirty="0">
                <a:solidFill>
                  <a:schemeClr val="tx1"/>
                </a:solidFill>
              </a:rPr>
              <a:t> ’ANALYSE DE </a:t>
            </a:r>
            <a:r>
              <a:rPr lang="fr-FR" b="1" dirty="0" smtClean="0">
                <a:solidFill>
                  <a:schemeClr val="tx1"/>
                </a:solidFill>
              </a:rPr>
              <a:t>VARIANCE</a:t>
            </a:r>
            <a:endParaRPr lang="fr-FR" b="1" dirty="0">
              <a:solidFill>
                <a:schemeClr val="tx1"/>
              </a:solidFill>
            </a:endParaRPr>
          </a:p>
          <a:p>
            <a:pPr algn="ctr"/>
            <a:r>
              <a:rPr lang="fr-FR" b="1" dirty="0">
                <a:solidFill>
                  <a:schemeClr val="tx1"/>
                </a:solidFill>
              </a:rPr>
              <a:t>à un facteur</a:t>
            </a:r>
          </a:p>
          <a:p>
            <a:pPr algn="ctr"/>
            <a:r>
              <a:rPr lang="fr-FR" b="1" dirty="0">
                <a:solidFill>
                  <a:schemeClr val="tx1"/>
                </a:solidFill>
              </a:rPr>
              <a:t>(</a:t>
            </a:r>
            <a:r>
              <a:rPr lang="fr-FR" b="1" dirty="0" err="1">
                <a:solidFill>
                  <a:schemeClr val="tx1"/>
                </a:solidFill>
              </a:rPr>
              <a:t>Analysis</a:t>
            </a:r>
            <a:r>
              <a:rPr lang="fr-FR" b="1" dirty="0">
                <a:solidFill>
                  <a:schemeClr val="tx1"/>
                </a:solidFill>
              </a:rPr>
              <a:t> Of Variance -  ANOVA)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6C843B51-9BFD-420E-A017-22FB95B74E4F}" type="slidenum">
              <a:rPr lang="fr-FR"/>
              <a:pPr/>
              <a:t>23</a:t>
            </a:fld>
            <a:endParaRPr lang="fr-FR"/>
          </a:p>
        </p:txBody>
      </p:sp>
      <p:sp>
        <p:nvSpPr>
          <p:cNvPr id="6146" name="Rectangle 2"/>
          <p:cNvSpPr>
            <a:spLocks noGrp="1" noChangeArrowheads="1"/>
          </p:cNvSpPr>
          <p:nvPr>
            <p:ph type="title"/>
          </p:nvPr>
        </p:nvSpPr>
        <p:spPr>
          <a:xfrm>
            <a:off x="609600" y="457200"/>
            <a:ext cx="7772400" cy="533400"/>
          </a:xfrm>
        </p:spPr>
        <p:txBody>
          <a:bodyPr>
            <a:normAutofit fontScale="90000"/>
          </a:bodyPr>
          <a:lstStyle/>
          <a:p>
            <a:r>
              <a:rPr lang="fr-FR" sz="3600" b="1">
                <a:latin typeface="Arial" charset="0"/>
              </a:rPr>
              <a:t>Introduction</a:t>
            </a:r>
            <a:endParaRPr lang="fr-FR" sz="3600" b="1"/>
          </a:p>
        </p:txBody>
      </p:sp>
      <p:sp>
        <p:nvSpPr>
          <p:cNvPr id="6147" name="Rectangle 3"/>
          <p:cNvSpPr>
            <a:spLocks noGrp="1" noChangeArrowheads="1"/>
          </p:cNvSpPr>
          <p:nvPr>
            <p:ph type="body" idx="1"/>
          </p:nvPr>
        </p:nvSpPr>
        <p:spPr>
          <a:xfrm>
            <a:off x="685800" y="1371600"/>
            <a:ext cx="8229600" cy="4800600"/>
          </a:xfrm>
          <a:noFill/>
          <a:ln/>
        </p:spPr>
        <p:txBody>
          <a:bodyPr/>
          <a:lstStyle/>
          <a:p>
            <a:pPr>
              <a:lnSpc>
                <a:spcPct val="90000"/>
              </a:lnSpc>
              <a:buFont typeface="Wingdings" pitchFamily="2" charset="2"/>
              <a:buChar char="§"/>
            </a:pPr>
            <a:r>
              <a:rPr lang="fr-FR" sz="2400">
                <a:latin typeface="Arial" charset="0"/>
              </a:rPr>
              <a:t>L’analyse de variance (ANOVA) est un outil statistique très versatile et très utilisé pour étudier la relation entre une variable dépendante (quantitative continue ; ex : ventes, niveau de perception d’un produit) et un ou plusieurs facteurs (qualitatifs ou quantitatifs discrets; ex : nouveau produits, stimuli, nombre de promotions). </a:t>
            </a:r>
          </a:p>
          <a:p>
            <a:pPr>
              <a:lnSpc>
                <a:spcPct val="90000"/>
              </a:lnSpc>
              <a:buFont typeface="Wingdings" pitchFamily="2" charset="2"/>
              <a:buChar char="§"/>
            </a:pPr>
            <a:r>
              <a:rPr lang="fr-FR" sz="2400">
                <a:latin typeface="Arial" charset="0"/>
              </a:rPr>
              <a:t>L’ANOVA peut être utilisé tout aussi bien pour analyser des données de plans expérimentaux contrôlés et avec randomisation, que des données provenant de plans non expérimentaux.</a:t>
            </a:r>
          </a:p>
          <a:p>
            <a:pPr>
              <a:lnSpc>
                <a:spcPct val="90000"/>
              </a:lnSpc>
              <a:buFont typeface="Wingdings" pitchFamily="2" charset="2"/>
              <a:buChar char="§"/>
            </a:pPr>
            <a:r>
              <a:rPr lang="fr-FR" sz="2400">
                <a:latin typeface="Arial" charset="0"/>
              </a:rPr>
              <a:t>Essentiellement, l’analyse de variance est une extension du test d’hypothèse pour la comparaison de deux moyennes.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7792B49E-F005-4086-BA36-B34A38356C36}" type="slidenum">
              <a:rPr lang="fr-FR"/>
              <a:pPr/>
              <a:t>24</a:t>
            </a:fld>
            <a:endParaRPr lang="fr-FR"/>
          </a:p>
        </p:txBody>
      </p:sp>
      <p:sp>
        <p:nvSpPr>
          <p:cNvPr id="7170" name="Rectangle 2"/>
          <p:cNvSpPr>
            <a:spLocks noGrp="1" noChangeArrowheads="1"/>
          </p:cNvSpPr>
          <p:nvPr>
            <p:ph type="title"/>
          </p:nvPr>
        </p:nvSpPr>
        <p:spPr>
          <a:xfrm>
            <a:off x="609600" y="228600"/>
            <a:ext cx="7772400" cy="914400"/>
          </a:xfrm>
        </p:spPr>
        <p:txBody>
          <a:bodyPr>
            <a:normAutofit fontScale="90000"/>
          </a:bodyPr>
          <a:lstStyle/>
          <a:p>
            <a:r>
              <a:rPr lang="fr-FR" sz="3200" b="1">
                <a:latin typeface="Arial" charset="0"/>
              </a:rPr>
              <a:t>Exemple 1:</a:t>
            </a:r>
            <a:r>
              <a:rPr lang="fr-FR" sz="2800">
                <a:latin typeface="Arial" charset="0"/>
              </a:rPr>
              <a:t> </a:t>
            </a:r>
            <a:r>
              <a:rPr lang="fr-FR" sz="2800" i="1">
                <a:latin typeface="Arial" charset="0"/>
              </a:rPr>
              <a:t>Expérience à un facteur contrôlé à quatre niveaux.</a:t>
            </a:r>
            <a:endParaRPr lang="fr-FR" sz="2800"/>
          </a:p>
        </p:txBody>
      </p:sp>
      <p:sp>
        <p:nvSpPr>
          <p:cNvPr id="7171" name="Rectangle 3"/>
          <p:cNvSpPr>
            <a:spLocks noGrp="1" noChangeArrowheads="1"/>
          </p:cNvSpPr>
          <p:nvPr>
            <p:ph type="body" idx="1"/>
          </p:nvPr>
        </p:nvSpPr>
        <p:spPr>
          <a:xfrm>
            <a:off x="381000" y="1447800"/>
            <a:ext cx="8534400" cy="4267200"/>
          </a:xfrm>
          <a:noFill/>
          <a:ln/>
        </p:spPr>
        <p:txBody>
          <a:bodyPr/>
          <a:lstStyle/>
          <a:p>
            <a:pPr>
              <a:lnSpc>
                <a:spcPct val="90000"/>
              </a:lnSpc>
            </a:pPr>
            <a:r>
              <a:rPr lang="fr-FR" sz="2800">
                <a:latin typeface="Arial" charset="0"/>
              </a:rPr>
              <a:t>Une entreprise veut tester </a:t>
            </a:r>
            <a:r>
              <a:rPr lang="fr-FR" sz="2800" b="1">
                <a:latin typeface="Arial" charset="0"/>
              </a:rPr>
              <a:t>4 différents types d’emballage</a:t>
            </a:r>
            <a:r>
              <a:rPr lang="fr-FR" sz="2800">
                <a:latin typeface="Arial" charset="0"/>
              </a:rPr>
              <a:t> pour une nouvelle céréale pour le petit déjeuner.  20 supermarchés avec approximativement le même volume de ventes sont sélectionnés comme unités expérimentales : </a:t>
            </a:r>
          </a:p>
          <a:p>
            <a:pPr>
              <a:lnSpc>
                <a:spcPct val="90000"/>
              </a:lnSpc>
            </a:pPr>
            <a:endParaRPr lang="fr-FR" sz="2800">
              <a:latin typeface="Arial" charset="0"/>
            </a:endParaRPr>
          </a:p>
          <a:p>
            <a:pPr>
              <a:lnSpc>
                <a:spcPct val="90000"/>
              </a:lnSpc>
              <a:buFont typeface="Wingdings" pitchFamily="2" charset="2"/>
              <a:buChar char="Ø"/>
            </a:pPr>
            <a:r>
              <a:rPr lang="fr-FR" sz="2400">
                <a:latin typeface="Arial" charset="0"/>
              </a:rPr>
              <a:t>5 supermarchés vendront les céréales dans l’emballage </a:t>
            </a:r>
            <a:r>
              <a:rPr lang="fr-FR" sz="2400" b="1">
                <a:latin typeface="Arial" charset="0"/>
              </a:rPr>
              <a:t>1</a:t>
            </a:r>
            <a:r>
              <a:rPr lang="fr-FR" sz="2400">
                <a:latin typeface="Arial" charset="0"/>
              </a:rPr>
              <a:t>;</a:t>
            </a:r>
          </a:p>
          <a:p>
            <a:pPr>
              <a:lnSpc>
                <a:spcPct val="90000"/>
              </a:lnSpc>
              <a:buFont typeface="Wingdings" pitchFamily="2" charset="2"/>
              <a:buChar char="Ø"/>
            </a:pPr>
            <a:r>
              <a:rPr lang="fr-FR" sz="2400">
                <a:latin typeface="Arial" charset="0"/>
              </a:rPr>
              <a:t>5 supermarchés vendront les céréales dans l’emballage 2;</a:t>
            </a:r>
          </a:p>
          <a:p>
            <a:pPr>
              <a:lnSpc>
                <a:spcPct val="90000"/>
              </a:lnSpc>
              <a:buFont typeface="Wingdings" pitchFamily="2" charset="2"/>
              <a:buChar char="Ø"/>
            </a:pPr>
            <a:r>
              <a:rPr lang="fr-FR" sz="2400">
                <a:latin typeface="Arial" charset="0"/>
              </a:rPr>
              <a:t>5 supermarchés vendront les céréales dans l’emballage </a:t>
            </a:r>
            <a:r>
              <a:rPr lang="fr-FR" sz="2400" b="1">
                <a:latin typeface="Arial" charset="0"/>
              </a:rPr>
              <a:t>3</a:t>
            </a:r>
            <a:r>
              <a:rPr lang="fr-FR" sz="2400">
                <a:latin typeface="Arial" charset="0"/>
              </a:rPr>
              <a:t>;</a:t>
            </a:r>
          </a:p>
          <a:p>
            <a:pPr>
              <a:lnSpc>
                <a:spcPct val="90000"/>
              </a:lnSpc>
              <a:buFont typeface="Wingdings" pitchFamily="2" charset="2"/>
              <a:buChar char="Ø"/>
            </a:pPr>
            <a:r>
              <a:rPr lang="fr-FR" sz="2400">
                <a:latin typeface="Arial" charset="0"/>
              </a:rPr>
              <a:t>5 supermarchés vendront les céréales dans l’emballage </a:t>
            </a:r>
            <a:r>
              <a:rPr lang="fr-FR" sz="2400" b="1">
                <a:latin typeface="Arial" charset="0"/>
              </a:rPr>
              <a:t>4</a:t>
            </a:r>
            <a:r>
              <a:rPr lang="fr-FR" sz="24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 calcmode="lin" valueType="num">
                                      <p:cBhvr additive="base">
                                        <p:cTn id="25"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5" end="5"/>
                                            </p:txEl>
                                          </p:spTgt>
                                        </p:tgtEl>
                                        <p:attrNameLst>
                                          <p:attrName>style.visibility</p:attrName>
                                        </p:attrNameLst>
                                      </p:cBhvr>
                                      <p:to>
                                        <p:strVal val="visible"/>
                                      </p:to>
                                    </p:set>
                                    <p:anim calcmode="lin" valueType="num">
                                      <p:cBhvr additive="base">
                                        <p:cTn id="31"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659FC76E-9CB5-428A-BE6B-2C05D1750FEC}" type="slidenum">
              <a:rPr lang="fr-FR"/>
              <a:pPr/>
              <a:t>25</a:t>
            </a:fld>
            <a:endParaRPr lang="fr-FR"/>
          </a:p>
        </p:txBody>
      </p:sp>
      <p:sp>
        <p:nvSpPr>
          <p:cNvPr id="8194" name="Rectangle 2"/>
          <p:cNvSpPr>
            <a:spLocks noGrp="1" noChangeArrowheads="1"/>
          </p:cNvSpPr>
          <p:nvPr>
            <p:ph type="title"/>
          </p:nvPr>
        </p:nvSpPr>
        <p:spPr>
          <a:xfrm>
            <a:off x="609600" y="228600"/>
            <a:ext cx="7772400" cy="685800"/>
          </a:xfrm>
        </p:spPr>
        <p:txBody>
          <a:bodyPr/>
          <a:lstStyle/>
          <a:p>
            <a:r>
              <a:rPr lang="fr-FR" sz="3600" b="1">
                <a:latin typeface="Arial" charset="0"/>
              </a:rPr>
              <a:t>Exemple 1… suite</a:t>
            </a:r>
            <a:endParaRPr lang="fr-FR" sz="3600" b="1"/>
          </a:p>
        </p:txBody>
      </p:sp>
      <p:sp>
        <p:nvSpPr>
          <p:cNvPr id="8195" name="Rectangle 3"/>
          <p:cNvSpPr>
            <a:spLocks noGrp="1" noChangeArrowheads="1"/>
          </p:cNvSpPr>
          <p:nvPr>
            <p:ph type="body" idx="1"/>
          </p:nvPr>
        </p:nvSpPr>
        <p:spPr>
          <a:xfrm>
            <a:off x="685800" y="1828800"/>
            <a:ext cx="8229600" cy="4267200"/>
          </a:xfrm>
          <a:noFill/>
          <a:ln/>
        </p:spPr>
        <p:txBody>
          <a:bodyPr/>
          <a:lstStyle/>
          <a:p>
            <a:r>
              <a:rPr lang="fr-FR">
                <a:latin typeface="Arial" charset="0"/>
              </a:rPr>
              <a:t>Le prix, l’emplacement, le nombre de boîtes de céréales  sur les étagères, et les promotions sur cette nouvelle céréales ont été contrôlés et semblables dans tous les supermarchés participants. </a:t>
            </a:r>
          </a:p>
          <a:p>
            <a:r>
              <a:rPr lang="fr-FR">
                <a:latin typeface="Arial" charset="0"/>
              </a:rPr>
              <a:t>La variable dépendante est le nombre de caisses vendues dans une période de temps prédéterminée.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0"/>
          </p:nvPr>
        </p:nvSpPr>
        <p:spPr/>
        <p:txBody>
          <a:bodyPr/>
          <a:lstStyle/>
          <a:p>
            <a:fld id="{221F6000-4B57-42C1-958B-A41A0B1DF050}" type="slidenum">
              <a:rPr lang="fr-FR"/>
              <a:pPr/>
              <a:t>26</a:t>
            </a:fld>
            <a:endParaRPr lang="fr-FR"/>
          </a:p>
        </p:txBody>
      </p:sp>
      <p:sp>
        <p:nvSpPr>
          <p:cNvPr id="9218" name="Rectangle 2"/>
          <p:cNvSpPr>
            <a:spLocks noGrp="1" noChangeArrowheads="1"/>
          </p:cNvSpPr>
          <p:nvPr>
            <p:ph type="title"/>
          </p:nvPr>
        </p:nvSpPr>
        <p:spPr>
          <a:xfrm>
            <a:off x="609600" y="228600"/>
            <a:ext cx="7772400" cy="762000"/>
          </a:xfrm>
        </p:spPr>
        <p:txBody>
          <a:bodyPr/>
          <a:lstStyle/>
          <a:p>
            <a:r>
              <a:rPr lang="fr-FR" sz="3600" b="1">
                <a:latin typeface="Arial" charset="0"/>
              </a:rPr>
              <a:t>Exemple 1… résultats</a:t>
            </a:r>
            <a:endParaRPr lang="fr-FR" sz="3600" b="1"/>
          </a:p>
        </p:txBody>
      </p:sp>
      <p:sp>
        <p:nvSpPr>
          <p:cNvPr id="9219" name="Rectangle 3"/>
          <p:cNvSpPr>
            <a:spLocks noGrp="1" noChangeArrowheads="1"/>
          </p:cNvSpPr>
          <p:nvPr>
            <p:ph type="body" idx="1"/>
          </p:nvPr>
        </p:nvSpPr>
        <p:spPr>
          <a:xfrm>
            <a:off x="685800" y="2133600"/>
            <a:ext cx="8229600" cy="4267200"/>
          </a:xfrm>
          <a:noFill/>
          <a:ln/>
        </p:spPr>
        <p:txBody>
          <a:bodyPr/>
          <a:lstStyle/>
          <a:p>
            <a:pPr>
              <a:lnSpc>
                <a:spcPct val="80000"/>
              </a:lnSpc>
              <a:buFont typeface="Monotype Sorts" pitchFamily="2" charset="2"/>
              <a:buNone/>
            </a:pPr>
            <a:r>
              <a:rPr lang="fr-FR" sz="2400">
                <a:latin typeface="Arial" charset="0"/>
              </a:rPr>
              <a:t>Design 			Supermarché</a:t>
            </a:r>
            <a:r>
              <a:rPr lang="fr-FR">
                <a:latin typeface="Arial" charset="0"/>
              </a:rPr>
              <a:t>	</a:t>
            </a:r>
          </a:p>
          <a:p>
            <a:pPr>
              <a:lnSpc>
                <a:spcPct val="80000"/>
              </a:lnSpc>
              <a:buFont typeface="Monotype Sorts" pitchFamily="2" charset="2"/>
              <a:buNone/>
            </a:pPr>
            <a:r>
              <a:rPr lang="fr-FR" sz="2400">
                <a:latin typeface="Arial" charset="0"/>
              </a:rPr>
              <a:t>de l’emballage</a:t>
            </a:r>
            <a:r>
              <a:rPr lang="fr-FR">
                <a:latin typeface="Arial" charset="0"/>
              </a:rPr>
              <a:t>	 </a:t>
            </a:r>
            <a:r>
              <a:rPr lang="fr-FR" sz="2400">
                <a:latin typeface="Arial" charset="0"/>
              </a:rPr>
              <a:t>1	 2	 3	 4	 5	</a:t>
            </a:r>
          </a:p>
          <a:p>
            <a:pPr>
              <a:lnSpc>
                <a:spcPct val="30000"/>
              </a:lnSpc>
              <a:buFont typeface="Monotype Sorts" pitchFamily="2" charset="2"/>
              <a:buNone/>
            </a:pPr>
            <a:endParaRPr lang="fr-FR" sz="2400">
              <a:latin typeface="Arial" charset="0"/>
            </a:endParaRPr>
          </a:p>
          <a:p>
            <a:pPr>
              <a:buFont typeface="Monotype Sorts" pitchFamily="2" charset="2"/>
              <a:buNone/>
            </a:pPr>
            <a:r>
              <a:rPr lang="fr-FR" sz="2400">
                <a:latin typeface="Arial" charset="0"/>
              </a:rPr>
              <a:t>1				11	17	16	14	15	</a:t>
            </a:r>
          </a:p>
          <a:p>
            <a:pPr>
              <a:buFont typeface="Monotype Sorts" pitchFamily="2" charset="2"/>
              <a:buNone/>
            </a:pPr>
            <a:r>
              <a:rPr lang="fr-FR" sz="2400">
                <a:latin typeface="Arial" charset="0"/>
              </a:rPr>
              <a:t>2				12	10	15	19	11	</a:t>
            </a:r>
          </a:p>
          <a:p>
            <a:pPr>
              <a:buFont typeface="Monotype Sorts" pitchFamily="2" charset="2"/>
              <a:buNone/>
            </a:pPr>
            <a:r>
              <a:rPr lang="fr-FR" sz="2400">
                <a:latin typeface="Arial" charset="0"/>
              </a:rPr>
              <a:t>3				23	20	18	17	.	</a:t>
            </a:r>
          </a:p>
          <a:p>
            <a:pPr>
              <a:buFont typeface="Monotype Sorts" pitchFamily="2" charset="2"/>
              <a:buNone/>
            </a:pPr>
            <a:r>
              <a:rPr lang="fr-FR" sz="2400">
                <a:latin typeface="Arial" charset="0"/>
              </a:rPr>
              <a:t>4				27	33	22	26	28	</a:t>
            </a:r>
          </a:p>
          <a:p>
            <a:pPr>
              <a:buFont typeface="Monotype Sorts" pitchFamily="2" charset="2"/>
              <a:buNone/>
            </a:pPr>
            <a:endParaRPr lang="fr-FR" sz="2000">
              <a:latin typeface="Arial" charset="0"/>
            </a:endParaRPr>
          </a:p>
        </p:txBody>
      </p:sp>
      <p:grpSp>
        <p:nvGrpSpPr>
          <p:cNvPr id="2" name="Group 9"/>
          <p:cNvGrpSpPr>
            <a:grpSpLocks/>
          </p:cNvGrpSpPr>
          <p:nvPr/>
        </p:nvGrpSpPr>
        <p:grpSpPr bwMode="auto">
          <a:xfrm>
            <a:off x="685800" y="1905000"/>
            <a:ext cx="7543800" cy="3276600"/>
            <a:chOff x="432" y="1056"/>
            <a:chExt cx="4752" cy="2064"/>
          </a:xfrm>
        </p:grpSpPr>
        <p:sp>
          <p:nvSpPr>
            <p:cNvPr id="9220" name="Line 4"/>
            <p:cNvSpPr>
              <a:spLocks noChangeShapeType="1"/>
            </p:cNvSpPr>
            <p:nvPr/>
          </p:nvSpPr>
          <p:spPr bwMode="auto">
            <a:xfrm>
              <a:off x="432" y="1776"/>
              <a:ext cx="4752" cy="0"/>
            </a:xfrm>
            <a:prstGeom prst="line">
              <a:avLst/>
            </a:prstGeom>
            <a:noFill/>
            <a:ln w="38100">
              <a:solidFill>
                <a:schemeClr val="tx1"/>
              </a:solidFill>
              <a:round/>
              <a:headEnd/>
              <a:tailEnd/>
            </a:ln>
            <a:effectLst/>
          </p:spPr>
          <p:txBody>
            <a:bodyPr wrap="none" anchor="ctr"/>
            <a:lstStyle/>
            <a:p>
              <a:endParaRPr lang="en-US"/>
            </a:p>
          </p:txBody>
        </p:sp>
        <p:sp>
          <p:nvSpPr>
            <p:cNvPr id="9221" name="Line 5"/>
            <p:cNvSpPr>
              <a:spLocks noChangeShapeType="1"/>
            </p:cNvSpPr>
            <p:nvPr/>
          </p:nvSpPr>
          <p:spPr bwMode="auto">
            <a:xfrm>
              <a:off x="432" y="1152"/>
              <a:ext cx="4752" cy="0"/>
            </a:xfrm>
            <a:prstGeom prst="line">
              <a:avLst/>
            </a:prstGeom>
            <a:noFill/>
            <a:ln w="38100">
              <a:solidFill>
                <a:schemeClr val="tx1"/>
              </a:solidFill>
              <a:round/>
              <a:headEnd/>
              <a:tailEnd/>
            </a:ln>
            <a:effectLst/>
          </p:spPr>
          <p:txBody>
            <a:bodyPr wrap="none" anchor="ctr"/>
            <a:lstStyle/>
            <a:p>
              <a:endParaRPr lang="en-US"/>
            </a:p>
          </p:txBody>
        </p:sp>
        <p:sp>
          <p:nvSpPr>
            <p:cNvPr id="9222" name="Line 6"/>
            <p:cNvSpPr>
              <a:spLocks noChangeShapeType="1"/>
            </p:cNvSpPr>
            <p:nvPr/>
          </p:nvSpPr>
          <p:spPr bwMode="auto">
            <a:xfrm>
              <a:off x="432" y="3024"/>
              <a:ext cx="4752" cy="0"/>
            </a:xfrm>
            <a:prstGeom prst="line">
              <a:avLst/>
            </a:prstGeom>
            <a:noFill/>
            <a:ln w="38100">
              <a:solidFill>
                <a:schemeClr val="tx1"/>
              </a:solidFill>
              <a:round/>
              <a:headEnd/>
              <a:tailEnd/>
            </a:ln>
            <a:effectLst/>
          </p:spPr>
          <p:txBody>
            <a:bodyPr wrap="none" anchor="ctr"/>
            <a:lstStyle/>
            <a:p>
              <a:endParaRPr lang="en-US"/>
            </a:p>
          </p:txBody>
        </p:sp>
        <p:sp>
          <p:nvSpPr>
            <p:cNvPr id="9223" name="Line 7"/>
            <p:cNvSpPr>
              <a:spLocks noChangeShapeType="1"/>
            </p:cNvSpPr>
            <p:nvPr/>
          </p:nvSpPr>
          <p:spPr bwMode="auto">
            <a:xfrm>
              <a:off x="2064" y="1056"/>
              <a:ext cx="0" cy="2064"/>
            </a:xfrm>
            <a:prstGeom prst="line">
              <a:avLst/>
            </a:prstGeom>
            <a:noFill/>
            <a:ln w="38100">
              <a:solidFill>
                <a:schemeClr val="tx1"/>
              </a:solidFill>
              <a:round/>
              <a:headEnd/>
              <a:tailEnd/>
            </a:ln>
            <a:effectLst/>
          </p:spPr>
          <p:txBody>
            <a:bodyPr wrap="none" anchor="ctr"/>
            <a:lstStyle/>
            <a:p>
              <a:endParaRPr lang="en-US"/>
            </a:p>
          </p:txBody>
        </p:sp>
        <p:sp>
          <p:nvSpPr>
            <p:cNvPr id="9224" name="Line 8"/>
            <p:cNvSpPr>
              <a:spLocks noChangeShapeType="1"/>
            </p:cNvSpPr>
            <p:nvPr/>
          </p:nvSpPr>
          <p:spPr bwMode="auto">
            <a:xfrm>
              <a:off x="4848" y="1056"/>
              <a:ext cx="0" cy="2064"/>
            </a:xfrm>
            <a:prstGeom prst="line">
              <a:avLst/>
            </a:prstGeom>
            <a:noFill/>
            <a:ln w="38100">
              <a:solidFill>
                <a:schemeClr val="tx1"/>
              </a:solidFill>
              <a:round/>
              <a:headEnd/>
              <a:tailEnd/>
            </a:ln>
            <a:effectLst/>
          </p:spPr>
          <p:txBody>
            <a:bodyPr wrap="none" anchor="ctr"/>
            <a:lstStyle/>
            <a:p>
              <a:endParaRPr lang="en-US"/>
            </a:p>
          </p:txBody>
        </p:sp>
      </p:grpSp>
      <p:sp>
        <p:nvSpPr>
          <p:cNvPr id="9226" name="Line 10"/>
          <p:cNvSpPr>
            <a:spLocks noChangeShapeType="1"/>
          </p:cNvSpPr>
          <p:nvPr/>
        </p:nvSpPr>
        <p:spPr bwMode="auto">
          <a:xfrm>
            <a:off x="3276600" y="2590800"/>
            <a:ext cx="4419600" cy="0"/>
          </a:xfrm>
          <a:prstGeom prst="line">
            <a:avLst/>
          </a:prstGeom>
          <a:noFill/>
          <a:ln w="38100">
            <a:solidFill>
              <a:schemeClr val="tx1"/>
            </a:solidFill>
            <a:round/>
            <a:headEnd/>
            <a:tailEnd/>
          </a:ln>
          <a:effectLst/>
        </p:spPr>
        <p:txBody>
          <a:bodyPr wrap="none" anchor="ct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58E4101F-DB57-47CB-9940-1B613B7F680C}" type="slidenum">
              <a:rPr lang="fr-FR"/>
              <a:pPr/>
              <a:t>27</a:t>
            </a:fld>
            <a:endParaRPr lang="fr-FR"/>
          </a:p>
        </p:txBody>
      </p:sp>
      <p:sp>
        <p:nvSpPr>
          <p:cNvPr id="10242" name="Rectangle 2"/>
          <p:cNvSpPr>
            <a:spLocks noGrp="1" noChangeArrowheads="1"/>
          </p:cNvSpPr>
          <p:nvPr>
            <p:ph type="title"/>
          </p:nvPr>
        </p:nvSpPr>
        <p:spPr>
          <a:xfrm>
            <a:off x="609600" y="304800"/>
            <a:ext cx="7772400" cy="685800"/>
          </a:xfrm>
        </p:spPr>
        <p:txBody>
          <a:bodyPr/>
          <a:lstStyle/>
          <a:p>
            <a:r>
              <a:rPr lang="fr-FR" sz="3600" b="1">
                <a:latin typeface="Arial" charset="0"/>
              </a:rPr>
              <a:t>Exemple 2:</a:t>
            </a:r>
            <a:endParaRPr lang="fr-FR" sz="3600" b="1"/>
          </a:p>
        </p:txBody>
      </p:sp>
      <p:sp>
        <p:nvSpPr>
          <p:cNvPr id="10243" name="Rectangle 3"/>
          <p:cNvSpPr>
            <a:spLocks noGrp="1" noChangeArrowheads="1"/>
          </p:cNvSpPr>
          <p:nvPr>
            <p:ph type="body" idx="1"/>
          </p:nvPr>
        </p:nvSpPr>
        <p:spPr>
          <a:xfrm>
            <a:off x="685800" y="1828800"/>
            <a:ext cx="8229600" cy="4267200"/>
          </a:xfrm>
          <a:noFill/>
          <a:ln/>
        </p:spPr>
        <p:txBody>
          <a:bodyPr/>
          <a:lstStyle/>
          <a:p>
            <a:pPr>
              <a:buFont typeface="Monotype Sorts" pitchFamily="2" charset="2"/>
              <a:buNone/>
            </a:pPr>
            <a:r>
              <a:rPr lang="fr-FR">
                <a:latin typeface="Arial" charset="0"/>
              </a:rPr>
              <a:t>Étude non expérimentale à un facteur (facteur de classification) à ?? niveaux :</a:t>
            </a:r>
          </a:p>
          <a:p>
            <a:pPr>
              <a:buFont typeface="Monotype Sorts" pitchFamily="2" charset="2"/>
              <a:buNone/>
            </a:pPr>
            <a:r>
              <a:rPr lang="fr-FR">
                <a:latin typeface="Arial" charset="0"/>
              </a:rPr>
              <a:t>   … à vous de donner un exemple!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33AB0898-8EAB-448E-B541-9E0660504A4D}" type="slidenum">
              <a:rPr lang="fr-FR"/>
              <a:pPr/>
              <a:t>28</a:t>
            </a:fld>
            <a:endParaRPr lang="fr-FR"/>
          </a:p>
        </p:txBody>
      </p:sp>
      <p:sp>
        <p:nvSpPr>
          <p:cNvPr id="11266" name="Rectangle 2"/>
          <p:cNvSpPr>
            <a:spLocks noGrp="1" noChangeArrowheads="1"/>
          </p:cNvSpPr>
          <p:nvPr>
            <p:ph type="title"/>
          </p:nvPr>
        </p:nvSpPr>
        <p:spPr>
          <a:xfrm>
            <a:off x="685800" y="381000"/>
            <a:ext cx="7772400" cy="609600"/>
          </a:xfrm>
        </p:spPr>
        <p:txBody>
          <a:bodyPr>
            <a:normAutofit fontScale="90000"/>
          </a:bodyPr>
          <a:lstStyle/>
          <a:p>
            <a:r>
              <a:rPr lang="fr-FR" sz="3600" b="1">
                <a:latin typeface="Arial" charset="0"/>
              </a:rPr>
              <a:t>ANOVA à un facteur</a:t>
            </a:r>
            <a:endParaRPr lang="fr-FR" sz="3600" b="1"/>
          </a:p>
        </p:txBody>
      </p:sp>
      <p:sp>
        <p:nvSpPr>
          <p:cNvPr id="11267" name="Rectangle 3"/>
          <p:cNvSpPr>
            <a:spLocks noGrp="1" noChangeArrowheads="1"/>
          </p:cNvSpPr>
          <p:nvPr>
            <p:ph type="body" idx="1"/>
          </p:nvPr>
        </p:nvSpPr>
        <p:spPr>
          <a:xfrm>
            <a:off x="304800" y="1219200"/>
            <a:ext cx="8610600" cy="5029200"/>
          </a:xfrm>
          <a:noFill/>
          <a:ln/>
        </p:spPr>
        <p:txBody>
          <a:bodyPr/>
          <a:lstStyle/>
          <a:p>
            <a:pPr marL="0" indent="0"/>
            <a:r>
              <a:rPr lang="fr-FR" sz="2600">
                <a:latin typeface="Arial" charset="0"/>
              </a:rPr>
              <a:t>Dans l’exemple 1, on veut vérifier si les moyennes du nombre de caisses vendues sont les mêmes pour chaque design ou si au moins deux d’entre elles sont différentes c.-à-d. un design a permit de vendre plus de caisses de céréales en moyenne qu’un autre design. </a:t>
            </a:r>
          </a:p>
          <a:p>
            <a:pPr marL="0" indent="0">
              <a:lnSpc>
                <a:spcPct val="20000"/>
              </a:lnSpc>
              <a:buFont typeface="Monotype Sorts" pitchFamily="2" charset="2"/>
              <a:buNone/>
            </a:pPr>
            <a:endParaRPr lang="fr-FR" sz="2600">
              <a:latin typeface="Arial" charset="0"/>
            </a:endParaRPr>
          </a:p>
          <a:p>
            <a:pPr marL="0" indent="0"/>
            <a:r>
              <a:rPr lang="fr-FR" sz="2600">
                <a:latin typeface="Arial" charset="0"/>
              </a:rPr>
              <a:t>Les hypothèses à confronter pour une ANOVA à un facteur  peuvent être formulées comme suit :</a:t>
            </a:r>
          </a:p>
          <a:p>
            <a:pPr marL="0" indent="0">
              <a:buFont typeface="Monotype Sorts" pitchFamily="2" charset="2"/>
              <a:buNone/>
            </a:pPr>
            <a:endParaRPr lang="fr-FR" sz="2600">
              <a:latin typeface="Arial" charset="0"/>
            </a:endParaRPr>
          </a:p>
          <a:p>
            <a:pPr marL="768350" lvl="1">
              <a:buFont typeface="Monotype Sorts" pitchFamily="2" charset="2"/>
              <a:buNone/>
            </a:pPr>
            <a:r>
              <a:rPr lang="en-CA" b="1">
                <a:latin typeface="Arial" charset="0"/>
              </a:rPr>
              <a:t>H</a:t>
            </a:r>
            <a:r>
              <a:rPr lang="en-CA" b="1" baseline="-25000">
                <a:latin typeface="Arial" charset="0"/>
              </a:rPr>
              <a:t>0</a:t>
            </a:r>
            <a:r>
              <a:rPr lang="en-CA">
                <a:latin typeface="Arial" charset="0"/>
              </a:rPr>
              <a:t> : </a:t>
            </a:r>
            <a:r>
              <a:rPr lang="fr-FR">
                <a:latin typeface="Arial" charset="0"/>
                <a:sym typeface="Symbol" pitchFamily="18" charset="2"/>
              </a:rPr>
              <a:t></a:t>
            </a:r>
            <a:r>
              <a:rPr lang="en-CA" baseline="-25000">
                <a:latin typeface="Arial" charset="0"/>
              </a:rPr>
              <a:t>1</a:t>
            </a:r>
            <a:r>
              <a:rPr lang="en-CA">
                <a:latin typeface="Arial" charset="0"/>
              </a:rPr>
              <a:t> = </a:t>
            </a:r>
            <a:r>
              <a:rPr lang="fr-FR">
                <a:latin typeface="Arial" charset="0"/>
                <a:sym typeface="Symbol" pitchFamily="18" charset="2"/>
              </a:rPr>
              <a:t></a:t>
            </a:r>
            <a:r>
              <a:rPr lang="en-CA" baseline="-25000">
                <a:latin typeface="Arial" charset="0"/>
              </a:rPr>
              <a:t>2</a:t>
            </a:r>
            <a:r>
              <a:rPr lang="en-CA">
                <a:latin typeface="Arial" charset="0"/>
              </a:rPr>
              <a:t> = </a:t>
            </a:r>
            <a:r>
              <a:rPr lang="fr-FR">
                <a:latin typeface="Arial" charset="0"/>
                <a:sym typeface="Symbol" pitchFamily="18" charset="2"/>
              </a:rPr>
              <a:t></a:t>
            </a:r>
            <a:r>
              <a:rPr lang="en-CA" baseline="-25000">
                <a:latin typeface="Arial" charset="0"/>
              </a:rPr>
              <a:t>3</a:t>
            </a:r>
            <a:r>
              <a:rPr lang="en-CA">
                <a:latin typeface="Arial" charset="0"/>
              </a:rPr>
              <a:t> = </a:t>
            </a:r>
            <a:r>
              <a:rPr lang="fr-FR">
                <a:latin typeface="Arial" charset="0"/>
                <a:sym typeface="Symbol" pitchFamily="18" charset="2"/>
              </a:rPr>
              <a:t></a:t>
            </a:r>
            <a:r>
              <a:rPr lang="en-CA" baseline="-25000">
                <a:latin typeface="Arial" charset="0"/>
              </a:rPr>
              <a:t>4</a:t>
            </a:r>
            <a:r>
              <a:rPr lang="en-CA">
                <a:latin typeface="Arial" charset="0"/>
              </a:rPr>
              <a:t>     </a:t>
            </a:r>
          </a:p>
          <a:p>
            <a:pPr marL="768350" lvl="1">
              <a:buFont typeface="Monotype Sorts" pitchFamily="2" charset="2"/>
              <a:buNone/>
            </a:pPr>
            <a:r>
              <a:rPr lang="fr-FR" b="1">
                <a:latin typeface="Arial" charset="0"/>
              </a:rPr>
              <a:t>H</a:t>
            </a:r>
            <a:r>
              <a:rPr lang="fr-FR" b="1" baseline="-25000">
                <a:latin typeface="Arial" charset="0"/>
              </a:rPr>
              <a:t>a</a:t>
            </a:r>
            <a:r>
              <a:rPr lang="fr-FR">
                <a:latin typeface="Arial" charset="0"/>
              </a:rPr>
              <a:t> : </a:t>
            </a:r>
            <a:r>
              <a:rPr lang="fr-FR" sz="2600">
                <a:latin typeface="Arial" charset="0"/>
              </a:rPr>
              <a:t>au moins deux de ces moyennes sont différentes</a:t>
            </a:r>
          </a:p>
          <a:p>
            <a:pPr marL="0" indent="0">
              <a:buFont typeface="Monotype Sorts" pitchFamily="2" charset="2"/>
              <a:buNone/>
            </a:pPr>
            <a:endParaRPr lang="fr-FR" sz="2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267">
                                            <p:txEl>
                                              <p:pRg st="4" end="4"/>
                                            </p:txEl>
                                          </p:spTgt>
                                        </p:tgtEl>
                                        <p:attrNameLst>
                                          <p:attrName>style.visibility</p:attrName>
                                        </p:attrNameLst>
                                      </p:cBhvr>
                                      <p:to>
                                        <p:strVal val="visible"/>
                                      </p:to>
                                    </p:set>
                                    <p:anim calcmode="lin" valueType="num">
                                      <p:cBhvr additive="base">
                                        <p:cTn id="17"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267">
                                            <p:txEl>
                                              <p:pRg st="5" end="5"/>
                                            </p:txEl>
                                          </p:spTgt>
                                        </p:tgtEl>
                                        <p:attrNameLst>
                                          <p:attrName>style.visibility</p:attrName>
                                        </p:attrNameLst>
                                      </p:cBhvr>
                                      <p:to>
                                        <p:strVal val="visible"/>
                                      </p:to>
                                    </p:set>
                                    <p:anim calcmode="lin" valueType="num">
                                      <p:cBhvr additive="base">
                                        <p:cTn id="21"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82713BCD-11ED-485D-B46F-B31EE9170A55}" type="slidenum">
              <a:rPr lang="fr-FR"/>
              <a:pPr/>
              <a:t>29</a:t>
            </a:fld>
            <a:endParaRPr lang="fr-FR"/>
          </a:p>
        </p:txBody>
      </p:sp>
      <p:sp>
        <p:nvSpPr>
          <p:cNvPr id="28674" name="Rectangle 1026"/>
          <p:cNvSpPr>
            <a:spLocks noGrp="1" noChangeArrowheads="1"/>
          </p:cNvSpPr>
          <p:nvPr>
            <p:ph type="title"/>
          </p:nvPr>
        </p:nvSpPr>
        <p:spPr>
          <a:xfrm>
            <a:off x="381000" y="381000"/>
            <a:ext cx="8077200" cy="609600"/>
          </a:xfrm>
        </p:spPr>
        <p:txBody>
          <a:bodyPr/>
          <a:lstStyle/>
          <a:p>
            <a:r>
              <a:rPr lang="fr-FR" sz="3200" b="1">
                <a:latin typeface="Arial" charset="0"/>
              </a:rPr>
              <a:t>ANOVA à un facteur … </a:t>
            </a:r>
            <a:r>
              <a:rPr lang="fr-FR" sz="3200" b="1" i="1">
                <a:latin typeface="Arial" charset="0"/>
              </a:rPr>
              <a:t>les hypothèses</a:t>
            </a:r>
            <a:endParaRPr lang="fr-FR" sz="3200" b="1" i="1"/>
          </a:p>
        </p:txBody>
      </p:sp>
      <p:sp>
        <p:nvSpPr>
          <p:cNvPr id="28675" name="Rectangle 1027"/>
          <p:cNvSpPr>
            <a:spLocks noGrp="1" noChangeArrowheads="1"/>
          </p:cNvSpPr>
          <p:nvPr>
            <p:ph type="body" idx="1"/>
          </p:nvPr>
        </p:nvSpPr>
        <p:spPr>
          <a:xfrm>
            <a:off x="685800" y="1219200"/>
            <a:ext cx="8229600" cy="4876800"/>
          </a:xfrm>
          <a:noFill/>
          <a:ln/>
        </p:spPr>
        <p:txBody>
          <a:bodyPr/>
          <a:lstStyle/>
          <a:p>
            <a:pPr marL="0" indent="0">
              <a:lnSpc>
                <a:spcPct val="50000"/>
              </a:lnSpc>
              <a:buFont typeface="Monotype Sorts" pitchFamily="2" charset="2"/>
              <a:buNone/>
            </a:pPr>
            <a:endParaRPr lang="fr-FR" sz="2400">
              <a:latin typeface="Arial" charset="0"/>
            </a:endParaRPr>
          </a:p>
          <a:p>
            <a:pPr marL="0" indent="0">
              <a:buFont typeface="Monotype Sorts" pitchFamily="2" charset="2"/>
              <a:buNone/>
            </a:pPr>
            <a:r>
              <a:rPr lang="fr-FR" sz="2800">
                <a:latin typeface="Arial" charset="0"/>
              </a:rPr>
              <a:t>En général, les hypothèses à confronter pour l’ANOVA à un facteur à “ k ” niveaux sont :</a:t>
            </a:r>
          </a:p>
          <a:p>
            <a:pPr marL="0" indent="0"/>
            <a:endParaRPr lang="fr-FR" sz="2800">
              <a:latin typeface="Arial" charset="0"/>
            </a:endParaRPr>
          </a:p>
          <a:p>
            <a:pPr marL="0" indent="0">
              <a:buFont typeface="Monotype Sorts" pitchFamily="2" charset="2"/>
              <a:buNone/>
            </a:pPr>
            <a:r>
              <a:rPr lang="fr-FR" sz="2600" b="1">
                <a:latin typeface="Arial" charset="0"/>
              </a:rPr>
              <a:t>H</a:t>
            </a:r>
            <a:r>
              <a:rPr lang="fr-FR" sz="2600" b="1" baseline="-25000">
                <a:latin typeface="Arial" charset="0"/>
              </a:rPr>
              <a:t>0</a:t>
            </a:r>
            <a:r>
              <a:rPr lang="fr-FR" sz="2600">
                <a:latin typeface="Arial" charset="0"/>
              </a:rPr>
              <a:t> : </a:t>
            </a:r>
            <a:r>
              <a:rPr lang="fr-FR" sz="2600">
                <a:latin typeface="Arial" charset="0"/>
                <a:sym typeface="Symbol" pitchFamily="18" charset="2"/>
              </a:rPr>
              <a:t></a:t>
            </a:r>
            <a:r>
              <a:rPr lang="fr-FR" sz="2600" baseline="-25000">
                <a:latin typeface="Arial" charset="0"/>
              </a:rPr>
              <a:t>1</a:t>
            </a:r>
            <a:r>
              <a:rPr lang="fr-FR" sz="2600">
                <a:latin typeface="Arial" charset="0"/>
              </a:rPr>
              <a:t> = </a:t>
            </a:r>
            <a:r>
              <a:rPr lang="fr-FR" sz="2600">
                <a:latin typeface="Arial" charset="0"/>
                <a:sym typeface="Symbol" pitchFamily="18" charset="2"/>
              </a:rPr>
              <a:t></a:t>
            </a:r>
            <a:r>
              <a:rPr lang="fr-FR" sz="2600" baseline="-25000">
                <a:latin typeface="Arial" charset="0"/>
              </a:rPr>
              <a:t>2</a:t>
            </a:r>
            <a:r>
              <a:rPr lang="fr-FR" sz="2600">
                <a:latin typeface="Arial" charset="0"/>
              </a:rPr>
              <a:t> = … = </a:t>
            </a:r>
            <a:r>
              <a:rPr lang="fr-FR" sz="2600">
                <a:latin typeface="Arial" charset="0"/>
                <a:sym typeface="Symbol" pitchFamily="18" charset="2"/>
              </a:rPr>
              <a:t></a:t>
            </a:r>
            <a:r>
              <a:rPr lang="fr-FR" sz="2600" baseline="-25000">
                <a:latin typeface="Arial" charset="0"/>
              </a:rPr>
              <a:t>k</a:t>
            </a:r>
            <a:r>
              <a:rPr lang="fr-FR" sz="2600">
                <a:latin typeface="Arial" charset="0"/>
              </a:rPr>
              <a:t>     </a:t>
            </a:r>
          </a:p>
          <a:p>
            <a:pPr marL="0" indent="0">
              <a:buFont typeface="Monotype Sorts" pitchFamily="2" charset="2"/>
              <a:buNone/>
            </a:pPr>
            <a:r>
              <a:rPr lang="fr-FR" sz="2600" b="1">
                <a:latin typeface="Arial" charset="0"/>
              </a:rPr>
              <a:t>H</a:t>
            </a:r>
            <a:r>
              <a:rPr lang="fr-FR" sz="2600" b="1" baseline="-25000">
                <a:latin typeface="Arial" charset="0"/>
              </a:rPr>
              <a:t>a</a:t>
            </a:r>
            <a:r>
              <a:rPr lang="fr-FR" sz="2600">
                <a:latin typeface="Arial" charset="0"/>
              </a:rPr>
              <a:t> : au moins deux de ces moyennes sont différentes</a:t>
            </a:r>
          </a:p>
          <a:p>
            <a:pPr marL="0" indent="0">
              <a:lnSpc>
                <a:spcPct val="0"/>
              </a:lnSpc>
              <a:buFont typeface="Monotype Sorts" pitchFamily="2" charset="2"/>
              <a:buNone/>
            </a:pPr>
            <a:endParaRPr lang="fr-FR" sz="2600">
              <a:latin typeface="Arial" charset="0"/>
            </a:endParaRPr>
          </a:p>
          <a:p>
            <a:pPr marL="0" indent="0">
              <a:buFont typeface="Monotype Sorts" pitchFamily="2" charset="2"/>
              <a:buNone/>
            </a:pPr>
            <a:endParaRPr kumimoji="0" lang="fr-FR" sz="1800"/>
          </a:p>
          <a:p>
            <a:pPr marL="0" indent="0">
              <a:buFont typeface="Monotype Sorts" pitchFamily="2" charset="2"/>
              <a:buNone/>
            </a:pPr>
            <a:r>
              <a:rPr kumimoji="0" lang="fr-FR" sz="2800" u="sng"/>
              <a:t>Remarque</a:t>
            </a:r>
            <a:r>
              <a:rPr kumimoji="0" lang="fr-FR" sz="2800"/>
              <a:t>: les hypothèses sont posées de telle sorte que l’hypothèse alternative est ce que l’on veut montrer.</a:t>
            </a:r>
            <a:endParaRPr lang="fr-FR" sz="2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 calcmode="lin" valueType="num">
                                      <p:cBhvr additive="base">
                                        <p:cTn id="7"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3" end="3"/>
                                            </p:txEl>
                                          </p:spTgt>
                                        </p:tgtEl>
                                        <p:attrNameLst>
                                          <p:attrName>style.visibility</p:attrName>
                                        </p:attrNameLst>
                                      </p:cBhvr>
                                      <p:to>
                                        <p:strVal val="visible"/>
                                      </p:to>
                                    </p:set>
                                    <p:anim calcmode="lin" valueType="num">
                                      <p:cBhvr additive="base">
                                        <p:cTn id="13"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4" end="4"/>
                                            </p:txEl>
                                          </p:spTgt>
                                        </p:tgtEl>
                                        <p:attrNameLst>
                                          <p:attrName>style.visibility</p:attrName>
                                        </p:attrNameLst>
                                      </p:cBhvr>
                                      <p:to>
                                        <p:strVal val="visible"/>
                                      </p:to>
                                    </p:set>
                                    <p:anim calcmode="lin" valueType="num">
                                      <p:cBhvr additive="base">
                                        <p:cTn id="19"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7" end="7"/>
                                            </p:txEl>
                                          </p:spTgt>
                                        </p:tgtEl>
                                        <p:attrNameLst>
                                          <p:attrName>style.visibility</p:attrName>
                                        </p:attrNameLst>
                                      </p:cBhvr>
                                      <p:to>
                                        <p:strVal val="visible"/>
                                      </p:to>
                                    </p:set>
                                    <p:anim calcmode="lin" valueType="num">
                                      <p:cBhvr additive="base">
                                        <p:cTn id="25"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715404" cy="5715040"/>
          </a:xfrm>
        </p:spPr>
        <p:txBody>
          <a:bodyPr>
            <a:normAutofit fontScale="85000" lnSpcReduction="20000"/>
          </a:bodyPr>
          <a:lstStyle/>
          <a:p>
            <a:r>
              <a:rPr lang="fr-FR" b="1" dirty="0" smtClean="0">
                <a:solidFill>
                  <a:srgbClr val="FF0000"/>
                </a:solidFill>
              </a:rPr>
              <a:t>1-2-Covariance </a:t>
            </a:r>
            <a:r>
              <a:rPr lang="fr-FR" b="1" i="1" dirty="0" err="1" smtClean="0">
                <a:solidFill>
                  <a:srgbClr val="FF0000"/>
                </a:solidFill>
              </a:rPr>
              <a:t>Cov</a:t>
            </a:r>
            <a:r>
              <a:rPr lang="fr-FR" dirty="0" smtClean="0"/>
              <a:t>:  indique la dépendance entre deux ou plusieurs variables;</a:t>
            </a:r>
          </a:p>
          <a:p>
            <a:endParaRPr lang="fr-FR" dirty="0" smtClean="0"/>
          </a:p>
          <a:p>
            <a:endParaRPr lang="fr-FR" dirty="0" smtClean="0"/>
          </a:p>
          <a:p>
            <a:endParaRPr lang="fr-FR" dirty="0" smtClean="0"/>
          </a:p>
          <a:p>
            <a:r>
              <a:rPr lang="fr-FR" dirty="0" smtClean="0"/>
              <a:t>Ou</a:t>
            </a:r>
          </a:p>
          <a:p>
            <a:pPr>
              <a:buNone/>
            </a:pPr>
            <a:endParaRPr lang="fr-FR" dirty="0" smtClean="0"/>
          </a:p>
          <a:p>
            <a:pPr>
              <a:buNone/>
            </a:pPr>
            <a:endParaRPr lang="fr-FR" dirty="0" smtClean="0"/>
          </a:p>
          <a:p>
            <a:pPr>
              <a:buNone/>
            </a:pPr>
            <a:endParaRPr lang="fr-FR" b="1" i="1" dirty="0" smtClean="0"/>
          </a:p>
          <a:p>
            <a:pPr>
              <a:buNone/>
            </a:pPr>
            <a:endParaRPr lang="fr-FR" b="1" i="1" dirty="0" smtClean="0"/>
          </a:p>
          <a:p>
            <a:pPr>
              <a:buNone/>
            </a:pPr>
            <a:r>
              <a:rPr lang="fr-FR" b="1" i="1" dirty="0" err="1" smtClean="0"/>
              <a:t>Cov</a:t>
            </a:r>
            <a:r>
              <a:rPr lang="fr-FR" b="1" i="1" dirty="0" smtClean="0"/>
              <a:t>=0  ……. </a:t>
            </a:r>
            <a:r>
              <a:rPr lang="fr-FR" dirty="0" smtClean="0"/>
              <a:t>Y et X sont indépendants</a:t>
            </a:r>
          </a:p>
          <a:p>
            <a:pPr>
              <a:buNone/>
            </a:pPr>
            <a:r>
              <a:rPr lang="fr-FR" b="1" i="1" dirty="0" err="1" smtClean="0"/>
              <a:t>Cov</a:t>
            </a:r>
            <a:r>
              <a:rPr lang="fr-FR" b="1" i="1" dirty="0" smtClean="0"/>
              <a:t>≠0  ……. </a:t>
            </a:r>
            <a:r>
              <a:rPr lang="fr-FR" dirty="0" smtClean="0"/>
              <a:t>Y et X sont dépendants </a:t>
            </a:r>
          </a:p>
          <a:p>
            <a:pPr>
              <a:buNone/>
            </a:pPr>
            <a:r>
              <a:rPr lang="fr-FR" dirty="0" smtClean="0"/>
              <a:t> </a:t>
            </a:r>
            <a:endParaRPr lang="fr-F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1"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1" y="2071678"/>
            <a:ext cx="4235853" cy="857256"/>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3" name="Picture 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3714752"/>
            <a:ext cx="3071834" cy="547456"/>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3"/>
          <p:cNvSpPr>
            <a:spLocks noGrp="1"/>
          </p:cNvSpPr>
          <p:nvPr>
            <p:ph type="sldNum" sz="quarter" idx="10"/>
          </p:nvPr>
        </p:nvSpPr>
        <p:spPr/>
        <p:txBody>
          <a:bodyPr/>
          <a:lstStyle/>
          <a:p>
            <a:fld id="{6197B3B1-ADFF-4773-9B93-16AB82087877}" type="slidenum">
              <a:rPr lang="fr-FR"/>
              <a:pPr/>
              <a:t>30</a:t>
            </a:fld>
            <a:endParaRPr lang="fr-FR"/>
          </a:p>
        </p:txBody>
      </p:sp>
      <p:sp>
        <p:nvSpPr>
          <p:cNvPr id="14338" name="Rectangle 2"/>
          <p:cNvSpPr>
            <a:spLocks noGrp="1" noChangeArrowheads="1"/>
          </p:cNvSpPr>
          <p:nvPr>
            <p:ph type="title"/>
          </p:nvPr>
        </p:nvSpPr>
        <p:spPr>
          <a:xfrm>
            <a:off x="685800" y="381000"/>
            <a:ext cx="7772400" cy="609600"/>
          </a:xfrm>
        </p:spPr>
        <p:txBody>
          <a:bodyPr/>
          <a:lstStyle/>
          <a:p>
            <a:r>
              <a:rPr lang="fr-FR" sz="3200" b="1">
                <a:latin typeface="Arial" charset="0"/>
              </a:rPr>
              <a:t>ANOVA à un facteur … </a:t>
            </a:r>
            <a:r>
              <a:rPr lang="fr-FR" sz="3200" b="1" i="1">
                <a:latin typeface="Arial" charset="0"/>
              </a:rPr>
              <a:t>les données</a:t>
            </a:r>
          </a:p>
        </p:txBody>
      </p:sp>
      <p:sp>
        <p:nvSpPr>
          <p:cNvPr id="14339" name="Rectangle 3"/>
          <p:cNvSpPr>
            <a:spLocks noGrp="1" noChangeArrowheads="1"/>
          </p:cNvSpPr>
          <p:nvPr>
            <p:ph type="body" idx="1"/>
          </p:nvPr>
        </p:nvSpPr>
        <p:spPr>
          <a:xfrm>
            <a:off x="685800" y="1143000"/>
            <a:ext cx="8229600" cy="5257800"/>
          </a:xfrm>
          <a:noFill/>
          <a:ln/>
        </p:spPr>
        <p:txBody>
          <a:bodyPr/>
          <a:lstStyle/>
          <a:p>
            <a:pPr marL="0" indent="0">
              <a:buFont typeface="Monotype Sorts" pitchFamily="2" charset="2"/>
              <a:buNone/>
            </a:pPr>
            <a:r>
              <a:rPr lang="fr-FR" sz="2400">
                <a:latin typeface="Arial" charset="0"/>
              </a:rPr>
              <a:t>Niveau 1 :	Y</a:t>
            </a:r>
            <a:r>
              <a:rPr lang="fr-FR" sz="2400" baseline="-25000">
                <a:latin typeface="Arial" charset="0"/>
              </a:rPr>
              <a:t>11</a:t>
            </a:r>
            <a:r>
              <a:rPr lang="fr-FR" sz="2400">
                <a:latin typeface="Arial" charset="0"/>
              </a:rPr>
              <a:t>, Y</a:t>
            </a:r>
            <a:r>
              <a:rPr lang="fr-FR" sz="2400" baseline="-25000">
                <a:latin typeface="Arial" charset="0"/>
              </a:rPr>
              <a:t>12</a:t>
            </a:r>
            <a:r>
              <a:rPr lang="fr-FR" sz="2400">
                <a:latin typeface="Arial" charset="0"/>
              </a:rPr>
              <a:t>, …, Y</a:t>
            </a:r>
            <a:r>
              <a:rPr lang="fr-FR" sz="2400" baseline="-25000">
                <a:latin typeface="Arial" charset="0"/>
              </a:rPr>
              <a:t>1n(1)</a:t>
            </a:r>
            <a:r>
              <a:rPr lang="fr-FR" sz="2400">
                <a:latin typeface="Arial" charset="0"/>
              </a:rPr>
              <a:t>		moyenne : </a:t>
            </a:r>
          </a:p>
          <a:p>
            <a:pPr marL="0" indent="0">
              <a:buFont typeface="Monotype Sorts" pitchFamily="2" charset="2"/>
              <a:buNone/>
            </a:pPr>
            <a:r>
              <a:rPr lang="fr-FR" sz="2400">
                <a:latin typeface="Arial" charset="0"/>
              </a:rPr>
              <a:t>Niveau 2 :	Y</a:t>
            </a:r>
            <a:r>
              <a:rPr lang="fr-FR" sz="2400" baseline="-25000">
                <a:latin typeface="Arial" charset="0"/>
              </a:rPr>
              <a:t>21</a:t>
            </a:r>
            <a:r>
              <a:rPr lang="fr-FR" sz="2400">
                <a:latin typeface="Arial" charset="0"/>
              </a:rPr>
              <a:t>, Y</a:t>
            </a:r>
            <a:r>
              <a:rPr lang="fr-FR" sz="2400" baseline="-25000">
                <a:latin typeface="Arial" charset="0"/>
              </a:rPr>
              <a:t>22</a:t>
            </a:r>
            <a:r>
              <a:rPr lang="fr-FR" sz="2400">
                <a:latin typeface="Arial" charset="0"/>
              </a:rPr>
              <a:t>, …, Y</a:t>
            </a:r>
            <a:r>
              <a:rPr lang="fr-FR" sz="2400" baseline="-25000">
                <a:latin typeface="Arial" charset="0"/>
              </a:rPr>
              <a:t>2n(2)</a:t>
            </a:r>
            <a:r>
              <a:rPr lang="fr-FR" sz="2400">
                <a:latin typeface="Arial" charset="0"/>
              </a:rPr>
              <a:t>		moyenne : </a:t>
            </a:r>
          </a:p>
          <a:p>
            <a:pPr marL="0" indent="0">
              <a:buFont typeface="Monotype Sorts" pitchFamily="2" charset="2"/>
              <a:buNone/>
            </a:pPr>
            <a:r>
              <a:rPr lang="fr-FR" sz="2400">
                <a:latin typeface="Arial" charset="0"/>
              </a:rPr>
              <a:t>…			             …                           …</a:t>
            </a:r>
          </a:p>
          <a:p>
            <a:pPr marL="0" indent="0">
              <a:buFont typeface="Monotype Sorts" pitchFamily="2" charset="2"/>
              <a:buNone/>
            </a:pPr>
            <a:r>
              <a:rPr lang="fr-FR" sz="2400">
                <a:latin typeface="Arial" charset="0"/>
              </a:rPr>
              <a:t>Niveau K : 	Y</a:t>
            </a:r>
            <a:r>
              <a:rPr lang="fr-FR" sz="2400" baseline="-25000">
                <a:latin typeface="Arial" charset="0"/>
              </a:rPr>
              <a:t>k1</a:t>
            </a:r>
            <a:r>
              <a:rPr lang="fr-FR" sz="2400">
                <a:latin typeface="Arial" charset="0"/>
              </a:rPr>
              <a:t>,Y</a:t>
            </a:r>
            <a:r>
              <a:rPr lang="fr-FR" sz="2400" baseline="-25000">
                <a:latin typeface="Arial" charset="0"/>
              </a:rPr>
              <a:t>k2</a:t>
            </a:r>
            <a:r>
              <a:rPr lang="fr-FR" sz="2400">
                <a:latin typeface="Arial" charset="0"/>
              </a:rPr>
              <a:t>, …, Y</a:t>
            </a:r>
            <a:r>
              <a:rPr lang="fr-FR" sz="2400" baseline="-25000">
                <a:latin typeface="Arial" charset="0"/>
              </a:rPr>
              <a:t>kn(k)</a:t>
            </a:r>
            <a:r>
              <a:rPr lang="fr-FR" sz="2400">
                <a:latin typeface="Arial" charset="0"/>
              </a:rPr>
              <a:t>		moyenne : </a:t>
            </a:r>
          </a:p>
          <a:p>
            <a:pPr marL="0" indent="0">
              <a:lnSpc>
                <a:spcPct val="70000"/>
              </a:lnSpc>
              <a:buFont typeface="Monotype Sorts" pitchFamily="2" charset="2"/>
              <a:buNone/>
            </a:pPr>
            <a:endParaRPr lang="fr-FR" sz="2400">
              <a:latin typeface="Arial" charset="0"/>
            </a:endParaRPr>
          </a:p>
          <a:p>
            <a:pPr marL="0" indent="0">
              <a:buFont typeface="Monotype Sorts" pitchFamily="2" charset="2"/>
              <a:buNone/>
            </a:pPr>
            <a:r>
              <a:rPr lang="fr-FR" sz="2400">
                <a:latin typeface="Arial" charset="0"/>
              </a:rPr>
              <a:t>Moyenne de toutes les observations :</a:t>
            </a:r>
            <a:r>
              <a:rPr lang="fr-FR" sz="2000">
                <a:latin typeface="Arial" charset="0"/>
              </a:rPr>
              <a:t> </a:t>
            </a:r>
          </a:p>
          <a:p>
            <a:pPr marL="0" indent="0">
              <a:buFont typeface="Monotype Sorts" pitchFamily="2" charset="2"/>
              <a:buNone/>
            </a:pPr>
            <a:endParaRPr lang="fr-FR" sz="2000">
              <a:latin typeface="Arial" charset="0"/>
            </a:endParaRPr>
          </a:p>
          <a:p>
            <a:pPr marL="0" indent="0">
              <a:buFont typeface="Monotype Sorts" pitchFamily="2" charset="2"/>
              <a:buNone/>
            </a:pPr>
            <a:r>
              <a:rPr lang="fr-FR" sz="2400">
                <a:latin typeface="Arial" charset="0"/>
              </a:rPr>
              <a:t>Nombre total d’observations est N=n(1)+n(2)+…+n(k).</a:t>
            </a:r>
          </a:p>
          <a:p>
            <a:pPr marL="0" indent="0">
              <a:lnSpc>
                <a:spcPct val="70000"/>
              </a:lnSpc>
              <a:buFont typeface="Monotype Sorts" pitchFamily="2" charset="2"/>
              <a:buNone/>
            </a:pPr>
            <a:endParaRPr lang="fr-FR" sz="2000">
              <a:latin typeface="Arial" charset="0"/>
            </a:endParaRPr>
          </a:p>
          <a:p>
            <a:pPr marL="0" indent="0">
              <a:lnSpc>
                <a:spcPct val="70000"/>
              </a:lnSpc>
              <a:buFont typeface="Monotype Sorts" pitchFamily="2" charset="2"/>
              <a:buNone/>
            </a:pPr>
            <a:r>
              <a:rPr lang="fr-FR" sz="2400">
                <a:latin typeface="Arial" charset="0"/>
              </a:rPr>
              <a:t>La variabilité totale de toutes les observations est définit comme la somme des carrés des écarts à la moyenne de toutes les observations :</a:t>
            </a:r>
          </a:p>
        </p:txBody>
      </p:sp>
      <p:graphicFrame>
        <p:nvGraphicFramePr>
          <p:cNvPr id="56320" name="Object 1024"/>
          <p:cNvGraphicFramePr>
            <a:graphicFrameLocks noChangeAspect="1"/>
          </p:cNvGraphicFramePr>
          <p:nvPr/>
        </p:nvGraphicFramePr>
        <p:xfrm>
          <a:off x="7924800" y="1219200"/>
          <a:ext cx="457200" cy="428625"/>
        </p:xfrm>
        <a:graphic>
          <a:graphicData uri="http://schemas.openxmlformats.org/presentationml/2006/ole">
            <p:oleObj spid="_x0000_s1026" name="Équation" r:id="rId3" imgW="228600" imgH="215640" progId="Equation.3">
              <p:embed/>
            </p:oleObj>
          </a:graphicData>
        </a:graphic>
      </p:graphicFrame>
      <p:graphicFrame>
        <p:nvGraphicFramePr>
          <p:cNvPr id="56321" name="Object 1025"/>
          <p:cNvGraphicFramePr>
            <a:graphicFrameLocks noChangeAspect="1"/>
          </p:cNvGraphicFramePr>
          <p:nvPr/>
        </p:nvGraphicFramePr>
        <p:xfrm>
          <a:off x="7924800" y="1676400"/>
          <a:ext cx="457200" cy="428625"/>
        </p:xfrm>
        <a:graphic>
          <a:graphicData uri="http://schemas.openxmlformats.org/presentationml/2006/ole">
            <p:oleObj spid="_x0000_s1027" name="Équation" r:id="rId4" imgW="228600" imgH="215640" progId="Equation.3">
              <p:embed/>
            </p:oleObj>
          </a:graphicData>
        </a:graphic>
      </p:graphicFrame>
      <p:graphicFrame>
        <p:nvGraphicFramePr>
          <p:cNvPr id="56322" name="Object 1026"/>
          <p:cNvGraphicFramePr>
            <a:graphicFrameLocks noChangeAspect="1"/>
          </p:cNvGraphicFramePr>
          <p:nvPr/>
        </p:nvGraphicFramePr>
        <p:xfrm>
          <a:off x="7924800" y="2438400"/>
          <a:ext cx="533400" cy="477838"/>
        </p:xfrm>
        <a:graphic>
          <a:graphicData uri="http://schemas.openxmlformats.org/presentationml/2006/ole">
            <p:oleObj spid="_x0000_s1028" name="Équation" r:id="rId5" imgW="241200" imgH="215640" progId="Equation.3">
              <p:embed/>
            </p:oleObj>
          </a:graphicData>
        </a:graphic>
      </p:graphicFrame>
      <p:graphicFrame>
        <p:nvGraphicFramePr>
          <p:cNvPr id="56323" name="Object 1027"/>
          <p:cNvGraphicFramePr>
            <a:graphicFrameLocks noChangeAspect="1"/>
          </p:cNvGraphicFramePr>
          <p:nvPr/>
        </p:nvGraphicFramePr>
        <p:xfrm>
          <a:off x="6172200" y="3124200"/>
          <a:ext cx="574675" cy="609600"/>
        </p:xfrm>
        <a:graphic>
          <a:graphicData uri="http://schemas.openxmlformats.org/presentationml/2006/ole">
            <p:oleObj spid="_x0000_s1029" name="Équation" r:id="rId6" imgW="203040" imgH="215640" progId="Equation.3">
              <p:embed/>
            </p:oleObj>
          </a:graphicData>
        </a:graphic>
      </p:graphicFrame>
      <p:graphicFrame>
        <p:nvGraphicFramePr>
          <p:cNvPr id="56324" name="Object 1028"/>
          <p:cNvGraphicFramePr>
            <a:graphicFrameLocks noChangeAspect="1"/>
          </p:cNvGraphicFramePr>
          <p:nvPr/>
        </p:nvGraphicFramePr>
        <p:xfrm>
          <a:off x="1828800" y="5410200"/>
          <a:ext cx="6324600" cy="1054100"/>
        </p:xfrm>
        <a:graphic>
          <a:graphicData uri="http://schemas.openxmlformats.org/presentationml/2006/ole">
            <p:oleObj spid="_x0000_s1030" name="Équation" r:id="rId7" imgW="2628720" imgH="457200" progId="Equation.3">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numéro de diapositive 3"/>
          <p:cNvSpPr>
            <a:spLocks noGrp="1"/>
          </p:cNvSpPr>
          <p:nvPr>
            <p:ph type="sldNum" sz="quarter" idx="10"/>
          </p:nvPr>
        </p:nvSpPr>
        <p:spPr/>
        <p:txBody>
          <a:bodyPr/>
          <a:lstStyle/>
          <a:p>
            <a:fld id="{6CA75F4F-1F37-4C4F-834C-733E799A5290}" type="slidenum">
              <a:rPr lang="fr-FR"/>
              <a:pPr/>
              <a:t>31</a:t>
            </a:fld>
            <a:endParaRPr lang="fr-FR"/>
          </a:p>
        </p:txBody>
      </p:sp>
      <p:sp>
        <p:nvSpPr>
          <p:cNvPr id="15362" name="Rectangle 2"/>
          <p:cNvSpPr>
            <a:spLocks noGrp="1" noChangeArrowheads="1"/>
          </p:cNvSpPr>
          <p:nvPr>
            <p:ph type="title"/>
          </p:nvPr>
        </p:nvSpPr>
        <p:spPr>
          <a:xfrm>
            <a:off x="381000" y="381000"/>
            <a:ext cx="8305800" cy="609600"/>
          </a:xfrm>
        </p:spPr>
        <p:txBody>
          <a:bodyPr/>
          <a:lstStyle/>
          <a:p>
            <a:r>
              <a:rPr lang="fr-FR" sz="3200" b="1">
                <a:latin typeface="Arial" charset="0"/>
              </a:rPr>
              <a:t>ANOVA à un facteur… </a:t>
            </a:r>
            <a:r>
              <a:rPr lang="fr-FR" sz="3200" b="1" i="1">
                <a:latin typeface="Arial" charset="0"/>
              </a:rPr>
              <a:t>Tableau d ’ANOVA</a:t>
            </a:r>
            <a:endParaRPr lang="fr-FR" sz="3200" b="1"/>
          </a:p>
        </p:txBody>
      </p:sp>
      <p:sp>
        <p:nvSpPr>
          <p:cNvPr id="15363" name="Rectangle 3"/>
          <p:cNvSpPr>
            <a:spLocks noChangeArrowheads="1"/>
          </p:cNvSpPr>
          <p:nvPr/>
        </p:nvSpPr>
        <p:spPr bwMode="auto">
          <a:xfrm>
            <a:off x="714348" y="1214422"/>
            <a:ext cx="8229600" cy="928694"/>
          </a:xfrm>
          <a:prstGeom prst="rect">
            <a:avLst/>
          </a:prstGeom>
          <a:noFill/>
          <a:ln>
            <a:noFill/>
          </a:ln>
        </p:spPr>
        <p:txBody>
          <a:bodyPr/>
          <a:lstStyle/>
          <a:p>
            <a:pPr>
              <a:lnSpc>
                <a:spcPct val="90000"/>
              </a:lnSpc>
              <a:spcBef>
                <a:spcPct val="20000"/>
              </a:spcBef>
              <a:buClr>
                <a:schemeClr val="accent2"/>
              </a:buClr>
              <a:buFont typeface="Monotype Sorts" pitchFamily="2" charset="2"/>
              <a:buNone/>
            </a:pPr>
            <a:r>
              <a:rPr kumimoji="1" lang="fr-FR" dirty="0">
                <a:latin typeface="Arial" charset="0"/>
              </a:rPr>
              <a:t>L’idée principale de l’analyse de la variance est de décomposer la variabilité totale en différentes sources de variation. Généralement, on présente cette décomposition dans un tableau qu’on appelle Tableau d’ANOVA.</a:t>
            </a:r>
          </a:p>
          <a:p>
            <a:pPr>
              <a:lnSpc>
                <a:spcPct val="90000"/>
              </a:lnSpc>
              <a:spcBef>
                <a:spcPct val="20000"/>
              </a:spcBef>
              <a:buClr>
                <a:schemeClr val="accent2"/>
              </a:buClr>
              <a:buFont typeface="Monotype Sorts" pitchFamily="2" charset="2"/>
              <a:buNone/>
            </a:pPr>
            <a:endParaRPr kumimoji="1" lang="fr-FR" sz="2000" dirty="0">
              <a:latin typeface="Arial" charset="0"/>
            </a:endParaRPr>
          </a:p>
          <a:p>
            <a:pPr>
              <a:lnSpc>
                <a:spcPct val="90000"/>
              </a:lnSpc>
              <a:spcBef>
                <a:spcPct val="20000"/>
              </a:spcBef>
              <a:buClr>
                <a:schemeClr val="accent2"/>
              </a:buClr>
              <a:buFont typeface="Monotype Sorts" pitchFamily="2" charset="2"/>
              <a:buNone/>
            </a:pPr>
            <a:endParaRPr kumimoji="1" lang="fr-FR" sz="2000" dirty="0">
              <a:latin typeface="Arial" charset="0"/>
            </a:endParaRPr>
          </a:p>
        </p:txBody>
      </p:sp>
      <p:pic>
        <p:nvPicPr>
          <p:cNvPr id="2053" name="Picture 5"/>
          <p:cNvPicPr>
            <a:picLocks noChangeAspect="1" noChangeArrowheads="1"/>
          </p:cNvPicPr>
          <p:nvPr/>
        </p:nvPicPr>
        <p:blipFill>
          <a:blip r:embed="rId2"/>
          <a:srcRect/>
          <a:stretch>
            <a:fillRect/>
          </a:stretch>
        </p:blipFill>
        <p:spPr bwMode="auto">
          <a:xfrm>
            <a:off x="1142976" y="2143116"/>
            <a:ext cx="6842555" cy="35719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9B11C84C-D690-4F27-BE48-108FE4D9BF93}" type="slidenum">
              <a:rPr lang="fr-FR"/>
              <a:pPr/>
              <a:t>32</a:t>
            </a:fld>
            <a:endParaRPr lang="fr-FR"/>
          </a:p>
        </p:txBody>
      </p:sp>
      <p:sp>
        <p:nvSpPr>
          <p:cNvPr id="16386" name="Rectangle 2"/>
          <p:cNvSpPr>
            <a:spLocks noGrp="1" noChangeArrowheads="1"/>
          </p:cNvSpPr>
          <p:nvPr>
            <p:ph type="title"/>
          </p:nvPr>
        </p:nvSpPr>
        <p:spPr>
          <a:xfrm>
            <a:off x="685800" y="381000"/>
            <a:ext cx="7772400" cy="609600"/>
          </a:xfrm>
        </p:spPr>
        <p:txBody>
          <a:bodyPr/>
          <a:lstStyle/>
          <a:p>
            <a:r>
              <a:rPr lang="fr-FR" sz="3200" b="1">
                <a:latin typeface="Arial" charset="0"/>
              </a:rPr>
              <a:t>ANOVA à un facteur</a:t>
            </a:r>
            <a:r>
              <a:rPr lang="fr-FR" sz="3200">
                <a:latin typeface="Arial" charset="0"/>
              </a:rPr>
              <a:t>… </a:t>
            </a:r>
            <a:r>
              <a:rPr lang="fr-FR" sz="3200" b="1" i="1">
                <a:latin typeface="Arial" charset="0"/>
              </a:rPr>
              <a:t>Concept</a:t>
            </a:r>
            <a:endParaRPr lang="fr-FR" sz="3200" b="1"/>
          </a:p>
        </p:txBody>
      </p:sp>
      <p:sp>
        <p:nvSpPr>
          <p:cNvPr id="16391" name="Rectangle 7"/>
          <p:cNvSpPr>
            <a:spLocks noGrp="1" noChangeArrowheads="1"/>
          </p:cNvSpPr>
          <p:nvPr>
            <p:ph type="body" idx="1"/>
          </p:nvPr>
        </p:nvSpPr>
        <p:spPr>
          <a:xfrm>
            <a:off x="685800" y="1219200"/>
            <a:ext cx="7772400" cy="4876800"/>
          </a:xfrm>
          <a:noFill/>
          <a:ln/>
        </p:spPr>
        <p:txBody>
          <a:bodyPr>
            <a:normAutofit lnSpcReduction="10000"/>
          </a:bodyPr>
          <a:lstStyle/>
          <a:p>
            <a:pPr marL="0" indent="0">
              <a:lnSpc>
                <a:spcPct val="90000"/>
              </a:lnSpc>
              <a:buFont typeface="Wingdings" pitchFamily="2" charset="2"/>
              <a:buChar char="§"/>
            </a:pPr>
            <a:r>
              <a:rPr lang="fr-FR" sz="2600">
                <a:latin typeface="Arial" charset="0"/>
              </a:rPr>
              <a:t>Si l’hypothèse nulle  </a:t>
            </a:r>
            <a:r>
              <a:rPr lang="fr-FR" sz="2600" b="1">
                <a:latin typeface="Arial" charset="0"/>
              </a:rPr>
              <a:t>H</a:t>
            </a:r>
            <a:r>
              <a:rPr lang="fr-FR" sz="2600" b="1" baseline="-25000">
                <a:latin typeface="Arial" charset="0"/>
              </a:rPr>
              <a:t>0</a:t>
            </a:r>
            <a:r>
              <a:rPr lang="fr-FR" sz="2600">
                <a:latin typeface="Arial" charset="0"/>
              </a:rPr>
              <a:t> : </a:t>
            </a:r>
            <a:r>
              <a:rPr lang="fr-FR" sz="2600">
                <a:latin typeface="Arial" charset="0"/>
                <a:sym typeface="Symbol" pitchFamily="18" charset="2"/>
              </a:rPr>
              <a:t></a:t>
            </a:r>
            <a:r>
              <a:rPr lang="fr-FR" sz="2600" baseline="-25000">
                <a:latin typeface="Arial" charset="0"/>
              </a:rPr>
              <a:t>1</a:t>
            </a:r>
            <a:r>
              <a:rPr lang="fr-FR" sz="2600">
                <a:latin typeface="Arial" charset="0"/>
              </a:rPr>
              <a:t> = </a:t>
            </a:r>
            <a:r>
              <a:rPr lang="fr-FR" sz="2600">
                <a:latin typeface="Arial" charset="0"/>
                <a:sym typeface="Symbol" pitchFamily="18" charset="2"/>
              </a:rPr>
              <a:t></a:t>
            </a:r>
            <a:r>
              <a:rPr lang="fr-FR" sz="2600" baseline="-25000">
                <a:latin typeface="Arial" charset="0"/>
              </a:rPr>
              <a:t>2</a:t>
            </a:r>
            <a:r>
              <a:rPr lang="fr-FR" sz="2600">
                <a:latin typeface="Arial" charset="0"/>
              </a:rPr>
              <a:t> = … = </a:t>
            </a:r>
            <a:r>
              <a:rPr lang="fr-FR" sz="2600">
                <a:latin typeface="Arial" charset="0"/>
                <a:sym typeface="Symbol" pitchFamily="18" charset="2"/>
              </a:rPr>
              <a:t></a:t>
            </a:r>
            <a:r>
              <a:rPr lang="fr-FR" sz="2600" baseline="-25000">
                <a:latin typeface="Arial" charset="0"/>
              </a:rPr>
              <a:t>k</a:t>
            </a:r>
            <a:r>
              <a:rPr lang="fr-FR" sz="2600">
                <a:latin typeface="Arial" charset="0"/>
              </a:rPr>
              <a:t>  est vraie, alors les moyennes des observations pour chacun des niveaux du facteur seront très semblables et donc très proches de la moyenne de toutes les observations. Ainsi SCTR sera très petite (proche de zéro). </a:t>
            </a:r>
          </a:p>
          <a:p>
            <a:pPr marL="0" indent="0">
              <a:lnSpc>
                <a:spcPct val="90000"/>
              </a:lnSpc>
              <a:buFont typeface="Wingdings" pitchFamily="2" charset="2"/>
              <a:buChar char="§"/>
            </a:pPr>
            <a:endParaRPr lang="fr-FR" sz="2600">
              <a:latin typeface="Arial" charset="0"/>
            </a:endParaRPr>
          </a:p>
          <a:p>
            <a:pPr marL="0" indent="0">
              <a:lnSpc>
                <a:spcPct val="90000"/>
              </a:lnSpc>
              <a:buFont typeface="Wingdings" pitchFamily="2" charset="2"/>
              <a:buChar char="§"/>
            </a:pPr>
            <a:r>
              <a:rPr lang="fr-FR" sz="2600">
                <a:latin typeface="Arial" charset="0"/>
              </a:rPr>
              <a:t>Si, au contraire, l’hypothèse alternative est vraie, alors SCTR sera relativement grande par rapport à SCE, et on dira alors qu’une bonne part de la variabilité observée dans les données peut être expliquée par le facteur à l’étude (par exemple : le design des boîtes de céréales dans l’exemple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91">
                                            <p:txEl>
                                              <p:pRg st="0" end="0"/>
                                            </p:txEl>
                                          </p:spTgt>
                                        </p:tgtEl>
                                        <p:attrNameLst>
                                          <p:attrName>style.visibility</p:attrName>
                                        </p:attrNameLst>
                                      </p:cBhvr>
                                      <p:to>
                                        <p:strVal val="visible"/>
                                      </p:to>
                                    </p:set>
                                    <p:anim calcmode="lin" valueType="num">
                                      <p:cBhvr additive="base">
                                        <p:cTn id="7" dur="500" fill="hold"/>
                                        <p:tgtEl>
                                          <p:spTgt spid="163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91">
                                            <p:txEl>
                                              <p:pRg st="2" end="2"/>
                                            </p:txEl>
                                          </p:spTgt>
                                        </p:tgtEl>
                                        <p:attrNameLst>
                                          <p:attrName>style.visibility</p:attrName>
                                        </p:attrNameLst>
                                      </p:cBhvr>
                                      <p:to>
                                        <p:strVal val="visible"/>
                                      </p:to>
                                    </p:set>
                                    <p:anim calcmode="lin" valueType="num">
                                      <p:cBhvr additive="base">
                                        <p:cTn id="13" dur="500" fill="hold"/>
                                        <p:tgtEl>
                                          <p:spTgt spid="163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D8B45B60-A4B4-480A-8444-0DAE775E085F}" type="slidenum">
              <a:rPr lang="fr-FR"/>
              <a:pPr/>
              <a:t>33</a:t>
            </a:fld>
            <a:endParaRPr lang="fr-FR"/>
          </a:p>
        </p:txBody>
      </p:sp>
      <p:sp>
        <p:nvSpPr>
          <p:cNvPr id="17410" name="Rectangle 2"/>
          <p:cNvSpPr>
            <a:spLocks noGrp="1" noChangeArrowheads="1"/>
          </p:cNvSpPr>
          <p:nvPr>
            <p:ph type="title"/>
          </p:nvPr>
        </p:nvSpPr>
        <p:spPr>
          <a:xfrm>
            <a:off x="228600" y="381000"/>
            <a:ext cx="8686800" cy="609600"/>
          </a:xfrm>
        </p:spPr>
        <p:txBody>
          <a:bodyPr/>
          <a:lstStyle/>
          <a:p>
            <a:r>
              <a:rPr lang="fr-FR" sz="3000" b="1">
                <a:latin typeface="Arial" charset="0"/>
              </a:rPr>
              <a:t>ANOVA à un facteur… </a:t>
            </a:r>
            <a:r>
              <a:rPr lang="fr-FR" sz="3000" b="1" i="1">
                <a:latin typeface="Arial" charset="0"/>
              </a:rPr>
              <a:t>Distribution théorique</a:t>
            </a:r>
            <a:endParaRPr lang="fr-FR" sz="3000" b="1"/>
          </a:p>
        </p:txBody>
      </p:sp>
      <p:pic>
        <p:nvPicPr>
          <p:cNvPr id="17412" name="Picture 4" descr="~AUT0002"/>
          <p:cNvPicPr>
            <a:picLocks noChangeAspect="1" noChangeArrowheads="1"/>
          </p:cNvPicPr>
          <p:nvPr/>
        </p:nvPicPr>
        <p:blipFill>
          <a:blip r:embed="rId2"/>
          <a:srcRect/>
          <a:stretch>
            <a:fillRect/>
          </a:stretch>
        </p:blipFill>
        <p:spPr bwMode="auto">
          <a:xfrm>
            <a:off x="533400" y="2060575"/>
            <a:ext cx="8012113" cy="2384425"/>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2"/>
          <p:cNvSpPr>
            <a:spLocks noGrp="1"/>
          </p:cNvSpPr>
          <p:nvPr>
            <p:ph type="sldNum" sz="quarter" idx="10"/>
          </p:nvPr>
        </p:nvSpPr>
        <p:spPr/>
        <p:txBody>
          <a:bodyPr/>
          <a:lstStyle/>
          <a:p>
            <a:fld id="{46DC3B2C-B29B-4C24-A36A-9AC2AD057707}" type="slidenum">
              <a:rPr lang="fr-FR"/>
              <a:pPr/>
              <a:t>34</a:t>
            </a:fld>
            <a:endParaRPr lang="fr-FR"/>
          </a:p>
        </p:txBody>
      </p:sp>
      <p:sp>
        <p:nvSpPr>
          <p:cNvPr id="43010" name="Rectangle 1026"/>
          <p:cNvSpPr>
            <a:spLocks noGrp="1" noChangeArrowheads="1"/>
          </p:cNvSpPr>
          <p:nvPr>
            <p:ph type="title"/>
          </p:nvPr>
        </p:nvSpPr>
        <p:spPr>
          <a:xfrm>
            <a:off x="406400" y="228600"/>
            <a:ext cx="7772400" cy="685800"/>
          </a:xfrm>
        </p:spPr>
        <p:txBody>
          <a:bodyPr/>
          <a:lstStyle/>
          <a:p>
            <a:r>
              <a:rPr lang="fr-CA" sz="3600" b="1">
                <a:latin typeface="Arial" charset="0"/>
              </a:rPr>
              <a:t>Modèle pour l’ANOVA à un facteur</a:t>
            </a:r>
          </a:p>
        </p:txBody>
      </p:sp>
      <p:sp>
        <p:nvSpPr>
          <p:cNvPr id="43011" name="Text Box 1027"/>
          <p:cNvSpPr txBox="1">
            <a:spLocks noChangeArrowheads="1"/>
          </p:cNvSpPr>
          <p:nvPr/>
        </p:nvSpPr>
        <p:spPr bwMode="auto">
          <a:xfrm>
            <a:off x="1127125" y="1870075"/>
            <a:ext cx="184150" cy="457200"/>
          </a:xfrm>
          <a:prstGeom prst="rect">
            <a:avLst/>
          </a:prstGeom>
          <a:noFill/>
          <a:ln w="9525">
            <a:noFill/>
            <a:miter lim="800000"/>
            <a:headEnd/>
            <a:tailEnd/>
          </a:ln>
          <a:effectLst/>
        </p:spPr>
        <p:txBody>
          <a:bodyPr wrap="none">
            <a:spAutoFit/>
          </a:bodyPr>
          <a:lstStyle/>
          <a:p>
            <a:endParaRPr lang="fr-CA"/>
          </a:p>
        </p:txBody>
      </p:sp>
      <p:graphicFrame>
        <p:nvGraphicFramePr>
          <p:cNvPr id="58368" name="Object 1024"/>
          <p:cNvGraphicFramePr>
            <a:graphicFrameLocks noChangeAspect="1"/>
          </p:cNvGraphicFramePr>
          <p:nvPr/>
        </p:nvGraphicFramePr>
        <p:xfrm>
          <a:off x="1066800" y="1371600"/>
          <a:ext cx="6718300" cy="666750"/>
        </p:xfrm>
        <a:graphic>
          <a:graphicData uri="http://schemas.openxmlformats.org/presentationml/2006/ole">
            <p:oleObj spid="_x0000_s2050" name="Equation" r:id="rId3" imgW="2336760" imgH="241200" progId="Equation.3">
              <p:embed/>
            </p:oleObj>
          </a:graphicData>
        </a:graphic>
      </p:graphicFrame>
      <p:sp>
        <p:nvSpPr>
          <p:cNvPr id="43013" name="Text Box 1029"/>
          <p:cNvSpPr txBox="1">
            <a:spLocks noChangeArrowheads="1"/>
          </p:cNvSpPr>
          <p:nvPr/>
        </p:nvSpPr>
        <p:spPr bwMode="auto">
          <a:xfrm>
            <a:off x="914400" y="2362200"/>
            <a:ext cx="7972425" cy="3508375"/>
          </a:xfrm>
          <a:prstGeom prst="rect">
            <a:avLst/>
          </a:prstGeom>
          <a:noFill/>
          <a:ln w="9525">
            <a:noFill/>
            <a:miter lim="800000"/>
            <a:headEnd/>
            <a:tailEnd/>
          </a:ln>
          <a:effectLst/>
        </p:spPr>
        <p:txBody>
          <a:bodyPr wrap="none">
            <a:spAutoFit/>
          </a:bodyPr>
          <a:lstStyle/>
          <a:p>
            <a:r>
              <a:rPr lang="fr-CA" sz="2800">
                <a:latin typeface="Arial" charset="0"/>
              </a:rPr>
              <a:t>où</a:t>
            </a:r>
          </a:p>
          <a:p>
            <a:pPr lvl="2"/>
            <a:r>
              <a:rPr lang="fr-CA" sz="2800" i="1">
                <a:latin typeface="Arial" charset="0"/>
              </a:rPr>
              <a:t>Y</a:t>
            </a:r>
            <a:r>
              <a:rPr lang="fr-CA" sz="2800" i="1" baseline="-25000">
                <a:latin typeface="Arial" charset="0"/>
              </a:rPr>
              <a:t>ij</a:t>
            </a:r>
            <a:r>
              <a:rPr lang="fr-CA" sz="2800">
                <a:latin typeface="Arial" charset="0"/>
              </a:rPr>
              <a:t> =: réponse du sujet </a:t>
            </a:r>
            <a:r>
              <a:rPr lang="fr-CA" sz="2800" i="1">
                <a:latin typeface="Arial" charset="0"/>
              </a:rPr>
              <a:t>j</a:t>
            </a:r>
            <a:r>
              <a:rPr lang="fr-CA" sz="2800">
                <a:latin typeface="Arial" charset="0"/>
              </a:rPr>
              <a:t> dans le groupe </a:t>
            </a:r>
            <a:r>
              <a:rPr lang="fr-CA" sz="2800" i="1">
                <a:latin typeface="Arial" charset="0"/>
              </a:rPr>
              <a:t>i</a:t>
            </a:r>
          </a:p>
          <a:p>
            <a:pPr lvl="2"/>
            <a:r>
              <a:rPr lang="fr-CA" sz="2800" i="1">
                <a:latin typeface="Arial" charset="0"/>
                <a:sym typeface="Symbol" pitchFamily="18" charset="2"/>
              </a:rPr>
              <a:t></a:t>
            </a:r>
            <a:r>
              <a:rPr lang="fr-CA" sz="2800" i="1" baseline="-25000">
                <a:latin typeface="Arial" charset="0"/>
                <a:sym typeface="Symbol" pitchFamily="18" charset="2"/>
              </a:rPr>
              <a:t>i</a:t>
            </a:r>
            <a:r>
              <a:rPr lang="fr-CA" sz="2800" i="1">
                <a:latin typeface="Arial" charset="0"/>
                <a:sym typeface="Symbol" pitchFamily="18" charset="2"/>
              </a:rPr>
              <a:t>  </a:t>
            </a:r>
            <a:r>
              <a:rPr lang="fr-CA" sz="2800">
                <a:latin typeface="Arial" charset="0"/>
                <a:sym typeface="Symbol" pitchFamily="18" charset="2"/>
              </a:rPr>
              <a:t>=: moyenne du groupe </a:t>
            </a:r>
            <a:r>
              <a:rPr lang="fr-CA" sz="2800" i="1">
                <a:latin typeface="Arial" charset="0"/>
                <a:sym typeface="Symbol" pitchFamily="18" charset="2"/>
              </a:rPr>
              <a:t>i</a:t>
            </a:r>
          </a:p>
          <a:p>
            <a:pPr lvl="2"/>
            <a:r>
              <a:rPr lang="fr-CA" sz="2800">
                <a:latin typeface="Arial" charset="0"/>
                <a:sym typeface="Symbol" pitchFamily="18" charset="2"/>
              </a:rPr>
              <a:t></a:t>
            </a:r>
            <a:r>
              <a:rPr lang="fr-CA" sz="2800" baseline="-25000">
                <a:latin typeface="Arial" charset="0"/>
                <a:sym typeface="Symbol" pitchFamily="18" charset="2"/>
              </a:rPr>
              <a:t>ij</a:t>
            </a:r>
            <a:r>
              <a:rPr lang="fr-CA" sz="2800">
                <a:latin typeface="Arial" charset="0"/>
                <a:sym typeface="Symbol" pitchFamily="18" charset="2"/>
              </a:rPr>
              <a:t>  =: erreur aléatoire</a:t>
            </a:r>
          </a:p>
          <a:p>
            <a:endParaRPr lang="fr-CA" sz="2800">
              <a:latin typeface="Arial" charset="0"/>
              <a:sym typeface="Symbol" pitchFamily="18" charset="2"/>
            </a:endParaRPr>
          </a:p>
          <a:p>
            <a:r>
              <a:rPr lang="fr-CA" sz="2800">
                <a:latin typeface="Arial" charset="0"/>
                <a:sym typeface="Symbol" pitchFamily="18" charset="2"/>
              </a:rPr>
              <a:t>On suppose que les </a:t>
            </a:r>
            <a:r>
              <a:rPr lang="fr-CA" sz="2800" baseline="-25000">
                <a:latin typeface="Arial" charset="0"/>
                <a:sym typeface="Symbol" pitchFamily="18" charset="2"/>
              </a:rPr>
              <a:t>ij</a:t>
            </a:r>
            <a:r>
              <a:rPr lang="fr-CA" sz="2800">
                <a:latin typeface="Arial" charset="0"/>
                <a:sym typeface="Symbol" pitchFamily="18" charset="2"/>
              </a:rPr>
              <a:t>  sont indépendantes avec </a:t>
            </a:r>
          </a:p>
          <a:p>
            <a:r>
              <a:rPr lang="fr-CA" sz="2800">
                <a:latin typeface="Arial" charset="0"/>
                <a:sym typeface="Symbol" pitchFamily="18" charset="2"/>
              </a:rPr>
              <a:t>une distribution normale de moyenne 0 et même</a:t>
            </a:r>
          </a:p>
          <a:p>
            <a:r>
              <a:rPr lang="fr-CA" sz="2800">
                <a:latin typeface="Arial" charset="0"/>
                <a:sym typeface="Symbol" pitchFamily="18" charset="2"/>
              </a:rPr>
              <a:t>variance notée  </a:t>
            </a:r>
            <a:r>
              <a:rPr lang="fr-CA" sz="2800" baseline="30000">
                <a:latin typeface="Arial" charset="0"/>
                <a:sym typeface="Symbol" pitchFamily="18" charset="2"/>
              </a:rPr>
              <a:t>2</a:t>
            </a:r>
            <a:r>
              <a:rPr lang="fr-CA" sz="2800">
                <a:latin typeface="Arial" charset="0"/>
                <a:sym typeface="Symbol" pitchFamily="18" charset="2"/>
              </a:rPr>
              <a:t> .</a:t>
            </a:r>
            <a:endParaRPr lang="fr-CA" sz="2800">
              <a:latin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2"/>
          <p:cNvSpPr>
            <a:spLocks noGrp="1"/>
          </p:cNvSpPr>
          <p:nvPr>
            <p:ph type="sldNum" sz="quarter" idx="10"/>
          </p:nvPr>
        </p:nvSpPr>
        <p:spPr/>
        <p:txBody>
          <a:bodyPr/>
          <a:lstStyle/>
          <a:p>
            <a:fld id="{EB8B3F33-2111-4DB7-AFC1-FD6E17F6F099}" type="slidenum">
              <a:rPr lang="fr-FR"/>
              <a:pPr/>
              <a:t>35</a:t>
            </a:fld>
            <a:endParaRPr lang="fr-FR"/>
          </a:p>
        </p:txBody>
      </p:sp>
      <p:sp>
        <p:nvSpPr>
          <p:cNvPr id="44034" name="Rectangle 1026"/>
          <p:cNvSpPr>
            <a:spLocks noGrp="1" noChangeArrowheads="1"/>
          </p:cNvSpPr>
          <p:nvPr>
            <p:ph type="title"/>
          </p:nvPr>
        </p:nvSpPr>
        <p:spPr>
          <a:xfrm>
            <a:off x="406400" y="228600"/>
            <a:ext cx="7772400" cy="685800"/>
          </a:xfrm>
        </p:spPr>
        <p:txBody>
          <a:bodyPr/>
          <a:lstStyle/>
          <a:p>
            <a:r>
              <a:rPr lang="fr-CA" sz="2800" b="1">
                <a:latin typeface="Arial" charset="0"/>
              </a:rPr>
              <a:t>Modèle pour l’ANOVA à un facteur … </a:t>
            </a:r>
            <a:r>
              <a:rPr lang="fr-CA" sz="2800" b="1" i="1">
                <a:latin typeface="Arial" charset="0"/>
              </a:rPr>
              <a:t>suite</a:t>
            </a:r>
          </a:p>
        </p:txBody>
      </p:sp>
      <p:sp>
        <p:nvSpPr>
          <p:cNvPr id="44035" name="Text Box 1027"/>
          <p:cNvSpPr txBox="1">
            <a:spLocks noChangeArrowheads="1"/>
          </p:cNvSpPr>
          <p:nvPr/>
        </p:nvSpPr>
        <p:spPr bwMode="auto">
          <a:xfrm>
            <a:off x="1127125" y="1870075"/>
            <a:ext cx="184150" cy="457200"/>
          </a:xfrm>
          <a:prstGeom prst="rect">
            <a:avLst/>
          </a:prstGeom>
          <a:noFill/>
          <a:ln w="9525">
            <a:noFill/>
            <a:miter lim="800000"/>
            <a:headEnd/>
            <a:tailEnd/>
          </a:ln>
          <a:effectLst/>
        </p:spPr>
        <p:txBody>
          <a:bodyPr wrap="none">
            <a:spAutoFit/>
          </a:bodyPr>
          <a:lstStyle/>
          <a:p>
            <a:endParaRPr lang="fr-CA"/>
          </a:p>
        </p:txBody>
      </p:sp>
      <p:graphicFrame>
        <p:nvGraphicFramePr>
          <p:cNvPr id="59392" name="Object 1024"/>
          <p:cNvGraphicFramePr>
            <a:graphicFrameLocks noChangeAspect="1"/>
          </p:cNvGraphicFramePr>
          <p:nvPr/>
        </p:nvGraphicFramePr>
        <p:xfrm>
          <a:off x="990600" y="3276600"/>
          <a:ext cx="7302500" cy="666750"/>
        </p:xfrm>
        <a:graphic>
          <a:graphicData uri="http://schemas.openxmlformats.org/presentationml/2006/ole">
            <p:oleObj spid="_x0000_s3074" name="Equation" r:id="rId3" imgW="2539800" imgH="241200" progId="Equation.3">
              <p:embed/>
            </p:oleObj>
          </a:graphicData>
        </a:graphic>
      </p:graphicFrame>
      <p:sp>
        <p:nvSpPr>
          <p:cNvPr id="44037" name="Text Box 1029"/>
          <p:cNvSpPr txBox="1">
            <a:spLocks noChangeArrowheads="1"/>
          </p:cNvSpPr>
          <p:nvPr/>
        </p:nvSpPr>
        <p:spPr bwMode="auto">
          <a:xfrm>
            <a:off x="914400" y="4114800"/>
            <a:ext cx="6107113" cy="2227263"/>
          </a:xfrm>
          <a:prstGeom prst="rect">
            <a:avLst/>
          </a:prstGeom>
          <a:noFill/>
          <a:ln w="9525">
            <a:noFill/>
            <a:miter lim="800000"/>
            <a:headEnd/>
            <a:tailEnd/>
          </a:ln>
          <a:effectLst/>
        </p:spPr>
        <p:txBody>
          <a:bodyPr wrap="none">
            <a:spAutoFit/>
          </a:bodyPr>
          <a:lstStyle/>
          <a:p>
            <a:r>
              <a:rPr lang="fr-CA" sz="2800">
                <a:latin typeface="Arial" charset="0"/>
              </a:rPr>
              <a:t>où</a:t>
            </a:r>
          </a:p>
          <a:p>
            <a:pPr lvl="2"/>
            <a:r>
              <a:rPr lang="fr-CA" sz="2800" i="1">
                <a:latin typeface="Arial" charset="0"/>
                <a:sym typeface="Symbol" pitchFamily="18" charset="2"/>
              </a:rPr>
              <a:t></a:t>
            </a:r>
            <a:r>
              <a:rPr lang="fr-CA" sz="2800">
                <a:latin typeface="Arial" charset="0"/>
              </a:rPr>
              <a:t>  =: moyenne globale</a:t>
            </a:r>
            <a:endParaRPr lang="fr-CA" sz="2800" i="1">
              <a:latin typeface="Arial" charset="0"/>
            </a:endParaRPr>
          </a:p>
          <a:p>
            <a:pPr lvl="2"/>
            <a:r>
              <a:rPr lang="fr-CA" sz="2800" i="1">
                <a:latin typeface="Arial" charset="0"/>
                <a:sym typeface="Symbol" pitchFamily="18" charset="2"/>
              </a:rPr>
              <a:t></a:t>
            </a:r>
            <a:r>
              <a:rPr lang="fr-CA" sz="2800" i="1" baseline="-25000">
                <a:latin typeface="Arial" charset="0"/>
                <a:sym typeface="Symbol" pitchFamily="18" charset="2"/>
              </a:rPr>
              <a:t>i</a:t>
            </a:r>
            <a:r>
              <a:rPr lang="fr-CA" sz="2800" i="1">
                <a:latin typeface="Arial" charset="0"/>
                <a:sym typeface="Symbol" pitchFamily="18" charset="2"/>
              </a:rPr>
              <a:t>  </a:t>
            </a:r>
            <a:r>
              <a:rPr lang="fr-CA" sz="2800">
                <a:latin typeface="Arial" charset="0"/>
                <a:sym typeface="Symbol" pitchFamily="18" charset="2"/>
              </a:rPr>
              <a:t>=: effet du niveau </a:t>
            </a:r>
            <a:r>
              <a:rPr lang="fr-CA" sz="2800" i="1">
                <a:latin typeface="Arial" charset="0"/>
                <a:sym typeface="Symbol" pitchFamily="18" charset="2"/>
              </a:rPr>
              <a:t>i </a:t>
            </a:r>
            <a:r>
              <a:rPr lang="fr-CA" sz="2800">
                <a:latin typeface="Arial" charset="0"/>
                <a:sym typeface="Symbol" pitchFamily="18" charset="2"/>
              </a:rPr>
              <a:t>du facteur</a:t>
            </a:r>
          </a:p>
          <a:p>
            <a:pPr lvl="2"/>
            <a:r>
              <a:rPr lang="fr-CA" sz="2800">
                <a:latin typeface="Arial" charset="0"/>
                <a:sym typeface="Symbol" pitchFamily="18" charset="2"/>
              </a:rPr>
              <a:t></a:t>
            </a:r>
            <a:r>
              <a:rPr lang="fr-CA" sz="2800" baseline="-25000">
                <a:latin typeface="Arial" charset="0"/>
                <a:sym typeface="Symbol" pitchFamily="18" charset="2"/>
              </a:rPr>
              <a:t>ij</a:t>
            </a:r>
            <a:r>
              <a:rPr lang="fr-CA" sz="2800">
                <a:latin typeface="Arial" charset="0"/>
                <a:sym typeface="Symbol" pitchFamily="18" charset="2"/>
              </a:rPr>
              <a:t>  =: erreur aléatoire.</a:t>
            </a:r>
          </a:p>
          <a:p>
            <a:endParaRPr lang="fr-CA" sz="2800">
              <a:latin typeface="Arial" charset="0"/>
            </a:endParaRPr>
          </a:p>
        </p:txBody>
      </p:sp>
      <p:graphicFrame>
        <p:nvGraphicFramePr>
          <p:cNvPr id="59393" name="Object 1025"/>
          <p:cNvGraphicFramePr>
            <a:graphicFrameLocks noChangeAspect="1"/>
          </p:cNvGraphicFramePr>
          <p:nvPr/>
        </p:nvGraphicFramePr>
        <p:xfrm>
          <a:off x="2590800" y="1219200"/>
          <a:ext cx="5427663" cy="1219200"/>
        </p:xfrm>
        <a:graphic>
          <a:graphicData uri="http://schemas.openxmlformats.org/presentationml/2006/ole">
            <p:oleObj spid="_x0000_s3075" name="Equation" r:id="rId4" imgW="2120760" imgH="457200" progId="Equation.3">
              <p:embed/>
            </p:oleObj>
          </a:graphicData>
        </a:graphic>
      </p:graphicFrame>
      <p:sp>
        <p:nvSpPr>
          <p:cNvPr id="44039" name="Text Box 1031"/>
          <p:cNvSpPr txBox="1">
            <a:spLocks noChangeArrowheads="1"/>
          </p:cNvSpPr>
          <p:nvPr/>
        </p:nvSpPr>
        <p:spPr bwMode="auto">
          <a:xfrm>
            <a:off x="898525" y="1208088"/>
            <a:ext cx="1470025" cy="519112"/>
          </a:xfrm>
          <a:prstGeom prst="rect">
            <a:avLst/>
          </a:prstGeom>
          <a:noFill/>
          <a:ln w="9525">
            <a:noFill/>
            <a:miter lim="800000"/>
            <a:headEnd/>
            <a:tailEnd/>
          </a:ln>
          <a:effectLst/>
        </p:spPr>
        <p:txBody>
          <a:bodyPr wrap="none">
            <a:spAutoFit/>
          </a:bodyPr>
          <a:lstStyle/>
          <a:p>
            <a:r>
              <a:rPr lang="fr-CA" sz="2800">
                <a:latin typeface="Arial" charset="0"/>
              </a:rPr>
              <a:t>Posons:</a:t>
            </a:r>
          </a:p>
        </p:txBody>
      </p:sp>
      <p:sp>
        <p:nvSpPr>
          <p:cNvPr id="44040" name="Text Box 1032"/>
          <p:cNvSpPr txBox="1">
            <a:spLocks noChangeArrowheads="1"/>
          </p:cNvSpPr>
          <p:nvPr/>
        </p:nvSpPr>
        <p:spPr bwMode="auto">
          <a:xfrm>
            <a:off x="914400" y="2538413"/>
            <a:ext cx="3986213" cy="519112"/>
          </a:xfrm>
          <a:prstGeom prst="rect">
            <a:avLst/>
          </a:prstGeom>
          <a:noFill/>
          <a:ln w="9525">
            <a:noFill/>
            <a:miter lim="800000"/>
            <a:headEnd/>
            <a:tailEnd/>
          </a:ln>
          <a:effectLst/>
        </p:spPr>
        <p:txBody>
          <a:bodyPr wrap="none">
            <a:spAutoFit/>
          </a:bodyPr>
          <a:lstStyle/>
          <a:p>
            <a:r>
              <a:rPr lang="fr-CA" sz="2800">
                <a:latin typeface="Arial" charset="0"/>
              </a:rPr>
              <a:t>Alors le modèle devient: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fld id="{2851FEE7-1FE0-444D-843E-38A34C94C559}" type="slidenum">
              <a:rPr lang="fr-FR"/>
              <a:pPr/>
              <a:t>36</a:t>
            </a:fld>
            <a:endParaRPr lang="fr-FR"/>
          </a:p>
        </p:txBody>
      </p:sp>
      <p:sp>
        <p:nvSpPr>
          <p:cNvPr id="18434" name="Rectangle 2"/>
          <p:cNvSpPr>
            <a:spLocks noGrp="1" noChangeArrowheads="1"/>
          </p:cNvSpPr>
          <p:nvPr>
            <p:ph type="title"/>
          </p:nvPr>
        </p:nvSpPr>
        <p:spPr>
          <a:xfrm>
            <a:off x="304800" y="381000"/>
            <a:ext cx="8153400" cy="609600"/>
          </a:xfrm>
        </p:spPr>
        <p:txBody>
          <a:bodyPr/>
          <a:lstStyle/>
          <a:p>
            <a:r>
              <a:rPr lang="fr-FR" sz="3200" b="1">
                <a:latin typeface="Arial" charset="0"/>
              </a:rPr>
              <a:t>ANOVA à un facteur… </a:t>
            </a:r>
            <a:r>
              <a:rPr lang="fr-FR" sz="3200" b="1" i="1">
                <a:latin typeface="Arial" charset="0"/>
              </a:rPr>
              <a:t>Statistique du test</a:t>
            </a:r>
            <a:endParaRPr lang="fr-FR" sz="3200" b="1"/>
          </a:p>
        </p:txBody>
      </p:sp>
      <p:sp>
        <p:nvSpPr>
          <p:cNvPr id="18435" name="Rectangle 3"/>
          <p:cNvSpPr>
            <a:spLocks noGrp="1" noChangeArrowheads="1"/>
          </p:cNvSpPr>
          <p:nvPr>
            <p:ph type="body" idx="1"/>
          </p:nvPr>
        </p:nvSpPr>
        <p:spPr>
          <a:xfrm>
            <a:off x="685800" y="1219200"/>
            <a:ext cx="7772400" cy="4876800"/>
          </a:xfrm>
          <a:noFill/>
          <a:ln/>
        </p:spPr>
        <p:txBody>
          <a:bodyPr/>
          <a:lstStyle/>
          <a:p>
            <a:pPr marL="0" indent="0">
              <a:buFont typeface="Monotype Sorts" pitchFamily="2" charset="2"/>
              <a:buNone/>
            </a:pPr>
            <a:r>
              <a:rPr lang="fr-FR" sz="2800" dirty="0">
                <a:latin typeface="Arial" charset="0"/>
              </a:rPr>
              <a:t>Pour confronter les hypothèses </a:t>
            </a:r>
            <a:r>
              <a:rPr lang="fr-FR" sz="2800" b="1" dirty="0">
                <a:latin typeface="Arial" charset="0"/>
              </a:rPr>
              <a:t>H</a:t>
            </a:r>
            <a:r>
              <a:rPr lang="fr-FR" sz="2800" b="1" baseline="-25000" dirty="0">
                <a:latin typeface="Arial" charset="0"/>
              </a:rPr>
              <a:t>0</a:t>
            </a:r>
            <a:r>
              <a:rPr lang="fr-FR" sz="2800" dirty="0">
                <a:latin typeface="Arial" charset="0"/>
              </a:rPr>
              <a:t> et </a:t>
            </a:r>
            <a:r>
              <a:rPr lang="fr-FR" sz="2800" b="1" dirty="0">
                <a:latin typeface="Arial" charset="0"/>
              </a:rPr>
              <a:t>H</a:t>
            </a:r>
            <a:r>
              <a:rPr lang="fr-FR" sz="2800" b="1" baseline="-25000" dirty="0">
                <a:latin typeface="Arial" charset="0"/>
              </a:rPr>
              <a:t>a</a:t>
            </a:r>
            <a:r>
              <a:rPr lang="fr-FR" sz="2800" dirty="0">
                <a:latin typeface="Arial" charset="0"/>
              </a:rPr>
              <a:t> , la statistique du test est :</a:t>
            </a:r>
          </a:p>
          <a:p>
            <a:pPr marL="0" indent="0">
              <a:buFont typeface="Monotype Sorts" pitchFamily="2" charset="2"/>
              <a:buNone/>
            </a:pPr>
            <a:endParaRPr lang="fr-FR" sz="2800" dirty="0">
              <a:latin typeface="Arial" charset="0"/>
            </a:endParaRPr>
          </a:p>
          <a:p>
            <a:pPr marL="0" indent="0">
              <a:buFont typeface="Monotype Sorts" pitchFamily="2" charset="2"/>
              <a:buNone/>
            </a:pPr>
            <a:endParaRPr lang="fr-FR" sz="2400" dirty="0">
              <a:latin typeface="Arial" charset="0"/>
            </a:endParaRPr>
          </a:p>
          <a:p>
            <a:pPr marL="0" indent="0">
              <a:buFont typeface="Monotype Sorts" pitchFamily="2" charset="2"/>
              <a:buNone/>
            </a:pPr>
            <a:endParaRPr lang="fr-FR" sz="2400" dirty="0">
              <a:latin typeface="Arial" charset="0"/>
            </a:endParaRPr>
          </a:p>
          <a:p>
            <a:pPr marL="0" indent="0">
              <a:buFont typeface="Monotype Sorts" pitchFamily="2" charset="2"/>
              <a:buNone/>
            </a:pPr>
            <a:endParaRPr lang="fr-FR" sz="2400" dirty="0">
              <a:latin typeface="Arial" charset="0"/>
            </a:endParaRPr>
          </a:p>
          <a:p>
            <a:pPr marL="0" indent="0">
              <a:buFont typeface="Monotype Sorts" pitchFamily="2" charset="2"/>
              <a:buNone/>
            </a:pPr>
            <a:endParaRPr lang="fr-FR" sz="2400" dirty="0">
              <a:latin typeface="Arial" charset="0"/>
            </a:endParaRPr>
          </a:p>
          <a:p>
            <a:pPr marL="0" indent="0">
              <a:buFont typeface="Monotype Sorts" pitchFamily="2" charset="2"/>
              <a:buNone/>
            </a:pPr>
            <a:r>
              <a:rPr lang="fr-FR" sz="2800" dirty="0">
                <a:latin typeface="Arial" charset="0"/>
              </a:rPr>
              <a:t>Si </a:t>
            </a:r>
            <a:r>
              <a:rPr lang="fr-FR" sz="2800" b="1" dirty="0">
                <a:latin typeface="Arial" charset="0"/>
              </a:rPr>
              <a:t>H</a:t>
            </a:r>
            <a:r>
              <a:rPr lang="fr-FR" sz="2800" b="1" baseline="-25000" dirty="0">
                <a:latin typeface="Arial" charset="0"/>
              </a:rPr>
              <a:t>0</a:t>
            </a:r>
            <a:r>
              <a:rPr lang="fr-FR" sz="2800" dirty="0">
                <a:latin typeface="Arial" charset="0"/>
              </a:rPr>
              <a:t> est vraie, c.-à-d. toutes les k moyennes sont égales, alors la statistique F suit une loi de Fisher avec (k-1) et (N-k) degrés de liberté.</a:t>
            </a:r>
          </a:p>
          <a:p>
            <a:pPr marL="0" indent="0">
              <a:lnSpc>
                <a:spcPct val="0"/>
              </a:lnSpc>
              <a:buFont typeface="Monotype Sorts" pitchFamily="2" charset="2"/>
              <a:buNone/>
            </a:pPr>
            <a:endParaRPr lang="fr-FR" sz="2800" dirty="0">
              <a:latin typeface="Arial" charset="0"/>
            </a:endParaRPr>
          </a:p>
          <a:p>
            <a:pPr marL="0" indent="0">
              <a:lnSpc>
                <a:spcPct val="30000"/>
              </a:lnSpc>
              <a:buFont typeface="Monotype Sorts" pitchFamily="2" charset="2"/>
              <a:buNone/>
            </a:pPr>
            <a:endParaRPr lang="fr-FR" sz="2400" dirty="0">
              <a:latin typeface="Arial" charset="0"/>
            </a:endParaRPr>
          </a:p>
        </p:txBody>
      </p:sp>
      <p:graphicFrame>
        <p:nvGraphicFramePr>
          <p:cNvPr id="60416" name="Object 1024"/>
          <p:cNvGraphicFramePr>
            <a:graphicFrameLocks noChangeAspect="1"/>
          </p:cNvGraphicFramePr>
          <p:nvPr/>
        </p:nvGraphicFramePr>
        <p:xfrm>
          <a:off x="2667000" y="2743200"/>
          <a:ext cx="3200400" cy="1233488"/>
        </p:xfrm>
        <a:graphic>
          <a:graphicData uri="http://schemas.openxmlformats.org/presentationml/2006/ole">
            <p:oleObj spid="_x0000_s4098" name="Équation" r:id="rId3" imgW="1117440" imgH="431640" progId="Equation.3">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fld id="{A0B64F68-F33E-4265-99D5-D0D0F5C37023}" type="slidenum">
              <a:rPr lang="fr-FR"/>
              <a:pPr/>
              <a:t>37</a:t>
            </a:fld>
            <a:endParaRPr lang="fr-FR"/>
          </a:p>
        </p:txBody>
      </p:sp>
      <p:sp>
        <p:nvSpPr>
          <p:cNvPr id="29698" name="Rectangle 2"/>
          <p:cNvSpPr>
            <a:spLocks noGrp="1" noChangeArrowheads="1"/>
          </p:cNvSpPr>
          <p:nvPr>
            <p:ph type="title"/>
          </p:nvPr>
        </p:nvSpPr>
        <p:spPr>
          <a:xfrm>
            <a:off x="304800" y="381000"/>
            <a:ext cx="8153400" cy="609600"/>
          </a:xfrm>
        </p:spPr>
        <p:txBody>
          <a:bodyPr/>
          <a:lstStyle/>
          <a:p>
            <a:r>
              <a:rPr lang="fr-FR" sz="3200" b="1" dirty="0">
                <a:latin typeface="Arial" charset="0"/>
              </a:rPr>
              <a:t>ANOVA à un facteur… </a:t>
            </a:r>
            <a:r>
              <a:rPr lang="fr-FR" sz="3200" b="1" i="1" dirty="0">
                <a:latin typeface="Arial" charset="0"/>
              </a:rPr>
              <a:t>Statistique du test</a:t>
            </a:r>
            <a:endParaRPr lang="fr-FR" sz="3200" b="1" dirty="0"/>
          </a:p>
        </p:txBody>
      </p:sp>
      <p:sp>
        <p:nvSpPr>
          <p:cNvPr id="29699" name="Rectangle 3"/>
          <p:cNvSpPr>
            <a:spLocks noGrp="1" noChangeArrowheads="1"/>
          </p:cNvSpPr>
          <p:nvPr>
            <p:ph type="body" idx="1"/>
          </p:nvPr>
        </p:nvSpPr>
        <p:spPr>
          <a:xfrm>
            <a:off x="685800" y="1219200"/>
            <a:ext cx="7772400" cy="4876800"/>
          </a:xfrm>
          <a:noFill/>
          <a:ln/>
        </p:spPr>
        <p:txBody>
          <a:bodyPr>
            <a:normAutofit lnSpcReduction="10000"/>
          </a:bodyPr>
          <a:lstStyle/>
          <a:p>
            <a:pPr marL="0" indent="0">
              <a:lnSpc>
                <a:spcPct val="90000"/>
              </a:lnSpc>
            </a:pPr>
            <a:r>
              <a:rPr lang="fr-FR" sz="2800">
                <a:latin typeface="Arial" charset="0"/>
              </a:rPr>
              <a:t>À partir des observations recueillies, on calcule la statistique F et le seuil expérimental (p-value) à l’aide de la loi de Fisher. </a:t>
            </a:r>
          </a:p>
          <a:p>
            <a:pPr marL="0" indent="0">
              <a:lnSpc>
                <a:spcPct val="90000"/>
              </a:lnSpc>
            </a:pPr>
            <a:endParaRPr lang="fr-FR" sz="2800">
              <a:latin typeface="Arial" charset="0"/>
            </a:endParaRPr>
          </a:p>
          <a:p>
            <a:pPr marL="0" indent="0">
              <a:lnSpc>
                <a:spcPct val="90000"/>
              </a:lnSpc>
            </a:pPr>
            <a:r>
              <a:rPr lang="fr-FR" sz="2800">
                <a:latin typeface="Arial" charset="0"/>
              </a:rPr>
              <a:t>Si le seuil expérimental est petit, inférieur à 5% par exemple, alors on rejettera </a:t>
            </a:r>
            <a:r>
              <a:rPr lang="fr-FR" sz="2800" b="1">
                <a:latin typeface="Arial" charset="0"/>
              </a:rPr>
              <a:t>H</a:t>
            </a:r>
            <a:r>
              <a:rPr lang="fr-FR" sz="2800" b="1" baseline="-25000">
                <a:latin typeface="Arial" charset="0"/>
              </a:rPr>
              <a:t>0</a:t>
            </a:r>
            <a:r>
              <a:rPr lang="fr-FR" sz="2800">
                <a:latin typeface="Arial" charset="0"/>
              </a:rPr>
              <a:t> . </a:t>
            </a:r>
          </a:p>
          <a:p>
            <a:pPr marL="0" indent="0">
              <a:lnSpc>
                <a:spcPct val="90000"/>
              </a:lnSpc>
            </a:pPr>
            <a:endParaRPr lang="fr-FR" sz="2800">
              <a:latin typeface="Arial" charset="0"/>
            </a:endParaRPr>
          </a:p>
          <a:p>
            <a:pPr marL="0" indent="0">
              <a:lnSpc>
                <a:spcPct val="40000"/>
              </a:lnSpc>
            </a:pPr>
            <a:endParaRPr lang="fr-FR" sz="2800">
              <a:latin typeface="Arial" charset="0"/>
            </a:endParaRPr>
          </a:p>
          <a:p>
            <a:pPr marL="0" indent="0">
              <a:lnSpc>
                <a:spcPct val="90000"/>
              </a:lnSpc>
            </a:pPr>
            <a:r>
              <a:rPr lang="fr-FR" sz="2800">
                <a:latin typeface="Arial" charset="0"/>
              </a:rPr>
              <a:t>Si on rejette l’hypothèse nulle </a:t>
            </a:r>
            <a:r>
              <a:rPr lang="fr-FR" sz="2800" b="1">
                <a:latin typeface="Arial" charset="0"/>
              </a:rPr>
              <a:t>H</a:t>
            </a:r>
            <a:r>
              <a:rPr lang="fr-FR" sz="2800" b="1" baseline="-25000">
                <a:latin typeface="Arial" charset="0"/>
              </a:rPr>
              <a:t>0</a:t>
            </a:r>
            <a:r>
              <a:rPr lang="fr-FR" sz="2800">
                <a:latin typeface="Arial" charset="0"/>
              </a:rPr>
              <a:t> , c’est donc dire qu’au moins deux moyennes sont significativement différentes, du point de vue statistique.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6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71546"/>
            <a:ext cx="8467732" cy="4873752"/>
          </a:xfrm>
        </p:spPr>
        <p:txBody>
          <a:bodyPr>
            <a:normAutofit fontScale="92500" lnSpcReduction="20000"/>
          </a:bodyPr>
          <a:lstStyle/>
          <a:p>
            <a:r>
              <a:rPr lang="fr-FR" b="1" u="sng" dirty="0" smtClean="0">
                <a:solidFill>
                  <a:srgbClr val="3366CC"/>
                </a:solidFill>
              </a:rPr>
              <a:t>1-3-Coefficient de corrélation </a:t>
            </a:r>
            <a:r>
              <a:rPr lang="fr-FR" sz="3200" b="1" u="sng" dirty="0" smtClean="0">
                <a:solidFill>
                  <a:srgbClr val="3366CC"/>
                </a:solidFill>
              </a:rPr>
              <a:t>r </a:t>
            </a:r>
            <a:r>
              <a:rPr lang="fr-FR" b="1" u="sng" dirty="0" smtClean="0">
                <a:solidFill>
                  <a:srgbClr val="3366CC"/>
                </a:solidFill>
              </a:rPr>
              <a:t>;</a:t>
            </a:r>
          </a:p>
          <a:p>
            <a:pPr>
              <a:buNone/>
            </a:pPr>
            <a:r>
              <a:rPr lang="fr-FR" sz="2800" dirty="0" smtClean="0"/>
              <a:t>Est un indice de dépendance entre deux variables X Y</a:t>
            </a:r>
          </a:p>
          <a:p>
            <a:endParaRPr lang="fr-FR" dirty="0" smtClean="0"/>
          </a:p>
          <a:p>
            <a:endParaRPr lang="fr-FR" dirty="0" smtClean="0"/>
          </a:p>
          <a:p>
            <a:endParaRPr lang="fr-FR" dirty="0" smtClean="0"/>
          </a:p>
          <a:p>
            <a:r>
              <a:rPr lang="fr-FR" dirty="0" smtClean="0">
                <a:latin typeface="Times New Roman" pitchFamily="18" charset="0"/>
                <a:cs typeface="Times New Roman" pitchFamily="18" charset="0"/>
              </a:rPr>
              <a:t>r →1 ………..Liaison forte positive</a:t>
            </a:r>
          </a:p>
          <a:p>
            <a:r>
              <a:rPr lang="fr-FR" dirty="0" smtClean="0">
                <a:latin typeface="Times New Roman" pitchFamily="18" charset="0"/>
                <a:cs typeface="Times New Roman" pitchFamily="18" charset="0"/>
              </a:rPr>
              <a:t>r →0,7 (r</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=0,5)………..Liaison moyenne positive</a:t>
            </a:r>
          </a:p>
          <a:p>
            <a:r>
              <a:rPr lang="fr-FR" dirty="0" smtClean="0">
                <a:latin typeface="Times New Roman" pitchFamily="18" charset="0"/>
                <a:cs typeface="Times New Roman" pitchFamily="18" charset="0"/>
              </a:rPr>
              <a:t>r →0 ………..Liaison faible</a:t>
            </a:r>
          </a:p>
          <a:p>
            <a:r>
              <a:rPr lang="fr-FR" dirty="0" smtClean="0">
                <a:latin typeface="Times New Roman" pitchFamily="18" charset="0"/>
                <a:cs typeface="Times New Roman" pitchFamily="18" charset="0"/>
              </a:rPr>
              <a:t> r →-1 ………..Liaison forte négative </a:t>
            </a:r>
          </a:p>
          <a:p>
            <a:r>
              <a:rPr lang="fr-FR" dirty="0" smtClean="0">
                <a:latin typeface="Times New Roman" pitchFamily="18" charset="0"/>
                <a:cs typeface="Times New Roman" pitchFamily="18" charset="0"/>
              </a:rPr>
              <a:t>r →-0,7 </a:t>
            </a:r>
            <a:r>
              <a:rPr lang="fr-FR" dirty="0" smtClean="0">
                <a:latin typeface="Calibri"/>
                <a:cs typeface="Times New Roman" pitchFamily="18" charset="0"/>
              </a:rPr>
              <a:t>  </a:t>
            </a:r>
            <a:r>
              <a:rPr lang="fr-FR" dirty="0" smtClean="0">
                <a:latin typeface="Times New Roman" pitchFamily="18" charset="0"/>
                <a:cs typeface="Times New Roman" pitchFamily="18" charset="0"/>
              </a:rPr>
              <a:t>(r</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=0,5)</a:t>
            </a:r>
            <a:r>
              <a:rPr lang="fr-FR" dirty="0" smtClean="0">
                <a:latin typeface="Calibri"/>
              </a:rPr>
              <a:t>……..</a:t>
            </a:r>
            <a:r>
              <a:rPr lang="fr-FR" dirty="0" smtClean="0">
                <a:latin typeface="Times New Roman" pitchFamily="18" charset="0"/>
                <a:cs typeface="Times New Roman" pitchFamily="18" charset="0"/>
              </a:rPr>
              <a:t>Liaison moyenne négative</a:t>
            </a: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pPr>
              <a:buNone/>
            </a:pPr>
            <a:endParaRPr lang="fr-FR" dirty="0" smtClean="0"/>
          </a:p>
          <a:p>
            <a:pPr>
              <a:buNone/>
            </a:pPr>
            <a:endParaRPr lang="fr-FR" dirty="0" smtClean="0"/>
          </a:p>
        </p:txBody>
      </p:sp>
      <p:sp>
        <p:nvSpPr>
          <p:cNvPr id="952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952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57356" y="1928802"/>
            <a:ext cx="4020651" cy="85725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89"/>
          <p:cNvGrpSpPr/>
          <p:nvPr/>
        </p:nvGrpSpPr>
        <p:grpSpPr>
          <a:xfrm>
            <a:off x="785786" y="1786720"/>
            <a:ext cx="2428892" cy="1744911"/>
            <a:chOff x="785786" y="1786720"/>
            <a:chExt cx="2428892" cy="1744911"/>
          </a:xfrm>
        </p:grpSpPr>
        <p:cxnSp>
          <p:nvCxnSpPr>
            <p:cNvPr id="5" name="Connecteur droit avec flèche 4"/>
            <p:cNvCxnSpPr/>
            <p:nvPr/>
          </p:nvCxnSpPr>
          <p:spPr>
            <a:xfrm rot="5400000" flipH="1" flipV="1">
              <a:off x="428596" y="2500306"/>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1142976" y="3214686"/>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flipV="1">
              <a:off x="1214414" y="2214554"/>
              <a:ext cx="1428760" cy="64294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Forme libre 7"/>
            <p:cNvSpPr/>
            <p:nvPr/>
          </p:nvSpPr>
          <p:spPr>
            <a:xfrm>
              <a:off x="2600325" y="2305050"/>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Forme libre 8"/>
            <p:cNvSpPr/>
            <p:nvPr/>
          </p:nvSpPr>
          <p:spPr>
            <a:xfrm>
              <a:off x="2214546"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orme libre 9"/>
            <p:cNvSpPr/>
            <p:nvPr/>
          </p:nvSpPr>
          <p:spPr>
            <a:xfrm>
              <a:off x="2228850" y="2428875"/>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orme libre 10"/>
            <p:cNvSpPr/>
            <p:nvPr/>
          </p:nvSpPr>
          <p:spPr>
            <a:xfrm>
              <a:off x="2000232"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orme libre 11"/>
            <p:cNvSpPr/>
            <p:nvPr/>
          </p:nvSpPr>
          <p:spPr>
            <a:xfrm>
              <a:off x="2500298"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orme libre 12"/>
            <p:cNvSpPr/>
            <p:nvPr/>
          </p:nvSpPr>
          <p:spPr>
            <a:xfrm>
              <a:off x="1714480" y="257174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orme libre 13"/>
            <p:cNvSpPr/>
            <p:nvPr/>
          </p:nvSpPr>
          <p:spPr>
            <a:xfrm>
              <a:off x="2038332" y="241458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orme libre 14"/>
            <p:cNvSpPr/>
            <p:nvPr/>
          </p:nvSpPr>
          <p:spPr>
            <a:xfrm>
              <a:off x="1785918"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orme libre 15"/>
            <p:cNvSpPr/>
            <p:nvPr/>
          </p:nvSpPr>
          <p:spPr>
            <a:xfrm>
              <a:off x="1857356" y="264318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orme libre 16"/>
            <p:cNvSpPr/>
            <p:nvPr/>
          </p:nvSpPr>
          <p:spPr>
            <a:xfrm>
              <a:off x="1500166" y="264318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orme libre 17"/>
            <p:cNvSpPr/>
            <p:nvPr/>
          </p:nvSpPr>
          <p:spPr>
            <a:xfrm>
              <a:off x="1428728" y="278605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orme libre 18"/>
            <p:cNvSpPr/>
            <p:nvPr/>
          </p:nvSpPr>
          <p:spPr>
            <a:xfrm flipH="1" flipV="1">
              <a:off x="1643042" y="2714620"/>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orme libre 19"/>
            <p:cNvSpPr/>
            <p:nvPr/>
          </p:nvSpPr>
          <p:spPr>
            <a:xfrm>
              <a:off x="2428860"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p:cNvSpPr/>
            <p:nvPr/>
          </p:nvSpPr>
          <p:spPr>
            <a:xfrm>
              <a:off x="2500298" y="221455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785786" y="1857364"/>
              <a:ext cx="285752" cy="369332"/>
            </a:xfrm>
            <a:prstGeom prst="rect">
              <a:avLst/>
            </a:prstGeom>
            <a:noFill/>
          </p:spPr>
          <p:txBody>
            <a:bodyPr wrap="square" rtlCol="0">
              <a:spAutoFit/>
            </a:bodyPr>
            <a:lstStyle/>
            <a:p>
              <a:r>
                <a:rPr lang="fr-FR" dirty="0" smtClean="0"/>
                <a:t>Y</a:t>
              </a:r>
              <a:endParaRPr lang="fr-FR" dirty="0"/>
            </a:p>
          </p:txBody>
        </p:sp>
        <p:sp>
          <p:nvSpPr>
            <p:cNvPr id="23" name="ZoneTexte 22"/>
            <p:cNvSpPr txBox="1"/>
            <p:nvPr/>
          </p:nvSpPr>
          <p:spPr>
            <a:xfrm>
              <a:off x="2857488" y="3162299"/>
              <a:ext cx="285752" cy="369332"/>
            </a:xfrm>
            <a:prstGeom prst="rect">
              <a:avLst/>
            </a:prstGeom>
            <a:noFill/>
          </p:spPr>
          <p:txBody>
            <a:bodyPr wrap="square" rtlCol="0">
              <a:spAutoFit/>
            </a:bodyPr>
            <a:lstStyle/>
            <a:p>
              <a:r>
                <a:rPr lang="fr-FR" dirty="0" smtClean="0"/>
                <a:t>X</a:t>
              </a:r>
              <a:endParaRPr lang="fr-FR" dirty="0"/>
            </a:p>
          </p:txBody>
        </p:sp>
      </p:grpSp>
      <p:sp>
        <p:nvSpPr>
          <p:cNvPr id="24" name="ZoneTexte 23"/>
          <p:cNvSpPr txBox="1"/>
          <p:nvPr/>
        </p:nvSpPr>
        <p:spPr>
          <a:xfrm>
            <a:off x="428596" y="3500438"/>
            <a:ext cx="3929090" cy="338554"/>
          </a:xfrm>
          <a:prstGeom prst="rect">
            <a:avLst/>
          </a:prstGeom>
          <a:noFill/>
        </p:spPr>
        <p:txBody>
          <a:bodyPr wrap="square" rtlCol="0">
            <a:spAutoFit/>
          </a:bodyPr>
          <a:lstStyle/>
          <a:p>
            <a:r>
              <a:rPr lang="fr-FR" sz="1600" dirty="0" smtClean="0"/>
              <a:t>Bonne corrélation positive  ( r(+) </a:t>
            </a:r>
            <a:r>
              <a:rPr lang="fr-FR" sz="1600" dirty="0" smtClean="0">
                <a:latin typeface="Calibri"/>
              </a:rPr>
              <a:t>→1</a:t>
            </a:r>
            <a:r>
              <a:rPr lang="fr-FR" sz="1600" dirty="0" smtClean="0"/>
              <a:t>) </a:t>
            </a:r>
            <a:endParaRPr lang="fr-FR" sz="1600" dirty="0"/>
          </a:p>
        </p:txBody>
      </p:sp>
      <p:grpSp>
        <p:nvGrpSpPr>
          <p:cNvPr id="3" name="Groupe 24"/>
          <p:cNvGrpSpPr/>
          <p:nvPr/>
        </p:nvGrpSpPr>
        <p:grpSpPr>
          <a:xfrm>
            <a:off x="4429124" y="1714488"/>
            <a:ext cx="4214842" cy="2052272"/>
            <a:chOff x="142844" y="1786720"/>
            <a:chExt cx="4214842" cy="2052272"/>
          </a:xfrm>
        </p:grpSpPr>
        <p:cxnSp>
          <p:nvCxnSpPr>
            <p:cNvPr id="26" name="Connecteur droit avec flèche 25"/>
            <p:cNvCxnSpPr/>
            <p:nvPr/>
          </p:nvCxnSpPr>
          <p:spPr>
            <a:xfrm rot="5400000" flipH="1" flipV="1">
              <a:off x="428596" y="2500306"/>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1142976" y="3214686"/>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V="1">
              <a:off x="1214414" y="2214554"/>
              <a:ext cx="1428760" cy="64294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Forme libre 28"/>
            <p:cNvSpPr/>
            <p:nvPr/>
          </p:nvSpPr>
          <p:spPr>
            <a:xfrm>
              <a:off x="2600325" y="2305050"/>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Forme libre 29"/>
            <p:cNvSpPr/>
            <p:nvPr/>
          </p:nvSpPr>
          <p:spPr>
            <a:xfrm>
              <a:off x="2214546" y="200103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orme libre 30"/>
            <p:cNvSpPr/>
            <p:nvPr/>
          </p:nvSpPr>
          <p:spPr>
            <a:xfrm>
              <a:off x="2228850" y="269210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orme libre 31"/>
            <p:cNvSpPr/>
            <p:nvPr/>
          </p:nvSpPr>
          <p:spPr>
            <a:xfrm>
              <a:off x="2000232"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orme libre 32"/>
            <p:cNvSpPr/>
            <p:nvPr/>
          </p:nvSpPr>
          <p:spPr>
            <a:xfrm>
              <a:off x="2500298" y="269210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orme libre 33"/>
            <p:cNvSpPr/>
            <p:nvPr/>
          </p:nvSpPr>
          <p:spPr>
            <a:xfrm>
              <a:off x="1714480" y="221534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orme libre 34"/>
            <p:cNvSpPr/>
            <p:nvPr/>
          </p:nvSpPr>
          <p:spPr>
            <a:xfrm>
              <a:off x="2038332" y="228678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orme libre 35"/>
            <p:cNvSpPr/>
            <p:nvPr/>
          </p:nvSpPr>
          <p:spPr>
            <a:xfrm>
              <a:off x="1785918" y="20724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orme libre 36"/>
            <p:cNvSpPr/>
            <p:nvPr/>
          </p:nvSpPr>
          <p:spPr>
            <a:xfrm>
              <a:off x="1857356" y="285273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Forme libre 37"/>
            <p:cNvSpPr/>
            <p:nvPr/>
          </p:nvSpPr>
          <p:spPr>
            <a:xfrm>
              <a:off x="1670766" y="242966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Forme libre 38"/>
            <p:cNvSpPr/>
            <p:nvPr/>
          </p:nvSpPr>
          <p:spPr>
            <a:xfrm>
              <a:off x="1428728" y="278605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orme libre 39"/>
            <p:cNvSpPr/>
            <p:nvPr/>
          </p:nvSpPr>
          <p:spPr>
            <a:xfrm flipH="1" flipV="1">
              <a:off x="1643042" y="2955447"/>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orme libre 40"/>
            <p:cNvSpPr/>
            <p:nvPr/>
          </p:nvSpPr>
          <p:spPr>
            <a:xfrm>
              <a:off x="2428860"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orme libre 41"/>
            <p:cNvSpPr/>
            <p:nvPr/>
          </p:nvSpPr>
          <p:spPr>
            <a:xfrm>
              <a:off x="2500298" y="20724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785786" y="1857364"/>
              <a:ext cx="285752" cy="369332"/>
            </a:xfrm>
            <a:prstGeom prst="rect">
              <a:avLst/>
            </a:prstGeom>
            <a:noFill/>
          </p:spPr>
          <p:txBody>
            <a:bodyPr wrap="square" rtlCol="0">
              <a:spAutoFit/>
            </a:bodyPr>
            <a:lstStyle/>
            <a:p>
              <a:r>
                <a:rPr lang="fr-FR" dirty="0" smtClean="0"/>
                <a:t>Y</a:t>
              </a:r>
              <a:endParaRPr lang="fr-FR" dirty="0"/>
            </a:p>
          </p:txBody>
        </p:sp>
        <p:sp>
          <p:nvSpPr>
            <p:cNvPr id="44" name="ZoneTexte 43"/>
            <p:cNvSpPr txBox="1"/>
            <p:nvPr/>
          </p:nvSpPr>
          <p:spPr>
            <a:xfrm>
              <a:off x="2857488" y="3162299"/>
              <a:ext cx="285752" cy="369332"/>
            </a:xfrm>
            <a:prstGeom prst="rect">
              <a:avLst/>
            </a:prstGeom>
            <a:noFill/>
          </p:spPr>
          <p:txBody>
            <a:bodyPr wrap="square" rtlCol="0">
              <a:spAutoFit/>
            </a:bodyPr>
            <a:lstStyle/>
            <a:p>
              <a:r>
                <a:rPr lang="fr-FR" dirty="0" smtClean="0"/>
                <a:t>X</a:t>
              </a:r>
              <a:endParaRPr lang="fr-FR" dirty="0"/>
            </a:p>
          </p:txBody>
        </p:sp>
        <p:sp>
          <p:nvSpPr>
            <p:cNvPr id="45" name="ZoneTexte 44"/>
            <p:cNvSpPr txBox="1"/>
            <p:nvPr/>
          </p:nvSpPr>
          <p:spPr>
            <a:xfrm>
              <a:off x="142844" y="3500438"/>
              <a:ext cx="4214842" cy="338554"/>
            </a:xfrm>
            <a:prstGeom prst="rect">
              <a:avLst/>
            </a:prstGeom>
            <a:noFill/>
          </p:spPr>
          <p:txBody>
            <a:bodyPr wrap="square" rtlCol="0">
              <a:spAutoFit/>
            </a:bodyPr>
            <a:lstStyle/>
            <a:p>
              <a:pPr algn="ctr"/>
              <a:r>
                <a:rPr lang="fr-FR" sz="1600" dirty="0" smtClean="0"/>
                <a:t> Faible corrélation positive (r(+) </a:t>
              </a:r>
              <a:r>
                <a:rPr lang="fr-FR" sz="1600" dirty="0" smtClean="0">
                  <a:latin typeface="Calibri"/>
                </a:rPr>
                <a:t>→0</a:t>
              </a:r>
              <a:r>
                <a:rPr lang="fr-FR" sz="1600" dirty="0" smtClean="0"/>
                <a:t>) </a:t>
              </a:r>
              <a:endParaRPr lang="fr-FR" sz="1600" dirty="0"/>
            </a:p>
          </p:txBody>
        </p:sp>
      </p:grpSp>
      <p:cxnSp>
        <p:nvCxnSpPr>
          <p:cNvPr id="47" name="Connecteur droit avec flèche 46"/>
          <p:cNvCxnSpPr/>
          <p:nvPr/>
        </p:nvCxnSpPr>
        <p:spPr>
          <a:xfrm rot="5400000" flipH="1" flipV="1">
            <a:off x="500034" y="5071280"/>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a:off x="1214414" y="5785660"/>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rot="10800000">
            <a:off x="1286646" y="4858554"/>
            <a:ext cx="1285090" cy="78502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Forme libre 49"/>
          <p:cNvSpPr/>
          <p:nvPr/>
        </p:nvSpPr>
        <p:spPr>
          <a:xfrm>
            <a:off x="2671763" y="4876024"/>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1" name="Forme libre 50"/>
          <p:cNvSpPr/>
          <p:nvPr/>
        </p:nvSpPr>
        <p:spPr>
          <a:xfrm>
            <a:off x="2500298" y="571501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rme libre 51"/>
          <p:cNvSpPr/>
          <p:nvPr/>
        </p:nvSpPr>
        <p:spPr>
          <a:xfrm>
            <a:off x="2300288" y="533451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Forme libre 52"/>
          <p:cNvSpPr/>
          <p:nvPr/>
        </p:nvSpPr>
        <p:spPr>
          <a:xfrm>
            <a:off x="2071670" y="526307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Forme libre 53"/>
          <p:cNvSpPr/>
          <p:nvPr/>
        </p:nvSpPr>
        <p:spPr>
          <a:xfrm>
            <a:off x="2500298" y="550070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Forme libre 54"/>
          <p:cNvSpPr/>
          <p:nvPr/>
        </p:nvSpPr>
        <p:spPr>
          <a:xfrm>
            <a:off x="1785918" y="514271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Forme libre 55"/>
          <p:cNvSpPr/>
          <p:nvPr/>
        </p:nvSpPr>
        <p:spPr>
          <a:xfrm>
            <a:off x="2109770" y="54773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Forme libre 56"/>
          <p:cNvSpPr/>
          <p:nvPr/>
        </p:nvSpPr>
        <p:spPr>
          <a:xfrm>
            <a:off x="1857356" y="507128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Forme libre 57"/>
          <p:cNvSpPr/>
          <p:nvPr/>
        </p:nvSpPr>
        <p:spPr>
          <a:xfrm>
            <a:off x="1928794" y="521415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Forme libre 58"/>
          <p:cNvSpPr/>
          <p:nvPr/>
        </p:nvSpPr>
        <p:spPr>
          <a:xfrm>
            <a:off x="1590654" y="512446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Forme libre 59"/>
          <p:cNvSpPr/>
          <p:nvPr/>
        </p:nvSpPr>
        <p:spPr>
          <a:xfrm>
            <a:off x="1643042" y="500063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Forme libre 60"/>
          <p:cNvSpPr/>
          <p:nvPr/>
        </p:nvSpPr>
        <p:spPr>
          <a:xfrm flipH="1" flipV="1">
            <a:off x="1790680" y="5262575"/>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Forme libre 61"/>
          <p:cNvSpPr/>
          <p:nvPr/>
        </p:nvSpPr>
        <p:spPr>
          <a:xfrm>
            <a:off x="1428728" y="492919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Forme libre 62"/>
          <p:cNvSpPr/>
          <p:nvPr/>
        </p:nvSpPr>
        <p:spPr>
          <a:xfrm>
            <a:off x="2357422" y="557214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ZoneTexte 63"/>
          <p:cNvSpPr txBox="1"/>
          <p:nvPr/>
        </p:nvSpPr>
        <p:spPr>
          <a:xfrm>
            <a:off x="857224" y="4428338"/>
            <a:ext cx="285752" cy="369332"/>
          </a:xfrm>
          <a:prstGeom prst="rect">
            <a:avLst/>
          </a:prstGeom>
          <a:noFill/>
        </p:spPr>
        <p:txBody>
          <a:bodyPr wrap="square" rtlCol="0">
            <a:spAutoFit/>
          </a:bodyPr>
          <a:lstStyle/>
          <a:p>
            <a:r>
              <a:rPr lang="fr-FR" dirty="0" smtClean="0"/>
              <a:t>Y</a:t>
            </a:r>
            <a:endParaRPr lang="fr-FR" dirty="0"/>
          </a:p>
        </p:txBody>
      </p:sp>
      <p:sp>
        <p:nvSpPr>
          <p:cNvPr id="65" name="ZoneTexte 64"/>
          <p:cNvSpPr txBox="1"/>
          <p:nvPr/>
        </p:nvSpPr>
        <p:spPr>
          <a:xfrm>
            <a:off x="2928926" y="5733273"/>
            <a:ext cx="285752" cy="369332"/>
          </a:xfrm>
          <a:prstGeom prst="rect">
            <a:avLst/>
          </a:prstGeom>
          <a:noFill/>
        </p:spPr>
        <p:txBody>
          <a:bodyPr wrap="square" rtlCol="0">
            <a:spAutoFit/>
          </a:bodyPr>
          <a:lstStyle/>
          <a:p>
            <a:r>
              <a:rPr lang="fr-FR" dirty="0" smtClean="0"/>
              <a:t>X</a:t>
            </a:r>
            <a:endParaRPr lang="fr-FR" dirty="0"/>
          </a:p>
        </p:txBody>
      </p:sp>
      <p:sp>
        <p:nvSpPr>
          <p:cNvPr id="66" name="ZoneTexte 65"/>
          <p:cNvSpPr txBox="1"/>
          <p:nvPr/>
        </p:nvSpPr>
        <p:spPr>
          <a:xfrm>
            <a:off x="500034" y="6071412"/>
            <a:ext cx="3929090" cy="338554"/>
          </a:xfrm>
          <a:prstGeom prst="rect">
            <a:avLst/>
          </a:prstGeom>
          <a:noFill/>
        </p:spPr>
        <p:txBody>
          <a:bodyPr wrap="square" rtlCol="0">
            <a:spAutoFit/>
          </a:bodyPr>
          <a:lstStyle/>
          <a:p>
            <a:r>
              <a:rPr lang="fr-FR" sz="1600" dirty="0" smtClean="0"/>
              <a:t>Bonne corrélation négative ( r (-) </a:t>
            </a:r>
            <a:r>
              <a:rPr lang="fr-FR" sz="1600" dirty="0" smtClean="0">
                <a:latin typeface="Calibri"/>
              </a:rPr>
              <a:t>→-1</a:t>
            </a:r>
            <a:r>
              <a:rPr lang="fr-FR" sz="1600" dirty="0" smtClean="0"/>
              <a:t>) </a:t>
            </a:r>
            <a:endParaRPr lang="fr-FR" sz="1600" dirty="0"/>
          </a:p>
        </p:txBody>
      </p:sp>
      <p:grpSp>
        <p:nvGrpSpPr>
          <p:cNvPr id="4" name="Groupe 68"/>
          <p:cNvGrpSpPr/>
          <p:nvPr/>
        </p:nvGrpSpPr>
        <p:grpSpPr>
          <a:xfrm>
            <a:off x="4643438" y="4286256"/>
            <a:ext cx="4214842" cy="2052272"/>
            <a:chOff x="142844" y="1786720"/>
            <a:chExt cx="4214842" cy="2052272"/>
          </a:xfrm>
        </p:grpSpPr>
        <p:cxnSp>
          <p:nvCxnSpPr>
            <p:cNvPr id="70" name="Connecteur droit avec flèche 69"/>
            <p:cNvCxnSpPr/>
            <p:nvPr/>
          </p:nvCxnSpPr>
          <p:spPr>
            <a:xfrm rot="5400000" flipH="1" flipV="1">
              <a:off x="428596" y="2500306"/>
              <a:ext cx="142876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Connecteur droit avec flèche 70"/>
            <p:cNvCxnSpPr/>
            <p:nvPr/>
          </p:nvCxnSpPr>
          <p:spPr>
            <a:xfrm>
              <a:off x="1142976" y="3214686"/>
              <a:ext cx="2071702"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droit 71"/>
            <p:cNvCxnSpPr/>
            <p:nvPr/>
          </p:nvCxnSpPr>
          <p:spPr>
            <a:xfrm rot="10800000">
              <a:off x="1215208" y="2216142"/>
              <a:ext cx="1499404" cy="49927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3" name="Forme libre 72"/>
            <p:cNvSpPr/>
            <p:nvPr/>
          </p:nvSpPr>
          <p:spPr>
            <a:xfrm>
              <a:off x="2600325" y="2305050"/>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4" name="Forme libre 73"/>
            <p:cNvSpPr/>
            <p:nvPr/>
          </p:nvSpPr>
          <p:spPr>
            <a:xfrm>
              <a:off x="2214546" y="200103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Forme libre 74"/>
            <p:cNvSpPr/>
            <p:nvPr/>
          </p:nvSpPr>
          <p:spPr>
            <a:xfrm>
              <a:off x="2228850" y="269210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Forme libre 75"/>
            <p:cNvSpPr/>
            <p:nvPr/>
          </p:nvSpPr>
          <p:spPr>
            <a:xfrm>
              <a:off x="2000232" y="250030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Forme libre 76"/>
            <p:cNvSpPr/>
            <p:nvPr/>
          </p:nvSpPr>
          <p:spPr>
            <a:xfrm>
              <a:off x="2500298" y="269210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Forme libre 77"/>
            <p:cNvSpPr/>
            <p:nvPr/>
          </p:nvSpPr>
          <p:spPr>
            <a:xfrm>
              <a:off x="1714480" y="221534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Forme libre 78"/>
            <p:cNvSpPr/>
            <p:nvPr/>
          </p:nvSpPr>
          <p:spPr>
            <a:xfrm>
              <a:off x="2038332" y="228678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Forme libre 79"/>
            <p:cNvSpPr/>
            <p:nvPr/>
          </p:nvSpPr>
          <p:spPr>
            <a:xfrm>
              <a:off x="1785918" y="20724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Forme libre 80"/>
            <p:cNvSpPr/>
            <p:nvPr/>
          </p:nvSpPr>
          <p:spPr>
            <a:xfrm>
              <a:off x="1857356" y="273843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Forme libre 81"/>
            <p:cNvSpPr/>
            <p:nvPr/>
          </p:nvSpPr>
          <p:spPr>
            <a:xfrm>
              <a:off x="1670766" y="242966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Forme libre 82"/>
            <p:cNvSpPr/>
            <p:nvPr/>
          </p:nvSpPr>
          <p:spPr>
            <a:xfrm>
              <a:off x="2190728" y="2890833"/>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Forme libre 83"/>
            <p:cNvSpPr/>
            <p:nvPr/>
          </p:nvSpPr>
          <p:spPr>
            <a:xfrm flipH="1" flipV="1">
              <a:off x="1538267" y="2593497"/>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Forme libre 84"/>
            <p:cNvSpPr/>
            <p:nvPr/>
          </p:nvSpPr>
          <p:spPr>
            <a:xfrm>
              <a:off x="2428860" y="228599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Forme libre 85"/>
            <p:cNvSpPr/>
            <p:nvPr/>
          </p:nvSpPr>
          <p:spPr>
            <a:xfrm>
              <a:off x="2252648" y="218677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785786" y="1857364"/>
              <a:ext cx="285752" cy="369332"/>
            </a:xfrm>
            <a:prstGeom prst="rect">
              <a:avLst/>
            </a:prstGeom>
            <a:noFill/>
          </p:spPr>
          <p:txBody>
            <a:bodyPr wrap="square" rtlCol="0">
              <a:spAutoFit/>
            </a:bodyPr>
            <a:lstStyle/>
            <a:p>
              <a:r>
                <a:rPr lang="fr-FR" dirty="0" smtClean="0"/>
                <a:t>Y</a:t>
              </a:r>
              <a:endParaRPr lang="fr-FR" dirty="0"/>
            </a:p>
          </p:txBody>
        </p:sp>
        <p:sp>
          <p:nvSpPr>
            <p:cNvPr id="88" name="ZoneTexte 87"/>
            <p:cNvSpPr txBox="1"/>
            <p:nvPr/>
          </p:nvSpPr>
          <p:spPr>
            <a:xfrm>
              <a:off x="2857488" y="3162299"/>
              <a:ext cx="285752" cy="369332"/>
            </a:xfrm>
            <a:prstGeom prst="rect">
              <a:avLst/>
            </a:prstGeom>
            <a:noFill/>
          </p:spPr>
          <p:txBody>
            <a:bodyPr wrap="square" rtlCol="0">
              <a:spAutoFit/>
            </a:bodyPr>
            <a:lstStyle/>
            <a:p>
              <a:r>
                <a:rPr lang="fr-FR" dirty="0" smtClean="0"/>
                <a:t>X</a:t>
              </a:r>
              <a:endParaRPr lang="fr-FR" dirty="0"/>
            </a:p>
          </p:txBody>
        </p:sp>
        <p:sp>
          <p:nvSpPr>
            <p:cNvPr id="89" name="ZoneTexte 88"/>
            <p:cNvSpPr txBox="1"/>
            <p:nvPr/>
          </p:nvSpPr>
          <p:spPr>
            <a:xfrm>
              <a:off x="142844" y="3500438"/>
              <a:ext cx="4214842" cy="338554"/>
            </a:xfrm>
            <a:prstGeom prst="rect">
              <a:avLst/>
            </a:prstGeom>
            <a:noFill/>
          </p:spPr>
          <p:txBody>
            <a:bodyPr wrap="square" rtlCol="0">
              <a:spAutoFit/>
            </a:bodyPr>
            <a:lstStyle/>
            <a:p>
              <a:pPr algn="ctr"/>
              <a:r>
                <a:rPr lang="fr-FR" sz="1600" dirty="0" smtClean="0"/>
                <a:t> Faible corrélation négative (r(-) </a:t>
              </a:r>
              <a:r>
                <a:rPr lang="fr-FR" sz="1600" dirty="0" smtClean="0">
                  <a:latin typeface="Calibri"/>
                </a:rPr>
                <a:t>→0</a:t>
              </a:r>
              <a:r>
                <a:rPr lang="fr-FR" sz="1600" dirty="0" smtClean="0"/>
                <a:t>) </a:t>
              </a:r>
              <a:endParaRPr lang="fr-FR" sz="1600"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428604"/>
            <a:ext cx="8539170" cy="5516694"/>
          </a:xfrm>
        </p:spPr>
        <p:txBody>
          <a:bodyPr/>
          <a:lstStyle/>
          <a:p>
            <a:pPr>
              <a:buNone/>
            </a:pPr>
            <a:r>
              <a:rPr lang="fr-FR" b="1" dirty="0" smtClean="0">
                <a:solidFill>
                  <a:srgbClr val="3366CC"/>
                </a:solidFill>
              </a:rPr>
              <a:t>1-4-Droite de régression;</a:t>
            </a:r>
          </a:p>
          <a:p>
            <a:pPr>
              <a:buNone/>
            </a:pPr>
            <a:r>
              <a:rPr lang="en-US" sz="2400" dirty="0" smtClean="0"/>
              <a:t>La liaison entre la variable Y </a:t>
            </a:r>
            <a:r>
              <a:rPr lang="en-US" sz="2400" dirty="0" err="1" smtClean="0"/>
              <a:t>dépendante</a:t>
            </a:r>
            <a:r>
              <a:rPr lang="en-US" sz="2400" dirty="0" smtClean="0"/>
              <a:t> et la variable X </a:t>
            </a:r>
            <a:r>
              <a:rPr lang="en-US" sz="2400" dirty="0" err="1" smtClean="0"/>
              <a:t>indépendante</a:t>
            </a:r>
            <a:r>
              <a:rPr lang="en-US" sz="2400" dirty="0" smtClean="0"/>
              <a:t> </a:t>
            </a:r>
            <a:r>
              <a:rPr lang="en-US" sz="2400" dirty="0" err="1" smtClean="0"/>
              <a:t>peut</a:t>
            </a:r>
            <a:r>
              <a:rPr lang="en-US" sz="2400" dirty="0" smtClean="0"/>
              <a:t> </a:t>
            </a:r>
            <a:r>
              <a:rPr lang="en-US" sz="2400" dirty="0" err="1" smtClean="0"/>
              <a:t>être</a:t>
            </a:r>
            <a:r>
              <a:rPr lang="en-US" sz="2400" dirty="0" smtClean="0"/>
              <a:t> </a:t>
            </a:r>
            <a:r>
              <a:rPr lang="en-US" sz="2400" dirty="0" err="1" smtClean="0"/>
              <a:t>modélisée</a:t>
            </a:r>
            <a:r>
              <a:rPr lang="en-US" sz="2400" dirty="0" smtClean="0"/>
              <a:t> par </a:t>
            </a:r>
            <a:r>
              <a:rPr lang="en-US" sz="2400" dirty="0" err="1" smtClean="0"/>
              <a:t>une</a:t>
            </a:r>
            <a:r>
              <a:rPr lang="en-US" sz="2400" dirty="0" smtClean="0"/>
              <a:t> </a:t>
            </a:r>
            <a:r>
              <a:rPr lang="en-US" sz="2400" dirty="0" err="1" smtClean="0"/>
              <a:t>fonction</a:t>
            </a:r>
            <a:r>
              <a:rPr lang="en-US" sz="2400" dirty="0" smtClean="0"/>
              <a:t> de type </a:t>
            </a:r>
            <a:r>
              <a:rPr lang="fr-FR" sz="2400" i="1" dirty="0" smtClean="0"/>
              <a:t>Y=</a:t>
            </a:r>
            <a:r>
              <a:rPr lang="fr-FR" sz="2400" i="1" dirty="0" err="1" smtClean="0"/>
              <a:t>aX</a:t>
            </a:r>
            <a:r>
              <a:rPr lang="fr-FR" sz="2400" i="1" dirty="0" smtClean="0"/>
              <a:t>+b </a:t>
            </a:r>
            <a:r>
              <a:rPr lang="en-US" sz="2400" dirty="0" err="1" smtClean="0"/>
              <a:t>représentée</a:t>
            </a:r>
            <a:r>
              <a:rPr lang="en-US" sz="2400" dirty="0" smtClean="0"/>
              <a:t> </a:t>
            </a:r>
            <a:r>
              <a:rPr lang="en-US" sz="2400" dirty="0" err="1" smtClean="0"/>
              <a:t>graphiquement</a:t>
            </a:r>
            <a:r>
              <a:rPr lang="en-US" sz="2400" dirty="0" smtClean="0"/>
              <a:t> par </a:t>
            </a:r>
            <a:r>
              <a:rPr lang="en-US" sz="2400" dirty="0" err="1" smtClean="0"/>
              <a:t>une</a:t>
            </a:r>
            <a:r>
              <a:rPr lang="en-US" sz="2400" dirty="0" smtClean="0"/>
              <a:t> </a:t>
            </a:r>
            <a:r>
              <a:rPr lang="en-US" sz="2400" dirty="0" err="1" smtClean="0"/>
              <a:t>droite</a:t>
            </a:r>
            <a:r>
              <a:rPr lang="en-US" sz="2400" dirty="0" smtClean="0"/>
              <a:t>.</a:t>
            </a:r>
          </a:p>
          <a:p>
            <a:pPr>
              <a:buNone/>
            </a:pPr>
            <a:endParaRPr lang="fr-FR" sz="2800" dirty="0" smtClean="0"/>
          </a:p>
        </p:txBody>
      </p:sp>
      <p:sp>
        <p:nvSpPr>
          <p:cNvPr id="962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62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cxnSp>
        <p:nvCxnSpPr>
          <p:cNvPr id="9" name="Connecteur droit avec flèche 8"/>
          <p:cNvCxnSpPr/>
          <p:nvPr/>
        </p:nvCxnSpPr>
        <p:spPr>
          <a:xfrm rot="5400000" flipH="1" flipV="1">
            <a:off x="464315" y="4107661"/>
            <a:ext cx="285752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1857356" y="5500702"/>
            <a:ext cx="414340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428728" y="2643182"/>
            <a:ext cx="357190" cy="369332"/>
          </a:xfrm>
          <a:prstGeom prst="rect">
            <a:avLst/>
          </a:prstGeom>
          <a:noFill/>
        </p:spPr>
        <p:txBody>
          <a:bodyPr wrap="square" rtlCol="0">
            <a:spAutoFit/>
          </a:bodyPr>
          <a:lstStyle/>
          <a:p>
            <a:r>
              <a:rPr lang="fr-FR" dirty="0" smtClean="0"/>
              <a:t>Y</a:t>
            </a:r>
            <a:endParaRPr lang="en-US" dirty="0"/>
          </a:p>
        </p:txBody>
      </p:sp>
      <p:sp>
        <p:nvSpPr>
          <p:cNvPr id="14" name="ZoneTexte 13"/>
          <p:cNvSpPr txBox="1"/>
          <p:nvPr/>
        </p:nvSpPr>
        <p:spPr>
          <a:xfrm>
            <a:off x="5786446" y="5643578"/>
            <a:ext cx="304892" cy="369332"/>
          </a:xfrm>
          <a:prstGeom prst="rect">
            <a:avLst/>
          </a:prstGeom>
          <a:noFill/>
        </p:spPr>
        <p:txBody>
          <a:bodyPr wrap="none" rtlCol="0">
            <a:spAutoFit/>
          </a:bodyPr>
          <a:lstStyle/>
          <a:p>
            <a:r>
              <a:rPr lang="fr-FR" dirty="0" smtClean="0"/>
              <a:t>X</a:t>
            </a:r>
            <a:endParaRPr lang="en-US" dirty="0"/>
          </a:p>
        </p:txBody>
      </p:sp>
      <p:cxnSp>
        <p:nvCxnSpPr>
          <p:cNvPr id="16" name="Connecteur droit 15"/>
          <p:cNvCxnSpPr/>
          <p:nvPr/>
        </p:nvCxnSpPr>
        <p:spPr>
          <a:xfrm flipV="1">
            <a:off x="1714480" y="3429000"/>
            <a:ext cx="3929090" cy="164307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Forme libre 16"/>
          <p:cNvSpPr/>
          <p:nvPr/>
        </p:nvSpPr>
        <p:spPr>
          <a:xfrm>
            <a:off x="4643438" y="392906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orme libre 17"/>
          <p:cNvSpPr/>
          <p:nvPr/>
        </p:nvSpPr>
        <p:spPr>
          <a:xfrm>
            <a:off x="3586172" y="4286263"/>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orme libre 18"/>
          <p:cNvSpPr/>
          <p:nvPr/>
        </p:nvSpPr>
        <p:spPr>
          <a:xfrm>
            <a:off x="3357554" y="4357694"/>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orme libre 19"/>
          <p:cNvSpPr/>
          <p:nvPr/>
        </p:nvSpPr>
        <p:spPr>
          <a:xfrm>
            <a:off x="3857620" y="414338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p:cNvSpPr/>
          <p:nvPr/>
        </p:nvSpPr>
        <p:spPr>
          <a:xfrm>
            <a:off x="3071802" y="442913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orme libre 21"/>
          <p:cNvSpPr/>
          <p:nvPr/>
        </p:nvSpPr>
        <p:spPr>
          <a:xfrm>
            <a:off x="3395654" y="4271968"/>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orme libre 22"/>
          <p:cNvSpPr/>
          <p:nvPr/>
        </p:nvSpPr>
        <p:spPr>
          <a:xfrm>
            <a:off x="4786314" y="357187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orme libre 23"/>
          <p:cNvSpPr/>
          <p:nvPr/>
        </p:nvSpPr>
        <p:spPr>
          <a:xfrm>
            <a:off x="5299080" y="379095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orme libre 24"/>
          <p:cNvSpPr/>
          <p:nvPr/>
        </p:nvSpPr>
        <p:spPr>
          <a:xfrm>
            <a:off x="2357422" y="464344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orme libre 25"/>
          <p:cNvSpPr/>
          <p:nvPr/>
        </p:nvSpPr>
        <p:spPr>
          <a:xfrm>
            <a:off x="2786050" y="4643446"/>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orme libre 26"/>
          <p:cNvSpPr/>
          <p:nvPr/>
        </p:nvSpPr>
        <p:spPr>
          <a:xfrm flipH="1" flipV="1">
            <a:off x="2285984" y="5000636"/>
            <a:ext cx="45719" cy="45719"/>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p:cNvSpPr/>
          <p:nvPr/>
        </p:nvSpPr>
        <p:spPr>
          <a:xfrm>
            <a:off x="4143372" y="4143380"/>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orme libre 28"/>
          <p:cNvSpPr/>
          <p:nvPr/>
        </p:nvSpPr>
        <p:spPr>
          <a:xfrm>
            <a:off x="3857620" y="4071942"/>
            <a:ext cx="43714" cy="23310"/>
          </a:xfrm>
          <a:custGeom>
            <a:avLst/>
            <a:gdLst>
              <a:gd name="connsiteX0" fmla="*/ 0 w 43714"/>
              <a:gd name="connsiteY0" fmla="*/ 0 h 23310"/>
              <a:gd name="connsiteX1" fmla="*/ 19050 w 43714"/>
              <a:gd name="connsiteY1" fmla="*/ 19050 h 23310"/>
              <a:gd name="connsiteX2" fmla="*/ 0 w 43714"/>
              <a:gd name="connsiteY2" fmla="*/ 0 h 23310"/>
            </a:gdLst>
            <a:ahLst/>
            <a:cxnLst>
              <a:cxn ang="0">
                <a:pos x="connsiteX0" y="connsiteY0"/>
              </a:cxn>
              <a:cxn ang="0">
                <a:pos x="connsiteX1" y="connsiteY1"/>
              </a:cxn>
              <a:cxn ang="0">
                <a:pos x="connsiteX2" y="connsiteY2"/>
              </a:cxn>
            </a:cxnLst>
            <a:rect l="l" t="t" r="r" b="b"/>
            <a:pathLst>
              <a:path w="43714" h="23310">
                <a:moveTo>
                  <a:pt x="0" y="0"/>
                </a:moveTo>
                <a:cubicBezTo>
                  <a:pt x="0" y="0"/>
                  <a:pt x="43714" y="552"/>
                  <a:pt x="19050" y="19050"/>
                </a:cubicBezTo>
                <a:cubicBezTo>
                  <a:pt x="13370" y="23310"/>
                  <a:pt x="0" y="0"/>
                  <a:pt x="0" y="0"/>
                </a:cubicBezTo>
                <a:close/>
              </a:path>
            </a:pathLst>
          </a:cu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a:stCxn id="23" idx="0"/>
          </p:cNvCxnSpPr>
          <p:nvPr/>
        </p:nvCxnSpPr>
        <p:spPr>
          <a:xfrm>
            <a:off x="4786314" y="3571876"/>
            <a:ext cx="1588" cy="21431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rot="5400000">
            <a:off x="5195893" y="3656015"/>
            <a:ext cx="214314"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5400000">
            <a:off x="4714876" y="2928934"/>
            <a:ext cx="857256" cy="5715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a:off x="5036347" y="3178967"/>
            <a:ext cx="714380"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5286380" y="2500306"/>
            <a:ext cx="714380" cy="369332"/>
          </a:xfrm>
          <a:prstGeom prst="rect">
            <a:avLst/>
          </a:prstGeom>
          <a:noFill/>
        </p:spPr>
        <p:txBody>
          <a:bodyPr wrap="square" rtlCol="0">
            <a:spAutoFit/>
          </a:bodyPr>
          <a:lstStyle/>
          <a:p>
            <a:r>
              <a:rPr lang="fr-FR" dirty="0" err="1" smtClean="0"/>
              <a:t>Y</a:t>
            </a:r>
            <a:r>
              <a:rPr lang="fr-FR" baseline="-25000" dirty="0" err="1" smtClean="0"/>
              <a:t>n</a:t>
            </a:r>
            <a:r>
              <a:rPr lang="fr-FR" dirty="0" smtClean="0"/>
              <a:t>-</a:t>
            </a:r>
            <a:r>
              <a:rPr lang="fr-FR" dirty="0" err="1" smtClean="0"/>
              <a:t>Y</a:t>
            </a:r>
            <a:r>
              <a:rPr lang="fr-FR" baseline="-25000" dirty="0" err="1" smtClean="0"/>
              <a:t>d</a:t>
            </a:r>
            <a:endParaRPr lang="en-US" dirty="0"/>
          </a:p>
        </p:txBody>
      </p:sp>
      <p:sp>
        <p:nvSpPr>
          <p:cNvPr id="41" name="ZoneTexte 40"/>
          <p:cNvSpPr txBox="1"/>
          <p:nvPr/>
        </p:nvSpPr>
        <p:spPr>
          <a:xfrm>
            <a:off x="6429388" y="2857496"/>
            <a:ext cx="2571768" cy="1631216"/>
          </a:xfrm>
          <a:prstGeom prst="rect">
            <a:avLst/>
          </a:prstGeom>
          <a:noFill/>
        </p:spPr>
        <p:txBody>
          <a:bodyPr wrap="square" rtlCol="0">
            <a:spAutoFit/>
          </a:bodyPr>
          <a:lstStyle/>
          <a:p>
            <a:r>
              <a:rPr lang="fr-FR" sz="2000" dirty="0" smtClean="0"/>
              <a:t>La droite de régression est la droite qui minimise l’écart entre les points du nuage et la  droite elle </a:t>
            </a:r>
            <a:r>
              <a:rPr lang="fr-FR" sz="2000" dirty="0" err="1" smtClean="0"/>
              <a:t>méme</a:t>
            </a:r>
            <a:r>
              <a:rPr lang="fr-FR" sz="2000" dirty="0" smtClean="0"/>
              <a:t>  </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buNone/>
            </a:pPr>
            <a:r>
              <a:rPr lang="fr-FR" dirty="0" smtClean="0"/>
              <a:t>On calcule la somme des carrés des distances de chaque point à la droite. La droite de régression est la droite qui minimise la somme des carrés des écarts. Elle est aussi appelée droite des moindres carrés.</a:t>
            </a:r>
            <a:endParaRPr lang="en-US" dirty="0" smtClean="0"/>
          </a:p>
          <a:p>
            <a:pPr>
              <a:buNone/>
            </a:pPr>
            <a:endParaRPr lang="en-US" sz="3600" dirty="0" smtClean="0"/>
          </a:p>
          <a:p>
            <a:pPr>
              <a:buNone/>
            </a:pPr>
            <a:endParaRPr lang="fr-FR" sz="3600" dirty="0" smtClean="0">
              <a:solidFill>
                <a:srgbClr val="3366CC"/>
              </a:solidFill>
            </a:endParaRPr>
          </a:p>
          <a:p>
            <a:pPr>
              <a:buNone/>
            </a:pPr>
            <a:endParaRPr lang="fr-FR" i="1" dirty="0" smtClean="0"/>
          </a:p>
          <a:p>
            <a:pPr>
              <a:buNone/>
            </a:pPr>
            <a:endParaRPr lang="fr-FR" dirty="0" smtClean="0"/>
          </a:p>
          <a:p>
            <a:endParaRPr lang="en-US" dirty="0"/>
          </a:p>
        </p:txBody>
      </p:sp>
      <p:pic>
        <p:nvPicPr>
          <p:cNvPr id="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71538" y="3714752"/>
            <a:ext cx="1588445" cy="857256"/>
          </a:xfrm>
          <a:prstGeom prst="rect">
            <a:avLst/>
          </a:prstGeom>
          <a:noFill/>
        </p:spPr>
      </p:pic>
      <p:pic>
        <p:nvPicPr>
          <p:cNvPr id="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4929198"/>
            <a:ext cx="1540382" cy="4286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50"/>
            <a:ext cx="8358188" cy="714375"/>
          </a:xfrm>
        </p:spPr>
        <p:txBody>
          <a:bodyPr rtlCol="0">
            <a:normAutofit fontScale="90000"/>
          </a:bodyPr>
          <a:lstStyle/>
          <a:p>
            <a:pPr fontAlgn="auto">
              <a:spcAft>
                <a:spcPts val="0"/>
              </a:spcAft>
              <a:defRPr/>
            </a:pPr>
            <a:r>
              <a:rPr lang="fr-FR" b="1" u="sng" dirty="0" smtClean="0">
                <a:solidFill>
                  <a:srgbClr val="0000FF"/>
                </a:solidFill>
                <a:latin typeface="Times New Roman" pitchFamily="18" charset="0"/>
                <a:cs typeface="Times New Roman" pitchFamily="18" charset="0"/>
              </a:rPr>
              <a:t>II- </a:t>
            </a:r>
            <a:r>
              <a:rPr lang="fr-FR" b="1" u="sng" dirty="0" smtClean="0">
                <a:solidFill>
                  <a:srgbClr val="0000FF"/>
                </a:solidFill>
              </a:rPr>
              <a:t>Fonction </a:t>
            </a:r>
            <a:r>
              <a:rPr lang="fr-FR" b="1" u="sng" dirty="0" smtClean="0">
                <a:solidFill>
                  <a:srgbClr val="0000FF"/>
                </a:solidFill>
              </a:rPr>
              <a:t>de densité de probabilité :</a:t>
            </a:r>
            <a:endParaRPr lang="fr-FR" b="1" u="sng" dirty="0">
              <a:solidFill>
                <a:srgbClr val="0000FF"/>
              </a:solidFill>
            </a:endParaRPr>
          </a:p>
        </p:txBody>
      </p:sp>
      <p:grpSp>
        <p:nvGrpSpPr>
          <p:cNvPr id="3" name="Groupe 24"/>
          <p:cNvGrpSpPr>
            <a:grpSpLocks/>
          </p:cNvGrpSpPr>
          <p:nvPr/>
        </p:nvGrpSpPr>
        <p:grpSpPr bwMode="auto">
          <a:xfrm>
            <a:off x="0" y="1571625"/>
            <a:ext cx="4857750" cy="3300413"/>
            <a:chOff x="3411356" y="1572406"/>
            <a:chExt cx="5375486" cy="3455042"/>
          </a:xfrm>
        </p:grpSpPr>
        <p:sp>
          <p:nvSpPr>
            <p:cNvPr id="31764" name="ZoneTexte 3"/>
            <p:cNvSpPr txBox="1">
              <a:spLocks noChangeArrowheads="1"/>
            </p:cNvSpPr>
            <p:nvPr/>
          </p:nvSpPr>
          <p:spPr bwMode="auto">
            <a:xfrm>
              <a:off x="3895720" y="3581939"/>
              <a:ext cx="247652" cy="386688"/>
            </a:xfrm>
            <a:prstGeom prst="rect">
              <a:avLst/>
            </a:prstGeom>
            <a:noFill/>
            <a:ln w="9525">
              <a:noFill/>
              <a:miter lim="800000"/>
              <a:headEnd/>
              <a:tailEnd/>
            </a:ln>
          </p:spPr>
          <p:txBody>
            <a:bodyPr>
              <a:spAutoFit/>
            </a:bodyPr>
            <a:lstStyle/>
            <a:p>
              <a:endParaRPr lang="fr-FR" b="1">
                <a:latin typeface="Calibri" pitchFamily="34" charset="0"/>
              </a:endParaRPr>
            </a:p>
          </p:txBody>
        </p:sp>
        <p:cxnSp>
          <p:nvCxnSpPr>
            <p:cNvPr id="5" name="Connecteur droit avec flèche 4"/>
            <p:cNvCxnSpPr/>
            <p:nvPr/>
          </p:nvCxnSpPr>
          <p:spPr>
            <a:xfrm rot="5400000" flipH="1" flipV="1">
              <a:off x="2425909" y="3142833"/>
              <a:ext cx="3142609" cy="17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3999849" y="4715015"/>
              <a:ext cx="4786993" cy="16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767" name="ZoneTexte 6"/>
            <p:cNvSpPr txBox="1">
              <a:spLocks noChangeArrowheads="1"/>
            </p:cNvSpPr>
            <p:nvPr/>
          </p:nvSpPr>
          <p:spPr bwMode="auto">
            <a:xfrm>
              <a:off x="4996890" y="4697119"/>
              <a:ext cx="428628" cy="322241"/>
            </a:xfrm>
            <a:prstGeom prst="rect">
              <a:avLst/>
            </a:prstGeom>
            <a:noFill/>
            <a:ln w="9525">
              <a:noFill/>
              <a:miter lim="800000"/>
              <a:headEnd/>
              <a:tailEnd/>
            </a:ln>
          </p:spPr>
          <p:txBody>
            <a:bodyPr>
              <a:spAutoFit/>
            </a:bodyPr>
            <a:lstStyle/>
            <a:p>
              <a:r>
                <a:rPr lang="fr-FR" sz="1400">
                  <a:latin typeface="Calibri" pitchFamily="34" charset="0"/>
                </a:rPr>
                <a:t>x2</a:t>
              </a:r>
            </a:p>
          </p:txBody>
        </p:sp>
        <p:sp>
          <p:nvSpPr>
            <p:cNvPr id="31768" name="ZoneTexte 7"/>
            <p:cNvSpPr txBox="1">
              <a:spLocks noChangeArrowheads="1"/>
            </p:cNvSpPr>
            <p:nvPr/>
          </p:nvSpPr>
          <p:spPr bwMode="auto">
            <a:xfrm>
              <a:off x="4119165" y="4697119"/>
              <a:ext cx="428628" cy="322241"/>
            </a:xfrm>
            <a:prstGeom prst="rect">
              <a:avLst/>
            </a:prstGeom>
            <a:noFill/>
            <a:ln w="9525">
              <a:noFill/>
              <a:miter lim="800000"/>
              <a:headEnd/>
              <a:tailEnd/>
            </a:ln>
          </p:spPr>
          <p:txBody>
            <a:bodyPr>
              <a:spAutoFit/>
            </a:bodyPr>
            <a:lstStyle/>
            <a:p>
              <a:r>
                <a:rPr lang="fr-FR" sz="1400">
                  <a:latin typeface="Calibri" pitchFamily="34" charset="0"/>
                </a:rPr>
                <a:t>x1</a:t>
              </a:r>
            </a:p>
          </p:txBody>
        </p:sp>
        <p:sp>
          <p:nvSpPr>
            <p:cNvPr id="31769" name="ZoneTexte 8"/>
            <p:cNvSpPr txBox="1">
              <a:spLocks noChangeArrowheads="1"/>
            </p:cNvSpPr>
            <p:nvPr/>
          </p:nvSpPr>
          <p:spPr bwMode="auto">
            <a:xfrm>
              <a:off x="5630180" y="4692859"/>
              <a:ext cx="428628" cy="322241"/>
            </a:xfrm>
            <a:prstGeom prst="rect">
              <a:avLst/>
            </a:prstGeom>
            <a:noFill/>
            <a:ln w="9525">
              <a:noFill/>
              <a:miter lim="800000"/>
              <a:headEnd/>
              <a:tailEnd/>
            </a:ln>
          </p:spPr>
          <p:txBody>
            <a:bodyPr>
              <a:spAutoFit/>
            </a:bodyPr>
            <a:lstStyle/>
            <a:p>
              <a:r>
                <a:rPr lang="fr-FR" sz="1400">
                  <a:latin typeface="Calibri" pitchFamily="34" charset="0"/>
                </a:rPr>
                <a:t>x3</a:t>
              </a:r>
            </a:p>
          </p:txBody>
        </p:sp>
        <p:sp>
          <p:nvSpPr>
            <p:cNvPr id="31770" name="ZoneTexte 9"/>
            <p:cNvSpPr txBox="1">
              <a:spLocks noChangeArrowheads="1"/>
            </p:cNvSpPr>
            <p:nvPr/>
          </p:nvSpPr>
          <p:spPr bwMode="auto">
            <a:xfrm>
              <a:off x="3427516" y="4296422"/>
              <a:ext cx="680013" cy="307777"/>
            </a:xfrm>
            <a:prstGeom prst="rect">
              <a:avLst/>
            </a:prstGeom>
            <a:noFill/>
            <a:ln w="9525">
              <a:noFill/>
              <a:miter lim="800000"/>
              <a:headEnd/>
              <a:tailEnd/>
            </a:ln>
          </p:spPr>
          <p:txBody>
            <a:bodyPr>
              <a:spAutoFit/>
            </a:bodyPr>
            <a:lstStyle/>
            <a:p>
              <a:r>
                <a:rPr lang="fr-FR" sz="1400">
                  <a:latin typeface="Calibri" pitchFamily="34" charset="0"/>
                </a:rPr>
                <a:t>d1</a:t>
              </a:r>
            </a:p>
          </p:txBody>
        </p:sp>
        <p:sp>
          <p:nvSpPr>
            <p:cNvPr id="31771" name="ZoneTexte 10"/>
            <p:cNvSpPr txBox="1">
              <a:spLocks noChangeArrowheads="1"/>
            </p:cNvSpPr>
            <p:nvPr/>
          </p:nvSpPr>
          <p:spPr bwMode="auto">
            <a:xfrm>
              <a:off x="3411356" y="2831619"/>
              <a:ext cx="642942" cy="307777"/>
            </a:xfrm>
            <a:prstGeom prst="rect">
              <a:avLst/>
            </a:prstGeom>
            <a:noFill/>
            <a:ln w="9525">
              <a:noFill/>
              <a:miter lim="800000"/>
              <a:headEnd/>
              <a:tailEnd/>
            </a:ln>
          </p:spPr>
          <p:txBody>
            <a:bodyPr>
              <a:spAutoFit/>
            </a:bodyPr>
            <a:lstStyle/>
            <a:p>
              <a:r>
                <a:rPr lang="fr-FR" sz="1400">
                  <a:latin typeface="Calibri" pitchFamily="34" charset="0"/>
                </a:rPr>
                <a:t>d2</a:t>
              </a:r>
            </a:p>
          </p:txBody>
        </p:sp>
        <p:sp>
          <p:nvSpPr>
            <p:cNvPr id="31772" name="ZoneTexte 11"/>
            <p:cNvSpPr txBox="1">
              <a:spLocks noChangeArrowheads="1"/>
            </p:cNvSpPr>
            <p:nvPr/>
          </p:nvSpPr>
          <p:spPr bwMode="auto">
            <a:xfrm>
              <a:off x="3411356" y="2287533"/>
              <a:ext cx="642942" cy="307777"/>
            </a:xfrm>
            <a:prstGeom prst="rect">
              <a:avLst/>
            </a:prstGeom>
            <a:noFill/>
            <a:ln w="9525">
              <a:noFill/>
              <a:miter lim="800000"/>
              <a:headEnd/>
              <a:tailEnd/>
            </a:ln>
          </p:spPr>
          <p:txBody>
            <a:bodyPr>
              <a:spAutoFit/>
            </a:bodyPr>
            <a:lstStyle/>
            <a:p>
              <a:r>
                <a:rPr lang="fr-FR" sz="1400">
                  <a:latin typeface="Calibri" pitchFamily="34" charset="0"/>
                </a:rPr>
                <a:t>d3</a:t>
              </a:r>
            </a:p>
          </p:txBody>
        </p:sp>
        <p:sp>
          <p:nvSpPr>
            <p:cNvPr id="13" name="Rectangle 12"/>
            <p:cNvSpPr/>
            <p:nvPr/>
          </p:nvSpPr>
          <p:spPr>
            <a:xfrm>
              <a:off x="4282677" y="4500633"/>
              <a:ext cx="929292" cy="214383"/>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b="1" i="1" dirty="0">
                  <a:solidFill>
                    <a:schemeClr val="tx1"/>
                  </a:solidFill>
                </a:rPr>
                <a:t>f</a:t>
              </a:r>
              <a:r>
                <a:rPr lang="fr-FR" sz="1600" b="1" i="1" baseline="-25000" dirty="0">
                  <a:solidFill>
                    <a:schemeClr val="tx1"/>
                  </a:solidFill>
                </a:rPr>
                <a:t>1</a:t>
              </a:r>
              <a:endParaRPr lang="fr-FR" sz="1600" b="1" i="1" dirty="0">
                <a:solidFill>
                  <a:schemeClr val="tx1"/>
                </a:solidFill>
              </a:endParaRPr>
            </a:p>
          </p:txBody>
        </p:sp>
        <p:sp>
          <p:nvSpPr>
            <p:cNvPr id="14" name="Rectangle 13"/>
            <p:cNvSpPr/>
            <p:nvPr/>
          </p:nvSpPr>
          <p:spPr>
            <a:xfrm>
              <a:off x="5213725" y="2999959"/>
              <a:ext cx="569169" cy="1715057"/>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i="1" dirty="0">
                  <a:solidFill>
                    <a:schemeClr val="tx1"/>
                  </a:solidFill>
                </a:rPr>
                <a:t>f</a:t>
              </a:r>
              <a:r>
                <a:rPr lang="fr-FR" b="1" i="1" baseline="-25000" dirty="0">
                  <a:solidFill>
                    <a:schemeClr val="tx1"/>
                  </a:solidFill>
                </a:rPr>
                <a:t>2</a:t>
              </a:r>
              <a:endParaRPr lang="fr-FR" b="1" i="1" dirty="0">
                <a:solidFill>
                  <a:schemeClr val="tx1"/>
                </a:solidFill>
              </a:endParaRPr>
            </a:p>
          </p:txBody>
        </p:sp>
        <p:sp>
          <p:nvSpPr>
            <p:cNvPr id="15" name="Rectangle 14"/>
            <p:cNvSpPr/>
            <p:nvPr/>
          </p:nvSpPr>
          <p:spPr>
            <a:xfrm>
              <a:off x="5786407" y="2428273"/>
              <a:ext cx="425120" cy="2290066"/>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i="1" dirty="0">
                  <a:solidFill>
                    <a:schemeClr val="tx1"/>
                  </a:solidFill>
                </a:rPr>
                <a:t>f</a:t>
              </a:r>
              <a:r>
                <a:rPr lang="fr-FR" b="1" i="1" baseline="-25000" dirty="0">
                  <a:solidFill>
                    <a:schemeClr val="tx1"/>
                  </a:solidFill>
                </a:rPr>
                <a:t>3</a:t>
              </a:r>
              <a:endParaRPr lang="fr-FR" b="1" i="1" dirty="0">
                <a:solidFill>
                  <a:schemeClr val="tx1"/>
                </a:solidFill>
              </a:endParaRPr>
            </a:p>
          </p:txBody>
        </p:sp>
        <p:sp>
          <p:nvSpPr>
            <p:cNvPr id="16" name="Rectangle 15"/>
            <p:cNvSpPr/>
            <p:nvPr/>
          </p:nvSpPr>
          <p:spPr>
            <a:xfrm>
              <a:off x="6211527" y="3357261"/>
              <a:ext cx="785243" cy="1361077"/>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i="1" dirty="0">
                  <a:solidFill>
                    <a:schemeClr val="tx1"/>
                  </a:solidFill>
                </a:rPr>
                <a:t>f</a:t>
              </a:r>
              <a:r>
                <a:rPr lang="fr-FR" b="1" i="1" baseline="-25000" dirty="0">
                  <a:solidFill>
                    <a:schemeClr val="tx1"/>
                  </a:solidFill>
                </a:rPr>
                <a:t>4</a:t>
              </a:r>
              <a:endParaRPr lang="fr-FR" b="1" i="1" dirty="0">
                <a:solidFill>
                  <a:schemeClr val="tx1"/>
                </a:solidFill>
              </a:endParaRPr>
            </a:p>
          </p:txBody>
        </p:sp>
        <p:sp>
          <p:nvSpPr>
            <p:cNvPr id="17" name="Rectangle 16"/>
            <p:cNvSpPr/>
            <p:nvPr/>
          </p:nvSpPr>
          <p:spPr>
            <a:xfrm>
              <a:off x="7012580" y="4500633"/>
              <a:ext cx="630654" cy="214383"/>
            </a:xfrm>
            <a:prstGeom prst="rect">
              <a:avLst/>
            </a:prstGeom>
            <a:solidFill>
              <a:schemeClr val="accent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18" name="Connecteur droit 17"/>
            <p:cNvCxnSpPr/>
            <p:nvPr/>
          </p:nvCxnSpPr>
          <p:spPr>
            <a:xfrm rot="10800000">
              <a:off x="3996336" y="2448215"/>
              <a:ext cx="1714534" cy="16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10800000" flipV="1">
              <a:off x="3996336" y="3001620"/>
              <a:ext cx="179007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0800000">
              <a:off x="3996336" y="4487338"/>
              <a:ext cx="1215633" cy="166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781" name="ZoneTexte 20"/>
            <p:cNvSpPr txBox="1">
              <a:spLocks noChangeArrowheads="1"/>
            </p:cNvSpPr>
            <p:nvPr/>
          </p:nvSpPr>
          <p:spPr bwMode="auto">
            <a:xfrm>
              <a:off x="5992648" y="4696975"/>
              <a:ext cx="428628" cy="322241"/>
            </a:xfrm>
            <a:prstGeom prst="rect">
              <a:avLst/>
            </a:prstGeom>
            <a:noFill/>
            <a:ln w="9525">
              <a:noFill/>
              <a:miter lim="800000"/>
              <a:headEnd/>
              <a:tailEnd/>
            </a:ln>
          </p:spPr>
          <p:txBody>
            <a:bodyPr>
              <a:spAutoFit/>
            </a:bodyPr>
            <a:lstStyle/>
            <a:p>
              <a:r>
                <a:rPr lang="fr-FR" sz="1400">
                  <a:latin typeface="Calibri" pitchFamily="34" charset="0"/>
                </a:rPr>
                <a:t>x4</a:t>
              </a:r>
            </a:p>
          </p:txBody>
        </p:sp>
        <p:sp>
          <p:nvSpPr>
            <p:cNvPr id="31782" name="ZoneTexte 21"/>
            <p:cNvSpPr txBox="1">
              <a:spLocks noChangeArrowheads="1"/>
            </p:cNvSpPr>
            <p:nvPr/>
          </p:nvSpPr>
          <p:spPr bwMode="auto">
            <a:xfrm>
              <a:off x="6812326" y="4688734"/>
              <a:ext cx="428628" cy="322241"/>
            </a:xfrm>
            <a:prstGeom prst="rect">
              <a:avLst/>
            </a:prstGeom>
            <a:noFill/>
            <a:ln w="9525">
              <a:noFill/>
              <a:miter lim="800000"/>
              <a:headEnd/>
              <a:tailEnd/>
            </a:ln>
          </p:spPr>
          <p:txBody>
            <a:bodyPr>
              <a:spAutoFit/>
            </a:bodyPr>
            <a:lstStyle/>
            <a:p>
              <a:r>
                <a:rPr lang="fr-FR" sz="1400">
                  <a:latin typeface="Calibri" pitchFamily="34" charset="0"/>
                </a:rPr>
                <a:t>x5</a:t>
              </a:r>
            </a:p>
          </p:txBody>
        </p:sp>
        <p:sp>
          <p:nvSpPr>
            <p:cNvPr id="31783" name="ZoneTexte 22"/>
            <p:cNvSpPr txBox="1">
              <a:spLocks noChangeArrowheads="1"/>
            </p:cNvSpPr>
            <p:nvPr/>
          </p:nvSpPr>
          <p:spPr bwMode="auto">
            <a:xfrm>
              <a:off x="7446649" y="4705207"/>
              <a:ext cx="428628" cy="322241"/>
            </a:xfrm>
            <a:prstGeom prst="rect">
              <a:avLst/>
            </a:prstGeom>
            <a:noFill/>
            <a:ln w="9525">
              <a:noFill/>
              <a:miter lim="800000"/>
              <a:headEnd/>
              <a:tailEnd/>
            </a:ln>
          </p:spPr>
          <p:txBody>
            <a:bodyPr>
              <a:spAutoFit/>
            </a:bodyPr>
            <a:lstStyle/>
            <a:p>
              <a:r>
                <a:rPr lang="fr-FR" sz="1400">
                  <a:latin typeface="Calibri" pitchFamily="34" charset="0"/>
                </a:rPr>
                <a:t>x6</a:t>
              </a:r>
            </a:p>
          </p:txBody>
        </p:sp>
        <p:sp>
          <p:nvSpPr>
            <p:cNvPr id="24" name="Forme libre 23"/>
            <p:cNvSpPr/>
            <p:nvPr/>
          </p:nvSpPr>
          <p:spPr>
            <a:xfrm>
              <a:off x="4275650" y="2341855"/>
              <a:ext cx="3409745" cy="2378145"/>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31748" name="ZoneTexte 25"/>
          <p:cNvSpPr txBox="1">
            <a:spLocks noChangeArrowheads="1"/>
          </p:cNvSpPr>
          <p:nvPr/>
        </p:nvSpPr>
        <p:spPr bwMode="auto">
          <a:xfrm>
            <a:off x="28575" y="1428750"/>
            <a:ext cx="642938" cy="400050"/>
          </a:xfrm>
          <a:prstGeom prst="rect">
            <a:avLst/>
          </a:prstGeom>
          <a:noFill/>
          <a:ln w="9525">
            <a:noFill/>
            <a:miter lim="800000"/>
            <a:headEnd/>
            <a:tailEnd/>
          </a:ln>
        </p:spPr>
        <p:txBody>
          <a:bodyPr>
            <a:spAutoFit/>
          </a:bodyPr>
          <a:lstStyle/>
          <a:p>
            <a:r>
              <a:rPr lang="fr-FR" i="1">
                <a:latin typeface="Calibri" pitchFamily="34" charset="0"/>
              </a:rPr>
              <a:t> </a:t>
            </a:r>
            <a:r>
              <a:rPr lang="fr-FR" sz="2000" b="1" i="1">
                <a:latin typeface="Calibri" pitchFamily="34" charset="0"/>
              </a:rPr>
              <a:t>d</a:t>
            </a:r>
            <a:r>
              <a:rPr lang="fr-FR" sz="2000" b="1" i="1" baseline="-25000">
                <a:latin typeface="Calibri" pitchFamily="34" charset="0"/>
              </a:rPr>
              <a:t>f</a:t>
            </a:r>
            <a:endParaRPr lang="fr-FR" sz="2000" b="1" i="1">
              <a:latin typeface="Calibri" pitchFamily="34" charset="0"/>
            </a:endParaRPr>
          </a:p>
        </p:txBody>
      </p:sp>
      <p:sp>
        <p:nvSpPr>
          <p:cNvPr id="28" name="Flèche droite 27"/>
          <p:cNvSpPr/>
          <p:nvPr/>
        </p:nvSpPr>
        <p:spPr>
          <a:xfrm>
            <a:off x="3571875" y="2571750"/>
            <a:ext cx="1643063" cy="1143000"/>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grpSp>
        <p:nvGrpSpPr>
          <p:cNvPr id="4" name="Groupe 38"/>
          <p:cNvGrpSpPr>
            <a:grpSpLocks/>
          </p:cNvGrpSpPr>
          <p:nvPr/>
        </p:nvGrpSpPr>
        <p:grpSpPr bwMode="auto">
          <a:xfrm>
            <a:off x="4500563" y="1928813"/>
            <a:ext cx="4500562" cy="3155950"/>
            <a:chOff x="4500562" y="1928802"/>
            <a:chExt cx="4500594" cy="3155414"/>
          </a:xfrm>
        </p:grpSpPr>
        <p:sp>
          <p:nvSpPr>
            <p:cNvPr id="31753" name="ZoneTexte 26"/>
            <p:cNvSpPr txBox="1">
              <a:spLocks noChangeArrowheads="1"/>
            </p:cNvSpPr>
            <p:nvPr/>
          </p:nvSpPr>
          <p:spPr bwMode="auto">
            <a:xfrm>
              <a:off x="4500562" y="4714884"/>
              <a:ext cx="500066" cy="369332"/>
            </a:xfrm>
            <a:prstGeom prst="rect">
              <a:avLst/>
            </a:prstGeom>
            <a:noFill/>
            <a:ln w="9525">
              <a:noFill/>
              <a:miter lim="800000"/>
              <a:headEnd/>
              <a:tailEnd/>
            </a:ln>
          </p:spPr>
          <p:txBody>
            <a:bodyPr>
              <a:spAutoFit/>
            </a:bodyPr>
            <a:lstStyle/>
            <a:p>
              <a:endParaRPr lang="fr-FR" b="1" i="1">
                <a:latin typeface="Calibri" pitchFamily="34" charset="0"/>
              </a:endParaRPr>
            </a:p>
          </p:txBody>
        </p:sp>
        <p:grpSp>
          <p:nvGrpSpPr>
            <p:cNvPr id="7" name="Groupe 28"/>
            <p:cNvGrpSpPr>
              <a:grpSpLocks/>
            </p:cNvGrpSpPr>
            <p:nvPr/>
          </p:nvGrpSpPr>
          <p:grpSpPr bwMode="auto">
            <a:xfrm>
              <a:off x="5357818" y="1928802"/>
              <a:ext cx="3643338" cy="2369596"/>
              <a:chOff x="3411356" y="1572406"/>
              <a:chExt cx="5375486" cy="3756076"/>
            </a:xfrm>
          </p:grpSpPr>
          <p:sp>
            <p:nvSpPr>
              <p:cNvPr id="31755" name="ZoneTexte 29"/>
              <p:cNvSpPr txBox="1">
                <a:spLocks noChangeArrowheads="1"/>
              </p:cNvSpPr>
              <p:nvPr/>
            </p:nvSpPr>
            <p:spPr bwMode="auto">
              <a:xfrm>
                <a:off x="8049030" y="4743049"/>
                <a:ext cx="632410" cy="585433"/>
              </a:xfrm>
              <a:prstGeom prst="rect">
                <a:avLst/>
              </a:prstGeom>
              <a:noFill/>
              <a:ln w="9525">
                <a:noFill/>
                <a:miter lim="800000"/>
                <a:headEnd/>
                <a:tailEnd/>
              </a:ln>
            </p:spPr>
            <p:txBody>
              <a:bodyPr>
                <a:spAutoFit/>
              </a:bodyPr>
              <a:lstStyle/>
              <a:p>
                <a:r>
                  <a:rPr lang="fr-FR" b="1">
                    <a:latin typeface="Calibri" pitchFamily="34" charset="0"/>
                  </a:rPr>
                  <a:t>X</a:t>
                </a:r>
              </a:p>
            </p:txBody>
          </p:sp>
          <p:cxnSp>
            <p:nvCxnSpPr>
              <p:cNvPr id="31" name="Connecteur droit avec flèche 30"/>
              <p:cNvCxnSpPr/>
              <p:nvPr/>
            </p:nvCxnSpPr>
            <p:spPr>
              <a:xfrm rot="5400000" flipH="1" flipV="1">
                <a:off x="2425717" y="3143610"/>
                <a:ext cx="314240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4001606" y="4714812"/>
                <a:ext cx="4785236" cy="25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758" name="ZoneTexte 35"/>
              <p:cNvSpPr txBox="1">
                <a:spLocks noChangeArrowheads="1"/>
              </p:cNvSpPr>
              <p:nvPr/>
            </p:nvSpPr>
            <p:spPr bwMode="auto">
              <a:xfrm>
                <a:off x="3427516" y="4296421"/>
                <a:ext cx="680013" cy="487861"/>
              </a:xfrm>
              <a:prstGeom prst="rect">
                <a:avLst/>
              </a:prstGeom>
              <a:noFill/>
              <a:ln w="9525">
                <a:noFill/>
                <a:miter lim="800000"/>
                <a:headEnd/>
                <a:tailEnd/>
              </a:ln>
            </p:spPr>
            <p:txBody>
              <a:bodyPr>
                <a:spAutoFit/>
              </a:bodyPr>
              <a:lstStyle/>
              <a:p>
                <a:r>
                  <a:rPr lang="fr-FR" sz="1400" i="1">
                    <a:latin typeface="Calibri" pitchFamily="34" charset="0"/>
                  </a:rPr>
                  <a:t>f</a:t>
                </a:r>
                <a:r>
                  <a:rPr lang="fr-FR" sz="1400" i="1" baseline="-25000">
                    <a:latin typeface="Calibri" pitchFamily="34" charset="0"/>
                  </a:rPr>
                  <a:t>1</a:t>
                </a:r>
                <a:endParaRPr lang="fr-FR" sz="1400" i="1">
                  <a:latin typeface="Calibri" pitchFamily="34" charset="0"/>
                </a:endParaRPr>
              </a:p>
            </p:txBody>
          </p:sp>
          <p:sp>
            <p:nvSpPr>
              <p:cNvPr id="31759" name="ZoneTexte 36"/>
              <p:cNvSpPr txBox="1">
                <a:spLocks noChangeArrowheads="1"/>
              </p:cNvSpPr>
              <p:nvPr/>
            </p:nvSpPr>
            <p:spPr bwMode="auto">
              <a:xfrm>
                <a:off x="3411356" y="2831619"/>
                <a:ext cx="642942" cy="487861"/>
              </a:xfrm>
              <a:prstGeom prst="rect">
                <a:avLst/>
              </a:prstGeom>
              <a:noFill/>
              <a:ln w="9525">
                <a:noFill/>
                <a:miter lim="800000"/>
                <a:headEnd/>
                <a:tailEnd/>
              </a:ln>
            </p:spPr>
            <p:txBody>
              <a:bodyPr>
                <a:spAutoFit/>
              </a:bodyPr>
              <a:lstStyle/>
              <a:p>
                <a:r>
                  <a:rPr lang="fr-FR" sz="1400" i="1">
                    <a:latin typeface="Calibri" pitchFamily="34" charset="0"/>
                  </a:rPr>
                  <a:t>f</a:t>
                </a:r>
                <a:r>
                  <a:rPr lang="fr-FR" sz="1400" i="1" baseline="-25000">
                    <a:latin typeface="Calibri" pitchFamily="34" charset="0"/>
                  </a:rPr>
                  <a:t>2</a:t>
                </a:r>
              </a:p>
            </p:txBody>
          </p:sp>
          <p:sp>
            <p:nvSpPr>
              <p:cNvPr id="31760" name="ZoneTexte 37"/>
              <p:cNvSpPr txBox="1">
                <a:spLocks noChangeArrowheads="1"/>
              </p:cNvSpPr>
              <p:nvPr/>
            </p:nvSpPr>
            <p:spPr bwMode="auto">
              <a:xfrm>
                <a:off x="3411356" y="2287533"/>
                <a:ext cx="642942" cy="487861"/>
              </a:xfrm>
              <a:prstGeom prst="rect">
                <a:avLst/>
              </a:prstGeom>
              <a:noFill/>
              <a:ln w="9525">
                <a:noFill/>
                <a:miter lim="800000"/>
                <a:headEnd/>
                <a:tailEnd/>
              </a:ln>
            </p:spPr>
            <p:txBody>
              <a:bodyPr>
                <a:spAutoFit/>
              </a:bodyPr>
              <a:lstStyle/>
              <a:p>
                <a:r>
                  <a:rPr lang="fr-FR" sz="1400" i="1">
                    <a:latin typeface="Calibri" pitchFamily="34" charset="0"/>
                  </a:rPr>
                  <a:t>f</a:t>
                </a:r>
                <a:r>
                  <a:rPr lang="fr-FR" sz="1400" i="1" baseline="-25000">
                    <a:latin typeface="Calibri" pitchFamily="34" charset="0"/>
                  </a:rPr>
                  <a:t>3</a:t>
                </a:r>
              </a:p>
            </p:txBody>
          </p:sp>
          <p:cxnSp>
            <p:nvCxnSpPr>
              <p:cNvPr id="44" name="Connecteur droit 43"/>
              <p:cNvCxnSpPr>
                <a:stCxn id="50" idx="2"/>
              </p:cNvCxnSpPr>
              <p:nvPr/>
            </p:nvCxnSpPr>
            <p:spPr>
              <a:xfrm flipH="1" flipV="1">
                <a:off x="3938364" y="2364926"/>
                <a:ext cx="2030740" cy="3270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5" name="Connecteur droit 44"/>
              <p:cNvCxnSpPr>
                <a:endCxn id="31759" idx="3"/>
              </p:cNvCxnSpPr>
              <p:nvPr/>
            </p:nvCxnSpPr>
            <p:spPr>
              <a:xfrm rot="10800000" flipV="1">
                <a:off x="4053135" y="3044229"/>
                <a:ext cx="1466255" cy="3019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0" name="Forme libre 49"/>
              <p:cNvSpPr/>
              <p:nvPr/>
            </p:nvSpPr>
            <p:spPr>
              <a:xfrm>
                <a:off x="4275649" y="2342283"/>
                <a:ext cx="3410331" cy="2377561"/>
              </a:xfrm>
              <a:custGeom>
                <a:avLst/>
                <a:gdLst>
                  <a:gd name="connsiteX0" fmla="*/ 0 w 3410465"/>
                  <a:gd name="connsiteY0" fmla="*/ 2378676 h 2378676"/>
                  <a:gd name="connsiteX1" fmla="*/ 593124 w 3410465"/>
                  <a:gd name="connsiteY1" fmla="*/ 1933833 h 2378676"/>
                  <a:gd name="connsiteX2" fmla="*/ 1692876 w 3410465"/>
                  <a:gd name="connsiteY2" fmla="*/ 55606 h 2378676"/>
                  <a:gd name="connsiteX3" fmla="*/ 2557848 w 3410465"/>
                  <a:gd name="connsiteY3" fmla="*/ 1600200 h 2378676"/>
                  <a:gd name="connsiteX4" fmla="*/ 2990335 w 3410465"/>
                  <a:gd name="connsiteY4" fmla="*/ 2119184 h 2378676"/>
                  <a:gd name="connsiteX5" fmla="*/ 3410465 w 3410465"/>
                  <a:gd name="connsiteY5" fmla="*/ 2378676 h 23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0465" h="2378676">
                    <a:moveTo>
                      <a:pt x="0" y="2378676"/>
                    </a:moveTo>
                    <a:cubicBezTo>
                      <a:pt x="155489" y="2349843"/>
                      <a:pt x="310978" y="2321011"/>
                      <a:pt x="593124" y="1933833"/>
                    </a:cubicBezTo>
                    <a:cubicBezTo>
                      <a:pt x="875270" y="1546655"/>
                      <a:pt x="1365422" y="111212"/>
                      <a:pt x="1692876" y="55606"/>
                    </a:cubicBezTo>
                    <a:cubicBezTo>
                      <a:pt x="2020330" y="0"/>
                      <a:pt x="2341605" y="1256270"/>
                      <a:pt x="2557848" y="1600200"/>
                    </a:cubicBezTo>
                    <a:cubicBezTo>
                      <a:pt x="2774091" y="1944130"/>
                      <a:pt x="2848232" y="1989438"/>
                      <a:pt x="2990335" y="2119184"/>
                    </a:cubicBezTo>
                    <a:cubicBezTo>
                      <a:pt x="3132438" y="2248930"/>
                      <a:pt x="3282778" y="2310714"/>
                      <a:pt x="3410465" y="2378676"/>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grpSp>
      <p:sp>
        <p:nvSpPr>
          <p:cNvPr id="31751" name="ZoneTexte 39"/>
          <p:cNvSpPr txBox="1">
            <a:spLocks noChangeArrowheads="1"/>
          </p:cNvSpPr>
          <p:nvPr/>
        </p:nvSpPr>
        <p:spPr bwMode="auto">
          <a:xfrm>
            <a:off x="4559300" y="4724400"/>
            <a:ext cx="247650" cy="225425"/>
          </a:xfrm>
          <a:prstGeom prst="rect">
            <a:avLst/>
          </a:prstGeom>
          <a:noFill/>
          <a:ln w="9525">
            <a:noFill/>
            <a:miter lim="800000"/>
            <a:headEnd/>
            <a:tailEnd/>
          </a:ln>
        </p:spPr>
        <p:txBody>
          <a:bodyPr>
            <a:spAutoFit/>
          </a:bodyPr>
          <a:lstStyle/>
          <a:p>
            <a:r>
              <a:rPr lang="fr-FR" b="1">
                <a:latin typeface="Calibri" pitchFamily="34" charset="0"/>
              </a:rPr>
              <a:t>X</a:t>
            </a:r>
          </a:p>
        </p:txBody>
      </p:sp>
      <p:sp>
        <p:nvSpPr>
          <p:cNvPr id="31752" name="ZoneTexte 40"/>
          <p:cNvSpPr txBox="1">
            <a:spLocks noChangeArrowheads="1"/>
          </p:cNvSpPr>
          <p:nvPr/>
        </p:nvSpPr>
        <p:spPr bwMode="auto">
          <a:xfrm>
            <a:off x="4214813" y="1857375"/>
            <a:ext cx="2357437" cy="307975"/>
          </a:xfrm>
          <a:prstGeom prst="rect">
            <a:avLst/>
          </a:prstGeom>
          <a:noFill/>
          <a:ln w="9525">
            <a:noFill/>
            <a:miter lim="800000"/>
            <a:headEnd/>
            <a:tailEnd/>
          </a:ln>
        </p:spPr>
        <p:txBody>
          <a:bodyPr>
            <a:spAutoFit/>
          </a:bodyPr>
          <a:lstStyle/>
          <a:p>
            <a:r>
              <a:rPr lang="fr-FR" sz="1200" i="1">
                <a:latin typeface="Calibri" pitchFamily="34" charset="0"/>
              </a:rPr>
              <a:t>  </a:t>
            </a:r>
            <a:r>
              <a:rPr lang="fr-FR" sz="1200" b="1" i="1">
                <a:latin typeface="Calibri" pitchFamily="34" charset="0"/>
              </a:rPr>
              <a:t> </a:t>
            </a:r>
            <a:r>
              <a:rPr lang="fr-FR" sz="1200" i="1">
                <a:latin typeface="Calibri" pitchFamily="34" charset="0"/>
              </a:rPr>
              <a:t> </a:t>
            </a:r>
            <a:r>
              <a:rPr lang="fr-FR" sz="1400" b="1" i="1">
                <a:latin typeface="Calibri" pitchFamily="34" charset="0"/>
              </a:rPr>
              <a:t>d=fi/dx =p/dx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smtClean="0">
                <a:solidFill>
                  <a:srgbClr val="0000FF"/>
                </a:solidFill>
                <a:latin typeface="Times New Roman" pitchFamily="18" charset="0"/>
                <a:cs typeface="Times New Roman" pitchFamily="18" charset="0"/>
              </a:rPr>
              <a:t>Définition:</a:t>
            </a:r>
          </a:p>
        </p:txBody>
      </p:sp>
      <p:sp>
        <p:nvSpPr>
          <p:cNvPr id="3" name="Espace réservé du contenu 2"/>
          <p:cNvSpPr>
            <a:spLocks noGrp="1"/>
          </p:cNvSpPr>
          <p:nvPr>
            <p:ph idx="1"/>
          </p:nvPr>
        </p:nvSpPr>
        <p:spPr>
          <a:xfrm>
            <a:off x="457200" y="1600200"/>
            <a:ext cx="8186738" cy="2328863"/>
          </a:xfrm>
        </p:spPr>
        <p:txBody>
          <a:bodyPr rtlCol="0">
            <a:normAutofit fontScale="92500" lnSpcReduction="20000"/>
          </a:bodyPr>
          <a:lstStyle/>
          <a:p>
            <a:pPr algn="just" fontAlgn="auto">
              <a:spcAft>
                <a:spcPts val="0"/>
              </a:spcAft>
              <a:buClr>
                <a:srgbClr val="0000FF"/>
              </a:buClr>
              <a:buFont typeface="Wingdings" pitchFamily="2" charset="2"/>
              <a:buChar char="Ø"/>
              <a:defRPr/>
            </a:pPr>
            <a:r>
              <a:rPr lang="fr-FR" dirty="0" smtClean="0"/>
              <a:t>La densité de probabilité c’est une fonction qui associé a chaque valeur de variable aléatoire X une </a:t>
            </a:r>
            <a:r>
              <a:rPr lang="fr-FR" b="1" u="sng" dirty="0" smtClean="0"/>
              <a:t>probabilité unitaire</a:t>
            </a:r>
            <a:r>
              <a:rPr lang="fr-FR" dirty="0" smtClean="0"/>
              <a:t>  d’avoir cette valeur</a:t>
            </a:r>
          </a:p>
          <a:p>
            <a:pPr algn="just" fontAlgn="auto">
              <a:spcAft>
                <a:spcPts val="0"/>
              </a:spcAft>
              <a:buClr>
                <a:srgbClr val="0000FF"/>
              </a:buClr>
              <a:buFont typeface="Arial" pitchFamily="34" charset="0"/>
              <a:buNone/>
              <a:defRPr/>
            </a:pPr>
            <a:endParaRPr lang="fr-FR" dirty="0" smtClean="0"/>
          </a:p>
          <a:p>
            <a:pPr algn="just" fontAlgn="auto">
              <a:spcAft>
                <a:spcPts val="0"/>
              </a:spcAft>
              <a:buClr>
                <a:srgbClr val="0000FF"/>
              </a:buClr>
              <a:buFont typeface="Arial" pitchFamily="34" charset="0"/>
              <a:buNone/>
              <a:defRPr/>
            </a:pPr>
            <a:r>
              <a:rPr lang="fr-FR" dirty="0" smtClean="0"/>
              <a:t>     On notes ;   </a:t>
            </a:r>
            <a:r>
              <a:rPr lang="fr-FR" i="1" dirty="0" smtClean="0"/>
              <a:t>f(x</a:t>
            </a:r>
            <a:r>
              <a:rPr lang="fr-FR" i="1" baseline="-25000" dirty="0" smtClean="0"/>
              <a:t>0</a:t>
            </a:r>
            <a:r>
              <a:rPr lang="fr-FR" i="1" dirty="0" smtClean="0"/>
              <a:t>)=</a:t>
            </a:r>
            <a:r>
              <a:rPr lang="fr-FR" i="1" dirty="0" err="1" smtClean="0"/>
              <a:t>d</a:t>
            </a:r>
            <a:r>
              <a:rPr lang="fr-FR" i="1" baseline="-25000" dirty="0" err="1" smtClean="0"/>
              <a:t>p</a:t>
            </a:r>
            <a:r>
              <a:rPr lang="fr-FR" i="1" dirty="0" smtClean="0"/>
              <a:t>(x=x</a:t>
            </a:r>
            <a:r>
              <a:rPr lang="fr-FR" i="1" baseline="-25000" dirty="0" smtClean="0"/>
              <a:t>0</a:t>
            </a:r>
            <a:r>
              <a:rPr lang="fr-FR" i="1" dirty="0" smtClean="0"/>
              <a:t>) </a:t>
            </a:r>
            <a:endParaRPr lang="fr-F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1296</Words>
  <Application>Microsoft Office PowerPoint</Application>
  <PresentationFormat>Affichage à l'écran (4:3)</PresentationFormat>
  <Paragraphs>332</Paragraphs>
  <Slides>37</Slides>
  <Notes>1</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37</vt:i4>
      </vt:variant>
    </vt:vector>
  </HeadingPairs>
  <TitlesOfParts>
    <vt:vector size="40" baseType="lpstr">
      <vt:lpstr>Thème Office</vt:lpstr>
      <vt:lpstr>Équation</vt:lpstr>
      <vt:lpstr>Equation</vt:lpstr>
      <vt:lpstr>I-Régression simple </vt:lpstr>
      <vt:lpstr>Diapositive 2</vt:lpstr>
      <vt:lpstr>Diapositive 3</vt:lpstr>
      <vt:lpstr>Diapositive 4</vt:lpstr>
      <vt:lpstr>Diapositive 5</vt:lpstr>
      <vt:lpstr>Diapositive 6</vt:lpstr>
      <vt:lpstr>Diapositive 7</vt:lpstr>
      <vt:lpstr>II- Fonction de densité de probabilité :</vt:lpstr>
      <vt:lpstr>Définition:</vt:lpstr>
      <vt:lpstr>Diapositive 10</vt:lpstr>
      <vt:lpstr>Fonction de répartition F(x)</vt:lpstr>
      <vt:lpstr>Diapositive 12</vt:lpstr>
      <vt:lpstr>Lois de probabilité théoriques </vt:lpstr>
      <vt:lpstr>Diapositive 14</vt:lpstr>
      <vt:lpstr>Fonction de répartition F(x)</vt:lpstr>
      <vt:lpstr>Diapositive 16</vt:lpstr>
      <vt:lpstr>Loi normale centrée réduite </vt:lpstr>
      <vt:lpstr>Diapositive 18</vt:lpstr>
      <vt:lpstr>Diapositive 19</vt:lpstr>
      <vt:lpstr>Diapositive 20</vt:lpstr>
      <vt:lpstr>P(Z ≤ Zo)      ,    Zo&lt;0</vt:lpstr>
      <vt:lpstr>Diapositive 22</vt:lpstr>
      <vt:lpstr>Introduction</vt:lpstr>
      <vt:lpstr>Exemple 1: Expérience à un facteur contrôlé à quatre niveaux.</vt:lpstr>
      <vt:lpstr>Exemple 1… suite</vt:lpstr>
      <vt:lpstr>Exemple 1… résultats</vt:lpstr>
      <vt:lpstr>Exemple 2:</vt:lpstr>
      <vt:lpstr>ANOVA à un facteur</vt:lpstr>
      <vt:lpstr>ANOVA à un facteur … les hypothèses</vt:lpstr>
      <vt:lpstr>ANOVA à un facteur … les données</vt:lpstr>
      <vt:lpstr>ANOVA à un facteur… Tableau d ’ANOVA</vt:lpstr>
      <vt:lpstr>ANOVA à un facteur… Concept</vt:lpstr>
      <vt:lpstr>ANOVA à un facteur… Distribution théorique</vt:lpstr>
      <vt:lpstr>Modèle pour l’ANOVA à un facteur</vt:lpstr>
      <vt:lpstr>Modèle pour l’ANOVA à un facteur … suite</vt:lpstr>
      <vt:lpstr>ANOVA à un facteur… Statistique du test</vt:lpstr>
      <vt:lpstr>ANOVA à un facteur… Statistique du test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1-Régression simple </dc:title>
  <dc:creator>sidi_must</dc:creator>
  <cp:lastModifiedBy>sidi_must</cp:lastModifiedBy>
  <cp:revision>2</cp:revision>
  <dcterms:created xsi:type="dcterms:W3CDTF">2021-05-24T23:17:08Z</dcterms:created>
  <dcterms:modified xsi:type="dcterms:W3CDTF">2022-03-31T21:20:02Z</dcterms:modified>
</cp:coreProperties>
</file>