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36" r:id="rId2"/>
    <p:sldId id="301" r:id="rId3"/>
    <p:sldId id="312" r:id="rId4"/>
    <p:sldId id="302" r:id="rId5"/>
    <p:sldId id="313" r:id="rId6"/>
    <p:sldId id="314" r:id="rId7"/>
    <p:sldId id="315" r:id="rId8"/>
    <p:sldId id="316" r:id="rId9"/>
    <p:sldId id="321" r:id="rId10"/>
    <p:sldId id="317" r:id="rId11"/>
    <p:sldId id="328" r:id="rId12"/>
    <p:sldId id="318" r:id="rId13"/>
    <p:sldId id="327" r:id="rId14"/>
    <p:sldId id="319" r:id="rId15"/>
    <p:sldId id="326" r:id="rId16"/>
    <p:sldId id="320" r:id="rId17"/>
    <p:sldId id="335" r:id="rId18"/>
    <p:sldId id="286" r:id="rId19"/>
    <p:sldId id="287" r:id="rId20"/>
    <p:sldId id="300" r:id="rId21"/>
    <p:sldId id="288" r:id="rId22"/>
    <p:sldId id="289" r:id="rId23"/>
    <p:sldId id="305" r:id="rId24"/>
    <p:sldId id="306" r:id="rId25"/>
    <p:sldId id="290" r:id="rId26"/>
    <p:sldId id="291" r:id="rId27"/>
    <p:sldId id="292" r:id="rId28"/>
    <p:sldId id="332" r:id="rId29"/>
    <p:sldId id="333" r:id="rId30"/>
    <p:sldId id="334" r:id="rId31"/>
    <p:sldId id="296" r:id="rId32"/>
    <p:sldId id="304" r:id="rId33"/>
    <p:sldId id="307" r:id="rId34"/>
    <p:sldId id="308" r:id="rId35"/>
    <p:sldId id="309" r:id="rId36"/>
    <p:sldId id="311" r:id="rId37"/>
    <p:sldId id="310" r:id="rId38"/>
    <p:sldId id="303" r:id="rId39"/>
    <p:sldId id="325" r:id="rId40"/>
    <p:sldId id="323" r:id="rId41"/>
    <p:sldId id="324" r:id="rId42"/>
    <p:sldId id="284"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54A"/>
    <a:srgbClr val="CC0000"/>
    <a:srgbClr val="FF3300"/>
    <a:srgbClr val="FFCC66"/>
    <a:srgbClr val="339966"/>
    <a:srgbClr val="FFCC99"/>
    <a:srgbClr val="FFCCCC"/>
    <a:srgbClr val="FF9999"/>
    <a:srgbClr val="F3CD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1765" autoAdjust="0"/>
  </p:normalViewPr>
  <p:slideViewPr>
    <p:cSldViewPr>
      <p:cViewPr varScale="1">
        <p:scale>
          <a:sx n="68" d="100"/>
          <a:sy n="68" d="100"/>
        </p:scale>
        <p:origin x="141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27/03/2022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281381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27/03/2022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356720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422031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54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42</a:t>
            </a:fld>
            <a:endParaRPr lang="fr-FR"/>
          </a:p>
        </p:txBody>
      </p:sp>
    </p:spTree>
    <p:extLst>
      <p:ext uri="{BB962C8B-B14F-4D97-AF65-F5344CB8AC3E}">
        <p14:creationId xmlns:p14="http://schemas.microsoft.com/office/powerpoint/2010/main" val="1608534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370"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371"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27/03/2022</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27/03/2022</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27/03/2022</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27/03/2022</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27/03/2022</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27/03/2022</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27/03/2022</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27/03/2022</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27/03/2022</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27/03/2022</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27/03/2022</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186"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27/03/2022</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scalair.fr/blog/5-parametres-pour-ameliorer-la-disponibilite-de-votre-systeme-d-inform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 ( RSD)</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fr-FR" sz="3600" b="1" u="none" strike="noStrike" cap="none" normalizeH="0" baseline="0" dirty="0" smtClean="0">
                <a:ln>
                  <a:noFill/>
                </a:ln>
                <a:solidFill>
                  <a:schemeClr val="tx2">
                    <a:lumMod val="75000"/>
                    <a:lumOff val="25000"/>
                  </a:schemeClr>
                </a:solidFill>
                <a:effectLst/>
                <a:latin typeface="Constantia" pitchFamily="18" charset="0"/>
              </a:rPr>
              <a:t>Cloud</a:t>
            </a:r>
            <a:r>
              <a:rPr kumimoji="0" lang="fr-FR" sz="3600" b="1" u="none" strike="noStrike" cap="none" normalizeH="0" dirty="0" smtClean="0">
                <a:ln>
                  <a:noFill/>
                </a:ln>
                <a:solidFill>
                  <a:schemeClr val="tx2">
                    <a:lumMod val="75000"/>
                    <a:lumOff val="25000"/>
                  </a:schemeClr>
                </a:solidFill>
                <a:effectLst/>
                <a:latin typeface="Constantia" pitchFamily="18" charset="0"/>
              </a:rPr>
              <a:t> Computing</a:t>
            </a:r>
            <a:endParaRPr kumimoji="0" lang="fr-FR" sz="3600" b="1" u="none" strike="noStrike" cap="none" normalizeH="0" baseline="0" dirty="0" smtClean="0">
              <a:ln>
                <a:noFill/>
              </a:ln>
              <a:solidFill>
                <a:schemeClr val="tx2">
                  <a:lumMod val="75000"/>
                  <a:lumOff val="25000"/>
                </a:schemeClr>
              </a:solidFill>
              <a:effectLst/>
              <a:latin typeface="Constantia" pitchFamily="18" charset="0"/>
            </a:endParaRPr>
          </a:p>
        </p:txBody>
      </p:sp>
      <p:sp>
        <p:nvSpPr>
          <p:cNvPr id="9" name="ZoneTexte 8"/>
          <p:cNvSpPr txBox="1"/>
          <p:nvPr/>
        </p:nvSpPr>
        <p:spPr>
          <a:xfrm>
            <a:off x="2071670" y="-24"/>
            <a:ext cx="5286412" cy="1846659"/>
          </a:xfrm>
          <a:prstGeom prst="rect">
            <a:avLst/>
          </a:prstGeom>
          <a:solidFill>
            <a:schemeClr val="bg1"/>
          </a:solidFill>
        </p:spPr>
        <p:txBody>
          <a:bodyPr wrap="square" rtlCol="0">
            <a:spAutoFit/>
          </a:body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pPr algn="ctr"/>
            <a:endParaRPr lang="fr-FR" sz="1600" b="1" dirty="0" smtClean="0">
              <a:solidFill>
                <a:schemeClr val="tx2"/>
              </a:solidFill>
              <a:latin typeface="Cambria" pitchFamily="18" charset="0"/>
            </a:endParaRP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4"/>
            <a:ext cx="2163881" cy="1846659"/>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119" y="-25"/>
            <a:ext cx="2163881" cy="1846659"/>
          </a:xfrm>
          <a:prstGeom prst="rect">
            <a:avLst/>
          </a:prstGeom>
        </p:spPr>
      </p:pic>
    </p:spTree>
    <p:extLst>
      <p:ext uri="{BB962C8B-B14F-4D97-AF65-F5344CB8AC3E}">
        <p14:creationId xmlns:p14="http://schemas.microsoft.com/office/powerpoint/2010/main" val="1662080053"/>
      </p:ext>
    </p:extLst>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itchFamily="18" charset="0"/>
              </a:rPr>
              <a:t>Trois catégories de service</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pic>
        <p:nvPicPr>
          <p:cNvPr id="4098" name="Picture 2"/>
          <p:cNvPicPr>
            <a:picLocks noGrp="1" noChangeAspect="1" noChangeArrowheads="1"/>
          </p:cNvPicPr>
          <p:nvPr>
            <p:ph idx="1"/>
          </p:nvPr>
        </p:nvPicPr>
        <p:blipFill>
          <a:blip r:embed="rId2"/>
          <a:srcRect/>
          <a:stretch>
            <a:fillRect/>
          </a:stretch>
        </p:blipFill>
        <p:spPr bwMode="auto">
          <a:xfrm>
            <a:off x="1281112" y="1714488"/>
            <a:ext cx="6581775" cy="3038475"/>
          </a:xfrm>
          <a:prstGeom prst="rect">
            <a:avLst/>
          </a:prstGeom>
          <a:noFill/>
          <a:ln w="9525">
            <a:noFill/>
            <a:miter lim="800000"/>
            <a:headEnd/>
            <a:tailEnd/>
          </a:ln>
          <a:effectLst/>
        </p:spPr>
      </p:pic>
      <p:sp>
        <p:nvSpPr>
          <p:cNvPr id="7" name="Rectangle 6"/>
          <p:cNvSpPr/>
          <p:nvPr/>
        </p:nvSpPr>
        <p:spPr>
          <a:xfrm>
            <a:off x="571472" y="1214422"/>
            <a:ext cx="3000396" cy="369332"/>
          </a:xfrm>
          <a:prstGeom prst="rect">
            <a:avLst/>
          </a:prstGeom>
        </p:spPr>
        <p:txBody>
          <a:bodyPr wrap="square">
            <a:spAutoFit/>
          </a:bodyPr>
          <a:lstStyle/>
          <a:p>
            <a:r>
              <a:rPr lang="fr-FR" b="1" dirty="0" err="1" smtClean="0">
                <a:solidFill>
                  <a:schemeClr val="tx2"/>
                </a:solidFill>
                <a:latin typeface="Constantia" pitchFamily="18" charset="0"/>
              </a:rPr>
              <a:t>IaaS</a:t>
            </a:r>
            <a:r>
              <a:rPr lang="fr-FR" b="1" dirty="0" smtClean="0">
                <a:solidFill>
                  <a:schemeClr val="tx2"/>
                </a:solidFill>
                <a:latin typeface="Constantia" pitchFamily="18" charset="0"/>
              </a:rPr>
              <a:t>, </a:t>
            </a:r>
            <a:r>
              <a:rPr lang="fr-FR" b="1" dirty="0" err="1" smtClean="0">
                <a:solidFill>
                  <a:schemeClr val="tx2"/>
                </a:solidFill>
                <a:latin typeface="Constantia" pitchFamily="18" charset="0"/>
              </a:rPr>
              <a:t>PaaS</a:t>
            </a:r>
            <a:r>
              <a:rPr lang="fr-FR" b="1" dirty="0" smtClean="0">
                <a:solidFill>
                  <a:schemeClr val="tx2"/>
                </a:solidFill>
                <a:latin typeface="Constantia" pitchFamily="18" charset="0"/>
              </a:rPr>
              <a:t> et </a:t>
            </a:r>
            <a:r>
              <a:rPr lang="fr-FR" b="1" dirty="0" err="1" smtClean="0">
                <a:solidFill>
                  <a:schemeClr val="tx2"/>
                </a:solidFill>
                <a:latin typeface="Constantia" pitchFamily="18" charset="0"/>
              </a:rPr>
              <a:t>SaaS</a:t>
            </a:r>
            <a:endParaRPr lang="fr-FR" b="1" dirty="0">
              <a:solidFill>
                <a:schemeClr val="tx2"/>
              </a:solidFill>
              <a:latin typeface="Constantia" pitchFamily="18" charset="0"/>
            </a:endParaRPr>
          </a:p>
        </p:txBody>
      </p:sp>
      <p:sp>
        <p:nvSpPr>
          <p:cNvPr id="8" name="Rectangle 7"/>
          <p:cNvSpPr/>
          <p:nvPr/>
        </p:nvSpPr>
        <p:spPr>
          <a:xfrm>
            <a:off x="357158" y="4857760"/>
            <a:ext cx="8786842" cy="923330"/>
          </a:xfrm>
          <a:prstGeom prst="rect">
            <a:avLst/>
          </a:prstGeom>
        </p:spPr>
        <p:txBody>
          <a:bodyPr wrap="square">
            <a:spAutoFit/>
          </a:bodyPr>
          <a:lstStyle/>
          <a:p>
            <a:r>
              <a:rPr lang="fr-FR" b="1" dirty="0" smtClean="0">
                <a:solidFill>
                  <a:schemeClr val="tx2"/>
                </a:solidFill>
                <a:latin typeface="Constantia" pitchFamily="18" charset="0"/>
              </a:rPr>
              <a:t>L’infrastructure en tant que service (</a:t>
            </a:r>
            <a:r>
              <a:rPr lang="fr-FR" b="1" dirty="0" err="1" smtClean="0">
                <a:solidFill>
                  <a:schemeClr val="tx2"/>
                </a:solidFill>
                <a:latin typeface="Constantia" pitchFamily="18" charset="0"/>
              </a:rPr>
              <a:t>IaaS</a:t>
            </a:r>
            <a:r>
              <a:rPr lang="fr-FR" b="1" dirty="0" smtClean="0">
                <a:solidFill>
                  <a:schemeClr val="tx2"/>
                </a:solidFill>
                <a:latin typeface="Constantia" pitchFamily="18" charset="0"/>
              </a:rPr>
              <a:t>), </a:t>
            </a:r>
          </a:p>
          <a:p>
            <a:r>
              <a:rPr lang="fr-FR" b="1" dirty="0" smtClean="0">
                <a:solidFill>
                  <a:schemeClr val="tx2"/>
                </a:solidFill>
                <a:latin typeface="Constantia" pitchFamily="18" charset="0"/>
              </a:rPr>
              <a:t>la plateforme en tant que service (</a:t>
            </a:r>
            <a:r>
              <a:rPr lang="fr-FR" b="1" dirty="0" err="1" smtClean="0">
                <a:solidFill>
                  <a:schemeClr val="tx2"/>
                </a:solidFill>
                <a:latin typeface="Constantia" pitchFamily="18" charset="0"/>
              </a:rPr>
              <a:t>PaaS</a:t>
            </a:r>
            <a:r>
              <a:rPr lang="fr-FR" b="1" dirty="0" smtClean="0">
                <a:solidFill>
                  <a:schemeClr val="tx2"/>
                </a:solidFill>
                <a:latin typeface="Constantia" pitchFamily="18" charset="0"/>
              </a:rPr>
              <a:t>) </a:t>
            </a:r>
          </a:p>
          <a:p>
            <a:r>
              <a:rPr lang="fr-FR" b="1" dirty="0" smtClean="0">
                <a:solidFill>
                  <a:schemeClr val="tx2"/>
                </a:solidFill>
                <a:latin typeface="Constantia" pitchFamily="18" charset="0"/>
              </a:rPr>
              <a:t>et le logiciel en tant que service (</a:t>
            </a:r>
            <a:r>
              <a:rPr lang="fr-FR" b="1" dirty="0" err="1" smtClean="0">
                <a:solidFill>
                  <a:schemeClr val="tx2"/>
                </a:solidFill>
                <a:latin typeface="Constantia" pitchFamily="18" charset="0"/>
              </a:rPr>
              <a:t>SaaS</a:t>
            </a:r>
            <a:r>
              <a:rPr lang="fr-FR" b="1" dirty="0" smtClean="0">
                <a:solidFill>
                  <a:schemeClr val="tx2"/>
                </a:solidFill>
                <a:latin typeface="Constantia" pitchFamily="18" charset="0"/>
              </a:rPr>
              <a:t>).</a:t>
            </a:r>
            <a:endParaRPr lang="fr-FR" b="1" dirty="0">
              <a:solidFill>
                <a:schemeClr val="tx2"/>
              </a:solidFill>
              <a:latin typeface="Constantia" pitchFamily="18" charset="0"/>
            </a:endParaRPr>
          </a:p>
        </p:txBody>
      </p:sp>
    </p:spTree>
    <p:extLst>
      <p:ext uri="{BB962C8B-B14F-4D97-AF65-F5344CB8AC3E}">
        <p14:creationId xmlns:p14="http://schemas.microsoft.com/office/powerpoint/2010/main" val="901465982"/>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Constantia" panose="02030602050306030303" pitchFamily="18" charset="0"/>
              </a:rPr>
              <a:t>Infrastructure en tant </a:t>
            </a:r>
            <a:r>
              <a:rPr lang="fr-FR" b="1" dirty="0" err="1" smtClean="0">
                <a:latin typeface="Constantia" panose="02030602050306030303" pitchFamily="18" charset="0"/>
              </a:rPr>
              <a:t>ue</a:t>
            </a:r>
            <a:r>
              <a:rPr lang="fr-FR" b="1" dirty="0" smtClean="0">
                <a:latin typeface="Constantia" panose="02030602050306030303" pitchFamily="18" charset="0"/>
              </a:rPr>
              <a:t> </a:t>
            </a:r>
            <a:r>
              <a:rPr lang="fr-FR" b="1" dirty="0">
                <a:latin typeface="Constantia" panose="02030602050306030303" pitchFamily="18" charset="0"/>
              </a:rPr>
              <a:t>Service - Infrastructure as a Service (</a:t>
            </a:r>
            <a:r>
              <a:rPr lang="fr-FR" b="1" dirty="0" err="1">
                <a:latin typeface="Constantia" panose="02030602050306030303" pitchFamily="18" charset="0"/>
              </a:rPr>
              <a:t>IaaS</a:t>
            </a:r>
            <a:r>
              <a:rPr lang="fr-FR" b="1" dirty="0">
                <a:latin typeface="Constantia" panose="02030602050306030303" pitchFamily="18" charset="0"/>
              </a:rPr>
              <a:t>) :</a:t>
            </a:r>
            <a:br>
              <a:rPr lang="fr-FR" b="1" dirty="0">
                <a:latin typeface="Constantia" panose="02030602050306030303" pitchFamily="18" charset="0"/>
              </a:rPr>
            </a:br>
            <a:endParaRPr lang="fr-FR" b="1" dirty="0">
              <a:latin typeface="Constantia" panose="02030602050306030303" pitchFamily="18" charset="0"/>
            </a:endParaRPr>
          </a:p>
        </p:txBody>
      </p:sp>
      <p:sp>
        <p:nvSpPr>
          <p:cNvPr id="3" name="Espace réservé du contenu 2"/>
          <p:cNvSpPr>
            <a:spLocks noGrp="1"/>
          </p:cNvSpPr>
          <p:nvPr>
            <p:ph idx="1"/>
          </p:nvPr>
        </p:nvSpPr>
        <p:spPr>
          <a:xfrm>
            <a:off x="107504" y="750565"/>
            <a:ext cx="8928546" cy="5702771"/>
          </a:xfrm>
        </p:spPr>
        <p:txBody>
          <a:bodyPr/>
          <a:lstStyle/>
          <a:p>
            <a:pPr algn="just"/>
            <a:r>
              <a:rPr lang="fr-FR" sz="2200" b="0" dirty="0" smtClean="0">
                <a:solidFill>
                  <a:schemeClr val="tx2"/>
                </a:solidFill>
                <a:latin typeface="Constantia" panose="02030602050306030303" pitchFamily="18" charset="0"/>
              </a:rPr>
              <a:t>Pour </a:t>
            </a:r>
            <a:r>
              <a:rPr lang="fr-FR" sz="2200" b="0" dirty="0">
                <a:solidFill>
                  <a:schemeClr val="tx2"/>
                </a:solidFill>
                <a:latin typeface="Constantia" panose="02030602050306030303" pitchFamily="18" charset="0"/>
              </a:rPr>
              <a:t>ce modèle, l’utilisateur peut louer des capacités de traitement, de stockage, </a:t>
            </a:r>
            <a:r>
              <a:rPr lang="fr-FR" sz="2200" b="0" dirty="0" smtClean="0">
                <a:solidFill>
                  <a:schemeClr val="tx2"/>
                </a:solidFill>
                <a:latin typeface="Constantia" panose="02030602050306030303" pitchFamily="18" charset="0"/>
              </a:rPr>
              <a:t>de réseau </a:t>
            </a:r>
            <a:r>
              <a:rPr lang="fr-FR" sz="2200" b="0" dirty="0">
                <a:solidFill>
                  <a:schemeClr val="tx2"/>
                </a:solidFill>
                <a:latin typeface="Constantia" panose="02030602050306030303" pitchFamily="18" charset="0"/>
              </a:rPr>
              <a:t>et autres ressources de calcul. </a:t>
            </a:r>
            <a:endParaRPr lang="fr-FR" sz="2200" b="0" dirty="0" smtClean="0">
              <a:solidFill>
                <a:schemeClr val="tx2"/>
              </a:solidFill>
              <a:latin typeface="Constantia" panose="02030602050306030303" pitchFamily="18" charset="0"/>
            </a:endParaRPr>
          </a:p>
          <a:p>
            <a:pPr algn="just"/>
            <a:r>
              <a:rPr lang="fr-FR" sz="2200" b="0" dirty="0" smtClean="0">
                <a:solidFill>
                  <a:schemeClr val="tx2"/>
                </a:solidFill>
                <a:latin typeface="Constantia" panose="02030602050306030303" pitchFamily="18" charset="0"/>
              </a:rPr>
              <a:t>L’utilisateur </a:t>
            </a:r>
            <a:r>
              <a:rPr lang="fr-FR" sz="2200" b="0" dirty="0">
                <a:solidFill>
                  <a:schemeClr val="tx2"/>
                </a:solidFill>
                <a:latin typeface="Constantia" panose="02030602050306030303" pitchFamily="18" charset="0"/>
              </a:rPr>
              <a:t>ne gère pas et ne contrôle pas </a:t>
            </a:r>
            <a:r>
              <a:rPr lang="fr-FR" sz="2200" b="0" dirty="0" smtClean="0">
                <a:solidFill>
                  <a:schemeClr val="tx2"/>
                </a:solidFill>
                <a:latin typeface="Constantia" panose="02030602050306030303" pitchFamily="18" charset="0"/>
              </a:rPr>
              <a:t>l’infrastructure physique </a:t>
            </a:r>
            <a:r>
              <a:rPr lang="fr-FR" sz="2200" b="0" dirty="0">
                <a:solidFill>
                  <a:schemeClr val="tx2"/>
                </a:solidFill>
                <a:latin typeface="Constantia" panose="02030602050306030303" pitchFamily="18" charset="0"/>
              </a:rPr>
              <a:t>Cloud sous-jacente mais il a le contrôle sur les systèmes d’exploitation, le </a:t>
            </a:r>
            <a:r>
              <a:rPr lang="fr-FR" sz="2200" b="0" dirty="0" smtClean="0">
                <a:solidFill>
                  <a:schemeClr val="tx2"/>
                </a:solidFill>
                <a:latin typeface="Constantia" panose="02030602050306030303" pitchFamily="18" charset="0"/>
              </a:rPr>
              <a:t>stockage, les </a:t>
            </a:r>
            <a:r>
              <a:rPr lang="fr-FR" sz="2200" b="0" dirty="0">
                <a:solidFill>
                  <a:schemeClr val="tx2"/>
                </a:solidFill>
                <a:latin typeface="Constantia" panose="02030602050306030303" pitchFamily="18" charset="0"/>
              </a:rPr>
              <a:t>applications déployées et la possibilité de sélectionner des composants réseau.</a:t>
            </a:r>
          </a:p>
          <a:p>
            <a:pPr algn="just"/>
            <a:r>
              <a:rPr lang="fr-FR" sz="2200" b="0" dirty="0">
                <a:solidFill>
                  <a:schemeClr val="tx2"/>
                </a:solidFill>
                <a:latin typeface="Constantia" panose="02030602050306030303" pitchFamily="18" charset="0"/>
              </a:rPr>
              <a:t>Amazon Web </a:t>
            </a:r>
            <a:r>
              <a:rPr lang="fr-FR" sz="2200" b="0" dirty="0" smtClean="0">
                <a:solidFill>
                  <a:schemeClr val="tx2"/>
                </a:solidFill>
                <a:latin typeface="Constantia" panose="02030602050306030303" pitchFamily="18" charset="0"/>
              </a:rPr>
              <a:t>Services </a:t>
            </a:r>
            <a:r>
              <a:rPr lang="fr-FR" sz="2200" b="0" dirty="0">
                <a:solidFill>
                  <a:schemeClr val="tx2"/>
                </a:solidFill>
                <a:latin typeface="Constantia" panose="02030602050306030303" pitchFamily="18" charset="0"/>
              </a:rPr>
              <a:t>offre principalement des services </a:t>
            </a:r>
            <a:r>
              <a:rPr lang="fr-FR" sz="2200" b="0" dirty="0" err="1">
                <a:solidFill>
                  <a:schemeClr val="tx2"/>
                </a:solidFill>
                <a:latin typeface="Constantia" panose="02030602050306030303" pitchFamily="18" charset="0"/>
              </a:rPr>
              <a:t>IaaS</a:t>
            </a:r>
            <a:r>
              <a:rPr lang="fr-FR" sz="2200" b="0" dirty="0">
                <a:solidFill>
                  <a:schemeClr val="tx2"/>
                </a:solidFill>
                <a:latin typeface="Constantia" panose="02030602050306030303" pitchFamily="18" charset="0"/>
              </a:rPr>
              <a:t>, qui dans le cas de </a:t>
            </a:r>
            <a:r>
              <a:rPr lang="fr-FR" sz="2200" b="0" dirty="0" smtClean="0">
                <a:solidFill>
                  <a:schemeClr val="tx2"/>
                </a:solidFill>
                <a:latin typeface="Constantia" panose="02030602050306030303" pitchFamily="18" charset="0"/>
              </a:rPr>
              <a:t>son service </a:t>
            </a:r>
            <a:r>
              <a:rPr lang="fr-FR" sz="2200" b="0" dirty="0">
                <a:solidFill>
                  <a:schemeClr val="tx2"/>
                </a:solidFill>
                <a:latin typeface="Constantia" panose="02030602050306030303" pitchFamily="18" charset="0"/>
              </a:rPr>
              <a:t>EC2 propose des machines virtuelles avec une pile logicielle personnalisable de </a:t>
            </a:r>
            <a:r>
              <a:rPr lang="fr-FR" sz="2200" b="0" dirty="0" smtClean="0">
                <a:solidFill>
                  <a:schemeClr val="tx2"/>
                </a:solidFill>
                <a:latin typeface="Constantia" panose="02030602050306030303" pitchFamily="18" charset="0"/>
              </a:rPr>
              <a:t>façon similaire </a:t>
            </a:r>
            <a:r>
              <a:rPr lang="fr-FR" sz="2200" b="0" dirty="0">
                <a:solidFill>
                  <a:schemeClr val="tx2"/>
                </a:solidFill>
                <a:latin typeface="Constantia" panose="02030602050306030303" pitchFamily="18" charset="0"/>
              </a:rPr>
              <a:t>à un serveur physique ordinaire. </a:t>
            </a:r>
            <a:endParaRPr lang="fr-FR" sz="2200" b="0" dirty="0" smtClean="0">
              <a:solidFill>
                <a:schemeClr val="tx2"/>
              </a:solidFill>
              <a:latin typeface="Constantia" panose="02030602050306030303" pitchFamily="18" charset="0"/>
            </a:endParaRPr>
          </a:p>
          <a:p>
            <a:pPr algn="just"/>
            <a:r>
              <a:rPr lang="fr-FR" sz="2200" b="0" dirty="0" smtClean="0">
                <a:solidFill>
                  <a:schemeClr val="tx2"/>
                </a:solidFill>
                <a:latin typeface="Constantia" panose="02030602050306030303" pitchFamily="18" charset="0"/>
              </a:rPr>
              <a:t>Les </a:t>
            </a:r>
            <a:r>
              <a:rPr lang="fr-FR" sz="2200" b="0" dirty="0">
                <a:solidFill>
                  <a:schemeClr val="tx2"/>
                </a:solidFill>
                <a:latin typeface="Constantia" panose="02030602050306030303" pitchFamily="18" charset="0"/>
              </a:rPr>
              <a:t>utilisateurs ont des privilèges pour effectuer </a:t>
            </a:r>
            <a:r>
              <a:rPr lang="fr-FR" sz="2200" b="0" dirty="0" smtClean="0">
                <a:solidFill>
                  <a:schemeClr val="tx2"/>
                </a:solidFill>
                <a:latin typeface="Constantia" panose="02030602050306030303" pitchFamily="18" charset="0"/>
              </a:rPr>
              <a:t>de nombreuses </a:t>
            </a:r>
            <a:r>
              <a:rPr lang="fr-FR" sz="2200" b="0" dirty="0">
                <a:solidFill>
                  <a:schemeClr val="tx2"/>
                </a:solidFill>
                <a:latin typeface="Constantia" panose="02030602050306030303" pitchFamily="18" charset="0"/>
              </a:rPr>
              <a:t>activités pour le serveur, telles que : le démarrage et l'arrêt, la personnalisation </a:t>
            </a:r>
            <a:r>
              <a:rPr lang="fr-FR" sz="2200" b="0" dirty="0" smtClean="0">
                <a:solidFill>
                  <a:schemeClr val="tx2"/>
                </a:solidFill>
                <a:latin typeface="Constantia" panose="02030602050306030303" pitchFamily="18" charset="0"/>
              </a:rPr>
              <a:t>en installant </a:t>
            </a:r>
            <a:r>
              <a:rPr lang="fr-FR" sz="2200" b="0" dirty="0">
                <a:solidFill>
                  <a:schemeClr val="tx2"/>
                </a:solidFill>
                <a:latin typeface="Constantia" panose="02030602050306030303" pitchFamily="18" charset="0"/>
              </a:rPr>
              <a:t>des logiciels, l’ajout de disques virtuels et la configuration des autorisations </a:t>
            </a:r>
            <a:r>
              <a:rPr lang="fr-FR" sz="2200" b="0" dirty="0" smtClean="0">
                <a:solidFill>
                  <a:schemeClr val="tx2"/>
                </a:solidFill>
                <a:latin typeface="Constantia" panose="02030602050306030303" pitchFamily="18" charset="0"/>
              </a:rPr>
              <a:t>d'accès et </a:t>
            </a:r>
            <a:r>
              <a:rPr lang="fr-FR" sz="2200" b="0" dirty="0">
                <a:solidFill>
                  <a:schemeClr val="tx2"/>
                </a:solidFill>
                <a:latin typeface="Constantia" panose="02030602050306030303" pitchFamily="18" charset="0"/>
              </a:rPr>
              <a:t>des règles de pare-feu</a:t>
            </a:r>
            <a:r>
              <a:rPr lang="fr-FR" sz="2200" b="0" dirty="0" smtClean="0">
                <a:solidFill>
                  <a:schemeClr val="tx2"/>
                </a:solidFill>
                <a:latin typeface="Constantia" panose="02030602050306030303" pitchFamily="18" charset="0"/>
              </a:rPr>
              <a:t>.</a:t>
            </a:r>
          </a:p>
          <a:p>
            <a:pPr algn="just"/>
            <a:r>
              <a:rPr lang="en-US" sz="2400" b="0" dirty="0" smtClean="0">
                <a:solidFill>
                  <a:srgbClr val="1C1C1C"/>
                </a:solidFill>
                <a:latin typeface="Constantia" panose="02030602050306030303" pitchFamily="18" charset="0"/>
              </a:rPr>
              <a:t>Exemple : Amazon </a:t>
            </a:r>
            <a:r>
              <a:rPr lang="en-US" sz="2400" b="0" dirty="0">
                <a:solidFill>
                  <a:srgbClr val="1C1C1C"/>
                </a:solidFill>
                <a:latin typeface="Constantia" panose="02030602050306030303" pitchFamily="18" charset="0"/>
              </a:rPr>
              <a:t>Web Services, Google Cloud, Windows </a:t>
            </a:r>
            <a:r>
              <a:rPr lang="en-US" sz="2400" b="0" dirty="0" err="1">
                <a:solidFill>
                  <a:srgbClr val="1C1C1C"/>
                </a:solidFill>
                <a:latin typeface="Constantia" panose="02030602050306030303" pitchFamily="18" charset="0"/>
              </a:rPr>
              <a:t>Asur</a:t>
            </a:r>
            <a:endParaRPr lang="fr-FR" sz="2200" dirty="0">
              <a:solidFill>
                <a:schemeClr val="tx2"/>
              </a:solidFill>
              <a:latin typeface="Constantia" panose="02030602050306030303" pitchFamily="18" charset="0"/>
            </a:endParaRPr>
          </a:p>
          <a:p>
            <a:pPr algn="just"/>
            <a:endParaRPr lang="fr-FR" dirty="0">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dirty="0"/>
          </a:p>
        </p:txBody>
      </p:sp>
    </p:spTree>
    <p:extLst>
      <p:ext uri="{BB962C8B-B14F-4D97-AF65-F5344CB8AC3E}">
        <p14:creationId xmlns:p14="http://schemas.microsoft.com/office/powerpoint/2010/main" val="2103832879"/>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1800" dirty="0" err="1" smtClean="0">
                <a:solidFill>
                  <a:schemeClr val="tx2"/>
                </a:solidFill>
                <a:latin typeface="Constantia" pitchFamily="18" charset="0"/>
              </a:rPr>
              <a:t>IaaS</a:t>
            </a:r>
            <a:endParaRPr lang="fr-FR" sz="1800" dirty="0" smtClean="0">
              <a:solidFill>
                <a:schemeClr val="tx2"/>
              </a:solidFill>
              <a:latin typeface="Constantia" pitchFamily="18" charset="0"/>
            </a:endParaRPr>
          </a:p>
          <a:p>
            <a:endParaRPr lang="fr-FR" sz="1800" dirty="0" smtClean="0">
              <a:solidFill>
                <a:schemeClr val="tx2"/>
              </a:solidFill>
              <a:latin typeface="Constantia" pitchFamily="18" charset="0"/>
            </a:endParaRPr>
          </a:p>
          <a:p>
            <a:pPr>
              <a:buFont typeface="Wingdings" pitchFamily="2" charset="2"/>
              <a:buChar char="ü"/>
            </a:pPr>
            <a:r>
              <a:rPr lang="fr-FR" sz="1800" b="0" dirty="0" smtClean="0">
                <a:solidFill>
                  <a:schemeClr val="tx2"/>
                </a:solidFill>
                <a:latin typeface="Constantia" pitchFamily="18" charset="0"/>
              </a:rPr>
              <a:t>Les fournisseurs d’Infrastructures en tant que Service, comme AWS, proposent un stockage sur serveur virtuel, mais également des API laissant les utilisateurs transférer leurs charges de travail vers des machines virtuelles (VM).</a:t>
            </a:r>
          </a:p>
          <a:p>
            <a:pPr>
              <a:buFont typeface="Wingdings" pitchFamily="2" charset="2"/>
              <a:buChar char="ü"/>
            </a:pPr>
            <a:endParaRPr lang="fr-FR" sz="1800" b="0" dirty="0" smtClean="0">
              <a:solidFill>
                <a:schemeClr val="tx2"/>
              </a:solidFill>
              <a:latin typeface="Constantia" pitchFamily="18" charset="0"/>
            </a:endParaRPr>
          </a:p>
          <a:p>
            <a:pPr>
              <a:buFont typeface="Wingdings" pitchFamily="2" charset="2"/>
              <a:buChar char="ü"/>
            </a:pPr>
            <a:r>
              <a:rPr lang="fr-FR" sz="1800" b="0" dirty="0" smtClean="0">
                <a:solidFill>
                  <a:schemeClr val="tx2"/>
                </a:solidFill>
                <a:latin typeface="Constantia" pitchFamily="18" charset="0"/>
              </a:rPr>
              <a:t> Les IAAS peuvent être des serveurs, des réseaux, de l’espace de stockage.</a:t>
            </a:r>
          </a:p>
          <a:p>
            <a:pPr>
              <a:buFont typeface="Wingdings" pitchFamily="2" charset="2"/>
              <a:buChar char="ü"/>
            </a:pPr>
            <a:endParaRPr lang="fr-FR" sz="1800" b="0" dirty="0" smtClean="0">
              <a:solidFill>
                <a:schemeClr val="tx2"/>
              </a:solidFill>
              <a:latin typeface="Constantia" pitchFamily="18" charset="0"/>
            </a:endParaRPr>
          </a:p>
          <a:p>
            <a:pPr>
              <a:buFont typeface="Wingdings" pitchFamily="2" charset="2"/>
              <a:buChar char="ü"/>
            </a:pPr>
            <a:r>
              <a:rPr lang="fr-FR" sz="1800" b="0" dirty="0" smtClean="0">
                <a:solidFill>
                  <a:schemeClr val="tx2"/>
                </a:solidFill>
                <a:latin typeface="Constantia" pitchFamily="18" charset="0"/>
              </a:rPr>
              <a:t>Les infrastructures fournies peuvent être petites, moyennes, grandes ou très grandes pur s’adapter aux différents besoins.</a:t>
            </a:r>
          </a:p>
          <a:p>
            <a:pPr>
              <a:buFont typeface="Wingdings" pitchFamily="2" charset="2"/>
              <a:buChar char="ü"/>
            </a:pPr>
            <a:endParaRPr lang="fr-FR" sz="1800" b="0" dirty="0" smtClean="0">
              <a:solidFill>
                <a:schemeClr val="tx2"/>
              </a:solidFill>
              <a:latin typeface="Constantia" pitchFamily="18" charset="0"/>
            </a:endParaRPr>
          </a:p>
          <a:p>
            <a:pPr>
              <a:buFont typeface="Wingdings" pitchFamily="2" charset="2"/>
              <a:buChar char="ü"/>
            </a:pPr>
            <a:r>
              <a:rPr lang="fr-FR" sz="1800" b="0" dirty="0" smtClean="0">
                <a:solidFill>
                  <a:schemeClr val="tx2"/>
                </a:solidFill>
                <a:latin typeface="Constantia" pitchFamily="18" charset="0"/>
              </a:rPr>
              <a:t> Grâce à ce type d’infrastructures, les entreprises n’ont pas besoin d’investir dans leur propre matériel. </a:t>
            </a:r>
          </a:p>
          <a:p>
            <a:pPr>
              <a:buFont typeface="Wingdings" pitchFamily="2" charset="2"/>
              <a:buChar char="ü"/>
            </a:pPr>
            <a:endParaRPr lang="fr-FR" sz="1800" b="0" dirty="0" smtClean="0">
              <a:solidFill>
                <a:schemeClr val="tx2"/>
              </a:solidFill>
              <a:latin typeface="Constantia" pitchFamily="18" charset="0"/>
            </a:endParaRPr>
          </a:p>
          <a:p>
            <a:pPr>
              <a:buFont typeface="Wingdings" pitchFamily="2" charset="2"/>
              <a:buChar char="ü"/>
            </a:pPr>
            <a:r>
              <a:rPr lang="fr-FR" sz="1800" b="0" dirty="0" smtClean="0">
                <a:solidFill>
                  <a:schemeClr val="tx2"/>
                </a:solidFill>
                <a:latin typeface="Constantia" pitchFamily="18" charset="0"/>
              </a:rPr>
              <a:t>Les </a:t>
            </a:r>
            <a:r>
              <a:rPr lang="fr-FR" sz="1800" b="0" dirty="0" err="1" smtClean="0">
                <a:solidFill>
                  <a:schemeClr val="tx2"/>
                </a:solidFill>
                <a:latin typeface="Constantia" pitchFamily="18" charset="0"/>
              </a:rPr>
              <a:t>IaaS</a:t>
            </a:r>
            <a:r>
              <a:rPr lang="fr-FR" sz="1800" b="0" dirty="0" smtClean="0">
                <a:solidFill>
                  <a:schemeClr val="tx2"/>
                </a:solidFill>
                <a:latin typeface="Constantia" pitchFamily="18" charset="0"/>
              </a:rPr>
              <a:t> sont également </a:t>
            </a:r>
            <a:r>
              <a:rPr lang="fr-FR" sz="1800" b="0" dirty="0" err="1" smtClean="0">
                <a:solidFill>
                  <a:schemeClr val="tx2"/>
                </a:solidFill>
                <a:latin typeface="Constantia" pitchFamily="18" charset="0"/>
              </a:rPr>
              <a:t>scalables</a:t>
            </a:r>
            <a:r>
              <a:rPr lang="fr-FR" sz="1800" b="0" dirty="0" smtClean="0">
                <a:solidFill>
                  <a:schemeClr val="tx2"/>
                </a:solidFill>
                <a:latin typeface="Constantia" pitchFamily="18" charset="0"/>
              </a:rPr>
              <a:t> et flexibles, et s’adaptent à la charge de travail.</a:t>
            </a:r>
            <a:endParaRPr lang="fr-FR" sz="18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a:xfrm>
            <a:off x="457200" y="44450"/>
            <a:ext cx="8382000" cy="563563"/>
          </a:xfrm>
        </p:spPr>
        <p:txBody>
          <a:bodyPr/>
          <a:lstStyle/>
          <a:p>
            <a:pPr algn="ctr"/>
            <a:r>
              <a:rPr lang="fr-FR" b="1" dirty="0" smtClean="0">
                <a:latin typeface="Constantia" pitchFamily="18" charset="0"/>
              </a:rPr>
              <a:t>Trois catégories de service</a:t>
            </a:r>
            <a:endParaRPr lang="fr-FR" b="1" dirty="0">
              <a:latin typeface="Constantia" pitchFamily="18" charset="0"/>
            </a:endParaRPr>
          </a:p>
        </p:txBody>
      </p:sp>
    </p:spTree>
    <p:extLst>
      <p:ext uri="{BB962C8B-B14F-4D97-AF65-F5344CB8AC3E}">
        <p14:creationId xmlns:p14="http://schemas.microsoft.com/office/powerpoint/2010/main" val="1490589076"/>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3408"/>
            <a:ext cx="8712522" cy="1065733"/>
          </a:xfrm>
        </p:spPr>
        <p:txBody>
          <a:bodyPr/>
          <a:lstStyle/>
          <a:p>
            <a:pPr algn="ctr"/>
            <a:r>
              <a:rPr lang="fr-FR" b="1" dirty="0">
                <a:latin typeface="Constantia" panose="02030602050306030303" pitchFamily="18" charset="0"/>
              </a:rPr>
              <a:t>Plateforme en tant que Service - Platform as a Service (</a:t>
            </a:r>
            <a:r>
              <a:rPr lang="fr-FR" b="1" dirty="0" err="1">
                <a:latin typeface="Constantia" panose="02030602050306030303" pitchFamily="18" charset="0"/>
              </a:rPr>
              <a:t>PaaS</a:t>
            </a:r>
            <a:r>
              <a:rPr lang="fr-FR" b="1" dirty="0">
                <a:latin typeface="Constantia" panose="02030602050306030303" pitchFamily="18" charset="0"/>
              </a:rPr>
              <a:t>) :</a:t>
            </a:r>
            <a:endParaRPr lang="fr-FR" dirty="0">
              <a:latin typeface="Constantia" panose="02030602050306030303" pitchFamily="18" charset="0"/>
            </a:endParaRPr>
          </a:p>
        </p:txBody>
      </p:sp>
      <p:sp>
        <p:nvSpPr>
          <p:cNvPr id="3" name="Espace réservé du contenu 2"/>
          <p:cNvSpPr>
            <a:spLocks noGrp="1"/>
          </p:cNvSpPr>
          <p:nvPr>
            <p:ph idx="1"/>
          </p:nvPr>
        </p:nvSpPr>
        <p:spPr>
          <a:xfrm>
            <a:off x="323528" y="822326"/>
            <a:ext cx="8712522" cy="5645150"/>
          </a:xfrm>
        </p:spPr>
        <p:txBody>
          <a:bodyPr/>
          <a:lstStyle/>
          <a:p>
            <a:pPr algn="just"/>
            <a:r>
              <a:rPr lang="fr-FR" sz="2400" b="0" dirty="0">
                <a:solidFill>
                  <a:schemeClr val="tx2"/>
                </a:solidFill>
                <a:latin typeface="Constantia" panose="02030602050306030303" pitchFamily="18" charset="0"/>
              </a:rPr>
              <a:t>Le consommateur peut déployer sur l’infrastructure Cloud ses propres </a:t>
            </a:r>
            <a:r>
              <a:rPr lang="fr-FR" sz="2400" b="0" dirty="0" smtClean="0">
                <a:solidFill>
                  <a:schemeClr val="tx2"/>
                </a:solidFill>
                <a:latin typeface="Constantia" panose="02030602050306030303" pitchFamily="18" charset="0"/>
              </a:rPr>
              <a:t>applications, dans </a:t>
            </a:r>
            <a:r>
              <a:rPr lang="fr-FR" sz="2400" b="0" dirty="0">
                <a:solidFill>
                  <a:schemeClr val="tx2"/>
                </a:solidFill>
                <a:latin typeface="Constantia" panose="02030602050306030303" pitchFamily="18" charset="0"/>
              </a:rPr>
              <a:t>la mesure où le fournisseur supporte le langage de programmation. </a:t>
            </a:r>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L’utilisateur </a:t>
            </a:r>
            <a:r>
              <a:rPr lang="fr-FR" sz="2400" b="0" dirty="0">
                <a:solidFill>
                  <a:schemeClr val="tx2"/>
                </a:solidFill>
                <a:latin typeface="Constantia" panose="02030602050306030303" pitchFamily="18" charset="0"/>
              </a:rPr>
              <a:t>gère et </a:t>
            </a:r>
            <a:r>
              <a:rPr lang="fr-FR" sz="2400" b="0" dirty="0" smtClean="0">
                <a:solidFill>
                  <a:schemeClr val="tx2"/>
                </a:solidFill>
                <a:latin typeface="Constantia" panose="02030602050306030303" pitchFamily="18" charset="0"/>
              </a:rPr>
              <a:t>ne contrôle </a:t>
            </a:r>
            <a:r>
              <a:rPr lang="fr-FR" sz="2400" b="0" dirty="0">
                <a:solidFill>
                  <a:schemeClr val="tx2"/>
                </a:solidFill>
                <a:latin typeface="Constantia" panose="02030602050306030303" pitchFamily="18" charset="0"/>
              </a:rPr>
              <a:t>pas l’infrastructure Cloud sous-jacente (réseau, serveurs, systèmes </a:t>
            </a:r>
            <a:r>
              <a:rPr lang="fr-FR" sz="2400" b="0" dirty="0" smtClean="0">
                <a:solidFill>
                  <a:schemeClr val="tx2"/>
                </a:solidFill>
                <a:latin typeface="Constantia" panose="02030602050306030303" pitchFamily="18" charset="0"/>
              </a:rPr>
              <a:t>d’exploitation, stockage</a:t>
            </a:r>
            <a:r>
              <a:rPr lang="fr-FR" sz="2400" b="0" dirty="0">
                <a:solidFill>
                  <a:schemeClr val="tx2"/>
                </a:solidFill>
                <a:latin typeface="Constantia" panose="02030602050306030303" pitchFamily="18" charset="0"/>
              </a:rPr>
              <a:t>) mais il a le contrôle sur les applications déployées et la possibilité de </a:t>
            </a:r>
            <a:r>
              <a:rPr lang="fr-FR" sz="2400" b="0" dirty="0" smtClean="0">
                <a:solidFill>
                  <a:schemeClr val="tx2"/>
                </a:solidFill>
                <a:latin typeface="Constantia" panose="02030602050306030303" pitchFamily="18" charset="0"/>
              </a:rPr>
              <a:t>configurer l’environnement </a:t>
            </a:r>
            <a:r>
              <a:rPr lang="fr-FR" sz="2400" b="0" dirty="0">
                <a:solidFill>
                  <a:schemeClr val="tx2"/>
                </a:solidFill>
                <a:latin typeface="Constantia" panose="02030602050306030303" pitchFamily="18" charset="0"/>
              </a:rPr>
              <a:t>d’hébergement applicatif.</a:t>
            </a:r>
          </a:p>
          <a:p>
            <a:pPr algn="just"/>
            <a:r>
              <a:rPr lang="fr-FR" sz="2400" b="0" dirty="0">
                <a:solidFill>
                  <a:schemeClr val="tx2"/>
                </a:solidFill>
                <a:latin typeface="Constantia" panose="02030602050306030303" pitchFamily="18" charset="0"/>
              </a:rPr>
              <a:t>Google App </a:t>
            </a:r>
            <a:r>
              <a:rPr lang="fr-FR" sz="2400" b="0" dirty="0" err="1" smtClean="0">
                <a:solidFill>
                  <a:schemeClr val="tx2"/>
                </a:solidFill>
                <a:latin typeface="Constantia" panose="02030602050306030303" pitchFamily="18" charset="0"/>
              </a:rPr>
              <a:t>Engine</a:t>
            </a:r>
            <a:r>
              <a:rPr lang="fr-FR" sz="2400" b="0" dirty="0" smtClean="0">
                <a:solidFill>
                  <a:schemeClr val="tx2"/>
                </a:solidFill>
                <a:latin typeface="Constantia" panose="02030602050306030303" pitchFamily="18" charset="0"/>
              </a:rPr>
              <a:t> </a:t>
            </a:r>
            <a:r>
              <a:rPr lang="fr-FR" sz="2400" b="0" dirty="0">
                <a:solidFill>
                  <a:schemeClr val="tx2"/>
                </a:solidFill>
                <a:latin typeface="Constantia" panose="02030602050306030303" pitchFamily="18" charset="0"/>
              </a:rPr>
              <a:t>est un exemple de </a:t>
            </a:r>
            <a:r>
              <a:rPr lang="fr-FR" sz="2400" b="0" dirty="0" err="1">
                <a:solidFill>
                  <a:schemeClr val="tx2"/>
                </a:solidFill>
                <a:latin typeface="Constantia" panose="02030602050306030303" pitchFamily="18" charset="0"/>
              </a:rPr>
              <a:t>PaaS</a:t>
            </a:r>
            <a:r>
              <a:rPr lang="fr-FR" sz="2400" b="0" dirty="0">
                <a:solidFill>
                  <a:schemeClr val="tx2"/>
                </a:solidFill>
                <a:latin typeface="Constantia" panose="02030602050306030303" pitchFamily="18" charset="0"/>
              </a:rPr>
              <a:t> qui offre un environnement évolutif </a:t>
            </a:r>
            <a:r>
              <a:rPr lang="fr-FR" sz="2400" b="0" dirty="0" smtClean="0">
                <a:solidFill>
                  <a:schemeClr val="tx2"/>
                </a:solidFill>
                <a:latin typeface="Constantia" panose="02030602050306030303" pitchFamily="18" charset="0"/>
              </a:rPr>
              <a:t>pour le </a:t>
            </a:r>
            <a:r>
              <a:rPr lang="fr-FR" sz="2400" b="0" dirty="0">
                <a:solidFill>
                  <a:schemeClr val="tx2"/>
                </a:solidFill>
                <a:latin typeface="Constantia" panose="02030602050306030303" pitchFamily="18" charset="0"/>
              </a:rPr>
              <a:t>développement et l'hébergement d'applications Web, écrites dans des langages </a:t>
            </a:r>
            <a:r>
              <a:rPr lang="fr-FR" sz="2400" b="0" dirty="0" smtClean="0">
                <a:solidFill>
                  <a:schemeClr val="tx2"/>
                </a:solidFill>
                <a:latin typeface="Constantia" panose="02030602050306030303" pitchFamily="18" charset="0"/>
              </a:rPr>
              <a:t>de programmation </a:t>
            </a:r>
            <a:r>
              <a:rPr lang="fr-FR" sz="2400" b="0" dirty="0">
                <a:solidFill>
                  <a:schemeClr val="tx2"/>
                </a:solidFill>
                <a:latin typeface="Constantia" panose="02030602050306030303" pitchFamily="18" charset="0"/>
              </a:rPr>
              <a:t>spécifiques tels que Python ou Java</a:t>
            </a:r>
            <a:r>
              <a:rPr lang="fr-FR" sz="2400" b="0" dirty="0" smtClean="0">
                <a:solidFill>
                  <a:schemeClr val="tx2"/>
                </a:solidFill>
                <a:latin typeface="Constantia" panose="02030602050306030303" pitchFamily="18" charset="0"/>
              </a:rPr>
              <a:t>.</a:t>
            </a:r>
            <a:endParaRPr lang="fr-FR" sz="2400" b="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217611932"/>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1800" dirty="0" err="1" smtClean="0">
                <a:solidFill>
                  <a:schemeClr val="tx2"/>
                </a:solidFill>
                <a:latin typeface="Constantia" pitchFamily="18" charset="0"/>
              </a:rPr>
              <a:t>PaaS</a:t>
            </a:r>
            <a:endParaRPr lang="fr-FR" sz="1800" dirty="0" smtClean="0">
              <a:solidFill>
                <a:schemeClr val="tx2"/>
              </a:solidFill>
              <a:latin typeface="Constantia" pitchFamily="18" charset="0"/>
            </a:endParaRPr>
          </a:p>
          <a:p>
            <a:endParaRPr lang="fr-FR" sz="1800" dirty="0" smtClean="0">
              <a:solidFill>
                <a:schemeClr val="tx2"/>
              </a:solidFill>
              <a:latin typeface="Constantia" pitchFamily="18" charset="0"/>
            </a:endParaRPr>
          </a:p>
          <a:p>
            <a:pPr algn="just">
              <a:buFont typeface="Wingdings" pitchFamily="2" charset="2"/>
              <a:buChar char="ü"/>
            </a:pPr>
            <a:r>
              <a:rPr lang="fr-FR" sz="1800" b="0" dirty="0" smtClean="0">
                <a:solidFill>
                  <a:schemeClr val="tx2"/>
                </a:solidFill>
                <a:latin typeface="Constantia" pitchFamily="18" charset="0"/>
              </a:rPr>
              <a:t>Les Plateformes en tant que services sont des environnements Cloud offrant tout le nécessaire pour le cycle de vie complet d’applications Cloud, du développement à la livraison. Elles permettent de s’émanciper de l’achat et de la maintenance du matériel, des logiciels, et de l’hébergement.</a:t>
            </a:r>
          </a:p>
          <a:p>
            <a:pPr algn="just">
              <a:buFont typeface="Wingdings" pitchFamily="2" charset="2"/>
              <a:buChar char="ü"/>
            </a:pPr>
            <a:r>
              <a:rPr lang="fr-FR" sz="1800" b="0" dirty="0" smtClean="0">
                <a:solidFill>
                  <a:schemeClr val="tx2"/>
                </a:solidFill>
                <a:latin typeface="Constantia" pitchFamily="18" charset="0"/>
              </a:rPr>
              <a:t> Les fournisseurs de Plateformes en tant que Services quant à eux hébergent les outils de développements sur leurs infrastructures. Les utilisateurs peuvent accéder à ces outils par l’intermédiaire des APIs, des portails web ou des logiciels </a:t>
            </a:r>
            <a:r>
              <a:rPr lang="fr-FR" sz="1800" b="0" dirty="0" err="1" smtClean="0">
                <a:solidFill>
                  <a:schemeClr val="tx2"/>
                </a:solidFill>
                <a:latin typeface="Constantia" pitchFamily="18" charset="0"/>
              </a:rPr>
              <a:t>gateway</a:t>
            </a:r>
            <a:r>
              <a:rPr lang="fr-FR" sz="1800" b="0" dirty="0" smtClean="0">
                <a:solidFill>
                  <a:schemeClr val="tx2"/>
                </a:solidFill>
                <a:latin typeface="Constantia" pitchFamily="18" charset="0"/>
              </a:rPr>
              <a:t>. </a:t>
            </a:r>
          </a:p>
          <a:p>
            <a:pPr algn="just">
              <a:buFont typeface="Wingdings" pitchFamily="2" charset="2"/>
              <a:buChar char="ü"/>
            </a:pPr>
            <a:r>
              <a:rPr lang="fr-FR" sz="1800" b="0" dirty="0" smtClean="0">
                <a:solidFill>
                  <a:schemeClr val="tx2"/>
                </a:solidFill>
                <a:latin typeface="Constantia" pitchFamily="18" charset="0"/>
              </a:rPr>
              <a:t>Le </a:t>
            </a:r>
            <a:r>
              <a:rPr lang="fr-FR" sz="1800" b="0" dirty="0" err="1" smtClean="0">
                <a:solidFill>
                  <a:schemeClr val="tx2"/>
                </a:solidFill>
                <a:latin typeface="Constantia" pitchFamily="18" charset="0"/>
              </a:rPr>
              <a:t>PaaS</a:t>
            </a:r>
            <a:r>
              <a:rPr lang="fr-FR" sz="1800" b="0" dirty="0" smtClean="0">
                <a:solidFill>
                  <a:schemeClr val="tx2"/>
                </a:solidFill>
                <a:latin typeface="Constantia" pitchFamily="18" charset="0"/>
              </a:rPr>
              <a:t> est utilisé pour le développement général de logiciels et de nombreux fournisseurs hébergent également le logiciel une fois qu’il est développé. Les principaux  fournisseurs sont </a:t>
            </a:r>
            <a:r>
              <a:rPr lang="fr-FR" sz="1800" dirty="0" smtClean="0">
                <a:solidFill>
                  <a:schemeClr val="tx2"/>
                </a:solidFill>
                <a:latin typeface="Constantia" pitchFamily="18" charset="0"/>
              </a:rPr>
              <a:t>Salesforce.com, </a:t>
            </a:r>
            <a:r>
              <a:rPr lang="fr-FR" sz="1800" dirty="0" err="1" smtClean="0">
                <a:solidFill>
                  <a:schemeClr val="tx2"/>
                </a:solidFill>
                <a:latin typeface="Constantia" pitchFamily="18" charset="0"/>
              </a:rPr>
              <a:t>Elastic</a:t>
            </a:r>
            <a:r>
              <a:rPr lang="fr-FR" sz="1800" dirty="0" smtClean="0">
                <a:solidFill>
                  <a:schemeClr val="tx2"/>
                </a:solidFill>
                <a:latin typeface="Constantia" pitchFamily="18" charset="0"/>
              </a:rPr>
              <a:t> </a:t>
            </a:r>
            <a:r>
              <a:rPr lang="fr-FR" sz="1800" dirty="0" err="1" smtClean="0">
                <a:solidFill>
                  <a:schemeClr val="tx2"/>
                </a:solidFill>
                <a:latin typeface="Constantia" pitchFamily="18" charset="0"/>
              </a:rPr>
              <a:t>Beanstalk</a:t>
            </a:r>
            <a:r>
              <a:rPr lang="fr-FR" sz="1800" dirty="0" smtClean="0">
                <a:solidFill>
                  <a:schemeClr val="tx2"/>
                </a:solidFill>
                <a:latin typeface="Constantia" pitchFamily="18" charset="0"/>
              </a:rPr>
              <a:t> d’Amazon et Google </a:t>
            </a:r>
            <a:r>
              <a:rPr lang="fr-FR" sz="1800" dirty="0" err="1" smtClean="0">
                <a:solidFill>
                  <a:schemeClr val="tx2"/>
                </a:solidFill>
                <a:latin typeface="Constantia" pitchFamily="18" charset="0"/>
              </a:rPr>
              <a:t>App</a:t>
            </a:r>
            <a:r>
              <a:rPr lang="fr-FR" sz="1800" dirty="0" smtClean="0">
                <a:solidFill>
                  <a:schemeClr val="tx2"/>
                </a:solidFill>
                <a:latin typeface="Constantia" pitchFamily="18" charset="0"/>
              </a:rPr>
              <a:t> </a:t>
            </a:r>
            <a:r>
              <a:rPr lang="fr-FR" sz="1800" dirty="0" err="1" smtClean="0">
                <a:solidFill>
                  <a:schemeClr val="tx2"/>
                </a:solidFill>
                <a:latin typeface="Constantia" pitchFamily="18" charset="0"/>
              </a:rPr>
              <a:t>Engine</a:t>
            </a:r>
            <a:r>
              <a:rPr lang="fr-FR" sz="1800" dirty="0" smtClean="0">
                <a:solidFill>
                  <a:schemeClr val="tx2"/>
                </a:solidFill>
                <a:latin typeface="Constantia" pitchFamily="18" charset="0"/>
              </a:rPr>
              <a:t>. </a:t>
            </a:r>
          </a:p>
          <a:p>
            <a:pPr algn="just">
              <a:buFont typeface="Wingdings" pitchFamily="2" charset="2"/>
              <a:buChar char="ü"/>
            </a:pPr>
            <a:r>
              <a:rPr lang="fr-FR" sz="1800" b="0" dirty="0" smtClean="0">
                <a:solidFill>
                  <a:schemeClr val="tx2"/>
                </a:solidFill>
                <a:latin typeface="Constantia" pitchFamily="18" charset="0"/>
              </a:rPr>
              <a:t>Les </a:t>
            </a:r>
            <a:r>
              <a:rPr lang="fr-FR" sz="1800" b="0" dirty="0" err="1" smtClean="0">
                <a:solidFill>
                  <a:schemeClr val="tx2"/>
                </a:solidFill>
                <a:latin typeface="Constantia" pitchFamily="18" charset="0"/>
              </a:rPr>
              <a:t>PaaS</a:t>
            </a:r>
            <a:r>
              <a:rPr lang="fr-FR" sz="1800" b="0" dirty="0" smtClean="0">
                <a:solidFill>
                  <a:schemeClr val="tx2"/>
                </a:solidFill>
                <a:latin typeface="Constantia" pitchFamily="18" charset="0"/>
              </a:rPr>
              <a:t> permettent d’accélérer le développement et l’entrée sur le marché. Elles permettent de déployer de nouvelles applications sur le Cloud en quelques minutes.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a:xfrm>
            <a:off x="457200" y="44450"/>
            <a:ext cx="8382000" cy="563563"/>
          </a:xfrm>
        </p:spPr>
        <p:txBody>
          <a:bodyPr/>
          <a:lstStyle/>
          <a:p>
            <a:pPr algn="ctr"/>
            <a:r>
              <a:rPr lang="fr-FR" b="1" dirty="0" smtClean="0">
                <a:latin typeface="Constantia" pitchFamily="18" charset="0"/>
              </a:rPr>
              <a:t>Trois catégories de service</a:t>
            </a:r>
            <a:endParaRPr lang="fr-FR" b="1" dirty="0">
              <a:latin typeface="Constantia" pitchFamily="18" charset="0"/>
            </a:endParaRPr>
          </a:p>
        </p:txBody>
      </p:sp>
    </p:spTree>
    <p:extLst>
      <p:ext uri="{BB962C8B-B14F-4D97-AF65-F5344CB8AC3E}">
        <p14:creationId xmlns:p14="http://schemas.microsoft.com/office/powerpoint/2010/main" val="2255278995"/>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lstStyle/>
          <a:p>
            <a:pPr algn="ctr"/>
            <a:r>
              <a:rPr lang="fr-FR" sz="2800" b="1" dirty="0" smtClean="0">
                <a:latin typeface="Constantia" panose="02030602050306030303" pitchFamily="18" charset="0"/>
              </a:rPr>
              <a:t>Application </a:t>
            </a:r>
            <a:r>
              <a:rPr lang="fr-FR" sz="2800" b="1" dirty="0">
                <a:latin typeface="Constantia" panose="02030602050306030303" pitchFamily="18" charset="0"/>
              </a:rPr>
              <a:t>en tant que Service - Software as a Service (</a:t>
            </a:r>
            <a:r>
              <a:rPr lang="fr-FR" sz="2800" b="1" dirty="0" err="1">
                <a:latin typeface="Constantia" panose="02030602050306030303" pitchFamily="18" charset="0"/>
              </a:rPr>
              <a:t>SaaS</a:t>
            </a:r>
            <a:r>
              <a:rPr lang="fr-FR" sz="2800" b="1" dirty="0">
                <a:latin typeface="Constantia" panose="02030602050306030303" pitchFamily="18" charset="0"/>
              </a:rPr>
              <a:t>) :</a:t>
            </a:r>
            <a:r>
              <a:rPr lang="fr-FR" sz="2800" dirty="0"/>
              <a:t/>
            </a:r>
            <a:br>
              <a:rPr lang="fr-FR" sz="2800" dirty="0"/>
            </a:br>
            <a:endParaRPr lang="fr-FR" sz="2800" dirty="0"/>
          </a:p>
        </p:txBody>
      </p:sp>
      <p:sp>
        <p:nvSpPr>
          <p:cNvPr id="3" name="Espace réservé du contenu 2"/>
          <p:cNvSpPr>
            <a:spLocks noGrp="1"/>
          </p:cNvSpPr>
          <p:nvPr>
            <p:ph idx="1"/>
          </p:nvPr>
        </p:nvSpPr>
        <p:spPr>
          <a:xfrm>
            <a:off x="251520" y="908050"/>
            <a:ext cx="8784530" cy="5559425"/>
          </a:xfrm>
        </p:spPr>
        <p:txBody>
          <a:bodyPr/>
          <a:lstStyle/>
          <a:p>
            <a:pPr algn="just"/>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L’utilisateur </a:t>
            </a:r>
            <a:r>
              <a:rPr lang="fr-FR" sz="2400" b="0" dirty="0">
                <a:solidFill>
                  <a:schemeClr val="tx2"/>
                </a:solidFill>
                <a:latin typeface="Constantia" panose="02030602050306030303" pitchFamily="18" charset="0"/>
              </a:rPr>
              <a:t>a la possibilité d’utiliser les applications du fournisseur de services via </a:t>
            </a:r>
            <a:r>
              <a:rPr lang="fr-FR" sz="2400" b="0" dirty="0" smtClean="0">
                <a:solidFill>
                  <a:schemeClr val="tx2"/>
                </a:solidFill>
                <a:latin typeface="Constantia" panose="02030602050306030303" pitchFamily="18" charset="0"/>
              </a:rPr>
              <a:t>le réseau</a:t>
            </a:r>
            <a:r>
              <a:rPr lang="fr-FR" sz="2400" b="0" dirty="0">
                <a:solidFill>
                  <a:schemeClr val="tx2"/>
                </a:solidFill>
                <a:latin typeface="Constantia" panose="02030602050306030303" pitchFamily="18" charset="0"/>
              </a:rPr>
              <a:t>. Ces applications sont accessibles à travers différentes interfaces, clients </a:t>
            </a:r>
            <a:r>
              <a:rPr lang="fr-FR" sz="2400" b="0" dirty="0" smtClean="0">
                <a:solidFill>
                  <a:schemeClr val="tx2"/>
                </a:solidFill>
                <a:latin typeface="Constantia" panose="02030602050306030303" pitchFamily="18" charset="0"/>
              </a:rPr>
              <a:t>légers, navigateur </a:t>
            </a:r>
            <a:r>
              <a:rPr lang="fr-FR" sz="2400" b="0" dirty="0">
                <a:solidFill>
                  <a:schemeClr val="tx2"/>
                </a:solidFill>
                <a:latin typeface="Constantia" panose="02030602050306030303" pitchFamily="18" charset="0"/>
              </a:rPr>
              <a:t>Web, etc… Le client ne gère pas et ne contrôle pas l’infrastructure Cloud </a:t>
            </a:r>
            <a:r>
              <a:rPr lang="fr-FR" sz="2400" b="0" dirty="0" smtClean="0">
                <a:solidFill>
                  <a:schemeClr val="tx2"/>
                </a:solidFill>
                <a:latin typeface="Constantia" panose="02030602050306030303" pitchFamily="18" charset="0"/>
              </a:rPr>
              <a:t>sous jacente,</a:t>
            </a:r>
            <a:endParaRPr lang="fr-FR" sz="2400" b="0" dirty="0">
              <a:solidFill>
                <a:schemeClr val="tx2"/>
              </a:solidFill>
              <a:latin typeface="Constantia" panose="02030602050306030303" pitchFamily="18" charset="0"/>
            </a:endParaRPr>
          </a:p>
          <a:p>
            <a:pPr algn="just"/>
            <a:r>
              <a:rPr lang="fr-FR" sz="2400" b="0" dirty="0">
                <a:solidFill>
                  <a:schemeClr val="tx2"/>
                </a:solidFill>
                <a:latin typeface="Constantia" panose="02030602050306030303" pitchFamily="18" charset="0"/>
              </a:rPr>
              <a:t>incluant le réseau, les serveurs, les systèmes d’exploitation, le stockage, mais </a:t>
            </a:r>
            <a:r>
              <a:rPr lang="fr-FR" sz="2400" b="0" dirty="0" smtClean="0">
                <a:solidFill>
                  <a:schemeClr val="tx2"/>
                </a:solidFill>
                <a:latin typeface="Constantia" panose="02030602050306030303" pitchFamily="18" charset="0"/>
              </a:rPr>
              <a:t>peut éventuellement </a:t>
            </a:r>
            <a:r>
              <a:rPr lang="fr-FR" sz="2400" b="0" dirty="0">
                <a:solidFill>
                  <a:schemeClr val="tx2"/>
                </a:solidFill>
                <a:latin typeface="Constantia" panose="02030602050306030303" pitchFamily="18" charset="0"/>
              </a:rPr>
              <a:t>bénéficier d’accès à des configurations restreintes, spécifiques à des </a:t>
            </a:r>
            <a:r>
              <a:rPr lang="fr-FR" sz="2400" b="0" dirty="0" smtClean="0">
                <a:solidFill>
                  <a:schemeClr val="tx2"/>
                </a:solidFill>
                <a:latin typeface="Constantia" panose="02030602050306030303" pitchFamily="18" charset="0"/>
              </a:rPr>
              <a:t>catégories  d’utilisateurs</a:t>
            </a:r>
            <a:r>
              <a:rPr lang="fr-FR" sz="2400" b="0" dirty="0">
                <a:solidFill>
                  <a:schemeClr val="tx2"/>
                </a:solidFill>
                <a:latin typeface="Constantia" panose="02030602050306030303" pitchFamily="18" charset="0"/>
              </a:rPr>
              <a:t>. </a:t>
            </a:r>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Ce </a:t>
            </a:r>
            <a:r>
              <a:rPr lang="fr-FR" sz="2400" b="0" dirty="0">
                <a:solidFill>
                  <a:schemeClr val="tx2"/>
                </a:solidFill>
                <a:latin typeface="Constantia" panose="02030602050306030303" pitchFamily="18" charset="0"/>
              </a:rPr>
              <a:t>modèle allège la maintenance des logiciels pour les clients et simplifie </a:t>
            </a:r>
            <a:r>
              <a:rPr lang="fr-FR" sz="2400" b="0" dirty="0" smtClean="0">
                <a:solidFill>
                  <a:schemeClr val="tx2"/>
                </a:solidFill>
                <a:latin typeface="Constantia" panose="02030602050306030303" pitchFamily="18" charset="0"/>
              </a:rPr>
              <a:t>le développement </a:t>
            </a:r>
            <a:r>
              <a:rPr lang="fr-FR" sz="2400" b="0" dirty="0">
                <a:solidFill>
                  <a:schemeClr val="tx2"/>
                </a:solidFill>
                <a:latin typeface="Constantia" panose="02030602050306030303" pitchFamily="18" charset="0"/>
              </a:rPr>
              <a:t>et les tests pour les fournisseurs</a:t>
            </a:r>
            <a:r>
              <a:rPr lang="fr-FR" sz="2400" b="0" dirty="0" smtClean="0">
                <a:solidFill>
                  <a:schemeClr val="tx2"/>
                </a:solidFill>
                <a:latin typeface="Constantia" panose="02030602050306030303" pitchFamily="18" charset="0"/>
              </a:rPr>
              <a:t>.</a:t>
            </a:r>
          </a:p>
          <a:p>
            <a:pPr algn="just"/>
            <a:r>
              <a:rPr lang="fr-FR" sz="2400" b="0" dirty="0" smtClean="0">
                <a:solidFill>
                  <a:schemeClr val="tx2"/>
                </a:solidFill>
                <a:latin typeface="Constantia" panose="02030602050306030303" pitchFamily="18" charset="0"/>
              </a:rPr>
              <a:t>Exemple</a:t>
            </a:r>
            <a:r>
              <a:rPr lang="fr-FR" sz="2400" dirty="0" smtClean="0">
                <a:solidFill>
                  <a:schemeClr val="tx2"/>
                </a:solidFill>
                <a:latin typeface="Constantia" panose="02030602050306030303" pitchFamily="18" charset="0"/>
              </a:rPr>
              <a:t>: </a:t>
            </a:r>
            <a:r>
              <a:rPr lang="fr-FR" sz="2400" dirty="0" smtClean="0">
                <a:latin typeface="Constantia" panose="02030602050306030303" pitchFamily="18" charset="0"/>
              </a:rPr>
              <a:t> </a:t>
            </a:r>
            <a:r>
              <a:rPr lang="fr-FR" sz="2400" dirty="0">
                <a:latin typeface="Constantia" panose="02030602050306030303" pitchFamily="18" charset="0"/>
              </a:rPr>
              <a:t>Google</a:t>
            </a:r>
            <a:endParaRPr lang="fr-FR" sz="24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753817649"/>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1800" dirty="0" err="1" smtClean="0">
                <a:solidFill>
                  <a:schemeClr val="tx2"/>
                </a:solidFill>
                <a:latin typeface="Constantia" pitchFamily="18" charset="0"/>
              </a:rPr>
              <a:t>SaaS</a:t>
            </a:r>
            <a:endParaRPr lang="fr-FR" sz="1800" dirty="0" smtClean="0">
              <a:solidFill>
                <a:schemeClr val="tx2"/>
              </a:solidFill>
              <a:latin typeface="Constantia" pitchFamily="18" charset="0"/>
            </a:endParaRPr>
          </a:p>
          <a:p>
            <a:endParaRPr lang="fr-FR" sz="1800" dirty="0" smtClean="0">
              <a:solidFill>
                <a:schemeClr val="tx2"/>
              </a:solidFill>
              <a:latin typeface="Constantia" pitchFamily="18" charset="0"/>
            </a:endParaRPr>
          </a:p>
          <a:p>
            <a:pPr algn="just">
              <a:buFont typeface="Wingdings" pitchFamily="2" charset="2"/>
              <a:buChar char="ü"/>
            </a:pPr>
            <a:r>
              <a:rPr lang="fr-FR" sz="1800" b="0" dirty="0" smtClean="0">
                <a:solidFill>
                  <a:schemeClr val="tx2"/>
                </a:solidFill>
                <a:latin typeface="Constantia" pitchFamily="18" charset="0"/>
              </a:rPr>
              <a:t>Enfin, les Logiciels en tant que service sont des applications basées sur le Cloud, lancées depuis des ordinateurs distants détenus et gérés par des fournisseurs par l’intermédiaire du Cloud. </a:t>
            </a:r>
          </a:p>
          <a:p>
            <a:pPr algn="just">
              <a:buFont typeface="Wingdings" pitchFamily="2" charset="2"/>
              <a:buChar char="ü"/>
            </a:pPr>
            <a:r>
              <a:rPr lang="fr-FR" sz="1800" b="0" dirty="0" smtClean="0">
                <a:solidFill>
                  <a:schemeClr val="tx2"/>
                </a:solidFill>
                <a:latin typeface="Constantia" pitchFamily="18" charset="0"/>
              </a:rPr>
              <a:t>Le modèle </a:t>
            </a:r>
            <a:r>
              <a:rPr lang="fr-FR" sz="1800" b="0" dirty="0" err="1" smtClean="0">
                <a:solidFill>
                  <a:schemeClr val="tx2"/>
                </a:solidFill>
                <a:latin typeface="Constantia" pitchFamily="18" charset="0"/>
              </a:rPr>
              <a:t>SaaS</a:t>
            </a:r>
            <a:r>
              <a:rPr lang="fr-FR" sz="1800" b="0" dirty="0" smtClean="0">
                <a:solidFill>
                  <a:schemeClr val="tx2"/>
                </a:solidFill>
                <a:latin typeface="Constantia" pitchFamily="18" charset="0"/>
              </a:rPr>
              <a:t> repose sur la distribution d’applications logicielles par internet. </a:t>
            </a:r>
          </a:p>
          <a:p>
            <a:pPr algn="just">
              <a:buFont typeface="Wingdings" pitchFamily="2" charset="2"/>
              <a:buChar char="ü"/>
            </a:pPr>
            <a:r>
              <a:rPr lang="fr-FR" sz="1800" b="0" dirty="0" smtClean="0">
                <a:solidFill>
                  <a:schemeClr val="tx2"/>
                </a:solidFill>
                <a:latin typeface="Constantia" pitchFamily="18" charset="0"/>
              </a:rPr>
              <a:t>Ces applications sont généralement surnommées services Web. Par exemple, Microsoft Office 365 est une offre </a:t>
            </a:r>
            <a:r>
              <a:rPr lang="fr-FR" sz="1800" b="0" dirty="0" err="1" smtClean="0">
                <a:solidFill>
                  <a:schemeClr val="tx2"/>
                </a:solidFill>
                <a:latin typeface="Constantia" pitchFamily="18" charset="0"/>
              </a:rPr>
              <a:t>SaaS</a:t>
            </a:r>
            <a:r>
              <a:rPr lang="fr-FR" sz="1800" b="0" dirty="0" smtClean="0">
                <a:solidFill>
                  <a:schemeClr val="tx2"/>
                </a:solidFill>
                <a:latin typeface="Constantia" pitchFamily="18" charset="0"/>
              </a:rPr>
              <a:t> pour les logiciels de productivités et les services d’email. Les utilisateurs peuvent accéder à des applications et des services </a:t>
            </a:r>
            <a:r>
              <a:rPr lang="fr-FR" sz="1800" b="0" dirty="0" err="1" smtClean="0">
                <a:solidFill>
                  <a:schemeClr val="tx2"/>
                </a:solidFill>
                <a:latin typeface="Constantia" pitchFamily="18" charset="0"/>
              </a:rPr>
              <a:t>SaaS</a:t>
            </a:r>
            <a:r>
              <a:rPr lang="fr-FR" sz="1800" b="0" dirty="0" smtClean="0">
                <a:solidFill>
                  <a:schemeClr val="tx2"/>
                </a:solidFill>
                <a:latin typeface="Constantia" pitchFamily="18" charset="0"/>
              </a:rPr>
              <a:t> depuis n’importe quel endroit en utilisant un ordinateur ou un appareil mobile ayant accès à internet, généralement depuis un navigateur. </a:t>
            </a:r>
          </a:p>
          <a:p>
            <a:pPr algn="just">
              <a:buFont typeface="Wingdings" pitchFamily="2" charset="2"/>
              <a:buChar char="ü"/>
            </a:pPr>
            <a:r>
              <a:rPr lang="fr-FR" sz="1800" b="0" dirty="0" smtClean="0">
                <a:solidFill>
                  <a:schemeClr val="tx2"/>
                </a:solidFill>
                <a:latin typeface="Constantia" pitchFamily="18" charset="0"/>
              </a:rPr>
              <a:t>Les </a:t>
            </a:r>
            <a:r>
              <a:rPr lang="fr-FR" sz="1800" b="0" dirty="0" err="1" smtClean="0">
                <a:solidFill>
                  <a:schemeClr val="tx2"/>
                </a:solidFill>
                <a:latin typeface="Constantia" pitchFamily="18" charset="0"/>
              </a:rPr>
              <a:t>SaaS</a:t>
            </a:r>
            <a:r>
              <a:rPr lang="fr-FR" sz="1800" b="0" dirty="0" smtClean="0">
                <a:solidFill>
                  <a:schemeClr val="tx2"/>
                </a:solidFill>
                <a:latin typeface="Constantia" pitchFamily="18" charset="0"/>
              </a:rPr>
              <a:t> permettent de s’inscrire rapidement et d’utiliser directement des applications professionnelles novatrices, accessibles depuis n’importe quel ordinateur connecté à internet. </a:t>
            </a:r>
          </a:p>
          <a:p>
            <a:pPr algn="just">
              <a:buFont typeface="Wingdings" pitchFamily="2" charset="2"/>
              <a:buChar char="ü"/>
            </a:pPr>
            <a:r>
              <a:rPr lang="fr-FR" sz="1800" b="0" dirty="0" smtClean="0">
                <a:solidFill>
                  <a:schemeClr val="tx2"/>
                </a:solidFill>
                <a:latin typeface="Constantia" pitchFamily="18" charset="0"/>
              </a:rPr>
              <a:t>Par ailleurs, les données sont sauvegardées en cas de panne d’ordinateur puisqu’elles sont stockées sur le Cloud. Enfin, le service peut s’adapter de façon dynamique aux besoins utilisateurs.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a:xfrm>
            <a:off x="457200" y="44450"/>
            <a:ext cx="8382000" cy="563563"/>
          </a:xfrm>
        </p:spPr>
        <p:txBody>
          <a:bodyPr/>
          <a:lstStyle/>
          <a:p>
            <a:pPr algn="ctr"/>
            <a:r>
              <a:rPr lang="fr-FR" b="1" dirty="0" smtClean="0">
                <a:latin typeface="Constantia" pitchFamily="18" charset="0"/>
              </a:rPr>
              <a:t>Trois catégories de service ( Modèles de services)</a:t>
            </a:r>
            <a:endParaRPr lang="fr-FR" b="1" dirty="0">
              <a:latin typeface="Constantia" pitchFamily="18" charset="0"/>
            </a:endParaRPr>
          </a:p>
        </p:txBody>
      </p:sp>
    </p:spTree>
    <p:extLst>
      <p:ext uri="{BB962C8B-B14F-4D97-AF65-F5344CB8AC3E}">
        <p14:creationId xmlns:p14="http://schemas.microsoft.com/office/powerpoint/2010/main" val="3879446606"/>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15672" cy="608013"/>
          </a:xfrm>
        </p:spPr>
        <p:txBody>
          <a:bodyPr/>
          <a:lstStyle/>
          <a:p>
            <a:r>
              <a:rPr lang="fr-FR" b="1">
                <a:latin typeface="Constantia" pitchFamily="18" charset="0"/>
              </a:rPr>
              <a:t>Trois catégories de service ( Modèles de services)</a:t>
            </a:r>
            <a:endParaRPr lang="fr-F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pic>
        <p:nvPicPr>
          <p:cNvPr id="8" name="Espace réservé du contenu 7"/>
          <p:cNvPicPr>
            <a:picLocks noGrp="1" noChangeAspect="1"/>
          </p:cNvPicPr>
          <p:nvPr>
            <p:ph idx="1"/>
          </p:nvPr>
        </p:nvPicPr>
        <p:blipFill>
          <a:blip r:embed="rId2"/>
          <a:stretch>
            <a:fillRect/>
          </a:stretch>
        </p:blipFill>
        <p:spPr>
          <a:xfrm>
            <a:off x="833437" y="1111250"/>
            <a:ext cx="7477125" cy="5153025"/>
          </a:xfrm>
          <a:prstGeom prst="rect">
            <a:avLst/>
          </a:prstGeom>
        </p:spPr>
      </p:pic>
    </p:spTree>
    <p:extLst>
      <p:ext uri="{BB962C8B-B14F-4D97-AF65-F5344CB8AC3E}">
        <p14:creationId xmlns:p14="http://schemas.microsoft.com/office/powerpoint/2010/main" val="2940076362"/>
      </p:ext>
    </p:extLst>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latin typeface="Constantia" panose="02030602050306030303" pitchFamily="18" charset="0"/>
              </a:rPr>
              <a:t>Modèle de service</a:t>
            </a:r>
            <a:endParaRPr lang="fr-FR" sz="3600" dirty="0"/>
          </a:p>
        </p:txBody>
      </p:sp>
      <p:pic>
        <p:nvPicPr>
          <p:cNvPr id="6" name="Espace réservé du contenu 5"/>
          <p:cNvPicPr>
            <a:picLocks noGrp="1" noChangeAspect="1"/>
          </p:cNvPicPr>
          <p:nvPr>
            <p:ph idx="1"/>
          </p:nvPr>
        </p:nvPicPr>
        <p:blipFill>
          <a:blip r:embed="rId2"/>
          <a:stretch>
            <a:fillRect/>
          </a:stretch>
        </p:blipFill>
        <p:spPr>
          <a:xfrm>
            <a:off x="827585" y="1124745"/>
            <a:ext cx="7776864" cy="4558506"/>
          </a:xfrm>
          <a:prstGeom prst="rect">
            <a:avLst/>
          </a:prstGeom>
        </p:spPr>
      </p:pic>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7" name="Rectangle 6"/>
          <p:cNvSpPr/>
          <p:nvPr/>
        </p:nvSpPr>
        <p:spPr>
          <a:xfrm>
            <a:off x="3275856" y="5933559"/>
            <a:ext cx="2332690" cy="369332"/>
          </a:xfrm>
          <a:prstGeom prst="rect">
            <a:avLst/>
          </a:prstGeom>
        </p:spPr>
        <p:txBody>
          <a:bodyPr wrap="none">
            <a:spAutoFit/>
          </a:bodyPr>
          <a:lstStyle/>
          <a:p>
            <a:r>
              <a:rPr lang="fr-FR" b="1" dirty="0">
                <a:latin typeface="Times New Roman" panose="02020603050405020304" pitchFamily="18" charset="0"/>
              </a:rPr>
              <a:t>Pile de services Cloud</a:t>
            </a:r>
            <a:endParaRPr lang="fr-FR" dirty="0"/>
          </a:p>
        </p:txBody>
      </p:sp>
    </p:spTree>
    <p:extLst>
      <p:ext uri="{BB962C8B-B14F-4D97-AF65-F5344CB8AC3E}">
        <p14:creationId xmlns:p14="http://schemas.microsoft.com/office/powerpoint/2010/main" val="21530318"/>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450"/>
            <a:ext cx="9036050" cy="777875"/>
          </a:xfrm>
        </p:spPr>
        <p:txBody>
          <a:bodyPr/>
          <a:lstStyle/>
          <a:p>
            <a:r>
              <a:rPr lang="fr-FR" smtClean="0">
                <a:latin typeface="Constantia" panose="02030602050306030303" pitchFamily="18" charset="0"/>
              </a:rPr>
              <a:t/>
            </a:r>
            <a:br>
              <a:rPr lang="fr-FR" smtClean="0">
                <a:latin typeface="Constantia" panose="02030602050306030303" pitchFamily="18" charset="0"/>
              </a:rPr>
            </a:br>
            <a:r>
              <a:rPr lang="fr-FR" smtClean="0">
                <a:latin typeface="Constantia" panose="02030602050306030303" pitchFamily="18" charset="0"/>
              </a:rPr>
              <a:t>Cloud computing et virtualisation: les différences </a:t>
            </a:r>
            <a:r>
              <a:rPr lang="fr-FR" smtClean="0"/>
              <a:t/>
            </a:r>
            <a:br>
              <a:rPr lang="fr-FR" smtClean="0"/>
            </a:br>
            <a:endParaRPr lang="fr-FR" dirty="0"/>
          </a:p>
        </p:txBody>
      </p:sp>
      <p:sp>
        <p:nvSpPr>
          <p:cNvPr id="3" name="Espace réservé du contenu 2"/>
          <p:cNvSpPr>
            <a:spLocks noGrp="1"/>
          </p:cNvSpPr>
          <p:nvPr>
            <p:ph idx="1"/>
          </p:nvPr>
        </p:nvSpPr>
        <p:spPr>
          <a:xfrm>
            <a:off x="107504" y="753979"/>
            <a:ext cx="8928546" cy="5713497"/>
          </a:xfrm>
        </p:spPr>
        <p:txBody>
          <a:bodyPr/>
          <a:lstStyle/>
          <a:p>
            <a:pPr algn="just"/>
            <a:r>
              <a:rPr lang="fr-FR" b="0" dirty="0" smtClean="0">
                <a:solidFill>
                  <a:schemeClr val="tx2"/>
                </a:solidFill>
                <a:latin typeface="Constantia" panose="02030602050306030303" pitchFamily="18" charset="0"/>
              </a:rPr>
              <a:t>Alors </a:t>
            </a:r>
            <a:r>
              <a:rPr lang="fr-FR" b="0" dirty="0">
                <a:solidFill>
                  <a:schemeClr val="tx2"/>
                </a:solidFill>
                <a:latin typeface="Constantia" panose="02030602050306030303" pitchFamily="18" charset="0"/>
              </a:rPr>
              <a:t>que les données informatiques augmentent de façon exponentielle, et que les entreprises font de plus en plus appel aux processus informatiques pour gagner en productivité et en compétitivité, la </a:t>
            </a:r>
            <a:r>
              <a:rPr lang="fr-FR" b="0" dirty="0" smtClean="0">
                <a:solidFill>
                  <a:schemeClr val="tx2"/>
                </a:solidFill>
                <a:latin typeface="Constantia" panose="02030602050306030303" pitchFamily="18" charset="0"/>
              </a:rPr>
              <a:t>possibilité de</a:t>
            </a:r>
            <a:r>
              <a:rPr lang="fr-FR" dirty="0">
                <a:solidFill>
                  <a:schemeClr val="tx2"/>
                </a:solidFill>
                <a:latin typeface="Constantia" panose="02030602050306030303" pitchFamily="18" charset="0"/>
              </a:rPr>
              <a:t> réduction des coûts</a:t>
            </a:r>
            <a:r>
              <a:rPr lang="fr-FR" b="0" dirty="0">
                <a:solidFill>
                  <a:schemeClr val="tx2"/>
                </a:solidFill>
                <a:latin typeface="Constantia" panose="02030602050306030303" pitchFamily="18" charset="0"/>
              </a:rPr>
              <a:t> de gestion des infrastructures informatiques est une des principales priorités des entreprises.</a:t>
            </a:r>
          </a:p>
          <a:p>
            <a:pPr algn="just"/>
            <a:r>
              <a:rPr lang="fr-FR" b="0" dirty="0">
                <a:solidFill>
                  <a:schemeClr val="tx2"/>
                </a:solidFill>
                <a:latin typeface="Constantia" panose="02030602050306030303" pitchFamily="18" charset="0"/>
              </a:rPr>
              <a:t>Ces dernières années, plusieurs moyens sont apparus pour aborder cette réduction des coûts, parmi </a:t>
            </a:r>
            <a:r>
              <a:rPr lang="fr-FR" b="0" dirty="0" smtClean="0">
                <a:solidFill>
                  <a:schemeClr val="tx2"/>
                </a:solidFill>
                <a:latin typeface="Constantia" panose="02030602050306030303" pitchFamily="18" charset="0"/>
              </a:rPr>
              <a:t>lesquels, la</a:t>
            </a:r>
            <a:r>
              <a:rPr lang="fr-FR" b="0" dirty="0">
                <a:solidFill>
                  <a:schemeClr val="tx2"/>
                </a:solidFill>
                <a:latin typeface="Constantia" panose="02030602050306030303" pitchFamily="18" charset="0"/>
              </a:rPr>
              <a:t> </a:t>
            </a:r>
            <a:r>
              <a:rPr lang="fr-FR" dirty="0">
                <a:solidFill>
                  <a:schemeClr val="tx2"/>
                </a:solidFill>
                <a:latin typeface="Constantia" panose="02030602050306030303" pitchFamily="18" charset="0"/>
              </a:rPr>
              <a:t>virtualisation</a:t>
            </a:r>
            <a:r>
              <a:rPr lang="fr-FR" b="0" dirty="0">
                <a:solidFill>
                  <a:schemeClr val="tx2"/>
                </a:solidFill>
                <a:latin typeface="Constantia" panose="02030602050306030303" pitchFamily="18" charset="0"/>
              </a:rPr>
              <a:t>, et le </a:t>
            </a:r>
            <a:r>
              <a:rPr lang="fr-FR" dirty="0">
                <a:solidFill>
                  <a:schemeClr val="tx2"/>
                </a:solidFill>
                <a:latin typeface="Constantia" panose="02030602050306030303" pitchFamily="18" charset="0"/>
              </a:rPr>
              <a:t>Cloud </a:t>
            </a:r>
            <a:r>
              <a:rPr lang="fr-FR" dirty="0" err="1" smtClean="0">
                <a:solidFill>
                  <a:schemeClr val="tx2"/>
                </a:solidFill>
                <a:latin typeface="Constantia" panose="02030602050306030303" pitchFamily="18" charset="0"/>
              </a:rPr>
              <a:t>Computing</a:t>
            </a:r>
            <a:r>
              <a:rPr lang="fr-FR" b="0" dirty="0" smtClean="0">
                <a:solidFill>
                  <a:schemeClr val="tx2"/>
                </a:solidFill>
                <a:latin typeface="Constantia" panose="02030602050306030303" pitchFamily="18" charset="0"/>
              </a:rPr>
              <a:t>. </a:t>
            </a:r>
          </a:p>
          <a:p>
            <a:pPr algn="just"/>
            <a:r>
              <a:rPr lang="fr-FR" b="0" dirty="0" smtClean="0">
                <a:solidFill>
                  <a:schemeClr val="tx2"/>
                </a:solidFill>
                <a:latin typeface="Constantia" panose="02030602050306030303" pitchFamily="18" charset="0"/>
              </a:rPr>
              <a:t>La </a:t>
            </a:r>
            <a:r>
              <a:rPr lang="fr-FR" b="0" dirty="0">
                <a:solidFill>
                  <a:schemeClr val="tx2"/>
                </a:solidFill>
                <a:latin typeface="Constantia" panose="02030602050306030303" pitchFamily="18" charset="0"/>
              </a:rPr>
              <a:t>virtualisation et le Cloud </a:t>
            </a:r>
            <a:r>
              <a:rPr lang="fr-FR" b="0" dirty="0" err="1">
                <a:solidFill>
                  <a:schemeClr val="tx2"/>
                </a:solidFill>
                <a:latin typeface="Constantia" panose="02030602050306030303" pitchFamily="18" charset="0"/>
              </a:rPr>
              <a:t>Computing</a:t>
            </a:r>
            <a:r>
              <a:rPr lang="fr-FR" b="0" dirty="0">
                <a:solidFill>
                  <a:schemeClr val="tx2"/>
                </a:solidFill>
                <a:latin typeface="Constantia" panose="02030602050306030303" pitchFamily="18" charset="0"/>
              </a:rPr>
              <a:t> sont deux concepts différents, mais pourtant complémentaires. </a:t>
            </a: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2765018651"/>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25"/>
          <p:cNvSpPr txBox="1">
            <a:spLocks noGrp="1"/>
          </p:cNvSpPr>
          <p:nvPr>
            <p:ph type="sldNum" idx="4294967295"/>
          </p:nvPr>
        </p:nvSpPr>
        <p:spPr>
          <a:xfrm>
            <a:off x="8555875" y="5433700"/>
            <a:ext cx="435600" cy="435600"/>
          </a:xfrm>
          <a:prstGeom prst="rect">
            <a:avLst/>
          </a:prstGeom>
        </p:spPr>
        <p:txBody>
          <a:bodyPr spcFirstLastPara="1" wrap="square" lIns="91425" tIns="91425" rIns="91425" bIns="91425" anchor="ctr" anchorCtr="0">
            <a:noAutofit/>
          </a:bodyPr>
          <a:lstStyle/>
          <a:p>
            <a:pPr algn="ctr"/>
            <a:fld id="{00000000-1234-1234-1234-123412341234}" type="slidenum">
              <a:rPr lang="en"/>
              <a:pPr algn="ctr"/>
              <a:t>2</a:t>
            </a:fld>
            <a:endParaRPr/>
          </a:p>
        </p:txBody>
      </p:sp>
      <p:sp>
        <p:nvSpPr>
          <p:cNvPr id="22" name="Rectangle 21">
            <a:extLst>
              <a:ext uri="{FF2B5EF4-FFF2-40B4-BE49-F238E27FC236}">
                <a16:creationId xmlns:a16="http://schemas.microsoft.com/office/drawing/2014/main" xmlns="" id="{BDC3F4AB-9859-44E5-9E00-3653E0624079}"/>
              </a:ext>
            </a:extLst>
          </p:cNvPr>
          <p:cNvSpPr/>
          <p:nvPr/>
        </p:nvSpPr>
        <p:spPr>
          <a:xfrm>
            <a:off x="428015" y="980728"/>
            <a:ext cx="8563460" cy="923330"/>
          </a:xfrm>
          <a:prstGeom prst="rect">
            <a:avLst/>
          </a:prstGeom>
        </p:spPr>
        <p:txBody>
          <a:bodyPr wrap="square">
            <a:spAutoFit/>
          </a:bodyPr>
          <a:lstStyle/>
          <a:p>
            <a:pPr algn="just"/>
            <a:r>
              <a:rPr lang="fr-FR" dirty="0">
                <a:solidFill>
                  <a:schemeClr val="tx2"/>
                </a:solidFill>
                <a:latin typeface="Constantia" pitchFamily="18" charset="0"/>
              </a:rPr>
              <a:t>Le Cloud, ou Cloud </a:t>
            </a:r>
            <a:r>
              <a:rPr lang="fr-FR" dirty="0" err="1">
                <a:solidFill>
                  <a:schemeClr val="tx2"/>
                </a:solidFill>
                <a:latin typeface="Constantia" pitchFamily="18" charset="0"/>
              </a:rPr>
              <a:t>Computing</a:t>
            </a:r>
            <a:r>
              <a:rPr lang="fr-FR" dirty="0">
                <a:solidFill>
                  <a:schemeClr val="tx2"/>
                </a:solidFill>
                <a:latin typeface="Constantia" pitchFamily="18" charset="0"/>
              </a:rPr>
              <a:t>, est un modèle d’infrastructure informatique qui permet d’accéder à la demande, via le réseau Internet, à des ressources informatiques et/ou des services applicatifs distants. </a:t>
            </a:r>
          </a:p>
        </p:txBody>
      </p:sp>
      <p:sp>
        <p:nvSpPr>
          <p:cNvPr id="9" name="ZoneTexte 8"/>
          <p:cNvSpPr txBox="1"/>
          <p:nvPr/>
        </p:nvSpPr>
        <p:spPr>
          <a:xfrm>
            <a:off x="107504" y="2290502"/>
            <a:ext cx="2952328" cy="2862322"/>
          </a:xfrm>
          <a:prstGeom prst="rect">
            <a:avLst/>
          </a:prstGeom>
          <a:noFill/>
        </p:spPr>
        <p:txBody>
          <a:bodyPr wrap="square" rtlCol="0">
            <a:spAutoFit/>
          </a:bodyPr>
          <a:lstStyle/>
          <a:p>
            <a:pPr algn="just" rtl="1"/>
            <a:r>
              <a:rPr lang="fr-FR" dirty="0">
                <a:solidFill>
                  <a:schemeClr val="tx2"/>
                </a:solidFill>
                <a:latin typeface="Constantia" pitchFamily="18" charset="0"/>
              </a:rPr>
              <a:t>Le Cloud </a:t>
            </a:r>
            <a:r>
              <a:rPr lang="fr-FR" dirty="0" err="1">
                <a:solidFill>
                  <a:schemeClr val="tx2"/>
                </a:solidFill>
                <a:latin typeface="Constantia" pitchFamily="18" charset="0"/>
              </a:rPr>
              <a:t>Computing</a:t>
            </a:r>
            <a:r>
              <a:rPr lang="fr-FR" dirty="0">
                <a:solidFill>
                  <a:schemeClr val="tx2"/>
                </a:solidFill>
                <a:latin typeface="Constantia" pitchFamily="18" charset="0"/>
              </a:rPr>
              <a:t> est un terme général employé pour désigner la livraison de ressources et de services à la demande par internet. </a:t>
            </a:r>
            <a:endParaRPr lang="fr-FR" dirty="0" smtClean="0">
              <a:solidFill>
                <a:schemeClr val="tx2"/>
              </a:solidFill>
              <a:latin typeface="Constantia" pitchFamily="18" charset="0"/>
            </a:endParaRPr>
          </a:p>
          <a:p>
            <a:pPr algn="just" rtl="1"/>
            <a:r>
              <a:rPr lang="fr-FR" dirty="0" smtClean="0">
                <a:solidFill>
                  <a:schemeClr val="tx2"/>
                </a:solidFill>
                <a:latin typeface="Constantia" pitchFamily="18" charset="0"/>
              </a:rPr>
              <a:t>Il </a:t>
            </a:r>
            <a:r>
              <a:rPr lang="fr-FR" dirty="0">
                <a:solidFill>
                  <a:schemeClr val="tx2"/>
                </a:solidFill>
                <a:latin typeface="Constantia" pitchFamily="18" charset="0"/>
              </a:rPr>
              <a:t>désigne le stockage et l’accès aux données par l’intermédiaire d’internet plutôt que via le disque dur d’un ordinateur</a:t>
            </a:r>
            <a:r>
              <a:rPr lang="fr-FR" dirty="0" smtClean="0">
                <a:latin typeface="Constantia" pitchFamily="18" charset="0"/>
              </a:rPr>
              <a:t>.</a:t>
            </a:r>
            <a:endParaRPr lang="fr-FR" dirty="0">
              <a:latin typeface="Constantia" pitchFamily="18" charset="0"/>
            </a:endParaRPr>
          </a:p>
        </p:txBody>
      </p:sp>
      <p:pic>
        <p:nvPicPr>
          <p:cNvPr id="11" name="Image 10" descr="cloud-computing-definition.jpg"/>
          <p:cNvPicPr>
            <a:picLocks noChangeAspect="1"/>
          </p:cNvPicPr>
          <p:nvPr/>
        </p:nvPicPr>
        <p:blipFill>
          <a:blip r:embed="rId3"/>
          <a:stretch>
            <a:fillRect/>
          </a:stretch>
        </p:blipFill>
        <p:spPr>
          <a:xfrm>
            <a:off x="3059832" y="1904058"/>
            <a:ext cx="5931643" cy="4189238"/>
          </a:xfrm>
          <a:prstGeom prst="rect">
            <a:avLst/>
          </a:prstGeom>
        </p:spPr>
      </p:pic>
      <p:sp>
        <p:nvSpPr>
          <p:cNvPr id="10" name="Titre 20">
            <a:extLst>
              <a:ext uri="{FF2B5EF4-FFF2-40B4-BE49-F238E27FC236}">
                <a16:creationId xmlns:a16="http://schemas.microsoft.com/office/drawing/2014/main" xmlns="" id="{99669C51-7FA3-4D92-80A6-0F0986C42062}"/>
              </a:ext>
            </a:extLst>
          </p:cNvPr>
          <p:cNvSpPr>
            <a:spLocks noGrp="1"/>
          </p:cNvSpPr>
          <p:nvPr>
            <p:ph type="title"/>
          </p:nvPr>
        </p:nvSpPr>
        <p:spPr>
          <a:xfrm>
            <a:off x="2031639" y="44624"/>
            <a:ext cx="3651962" cy="523220"/>
          </a:xfrm>
          <a:prstGeom prst="rect">
            <a:avLst/>
          </a:prstGeom>
        </p:spPr>
        <p:txBody>
          <a:bodyPr wrap="none">
            <a:spAutoFit/>
          </a:bodyPr>
          <a:lstStyle/>
          <a:p>
            <a:pPr algn="r"/>
            <a:r>
              <a:rPr lang="en-US" sz="2800" b="1" dirty="0">
                <a:latin typeface="Constantia" panose="02030602050306030303" pitchFamily="18" charset="0"/>
                <a:cs typeface="Poppins" charset="0"/>
              </a:rPr>
              <a:t>Le cloud computing</a:t>
            </a:r>
            <a:r>
              <a:rPr lang="fr-FR" sz="2800" b="1" dirty="0">
                <a:latin typeface="Constantia" panose="02030602050306030303" pitchFamily="18" charset="0"/>
              </a:rPr>
              <a:t> </a:t>
            </a:r>
          </a:p>
        </p:txBody>
      </p:sp>
    </p:spTree>
    <p:extLst>
      <p:ext uri="{BB962C8B-B14F-4D97-AF65-F5344CB8AC3E}">
        <p14:creationId xmlns:p14="http://schemas.microsoft.com/office/powerpoint/2010/main" val="3342284352"/>
      </p:ext>
    </p:extLst>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578850" cy="5630763"/>
          </a:xfrm>
        </p:spPr>
        <p:txBody>
          <a:bodyPr/>
          <a:lstStyle/>
          <a:p>
            <a:pPr algn="just"/>
            <a:r>
              <a:rPr lang="fr-FR" sz="2400" b="0" dirty="0">
                <a:solidFill>
                  <a:schemeClr val="tx2"/>
                </a:solidFill>
                <a:latin typeface="Constantia" panose="02030602050306030303" pitchFamily="18" charset="0"/>
              </a:rPr>
              <a:t>La virtualisation est une technique pour l’exécution de plusieurs systèmes </a:t>
            </a:r>
            <a:r>
              <a:rPr lang="fr-FR" sz="2400" b="0" dirty="0" smtClean="0">
                <a:solidFill>
                  <a:schemeClr val="tx2"/>
                </a:solidFill>
                <a:latin typeface="Constantia" panose="02030602050306030303" pitchFamily="18" charset="0"/>
              </a:rPr>
              <a:t>d’exploitation indépendants </a:t>
            </a:r>
            <a:r>
              <a:rPr lang="fr-FR" sz="2400" b="0" dirty="0">
                <a:solidFill>
                  <a:schemeClr val="tx2"/>
                </a:solidFill>
                <a:latin typeface="Constantia" panose="02030602050306030303" pitchFamily="18" charset="0"/>
              </a:rPr>
              <a:t>de façon virtuelle sur une seule machine physique. Ce terme fut utilisé pour </a:t>
            </a:r>
            <a:r>
              <a:rPr lang="fr-FR" sz="2400" b="0" dirty="0" smtClean="0">
                <a:solidFill>
                  <a:schemeClr val="tx2"/>
                </a:solidFill>
                <a:latin typeface="Constantia" panose="02030602050306030303" pitchFamily="18" charset="0"/>
              </a:rPr>
              <a:t>la première </a:t>
            </a:r>
            <a:r>
              <a:rPr lang="fr-FR" sz="2400" b="0" dirty="0">
                <a:solidFill>
                  <a:schemeClr val="tx2"/>
                </a:solidFill>
                <a:latin typeface="Constantia" panose="02030602050306030303" pitchFamily="18" charset="0"/>
              </a:rPr>
              <a:t>fois vers les années 1960 en référence à une machine virtuelle (parfois appelée </a:t>
            </a:r>
            <a:r>
              <a:rPr lang="fr-FR" sz="2400" b="0" dirty="0" smtClean="0">
                <a:solidFill>
                  <a:schemeClr val="tx2"/>
                </a:solidFill>
                <a:latin typeface="Constantia" panose="02030602050306030303" pitchFamily="18" charset="0"/>
              </a:rPr>
              <a:t>pseudo machine).</a:t>
            </a:r>
          </a:p>
          <a:p>
            <a:pPr algn="just"/>
            <a:r>
              <a:rPr lang="fr-FR" sz="2400" b="0" dirty="0" smtClean="0">
                <a:solidFill>
                  <a:schemeClr val="tx2"/>
                </a:solidFill>
                <a:latin typeface="Constantia" panose="02030602050306030303" pitchFamily="18" charset="0"/>
              </a:rPr>
              <a:t>La </a:t>
            </a:r>
            <a:r>
              <a:rPr lang="fr-FR" sz="2400" b="0" dirty="0">
                <a:solidFill>
                  <a:schemeClr val="tx2"/>
                </a:solidFill>
                <a:latin typeface="Constantia" panose="02030602050306030303" pitchFamily="18" charset="0"/>
              </a:rPr>
              <a:t>virtualisation des ressources est au </a:t>
            </a:r>
            <a:r>
              <a:rPr lang="fr-FR" sz="2400" b="0" dirty="0" smtClean="0">
                <a:solidFill>
                  <a:schemeClr val="tx2"/>
                </a:solidFill>
                <a:latin typeface="Constantia" panose="02030602050306030303" pitchFamily="18" charset="0"/>
              </a:rPr>
              <a:t>cœur </a:t>
            </a:r>
            <a:r>
              <a:rPr lang="fr-FR" sz="2400" b="0" dirty="0">
                <a:solidFill>
                  <a:schemeClr val="tx2"/>
                </a:solidFill>
                <a:latin typeface="Constantia" panose="02030602050306030303" pitchFamily="18" charset="0"/>
              </a:rPr>
              <a:t>de la plupart des architectures Cloud. </a:t>
            </a:r>
            <a:r>
              <a:rPr lang="fr-FR" sz="2400" b="0" dirty="0" smtClean="0">
                <a:solidFill>
                  <a:schemeClr val="tx2"/>
                </a:solidFill>
                <a:latin typeface="Constantia" panose="02030602050306030303" pitchFamily="18" charset="0"/>
              </a:rPr>
              <a:t>Le concept </a:t>
            </a:r>
            <a:r>
              <a:rPr lang="fr-FR" sz="2400" b="0" dirty="0">
                <a:solidFill>
                  <a:schemeClr val="tx2"/>
                </a:solidFill>
                <a:latin typeface="Constantia" panose="02030602050306030303" pitchFamily="18" charset="0"/>
              </a:rPr>
              <a:t>de la virtualisation permet une vue logique abstraite sur les ressources physiques </a:t>
            </a:r>
            <a:r>
              <a:rPr lang="fr-FR" sz="2400" b="0" dirty="0" smtClean="0">
                <a:solidFill>
                  <a:schemeClr val="tx2"/>
                </a:solidFill>
                <a:latin typeface="Constantia" panose="02030602050306030303" pitchFamily="18" charset="0"/>
              </a:rPr>
              <a:t>et serveurs</a:t>
            </a:r>
            <a:r>
              <a:rPr lang="fr-FR" sz="2400" b="0" dirty="0">
                <a:solidFill>
                  <a:schemeClr val="tx2"/>
                </a:solidFill>
                <a:latin typeface="Constantia" panose="02030602050306030303" pitchFamily="18" charset="0"/>
              </a:rPr>
              <a:t>, </a:t>
            </a:r>
            <a:r>
              <a:rPr lang="fr-FR" sz="2400" b="0">
                <a:solidFill>
                  <a:schemeClr val="tx2"/>
                </a:solidFill>
                <a:latin typeface="Constantia" panose="02030602050306030303" pitchFamily="18" charset="0"/>
              </a:rPr>
              <a:t>les </a:t>
            </a:r>
            <a:r>
              <a:rPr lang="fr-FR" sz="2400" b="0" smtClean="0">
                <a:solidFill>
                  <a:schemeClr val="tx2"/>
                </a:solidFill>
                <a:latin typeface="Constantia" panose="02030602050306030303" pitchFamily="18" charset="0"/>
              </a:rPr>
              <a:t>bases</a:t>
            </a:r>
            <a:r>
              <a:rPr lang="fr-FR" sz="2400" b="0" smtClean="0">
                <a:solidFill>
                  <a:schemeClr val="tx2"/>
                </a:solidFill>
                <a:latin typeface="Constantia" panose="02030602050306030303" pitchFamily="18" charset="0"/>
              </a:rPr>
              <a:t> </a:t>
            </a:r>
            <a:r>
              <a:rPr lang="fr-FR" sz="2400" b="0" dirty="0">
                <a:solidFill>
                  <a:schemeClr val="tx2"/>
                </a:solidFill>
                <a:latin typeface="Constantia" panose="02030602050306030303" pitchFamily="18" charset="0"/>
              </a:rPr>
              <a:t>de données, les réseaux et les logiciels. </a:t>
            </a:r>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L'idée </a:t>
            </a:r>
            <a:r>
              <a:rPr lang="fr-FR" sz="2400" b="0" dirty="0">
                <a:solidFill>
                  <a:schemeClr val="tx2"/>
                </a:solidFill>
                <a:latin typeface="Constantia" panose="02030602050306030303" pitchFamily="18" charset="0"/>
              </a:rPr>
              <a:t>de base est de mettre </a:t>
            </a:r>
            <a:r>
              <a:rPr lang="fr-FR" sz="2400" b="0" dirty="0" smtClean="0">
                <a:solidFill>
                  <a:schemeClr val="tx2"/>
                </a:solidFill>
                <a:latin typeface="Constantia" panose="02030602050306030303" pitchFamily="18" charset="0"/>
              </a:rPr>
              <a:t>en </a:t>
            </a:r>
            <a:r>
              <a:rPr lang="fr-FR" sz="2400" b="0" dirty="0">
                <a:solidFill>
                  <a:schemeClr val="tx2"/>
                </a:solidFill>
                <a:latin typeface="Constantia" panose="02030602050306030303" pitchFamily="18" charset="0"/>
              </a:rPr>
              <a:t>commun les ressources physiques et les gérer comme un tout. Les demandes </a:t>
            </a:r>
            <a:r>
              <a:rPr lang="fr-FR" sz="2400" b="0" dirty="0" smtClean="0">
                <a:solidFill>
                  <a:schemeClr val="tx2"/>
                </a:solidFill>
                <a:latin typeface="Constantia" panose="02030602050306030303" pitchFamily="18" charset="0"/>
              </a:rPr>
              <a:t>individuelles peuvent </a:t>
            </a:r>
            <a:r>
              <a:rPr lang="fr-FR" sz="2400" b="0" dirty="0">
                <a:solidFill>
                  <a:schemeClr val="tx2"/>
                </a:solidFill>
                <a:latin typeface="Constantia" panose="02030602050306030303" pitchFamily="18" charset="0"/>
              </a:rPr>
              <a:t>ensuite être servies selon les besoins de ces pools de ressources.</a:t>
            </a:r>
            <a:endParaRPr lang="fr-FR" sz="24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p:txBody>
          <a:bodyPr/>
          <a:lstStyle/>
          <a:p>
            <a:r>
              <a:rPr lang="fr-FR" dirty="0" smtClean="0">
                <a:latin typeface="Constantia" panose="02030602050306030303" pitchFamily="18" charset="0"/>
              </a:rPr>
              <a:t/>
            </a:r>
            <a:br>
              <a:rPr lang="fr-FR" dirty="0" smtClean="0">
                <a:latin typeface="Constantia" panose="02030602050306030303" pitchFamily="18" charset="0"/>
              </a:rPr>
            </a:br>
            <a:r>
              <a:rPr lang="fr-FR" dirty="0" smtClean="0">
                <a:latin typeface="Constantia" panose="02030602050306030303" pitchFamily="18" charset="0"/>
              </a:rPr>
              <a:t>Cloud </a:t>
            </a:r>
            <a:r>
              <a:rPr lang="fr-FR" dirty="0" err="1" smtClean="0">
                <a:latin typeface="Constantia" panose="02030602050306030303" pitchFamily="18" charset="0"/>
              </a:rPr>
              <a:t>computing</a:t>
            </a:r>
            <a:r>
              <a:rPr lang="fr-FR" dirty="0" smtClean="0">
                <a:latin typeface="Constantia" panose="02030602050306030303" pitchFamily="18" charset="0"/>
              </a:rPr>
              <a:t> et virtualisation: les différences </a:t>
            </a:r>
            <a:r>
              <a:rPr lang="fr-FR" dirty="0" smtClean="0"/>
              <a:t/>
            </a:r>
            <a:br>
              <a:rPr lang="fr-FR" dirty="0" smtClean="0"/>
            </a:br>
            <a:endParaRPr lang="fr-FR" b="1" dirty="0"/>
          </a:p>
        </p:txBody>
      </p:sp>
    </p:spTree>
    <p:extLst>
      <p:ext uri="{BB962C8B-B14F-4D97-AF65-F5344CB8AC3E}">
        <p14:creationId xmlns:p14="http://schemas.microsoft.com/office/powerpoint/2010/main" val="1384461674"/>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050"/>
            <a:ext cx="8363272" cy="5559425"/>
          </a:xfrm>
        </p:spPr>
        <p:txBody>
          <a:bodyPr/>
          <a:lstStyle/>
          <a:p>
            <a:pPr marL="0" indent="0">
              <a:buNone/>
            </a:pPr>
            <a:endParaRPr lang="fr-FR" sz="2400" dirty="0">
              <a:solidFill>
                <a:schemeClr val="tx2"/>
              </a:solidFill>
              <a:latin typeface="Constantia" panose="02030602050306030303" pitchFamily="18" charset="0"/>
            </a:endParaRPr>
          </a:p>
          <a:p>
            <a:pPr algn="just"/>
            <a:r>
              <a:rPr lang="fr-FR" sz="2400" b="0" dirty="0">
                <a:solidFill>
                  <a:schemeClr val="tx2"/>
                </a:solidFill>
                <a:latin typeface="Constantia" panose="02030602050306030303" pitchFamily="18" charset="0"/>
              </a:rPr>
              <a:t>Même s’il existe</a:t>
            </a:r>
            <a:r>
              <a:rPr lang="fr-FR" sz="2400" dirty="0">
                <a:solidFill>
                  <a:schemeClr val="tx2"/>
                </a:solidFill>
                <a:latin typeface="Constantia" panose="02030602050306030303" pitchFamily="18" charset="0"/>
              </a:rPr>
              <a:t> plusieurs types de virtualisation</a:t>
            </a:r>
            <a:r>
              <a:rPr lang="fr-FR" sz="2400" b="0" dirty="0">
                <a:solidFill>
                  <a:schemeClr val="tx2"/>
                </a:solidFill>
                <a:latin typeface="Constantia" panose="02030602050306030303" pitchFamily="18" charset="0"/>
              </a:rPr>
              <a:t>, telle que la </a:t>
            </a:r>
            <a:r>
              <a:rPr lang="fr-FR" sz="2400" dirty="0">
                <a:solidFill>
                  <a:schemeClr val="tx2"/>
                </a:solidFill>
                <a:latin typeface="Constantia" panose="02030602050306030303" pitchFamily="18" charset="0"/>
              </a:rPr>
              <a:t>virtualisation des postes clients</a:t>
            </a:r>
            <a:r>
              <a:rPr lang="fr-FR" sz="2400" b="0" dirty="0">
                <a:solidFill>
                  <a:schemeClr val="tx2"/>
                </a:solidFill>
                <a:latin typeface="Constantia" panose="02030602050306030303" pitchFamily="18" charset="0"/>
              </a:rPr>
              <a:t> </a:t>
            </a:r>
            <a:r>
              <a:rPr lang="fr-FR" sz="2400" b="0" dirty="0" smtClean="0">
                <a:solidFill>
                  <a:schemeClr val="tx2"/>
                </a:solidFill>
                <a:latin typeface="Constantia" panose="02030602050306030303" pitchFamily="18" charset="0"/>
              </a:rPr>
              <a:t>ou la</a:t>
            </a:r>
            <a:r>
              <a:rPr lang="fr-FR" sz="2400" b="0" dirty="0">
                <a:solidFill>
                  <a:schemeClr val="tx2"/>
                </a:solidFill>
                <a:latin typeface="Constantia" panose="02030602050306030303" pitchFamily="18" charset="0"/>
              </a:rPr>
              <a:t> </a:t>
            </a:r>
            <a:r>
              <a:rPr lang="fr-FR" sz="2400" dirty="0">
                <a:solidFill>
                  <a:schemeClr val="tx2"/>
                </a:solidFill>
                <a:latin typeface="Constantia" panose="02030602050306030303" pitchFamily="18" charset="0"/>
              </a:rPr>
              <a:t>virtualisation des super calculateurs</a:t>
            </a:r>
            <a:r>
              <a:rPr lang="fr-FR" sz="2400" b="0" dirty="0">
                <a:solidFill>
                  <a:schemeClr val="tx2"/>
                </a:solidFill>
                <a:latin typeface="Constantia" panose="02030602050306030303" pitchFamily="18" charset="0"/>
              </a:rPr>
              <a:t>, la forme la plus populaire de virtualisation est la </a:t>
            </a:r>
            <a:r>
              <a:rPr lang="fr-FR" sz="2400" dirty="0">
                <a:solidFill>
                  <a:schemeClr val="tx2"/>
                </a:solidFill>
                <a:latin typeface="Constantia" panose="02030602050306030303" pitchFamily="18" charset="0"/>
              </a:rPr>
              <a:t>virtualisation des serveurs</a:t>
            </a:r>
            <a:r>
              <a:rPr lang="fr-FR" sz="2400" b="0" dirty="0">
                <a:solidFill>
                  <a:schemeClr val="tx2"/>
                </a:solidFill>
                <a:latin typeface="Constantia" panose="02030602050306030303" pitchFamily="18" charset="0"/>
              </a:rPr>
              <a:t>. </a:t>
            </a:r>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Ainsi</a:t>
            </a:r>
            <a:r>
              <a:rPr lang="fr-FR" sz="2400" b="0" dirty="0">
                <a:solidFill>
                  <a:schemeClr val="tx2"/>
                </a:solidFill>
                <a:latin typeface="Constantia" panose="02030602050306030303" pitchFamily="18" charset="0"/>
              </a:rPr>
              <a:t>, la virtualisation consiste à dématérialiser le comportement et les données d’un serveur ou d’une machine, de façon à faire tourner plusieurs de ces instances dématérialisées sur un même serveur physique.</a:t>
            </a:r>
          </a:p>
          <a:p>
            <a:pPr algn="just"/>
            <a:r>
              <a:rPr lang="fr-FR" sz="2400" b="0" dirty="0">
                <a:solidFill>
                  <a:schemeClr val="tx2"/>
                </a:solidFill>
                <a:latin typeface="Constantia" panose="02030602050306030303" pitchFamily="18" charset="0"/>
              </a:rPr>
              <a:t>De cette façon, les différentes instances créées se partagent les ressources du serveur physique. </a:t>
            </a: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a:xfrm>
            <a:off x="0" y="44450"/>
            <a:ext cx="9036050" cy="777875"/>
          </a:xfrm>
        </p:spPr>
        <p:txBody>
          <a:bodyPr/>
          <a:lstStyle/>
          <a:p>
            <a:r>
              <a:rPr lang="fr-FR" dirty="0" smtClean="0">
                <a:latin typeface="Constantia" panose="02030602050306030303" pitchFamily="18" charset="0"/>
              </a:rPr>
              <a:t/>
            </a:r>
            <a:br>
              <a:rPr lang="fr-FR" dirty="0" smtClean="0">
                <a:latin typeface="Constantia" panose="02030602050306030303" pitchFamily="18" charset="0"/>
              </a:rPr>
            </a:br>
            <a:r>
              <a:rPr lang="fr-FR" dirty="0" smtClean="0">
                <a:latin typeface="Constantia" panose="02030602050306030303" pitchFamily="18" charset="0"/>
              </a:rPr>
              <a:t>Cloud </a:t>
            </a:r>
            <a:r>
              <a:rPr lang="fr-FR" dirty="0" err="1" smtClean="0">
                <a:latin typeface="Constantia" panose="02030602050306030303" pitchFamily="18" charset="0"/>
              </a:rPr>
              <a:t>computing</a:t>
            </a:r>
            <a:r>
              <a:rPr lang="fr-FR" dirty="0" smtClean="0">
                <a:latin typeface="Constantia" panose="02030602050306030303" pitchFamily="18" charset="0"/>
              </a:rPr>
              <a:t> et virtualisation: les </a:t>
            </a:r>
            <a:r>
              <a:rPr lang="fr-FR" dirty="0">
                <a:latin typeface="Constantia" panose="02030602050306030303" pitchFamily="18" charset="0"/>
              </a:rPr>
              <a:t>différences </a:t>
            </a:r>
            <a:r>
              <a:rPr lang="fr-FR" dirty="0"/>
              <a:t/>
            </a:r>
            <a:br>
              <a:rPr lang="fr-FR" dirty="0"/>
            </a:br>
            <a:endParaRPr lang="fr-FR" dirty="0"/>
          </a:p>
        </p:txBody>
      </p:sp>
    </p:spTree>
    <p:extLst>
      <p:ext uri="{BB962C8B-B14F-4D97-AF65-F5344CB8AC3E}">
        <p14:creationId xmlns:p14="http://schemas.microsoft.com/office/powerpoint/2010/main" val="3015438888"/>
      </p:ext>
    </p:extLst>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050"/>
            <a:ext cx="8435280" cy="5559425"/>
          </a:xfrm>
        </p:spPr>
        <p:txBody>
          <a:bodyPr/>
          <a:lstStyle/>
          <a:p>
            <a:pPr algn="just"/>
            <a:r>
              <a:rPr lang="fr-FR" b="0" dirty="0">
                <a:solidFill>
                  <a:schemeClr val="tx2"/>
                </a:solidFill>
                <a:latin typeface="Constantia" panose="02030602050306030303" pitchFamily="18" charset="0"/>
              </a:rPr>
              <a:t>L</a:t>
            </a:r>
            <a:r>
              <a:rPr lang="fr-FR" b="0" dirty="0" smtClean="0">
                <a:solidFill>
                  <a:schemeClr val="tx2"/>
                </a:solidFill>
                <a:latin typeface="Constantia" panose="02030602050306030303" pitchFamily="18" charset="0"/>
              </a:rPr>
              <a:t>a </a:t>
            </a:r>
            <a:r>
              <a:rPr lang="fr-FR" b="0" dirty="0">
                <a:solidFill>
                  <a:schemeClr val="tx2"/>
                </a:solidFill>
                <a:latin typeface="Constantia" panose="02030602050306030303" pitchFamily="18" charset="0"/>
              </a:rPr>
              <a:t>virtualisation requiert le respect de plusieurs principes :</a:t>
            </a:r>
          </a:p>
          <a:p>
            <a:pPr algn="just"/>
            <a:r>
              <a:rPr lang="fr-FR" b="0" dirty="0">
                <a:solidFill>
                  <a:schemeClr val="tx2"/>
                </a:solidFill>
                <a:latin typeface="Constantia" panose="02030602050306030303" pitchFamily="18" charset="0"/>
              </a:rPr>
              <a:t>un </a:t>
            </a:r>
            <a:r>
              <a:rPr lang="fr-FR" dirty="0">
                <a:solidFill>
                  <a:schemeClr val="tx2"/>
                </a:solidFill>
                <a:latin typeface="Constantia" panose="02030602050306030303" pitchFamily="18" charset="0"/>
              </a:rPr>
              <a:t>cloisonnement rigoureux</a:t>
            </a:r>
            <a:r>
              <a:rPr lang="fr-FR" b="0" dirty="0">
                <a:solidFill>
                  <a:schemeClr val="tx2"/>
                </a:solidFill>
                <a:latin typeface="Constantia" panose="02030602050306030303" pitchFamily="18" charset="0"/>
              </a:rPr>
              <a:t> : chaque instance ou système d’exploitation doit pouvoir fonctionner de façon totalement dépendante et sans interférer avec les autres instances.</a:t>
            </a:r>
          </a:p>
          <a:p>
            <a:pPr algn="just"/>
            <a:r>
              <a:rPr lang="fr-FR" b="0" dirty="0">
                <a:solidFill>
                  <a:schemeClr val="tx2"/>
                </a:solidFill>
                <a:latin typeface="Constantia" panose="02030602050306030303" pitchFamily="18" charset="0"/>
              </a:rPr>
              <a:t>un </a:t>
            </a:r>
            <a:r>
              <a:rPr lang="fr-FR" dirty="0">
                <a:solidFill>
                  <a:schemeClr val="tx2"/>
                </a:solidFill>
                <a:latin typeface="Constantia" panose="02030602050306030303" pitchFamily="18" charset="0"/>
              </a:rPr>
              <a:t>fonctionnement transparent</a:t>
            </a:r>
            <a:r>
              <a:rPr lang="fr-FR" b="0" dirty="0">
                <a:solidFill>
                  <a:schemeClr val="tx2"/>
                </a:solidFill>
                <a:latin typeface="Constantia" panose="02030602050306030303" pitchFamily="18" charset="0"/>
              </a:rPr>
              <a:t> : le fait d’être </a:t>
            </a:r>
            <a:r>
              <a:rPr lang="fr-FR" b="0" dirty="0" err="1">
                <a:solidFill>
                  <a:schemeClr val="tx2"/>
                </a:solidFill>
                <a:latin typeface="Constantia" panose="02030602050306030303" pitchFamily="18" charset="0"/>
              </a:rPr>
              <a:t>virtualisé</a:t>
            </a:r>
            <a:r>
              <a:rPr lang="fr-FR" b="0" dirty="0">
                <a:solidFill>
                  <a:schemeClr val="tx2"/>
                </a:solidFill>
                <a:latin typeface="Constantia" panose="02030602050306030303" pitchFamily="18" charset="0"/>
              </a:rPr>
              <a:t> ne doit en rien changer </a:t>
            </a:r>
            <a:r>
              <a:rPr lang="fr-FR" b="0" dirty="0" smtClean="0">
                <a:solidFill>
                  <a:schemeClr val="tx2"/>
                </a:solidFill>
                <a:latin typeface="Constantia" panose="02030602050306030303" pitchFamily="18" charset="0"/>
              </a:rPr>
              <a:t>le comportement </a:t>
            </a:r>
            <a:r>
              <a:rPr lang="fr-FR" b="0" dirty="0">
                <a:solidFill>
                  <a:schemeClr val="tx2"/>
                </a:solidFill>
                <a:latin typeface="Constantia" panose="02030602050306030303" pitchFamily="18" charset="0"/>
              </a:rPr>
              <a:t>du système d’exploitation ou des applications</a:t>
            </a:r>
          </a:p>
          <a:p>
            <a:pPr algn="just"/>
            <a:r>
              <a:rPr lang="fr-FR" b="0" dirty="0">
                <a:solidFill>
                  <a:schemeClr val="tx2"/>
                </a:solidFill>
                <a:latin typeface="Constantia" panose="02030602050306030303" pitchFamily="18" charset="0"/>
              </a:rPr>
              <a:t>une </a:t>
            </a:r>
            <a:r>
              <a:rPr lang="fr-FR" dirty="0">
                <a:solidFill>
                  <a:schemeClr val="tx2"/>
                </a:solidFill>
                <a:latin typeface="Constantia" panose="02030602050306030303" pitchFamily="18" charset="0"/>
              </a:rPr>
              <a:t>compatibilité</a:t>
            </a:r>
            <a:r>
              <a:rPr lang="fr-FR" b="0" dirty="0">
                <a:solidFill>
                  <a:schemeClr val="tx2"/>
                </a:solidFill>
                <a:latin typeface="Constantia" panose="02030602050306030303" pitchFamily="18" charset="0"/>
              </a:rPr>
              <a:t> entre toutes les applications présentes dans l’instance </a:t>
            </a:r>
            <a:r>
              <a:rPr lang="fr-FR" b="0" dirty="0" err="1">
                <a:solidFill>
                  <a:schemeClr val="tx2"/>
                </a:solidFill>
                <a:latin typeface="Constantia" panose="02030602050306030303" pitchFamily="18" charset="0"/>
              </a:rPr>
              <a:t>virtualisée</a:t>
            </a:r>
            <a:endParaRPr lang="fr-FR" b="0" dirty="0">
              <a:solidFill>
                <a:schemeClr val="tx2"/>
              </a:solidFill>
              <a:latin typeface="Constantia" panose="02030602050306030303"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a:xfrm>
            <a:off x="251520" y="44450"/>
            <a:ext cx="8892480" cy="563563"/>
          </a:xfrm>
        </p:spPr>
        <p:txBody>
          <a:bodyPr/>
          <a:lstStyle/>
          <a:p>
            <a:r>
              <a:rPr lang="fr-FR" dirty="0" smtClean="0">
                <a:latin typeface="Constantia" panose="02030602050306030303" pitchFamily="18" charset="0"/>
              </a:rPr>
              <a:t/>
            </a:r>
            <a:br>
              <a:rPr lang="fr-FR" dirty="0" smtClean="0">
                <a:latin typeface="Constantia" panose="02030602050306030303" pitchFamily="18" charset="0"/>
              </a:rPr>
            </a:br>
            <a:r>
              <a:rPr lang="fr-FR" dirty="0" smtClean="0">
                <a:latin typeface="Constantia" panose="02030602050306030303" pitchFamily="18" charset="0"/>
              </a:rPr>
              <a:t>Cloud </a:t>
            </a:r>
            <a:r>
              <a:rPr lang="fr-FR" dirty="0" err="1" smtClean="0">
                <a:latin typeface="Constantia" panose="02030602050306030303" pitchFamily="18" charset="0"/>
              </a:rPr>
              <a:t>computing</a:t>
            </a:r>
            <a:r>
              <a:rPr lang="fr-FR" dirty="0" smtClean="0">
                <a:latin typeface="Constantia" panose="02030602050306030303" pitchFamily="18" charset="0"/>
              </a:rPr>
              <a:t> et virtualisation: les </a:t>
            </a:r>
            <a:r>
              <a:rPr lang="fr-FR" dirty="0">
                <a:latin typeface="Constantia" panose="02030602050306030303" pitchFamily="18" charset="0"/>
              </a:rPr>
              <a:t>différences </a:t>
            </a:r>
            <a:r>
              <a:rPr lang="fr-FR" dirty="0"/>
              <a:t/>
            </a:r>
            <a:br>
              <a:rPr lang="fr-FR" dirty="0"/>
            </a:br>
            <a:endParaRPr lang="fr-FR" dirty="0"/>
          </a:p>
        </p:txBody>
      </p:sp>
    </p:spTree>
    <p:extLst>
      <p:ext uri="{BB962C8B-B14F-4D97-AF65-F5344CB8AC3E}">
        <p14:creationId xmlns:p14="http://schemas.microsoft.com/office/powerpoint/2010/main" val="2817716488"/>
      </p:ext>
    </p:extLst>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
            </a:r>
            <a:br>
              <a:rPr lang="fr-FR" b="1" dirty="0" smtClean="0"/>
            </a:br>
            <a:r>
              <a:rPr lang="fr-FR" b="1" dirty="0" smtClean="0">
                <a:latin typeface="Constantia" panose="02030602050306030303" pitchFamily="18" charset="0"/>
              </a:rPr>
              <a:t>Pourquoi </a:t>
            </a:r>
            <a:r>
              <a:rPr lang="fr-FR" b="1" dirty="0" err="1">
                <a:latin typeface="Constantia" panose="02030602050306030303" pitchFamily="18" charset="0"/>
              </a:rPr>
              <a:t>virtualiser</a:t>
            </a:r>
            <a:r>
              <a:rPr lang="fr-FR" b="1" dirty="0">
                <a:latin typeface="Constantia" panose="02030602050306030303" pitchFamily="18" charset="0"/>
              </a:rPr>
              <a:t> ?</a:t>
            </a:r>
            <a:br>
              <a:rPr lang="fr-FR" b="1" dirty="0">
                <a:latin typeface="Constantia" panose="02030602050306030303" pitchFamily="18" charset="0"/>
              </a:rPr>
            </a:br>
            <a:endParaRPr lang="fr-FR" dirty="0">
              <a:latin typeface="Constantia" panose="02030602050306030303" pitchFamily="18" charset="0"/>
            </a:endParaRPr>
          </a:p>
        </p:txBody>
      </p:sp>
      <p:sp>
        <p:nvSpPr>
          <p:cNvPr id="3" name="Espace réservé du contenu 2"/>
          <p:cNvSpPr>
            <a:spLocks noGrp="1"/>
          </p:cNvSpPr>
          <p:nvPr>
            <p:ph idx="1"/>
          </p:nvPr>
        </p:nvSpPr>
        <p:spPr>
          <a:xfrm>
            <a:off x="179512" y="908050"/>
            <a:ext cx="8856538" cy="5559425"/>
          </a:xfrm>
        </p:spPr>
        <p:txBody>
          <a:bodyPr/>
          <a:lstStyle/>
          <a:p>
            <a:pPr marL="0" indent="0" algn="just">
              <a:buNone/>
            </a:pPr>
            <a:r>
              <a:rPr lang="fr-FR" dirty="0" smtClean="0">
                <a:solidFill>
                  <a:schemeClr val="tx2"/>
                </a:solidFill>
                <a:latin typeface="Constantia" panose="02030602050306030303" pitchFamily="18" charset="0"/>
              </a:rPr>
              <a:t>Dans </a:t>
            </a:r>
            <a:r>
              <a:rPr lang="fr-FR" dirty="0">
                <a:solidFill>
                  <a:schemeClr val="tx2"/>
                </a:solidFill>
                <a:latin typeface="Constantia" panose="02030602050306030303" pitchFamily="18" charset="0"/>
              </a:rPr>
              <a:t>les années 1990-2000, le coût </a:t>
            </a:r>
            <a:r>
              <a:rPr lang="fr-FR" dirty="0" smtClean="0">
                <a:solidFill>
                  <a:schemeClr val="tx2"/>
                </a:solidFill>
                <a:latin typeface="Constantia" panose="02030602050306030303" pitchFamily="18" charset="0"/>
              </a:rPr>
              <a:t>des serveurs </a:t>
            </a:r>
            <a:r>
              <a:rPr lang="fr-FR" dirty="0">
                <a:solidFill>
                  <a:schemeClr val="tx2"/>
                </a:solidFill>
                <a:latin typeface="Constantia" panose="02030602050306030303" pitchFamily="18" charset="0"/>
              </a:rPr>
              <a:t>décroit</a:t>
            </a:r>
          </a:p>
          <a:p>
            <a:pPr algn="just"/>
            <a:r>
              <a:rPr lang="fr-FR" b="0" dirty="0" smtClean="0">
                <a:solidFill>
                  <a:schemeClr val="tx2"/>
                </a:solidFill>
                <a:latin typeface="Constantia" panose="02030602050306030303" pitchFamily="18" charset="0"/>
              </a:rPr>
              <a:t> </a:t>
            </a:r>
            <a:r>
              <a:rPr lang="fr-FR" b="0" dirty="0">
                <a:solidFill>
                  <a:schemeClr val="tx2"/>
                </a:solidFill>
                <a:latin typeface="Constantia" panose="02030602050306030303" pitchFamily="18" charset="0"/>
              </a:rPr>
              <a:t>En valeur absolue du fait de la concurrence</a:t>
            </a:r>
          </a:p>
          <a:p>
            <a:pPr algn="just"/>
            <a:r>
              <a:rPr lang="fr-FR" b="0" dirty="0" smtClean="0">
                <a:solidFill>
                  <a:schemeClr val="tx2"/>
                </a:solidFill>
                <a:latin typeface="Constantia" panose="02030602050306030303" pitchFamily="18" charset="0"/>
              </a:rPr>
              <a:t>Par </a:t>
            </a:r>
            <a:r>
              <a:rPr lang="fr-FR" b="0" dirty="0">
                <a:solidFill>
                  <a:schemeClr val="tx2"/>
                </a:solidFill>
                <a:latin typeface="Constantia" panose="02030602050306030303" pitchFamily="18" charset="0"/>
              </a:rPr>
              <a:t>rapport au coût des mainframes encore </a:t>
            </a:r>
            <a:r>
              <a:rPr lang="fr-FR" b="0" dirty="0" smtClean="0">
                <a:solidFill>
                  <a:schemeClr val="tx2"/>
                </a:solidFill>
                <a:latin typeface="Constantia" panose="02030602050306030303" pitchFamily="18" charset="0"/>
              </a:rPr>
              <a:t>très présents</a:t>
            </a:r>
            <a:endParaRPr lang="fr-FR" b="0" dirty="0">
              <a:solidFill>
                <a:schemeClr val="tx2"/>
              </a:solidFill>
              <a:latin typeface="Constantia" panose="02030602050306030303" pitchFamily="18" charset="0"/>
            </a:endParaRPr>
          </a:p>
          <a:p>
            <a:pPr marL="0" indent="0" algn="just">
              <a:buNone/>
            </a:pPr>
            <a:r>
              <a:rPr lang="fr-FR" dirty="0" smtClean="0">
                <a:solidFill>
                  <a:schemeClr val="tx2"/>
                </a:solidFill>
                <a:latin typeface="Constantia" panose="02030602050306030303" pitchFamily="18" charset="0"/>
              </a:rPr>
              <a:t>Les </a:t>
            </a:r>
            <a:r>
              <a:rPr lang="fr-FR" dirty="0">
                <a:solidFill>
                  <a:schemeClr val="tx2"/>
                </a:solidFill>
                <a:latin typeface="Constantia" panose="02030602050306030303" pitchFamily="18" charset="0"/>
              </a:rPr>
              <a:t>éditeurs (Microsoft, distribution </a:t>
            </a:r>
            <a:r>
              <a:rPr lang="fr-FR" dirty="0" smtClean="0">
                <a:solidFill>
                  <a:schemeClr val="tx2"/>
                </a:solidFill>
                <a:latin typeface="Constantia" panose="02030602050306030303" pitchFamily="18" charset="0"/>
              </a:rPr>
              <a:t>Linux) recommandent </a:t>
            </a:r>
            <a:r>
              <a:rPr lang="fr-FR" dirty="0">
                <a:solidFill>
                  <a:schemeClr val="tx2"/>
                </a:solidFill>
                <a:latin typeface="Constantia" panose="02030602050306030303" pitchFamily="18" charset="0"/>
              </a:rPr>
              <a:t>une application/service </a:t>
            </a:r>
            <a:r>
              <a:rPr lang="fr-FR" dirty="0" smtClean="0">
                <a:solidFill>
                  <a:schemeClr val="tx2"/>
                </a:solidFill>
                <a:latin typeface="Constantia" panose="02030602050306030303" pitchFamily="18" charset="0"/>
              </a:rPr>
              <a:t>par système </a:t>
            </a:r>
            <a:r>
              <a:rPr lang="fr-FR" dirty="0">
                <a:solidFill>
                  <a:schemeClr val="tx2"/>
                </a:solidFill>
                <a:latin typeface="Constantia" panose="02030602050306030303" pitchFamily="18" charset="0"/>
              </a:rPr>
              <a:t>d'exploitation →</a:t>
            </a:r>
          </a:p>
          <a:p>
            <a:pPr algn="just"/>
            <a:r>
              <a:rPr lang="fr-FR" b="0" dirty="0" smtClean="0">
                <a:solidFill>
                  <a:schemeClr val="tx2"/>
                </a:solidFill>
                <a:latin typeface="Constantia" panose="02030602050306030303" pitchFamily="18" charset="0"/>
              </a:rPr>
              <a:t>Une </a:t>
            </a:r>
            <a:r>
              <a:rPr lang="fr-FR" b="0" dirty="0">
                <a:solidFill>
                  <a:schemeClr val="tx2"/>
                </a:solidFill>
                <a:latin typeface="Constantia" panose="02030602050306030303" pitchFamily="18" charset="0"/>
              </a:rPr>
              <a:t>machine pour le DNS</a:t>
            </a:r>
          </a:p>
          <a:p>
            <a:pPr algn="just"/>
            <a:r>
              <a:rPr lang="fr-FR" b="0" dirty="0" smtClean="0">
                <a:solidFill>
                  <a:schemeClr val="tx2"/>
                </a:solidFill>
                <a:latin typeface="Constantia" panose="02030602050306030303" pitchFamily="18" charset="0"/>
              </a:rPr>
              <a:t>Une </a:t>
            </a:r>
            <a:r>
              <a:rPr lang="fr-FR" b="0" dirty="0">
                <a:solidFill>
                  <a:schemeClr val="tx2"/>
                </a:solidFill>
                <a:latin typeface="Constantia" panose="02030602050306030303" pitchFamily="18" charset="0"/>
              </a:rPr>
              <a:t>machine pour le mail</a:t>
            </a:r>
          </a:p>
          <a:p>
            <a:pPr algn="just"/>
            <a:r>
              <a:rPr lang="fr-FR" b="0" dirty="0" smtClean="0">
                <a:solidFill>
                  <a:schemeClr val="tx2"/>
                </a:solidFill>
                <a:latin typeface="Constantia" panose="02030602050306030303" pitchFamily="18" charset="0"/>
              </a:rPr>
              <a:t>Une </a:t>
            </a:r>
            <a:r>
              <a:rPr lang="fr-FR" b="0" dirty="0">
                <a:solidFill>
                  <a:schemeClr val="tx2"/>
                </a:solidFill>
                <a:latin typeface="Constantia" panose="02030602050306030303" pitchFamily="18" charset="0"/>
              </a:rPr>
              <a:t>machine pour NFS, etc.</a:t>
            </a:r>
            <a:endParaRPr lang="fr-FR"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575422136"/>
      </p:ext>
    </p:extLst>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
            </a:r>
            <a:br>
              <a:rPr lang="fr-FR" b="1" dirty="0" smtClean="0"/>
            </a:br>
            <a:r>
              <a:rPr lang="fr-FR" b="1" dirty="0" smtClean="0">
                <a:latin typeface="Constantia" panose="02030602050306030303" pitchFamily="18" charset="0"/>
              </a:rPr>
              <a:t>Pourquoi </a:t>
            </a:r>
            <a:r>
              <a:rPr lang="fr-FR" b="1" dirty="0" err="1">
                <a:latin typeface="Constantia" panose="02030602050306030303" pitchFamily="18" charset="0"/>
              </a:rPr>
              <a:t>virtualiser</a:t>
            </a:r>
            <a:r>
              <a:rPr lang="fr-FR" b="1" dirty="0">
                <a:latin typeface="Constantia" panose="02030602050306030303" pitchFamily="18" charset="0"/>
              </a:rPr>
              <a:t> ?</a:t>
            </a:r>
            <a:br>
              <a:rPr lang="fr-FR" b="1" dirty="0">
                <a:latin typeface="Constantia" panose="02030602050306030303" pitchFamily="18" charset="0"/>
              </a:rPr>
            </a:br>
            <a:endParaRPr lang="fr-FR" dirty="0">
              <a:latin typeface="Constantia" panose="02030602050306030303" pitchFamily="18" charset="0"/>
            </a:endParaRPr>
          </a:p>
        </p:txBody>
      </p:sp>
      <p:sp>
        <p:nvSpPr>
          <p:cNvPr id="3" name="Espace réservé du contenu 2"/>
          <p:cNvSpPr>
            <a:spLocks noGrp="1"/>
          </p:cNvSpPr>
          <p:nvPr>
            <p:ph idx="1"/>
          </p:nvPr>
        </p:nvSpPr>
        <p:spPr>
          <a:xfrm>
            <a:off x="107504" y="908050"/>
            <a:ext cx="9036496" cy="5559425"/>
          </a:xfrm>
        </p:spPr>
        <p:txBody>
          <a:bodyPr/>
          <a:lstStyle/>
          <a:p>
            <a:pPr marL="0" indent="0" algn="just">
              <a:buNone/>
            </a:pPr>
            <a:r>
              <a:rPr lang="fr-FR" dirty="0">
                <a:solidFill>
                  <a:schemeClr val="tx2"/>
                </a:solidFill>
                <a:latin typeface="Constantia" panose="02030602050306030303" pitchFamily="18" charset="0"/>
              </a:rPr>
              <a:t>Au final</a:t>
            </a:r>
            <a:r>
              <a:rPr lang="fr-FR" dirty="0" smtClean="0">
                <a:solidFill>
                  <a:schemeClr val="tx2"/>
                </a:solidFill>
                <a:latin typeface="Constantia" panose="02030602050306030303" pitchFamily="18" charset="0"/>
              </a:rPr>
              <a:t>:</a:t>
            </a:r>
          </a:p>
          <a:p>
            <a:pPr algn="just"/>
            <a:r>
              <a:rPr lang="fr-FR" b="0" dirty="0">
                <a:solidFill>
                  <a:schemeClr val="tx2"/>
                </a:solidFill>
                <a:latin typeface="Constantia" panose="02030602050306030303" pitchFamily="18" charset="0"/>
              </a:rPr>
              <a:t>Une multiplicité de serveurs dans les </a:t>
            </a:r>
            <a:r>
              <a:rPr lang="fr-FR" b="0" dirty="0" err="1">
                <a:solidFill>
                  <a:schemeClr val="tx2"/>
                </a:solidFill>
                <a:latin typeface="Constantia" panose="02030602050306030303" pitchFamily="18" charset="0"/>
              </a:rPr>
              <a:t>datacenters</a:t>
            </a:r>
            <a:r>
              <a:rPr lang="fr-FR" b="0" dirty="0">
                <a:solidFill>
                  <a:schemeClr val="tx2"/>
                </a:solidFill>
                <a:latin typeface="Constantia" panose="02030602050306030303" pitchFamily="18" charset="0"/>
              </a:rPr>
              <a:t> des entreprises</a:t>
            </a:r>
          </a:p>
          <a:p>
            <a:pPr lvl="1" algn="just">
              <a:tabLst>
                <a:tab pos="2327275" algn="l"/>
              </a:tabLst>
            </a:pPr>
            <a:r>
              <a:rPr lang="fr-FR" b="0" dirty="0" smtClean="0">
                <a:solidFill>
                  <a:schemeClr val="tx2"/>
                </a:solidFill>
                <a:latin typeface="Constantia" panose="02030602050306030303" pitchFamily="18" charset="0"/>
              </a:rPr>
              <a:t> </a:t>
            </a:r>
            <a:r>
              <a:rPr lang="fr-FR" b="0" dirty="0">
                <a:solidFill>
                  <a:schemeClr val="tx2"/>
                </a:solidFill>
                <a:latin typeface="Constantia" panose="02030602050306030303" pitchFamily="18" charset="0"/>
              </a:rPr>
              <a:t>80% ont une utilisation moyenne inférieure à 10%</a:t>
            </a:r>
          </a:p>
          <a:p>
            <a:pPr lvl="1" algn="just">
              <a:tabLst>
                <a:tab pos="2327275" algn="l"/>
              </a:tabLst>
            </a:pPr>
            <a:r>
              <a:rPr lang="fr-FR" b="0" dirty="0" smtClean="0">
                <a:solidFill>
                  <a:schemeClr val="tx2"/>
                </a:solidFill>
                <a:latin typeface="Constantia" panose="02030602050306030303" pitchFamily="18" charset="0"/>
              </a:rPr>
              <a:t>Des </a:t>
            </a:r>
            <a:r>
              <a:rPr lang="fr-FR" b="0" dirty="0">
                <a:solidFill>
                  <a:schemeClr val="tx2"/>
                </a:solidFill>
                <a:latin typeface="Constantia" panose="02030602050306030303" pitchFamily="18" charset="0"/>
              </a:rPr>
              <a:t>coûts d'exploitation/maintenance (personnel du </a:t>
            </a:r>
            <a:r>
              <a:rPr lang="fr-FR" b="0" dirty="0" smtClean="0">
                <a:solidFill>
                  <a:schemeClr val="tx2"/>
                </a:solidFill>
                <a:latin typeface="Constantia" panose="02030602050306030303" pitchFamily="18" charset="0"/>
              </a:rPr>
              <a:t>service informatique</a:t>
            </a:r>
            <a:r>
              <a:rPr lang="fr-FR" b="0" dirty="0">
                <a:solidFill>
                  <a:schemeClr val="tx2"/>
                </a:solidFill>
                <a:latin typeface="Constantia" panose="02030602050306030303" pitchFamily="18" charset="0"/>
              </a:rPr>
              <a:t>) qui croissent avec le nombre de serveurs</a:t>
            </a:r>
          </a:p>
          <a:p>
            <a:pPr algn="just"/>
            <a:r>
              <a:rPr lang="fr-FR" b="0" dirty="0" smtClean="0">
                <a:solidFill>
                  <a:schemeClr val="tx2"/>
                </a:solidFill>
                <a:latin typeface="Constantia" panose="02030602050306030303" pitchFamily="18" charset="0"/>
              </a:rPr>
              <a:t>Des </a:t>
            </a:r>
            <a:r>
              <a:rPr lang="fr-FR" b="0" dirty="0">
                <a:solidFill>
                  <a:schemeClr val="tx2"/>
                </a:solidFill>
                <a:latin typeface="Constantia" panose="02030602050306030303" pitchFamily="18" charset="0"/>
              </a:rPr>
              <a:t>coûts en place : les salles serveurs ne sont pas </a:t>
            </a:r>
            <a:r>
              <a:rPr lang="fr-FR" b="0" dirty="0" smtClean="0">
                <a:solidFill>
                  <a:schemeClr val="tx2"/>
                </a:solidFill>
                <a:latin typeface="Constantia" panose="02030602050306030303" pitchFamily="18" charset="0"/>
              </a:rPr>
              <a:t>indéfiniment extensibles</a:t>
            </a:r>
            <a:endParaRPr lang="fr-FR" b="0" dirty="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Des </a:t>
            </a:r>
            <a:r>
              <a:rPr lang="fr-FR" b="0" dirty="0">
                <a:solidFill>
                  <a:schemeClr val="tx2"/>
                </a:solidFill>
                <a:latin typeface="Constantia" panose="02030602050306030303" pitchFamily="18" charset="0"/>
              </a:rPr>
              <a:t>coûts en climatisation/électricité élevés → NE </a:t>
            </a:r>
            <a:r>
              <a:rPr lang="fr-FR" b="0" dirty="0" smtClean="0">
                <a:solidFill>
                  <a:schemeClr val="tx2"/>
                </a:solidFill>
                <a:latin typeface="Constantia" panose="02030602050306030303" pitchFamily="18" charset="0"/>
              </a:rPr>
              <a:t>JAMAIS NEGLIGER </a:t>
            </a:r>
            <a:r>
              <a:rPr lang="fr-FR" b="0" dirty="0">
                <a:solidFill>
                  <a:schemeClr val="tx2"/>
                </a:solidFill>
                <a:latin typeface="Constantia" panose="02030602050306030303" pitchFamily="18" charset="0"/>
              </a:rPr>
              <a:t>CES COÛTS</a:t>
            </a:r>
            <a:endParaRPr lang="fr-FR"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282414094"/>
      </p:ext>
    </p:extLst>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
            </a:r>
            <a:br>
              <a:rPr lang="fr-FR" b="1" dirty="0" smtClean="0"/>
            </a:br>
            <a:r>
              <a:rPr lang="fr-FR" b="1" dirty="0" smtClean="0">
                <a:latin typeface="Constantia" panose="02030602050306030303" pitchFamily="18" charset="0"/>
              </a:rPr>
              <a:t>Avantages de virtualisatio</a:t>
            </a:r>
            <a:r>
              <a:rPr lang="fr-FR" b="1" dirty="0">
                <a:latin typeface="Constantia" panose="02030602050306030303" pitchFamily="18" charset="0"/>
              </a:rPr>
              <a:t>n</a:t>
            </a:r>
            <a:r>
              <a:rPr lang="fr-FR" b="1" dirty="0" smtClean="0">
                <a:latin typeface="Constantia" panose="02030602050306030303" pitchFamily="18" charset="0"/>
              </a:rPr>
              <a:t> </a:t>
            </a:r>
            <a:r>
              <a:rPr lang="fr-FR" b="1" dirty="0">
                <a:latin typeface="Constantia" panose="02030602050306030303" pitchFamily="18" charset="0"/>
              </a:rPr>
              <a:t/>
            </a:r>
            <a:br>
              <a:rPr lang="fr-FR" b="1" dirty="0">
                <a:latin typeface="Constantia" panose="02030602050306030303" pitchFamily="18" charset="0"/>
              </a:rPr>
            </a:br>
            <a:endParaRPr lang="fr-FR" dirty="0">
              <a:latin typeface="Constantia" panose="02030602050306030303" pitchFamily="18" charset="0"/>
            </a:endParaRPr>
          </a:p>
        </p:txBody>
      </p:sp>
      <p:sp>
        <p:nvSpPr>
          <p:cNvPr id="3" name="Espace réservé du contenu 2"/>
          <p:cNvSpPr>
            <a:spLocks noGrp="1"/>
          </p:cNvSpPr>
          <p:nvPr>
            <p:ph idx="1"/>
          </p:nvPr>
        </p:nvSpPr>
        <p:spPr>
          <a:xfrm>
            <a:off x="179512" y="908050"/>
            <a:ext cx="8856538" cy="5559425"/>
          </a:xfrm>
        </p:spPr>
        <p:txBody>
          <a:bodyPr/>
          <a:lstStyle/>
          <a:p>
            <a:pPr algn="just"/>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Les</a:t>
            </a:r>
            <a:r>
              <a:rPr lang="fr-FR" b="0" dirty="0">
                <a:solidFill>
                  <a:schemeClr val="tx2"/>
                </a:solidFill>
                <a:latin typeface="Constantia" panose="02030602050306030303" pitchFamily="18" charset="0"/>
              </a:rPr>
              <a:t> </a:t>
            </a:r>
            <a:r>
              <a:rPr lang="fr-FR" dirty="0">
                <a:solidFill>
                  <a:schemeClr val="tx2"/>
                </a:solidFill>
                <a:latin typeface="Constantia" panose="02030602050306030303" pitchFamily="18" charset="0"/>
              </a:rPr>
              <a:t>avantages de la virtualisation</a:t>
            </a:r>
            <a:r>
              <a:rPr lang="fr-FR" b="0" dirty="0">
                <a:solidFill>
                  <a:schemeClr val="tx2"/>
                </a:solidFill>
                <a:latin typeface="Constantia" panose="02030602050306030303" pitchFamily="18" charset="0"/>
              </a:rPr>
              <a:t> sont évidents :</a:t>
            </a:r>
          </a:p>
          <a:p>
            <a:pPr algn="just"/>
            <a:r>
              <a:rPr lang="fr-FR" b="0" dirty="0">
                <a:solidFill>
                  <a:schemeClr val="tx2"/>
                </a:solidFill>
                <a:latin typeface="Constantia" panose="02030602050306030303" pitchFamily="18" charset="0"/>
              </a:rPr>
              <a:t>en partageant les ressources, et en évitant de multiplier l’acquisition de serveurs physiques, il est possible </a:t>
            </a:r>
            <a:r>
              <a:rPr lang="fr-FR" b="0" dirty="0" smtClean="0">
                <a:solidFill>
                  <a:schemeClr val="tx2"/>
                </a:solidFill>
                <a:latin typeface="Constantia" panose="02030602050306030303" pitchFamily="18" charset="0"/>
              </a:rPr>
              <a:t>de </a:t>
            </a:r>
            <a:r>
              <a:rPr lang="fr-FR" dirty="0" smtClean="0">
                <a:solidFill>
                  <a:schemeClr val="tx2"/>
                </a:solidFill>
                <a:latin typeface="Constantia" panose="02030602050306030303" pitchFamily="18" charset="0"/>
              </a:rPr>
              <a:t>réduire les coûts</a:t>
            </a:r>
            <a:r>
              <a:rPr lang="fr-FR" b="0" dirty="0" smtClean="0">
                <a:solidFill>
                  <a:schemeClr val="tx2"/>
                </a:solidFill>
                <a:latin typeface="Constantia" panose="02030602050306030303" pitchFamily="18" charset="0"/>
              </a:rPr>
              <a:t>, </a:t>
            </a:r>
            <a:r>
              <a:rPr lang="fr-FR" b="0" dirty="0">
                <a:solidFill>
                  <a:schemeClr val="tx2"/>
                </a:solidFill>
                <a:latin typeface="Constantia" panose="02030602050306030303" pitchFamily="18" charset="0"/>
              </a:rPr>
              <a:t>tant au niveau de l’investissement que des coûts de fonctionnement au quotidien (électricité, refroidissement, exploitation </a:t>
            </a:r>
            <a:r>
              <a:rPr lang="fr-FR" b="0" dirty="0" err="1" smtClean="0">
                <a:solidFill>
                  <a:schemeClr val="tx2"/>
                </a:solidFill>
                <a:latin typeface="Constantia" panose="02030602050306030303" pitchFamily="18" charset="0"/>
              </a:rPr>
              <a:t>etc</a:t>
            </a:r>
            <a:r>
              <a:rPr lang="fr-FR" b="0" dirty="0" smtClean="0">
                <a:solidFill>
                  <a:schemeClr val="tx2"/>
                </a:solidFill>
                <a:latin typeface="Constantia" panose="02030602050306030303" pitchFamily="18" charset="0"/>
              </a:rPr>
              <a:t>). </a:t>
            </a:r>
          </a:p>
          <a:p>
            <a:pPr algn="just"/>
            <a:r>
              <a:rPr lang="fr-FR" b="0" dirty="0" smtClean="0">
                <a:solidFill>
                  <a:schemeClr val="tx2"/>
                </a:solidFill>
                <a:latin typeface="Constantia" panose="02030602050306030303" pitchFamily="18" charset="0"/>
              </a:rPr>
              <a:t>Cela </a:t>
            </a:r>
            <a:r>
              <a:rPr lang="fr-FR" b="0" dirty="0">
                <a:solidFill>
                  <a:schemeClr val="tx2"/>
                </a:solidFill>
                <a:latin typeface="Constantia" panose="02030602050306030303" pitchFamily="18" charset="0"/>
              </a:rPr>
              <a:t>est d’autant plus intéressant qu’un serveur est généralement utilisé bien en </a:t>
            </a:r>
            <a:r>
              <a:rPr lang="fr-FR" b="0" dirty="0" smtClean="0">
                <a:solidFill>
                  <a:schemeClr val="tx2"/>
                </a:solidFill>
                <a:latin typeface="Constantia" panose="02030602050306030303" pitchFamily="18" charset="0"/>
              </a:rPr>
              <a:t>delà </a:t>
            </a:r>
            <a:r>
              <a:rPr lang="fr-FR" b="0" dirty="0">
                <a:solidFill>
                  <a:schemeClr val="tx2"/>
                </a:solidFill>
                <a:latin typeface="Constantia" panose="02030602050306030303" pitchFamily="18" charset="0"/>
              </a:rPr>
              <a:t>de ses capacités.</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406068082"/>
      </p:ext>
    </p:extLst>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08014"/>
            <a:ext cx="8784530" cy="5859462"/>
          </a:xfrm>
        </p:spPr>
        <p:txBody>
          <a:bodyPr/>
          <a:lstStyle/>
          <a:p>
            <a:pPr algn="just"/>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De </a:t>
            </a:r>
            <a:r>
              <a:rPr lang="fr-FR" b="0" dirty="0">
                <a:solidFill>
                  <a:schemeClr val="tx2"/>
                </a:solidFill>
                <a:latin typeface="Constantia" panose="02030602050306030303" pitchFamily="18" charset="0"/>
              </a:rPr>
              <a:t>plus, en gérant plusieurs instances de façon virtuelle, il est possible de</a:t>
            </a:r>
            <a:r>
              <a:rPr lang="fr-FR" dirty="0">
                <a:solidFill>
                  <a:schemeClr val="tx2"/>
                </a:solidFill>
                <a:latin typeface="Constantia" panose="02030602050306030303" pitchFamily="18" charset="0"/>
              </a:rPr>
              <a:t> faciliter grandement l’administration des serveurs</a:t>
            </a:r>
            <a:r>
              <a:rPr lang="fr-FR" b="0" dirty="0">
                <a:solidFill>
                  <a:schemeClr val="tx2"/>
                </a:solidFill>
                <a:latin typeface="Constantia" panose="02030602050306030303" pitchFamily="18" charset="0"/>
              </a:rPr>
              <a:t> au quotidien, et de les agencer et de les répartir bien plus rapidement que cela ne serait possible avec des ressources physiques. Ainsi, monter un nouveau serveur, monter un serveur test, ou remettre sur pied un nouveau serveur en cas d’incident est plus facile et plus rapide.</a:t>
            </a:r>
          </a:p>
          <a:p>
            <a:endParaRPr lang="fr-FR" sz="24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7" name="Titre 1"/>
          <p:cNvSpPr txBox="1">
            <a:spLocks/>
          </p:cNvSpPr>
          <p:nvPr/>
        </p:nvSpPr>
        <p:spPr bwMode="white">
          <a:xfrm>
            <a:off x="609600" y="44624"/>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a:lstStyle>
          <a:p>
            <a:pPr algn="ctr"/>
            <a:r>
              <a:rPr lang="fr-FR" b="1" kern="0" dirty="0" smtClean="0"/>
              <a:t/>
            </a:r>
            <a:br>
              <a:rPr lang="fr-FR" b="1" kern="0" dirty="0" smtClean="0"/>
            </a:br>
            <a:r>
              <a:rPr lang="fr-FR" b="1" kern="0" dirty="0" smtClean="0">
                <a:latin typeface="Constantia" panose="02030602050306030303" pitchFamily="18" charset="0"/>
              </a:rPr>
              <a:t>Avantages de virtualisation </a:t>
            </a:r>
            <a:br>
              <a:rPr lang="fr-FR" b="1" kern="0" dirty="0" smtClean="0">
                <a:latin typeface="Constantia" panose="02030602050306030303" pitchFamily="18" charset="0"/>
              </a:rPr>
            </a:br>
            <a:endParaRPr lang="fr-FR" kern="0" dirty="0">
              <a:latin typeface="Constantia" panose="02030602050306030303" pitchFamily="18" charset="0"/>
            </a:endParaRPr>
          </a:p>
        </p:txBody>
      </p:sp>
    </p:spTree>
    <p:extLst>
      <p:ext uri="{BB962C8B-B14F-4D97-AF65-F5344CB8AC3E}">
        <p14:creationId xmlns:p14="http://schemas.microsoft.com/office/powerpoint/2010/main" val="3533235636"/>
      </p:ext>
    </p:extLst>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La </a:t>
            </a:r>
            <a:r>
              <a:rPr lang="fr-FR" b="0" dirty="0">
                <a:solidFill>
                  <a:schemeClr val="tx2"/>
                </a:solidFill>
                <a:latin typeface="Constantia" panose="02030602050306030303" pitchFamily="18" charset="0"/>
              </a:rPr>
              <a:t>virtualisation n’est </a:t>
            </a:r>
            <a:r>
              <a:rPr lang="fr-FR" dirty="0">
                <a:solidFill>
                  <a:schemeClr val="tx2"/>
                </a:solidFill>
                <a:latin typeface="Constantia" panose="02030602050306030303" pitchFamily="18" charset="0"/>
              </a:rPr>
              <a:t>pas plus dangereuse en matière de sécurité</a:t>
            </a:r>
            <a:r>
              <a:rPr lang="fr-FR" b="0" dirty="0">
                <a:solidFill>
                  <a:schemeClr val="tx2"/>
                </a:solidFill>
                <a:latin typeface="Constantia" panose="02030602050306030303" pitchFamily="18" charset="0"/>
              </a:rPr>
              <a:t>. Cela aurait même plutôt tendance à être l’inverse. Bien que la sécurité du serveur physique qui englobe l’ensemble des instances </a:t>
            </a:r>
            <a:r>
              <a:rPr lang="fr-FR" b="0" dirty="0" err="1">
                <a:solidFill>
                  <a:schemeClr val="tx2"/>
                </a:solidFill>
                <a:latin typeface="Constantia" panose="02030602050306030303" pitchFamily="18" charset="0"/>
              </a:rPr>
              <a:t>virtualisées</a:t>
            </a:r>
            <a:r>
              <a:rPr lang="fr-FR" b="0" dirty="0">
                <a:solidFill>
                  <a:schemeClr val="tx2"/>
                </a:solidFill>
                <a:latin typeface="Constantia" panose="02030602050306030303" pitchFamily="18" charset="0"/>
              </a:rPr>
              <a:t> soit critique,</a:t>
            </a:r>
            <a:r>
              <a:rPr lang="fr-FR" b="0" dirty="0"/>
              <a:t> </a:t>
            </a:r>
            <a:r>
              <a:rPr lang="fr-FR" sz="2400" b="0" dirty="0">
                <a:solidFill>
                  <a:schemeClr val="tx2"/>
                </a:solidFill>
                <a:latin typeface="Constantia" panose="02030602050306030303" pitchFamily="18" charset="0"/>
              </a:rPr>
              <a:t>en centralisant les données et le lieux d’hébergement des applications, et en réduisant le nombre de composants, la gestion de la sécurité devient plus facile à mettre en </a:t>
            </a:r>
            <a:r>
              <a:rPr lang="fr-FR" sz="2400" b="0" dirty="0" smtClean="0">
                <a:solidFill>
                  <a:schemeClr val="tx2"/>
                </a:solidFill>
                <a:latin typeface="Constantia" panose="02030602050306030303" pitchFamily="18" charset="0"/>
              </a:rPr>
              <a:t>œuvre </a:t>
            </a:r>
            <a:r>
              <a:rPr lang="fr-FR" sz="2400" b="0" dirty="0">
                <a:solidFill>
                  <a:schemeClr val="tx2"/>
                </a:solidFill>
                <a:latin typeface="Constantia" panose="02030602050306030303" pitchFamily="18" charset="0"/>
              </a:rPr>
              <a:t>et à maintenir.</a:t>
            </a:r>
          </a:p>
          <a:p>
            <a:pPr algn="just"/>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8" name="Titre 1"/>
          <p:cNvSpPr>
            <a:spLocks noGrp="1"/>
          </p:cNvSpPr>
          <p:nvPr>
            <p:ph type="title"/>
          </p:nvPr>
        </p:nvSpPr>
        <p:spPr>
          <a:xfrm>
            <a:off x="457200" y="44450"/>
            <a:ext cx="8382000" cy="563563"/>
          </a:xfrm>
        </p:spPr>
        <p:txBody>
          <a:bodyPr/>
          <a:lstStyle/>
          <a:p>
            <a:pPr algn="ctr"/>
            <a:r>
              <a:rPr lang="fr-FR" b="1" dirty="0" smtClean="0"/>
              <a:t/>
            </a:r>
            <a:br>
              <a:rPr lang="fr-FR" b="1" dirty="0" smtClean="0"/>
            </a:br>
            <a:r>
              <a:rPr lang="fr-FR" b="1" dirty="0" smtClean="0">
                <a:latin typeface="Constantia" panose="02030602050306030303" pitchFamily="18" charset="0"/>
              </a:rPr>
              <a:t>Avantages de virtualisatio</a:t>
            </a:r>
            <a:r>
              <a:rPr lang="fr-FR" b="1" dirty="0">
                <a:latin typeface="Constantia" panose="02030602050306030303" pitchFamily="18" charset="0"/>
              </a:rPr>
              <a:t>n</a:t>
            </a:r>
            <a:r>
              <a:rPr lang="fr-FR" b="1" dirty="0" smtClean="0">
                <a:latin typeface="Constantia" panose="02030602050306030303" pitchFamily="18" charset="0"/>
              </a:rPr>
              <a:t> </a:t>
            </a:r>
            <a:r>
              <a:rPr lang="fr-FR" b="1" dirty="0">
                <a:latin typeface="Constantia" panose="02030602050306030303" pitchFamily="18" charset="0"/>
              </a:rPr>
              <a:t/>
            </a:r>
            <a:br>
              <a:rPr lang="fr-FR" b="1" dirty="0">
                <a:latin typeface="Constantia" panose="02030602050306030303" pitchFamily="18" charset="0"/>
              </a:rPr>
            </a:br>
            <a:endParaRPr lang="fr-FR" dirty="0">
              <a:latin typeface="Constantia" panose="02030602050306030303" pitchFamily="18" charset="0"/>
            </a:endParaRPr>
          </a:p>
        </p:txBody>
      </p:sp>
    </p:spTree>
    <p:extLst>
      <p:ext uri="{BB962C8B-B14F-4D97-AF65-F5344CB8AC3E}">
        <p14:creationId xmlns:p14="http://schemas.microsoft.com/office/powerpoint/2010/main" val="2435427044"/>
      </p:ext>
    </p:extLst>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108742"/>
            <a:ext cx="9684568" cy="563563"/>
          </a:xfrm>
        </p:spPr>
        <p:txBody>
          <a:bodyPr/>
          <a:lstStyle/>
          <a:p>
            <a:pPr algn="ctr"/>
            <a:r>
              <a:rPr lang="fr-FR" sz="2800" b="1" dirty="0" smtClean="0">
                <a:latin typeface="Constantia" panose="02030602050306030303" pitchFamily="18" charset="0"/>
              </a:rPr>
              <a:t>Comparaison </a:t>
            </a:r>
            <a:r>
              <a:rPr lang="fr-FR" sz="2800" b="1" dirty="0">
                <a:latin typeface="Constantia" panose="02030602050306030303" pitchFamily="18" charset="0"/>
              </a:rPr>
              <a:t>entre architecture physique et </a:t>
            </a:r>
            <a:r>
              <a:rPr lang="fr-FR" sz="2800" b="1" dirty="0" err="1">
                <a:latin typeface="Constantia" panose="02030602050306030303" pitchFamily="18" charset="0"/>
              </a:rPr>
              <a:t>virtualisée</a:t>
            </a:r>
            <a:endParaRPr lang="fr-FR" sz="2800" b="1" dirty="0">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7" name="Espace réservé du contenu 6"/>
          <p:cNvSpPr>
            <a:spLocks noGrp="1"/>
          </p:cNvSpPr>
          <p:nvPr>
            <p:ph idx="1"/>
          </p:nvPr>
        </p:nvSpPr>
        <p:spPr/>
        <p:txBody>
          <a:bodyPr/>
          <a:lstStyle/>
          <a:p>
            <a:endParaRPr lang="fr-FR" dirty="0"/>
          </a:p>
        </p:txBody>
      </p:sp>
      <p:pic>
        <p:nvPicPr>
          <p:cNvPr id="9" name="Image 8"/>
          <p:cNvPicPr>
            <a:picLocks noChangeAspect="1"/>
          </p:cNvPicPr>
          <p:nvPr/>
        </p:nvPicPr>
        <p:blipFill>
          <a:blip r:embed="rId2"/>
          <a:stretch>
            <a:fillRect/>
          </a:stretch>
        </p:blipFill>
        <p:spPr>
          <a:xfrm>
            <a:off x="611561" y="1844824"/>
            <a:ext cx="7848872" cy="3528392"/>
          </a:xfrm>
          <a:prstGeom prst="rect">
            <a:avLst/>
          </a:prstGeom>
        </p:spPr>
      </p:pic>
    </p:spTree>
    <p:extLst>
      <p:ext uri="{BB962C8B-B14F-4D97-AF65-F5344CB8AC3E}">
        <p14:creationId xmlns:p14="http://schemas.microsoft.com/office/powerpoint/2010/main" val="893533279"/>
      </p:ext>
    </p:extLst>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latin typeface="Constantia" panose="02030602050306030303" pitchFamily="18" charset="0"/>
              </a:rPr>
              <a:t>Virtual Machine Manager (VMM) / Hyperviseur</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11" name="Espace réservé du contenu 10"/>
          <p:cNvSpPr>
            <a:spLocks noGrp="1"/>
          </p:cNvSpPr>
          <p:nvPr>
            <p:ph idx="1"/>
          </p:nvPr>
        </p:nvSpPr>
        <p:spPr>
          <a:xfrm>
            <a:off x="251520" y="707878"/>
            <a:ext cx="8892480" cy="5759598"/>
          </a:xfrm>
        </p:spPr>
        <p:txBody>
          <a:bodyPr/>
          <a:lstStyle/>
          <a:p>
            <a:pPr algn="just"/>
            <a:r>
              <a:rPr lang="fr-FR" sz="2000" b="0" dirty="0">
                <a:solidFill>
                  <a:schemeClr val="tx2"/>
                </a:solidFill>
                <a:latin typeface="Constantia" panose="02030602050306030303" pitchFamily="18" charset="0"/>
              </a:rPr>
              <a:t>La mise en </a:t>
            </a:r>
            <a:r>
              <a:rPr lang="fr-FR" sz="2000" b="0" dirty="0" smtClean="0">
                <a:solidFill>
                  <a:schemeClr val="tx2"/>
                </a:solidFill>
                <a:latin typeface="Constantia" panose="02030602050306030303" pitchFamily="18" charset="0"/>
              </a:rPr>
              <a:t>œuvre </a:t>
            </a:r>
            <a:r>
              <a:rPr lang="fr-FR" sz="2000" b="0" dirty="0">
                <a:solidFill>
                  <a:schemeClr val="tx2"/>
                </a:solidFill>
                <a:latin typeface="Constantia" panose="02030602050306030303" pitchFamily="18" charset="0"/>
              </a:rPr>
              <a:t>d’une machine virtuelle (Virtual machine ou VM) nécessite l’ajout </a:t>
            </a:r>
            <a:r>
              <a:rPr lang="fr-FR" sz="2000" b="0" dirty="0" smtClean="0">
                <a:solidFill>
                  <a:schemeClr val="tx2"/>
                </a:solidFill>
                <a:latin typeface="Constantia" panose="02030602050306030303" pitchFamily="18" charset="0"/>
              </a:rPr>
              <a:t>d’une couche </a:t>
            </a:r>
            <a:r>
              <a:rPr lang="fr-FR" sz="2000" b="0" dirty="0">
                <a:solidFill>
                  <a:schemeClr val="tx2"/>
                </a:solidFill>
                <a:latin typeface="Constantia" panose="02030602050306030303" pitchFamily="18" charset="0"/>
              </a:rPr>
              <a:t>logicielle à la machine physique. Cette couche d’abstraction se place entre le </a:t>
            </a:r>
            <a:r>
              <a:rPr lang="fr-FR" sz="2000" b="0" dirty="0" smtClean="0">
                <a:solidFill>
                  <a:schemeClr val="tx2"/>
                </a:solidFill>
                <a:latin typeface="Constantia" panose="02030602050306030303" pitchFamily="18" charset="0"/>
              </a:rPr>
              <a:t>matériel et </a:t>
            </a:r>
            <a:r>
              <a:rPr lang="fr-FR" sz="2000" b="0" dirty="0">
                <a:solidFill>
                  <a:schemeClr val="tx2"/>
                </a:solidFill>
                <a:latin typeface="Constantia" panose="02030602050306030303" pitchFamily="18" charset="0"/>
              </a:rPr>
              <a:t>le système d’exploitation et s’appelle hyperviseur ou moniteur de machine </a:t>
            </a:r>
            <a:r>
              <a:rPr lang="fr-FR" sz="2000" b="0" dirty="0" smtClean="0">
                <a:solidFill>
                  <a:schemeClr val="tx2"/>
                </a:solidFill>
                <a:latin typeface="Constantia" panose="02030602050306030303" pitchFamily="18" charset="0"/>
              </a:rPr>
              <a:t>virtuelle (VMM).</a:t>
            </a:r>
          </a:p>
          <a:p>
            <a:pPr algn="just"/>
            <a:r>
              <a:rPr lang="fr-FR" sz="2000" b="0" dirty="0" smtClean="0">
                <a:solidFill>
                  <a:schemeClr val="tx2"/>
                </a:solidFill>
                <a:latin typeface="Constantia" panose="02030602050306030303" pitchFamily="18" charset="0"/>
              </a:rPr>
              <a:t>L'hyperviseur </a:t>
            </a:r>
            <a:r>
              <a:rPr lang="fr-FR" sz="2000" b="0" dirty="0">
                <a:solidFill>
                  <a:schemeClr val="tx2"/>
                </a:solidFill>
                <a:latin typeface="Constantia" panose="02030602050306030303" pitchFamily="18" charset="0"/>
              </a:rPr>
              <a:t>agit comme un arbitre entre les systèmes invités: il attribue du </a:t>
            </a:r>
            <a:r>
              <a:rPr lang="fr-FR" sz="2000" b="0" dirty="0" smtClean="0">
                <a:solidFill>
                  <a:schemeClr val="tx2"/>
                </a:solidFill>
                <a:latin typeface="Constantia" panose="02030602050306030303" pitchFamily="18" charset="0"/>
              </a:rPr>
              <a:t>temps processeur </a:t>
            </a:r>
            <a:r>
              <a:rPr lang="fr-FR" sz="2000" b="0" dirty="0">
                <a:solidFill>
                  <a:schemeClr val="tx2"/>
                </a:solidFill>
                <a:latin typeface="Constantia" panose="02030602050306030303" pitchFamily="18" charset="0"/>
              </a:rPr>
              <a:t>et des ressources à chacun, redirige les requêtes d'entrées-sorties vers </a:t>
            </a:r>
            <a:r>
              <a:rPr lang="fr-FR" sz="2000" b="0" dirty="0" smtClean="0">
                <a:solidFill>
                  <a:schemeClr val="tx2"/>
                </a:solidFill>
                <a:latin typeface="Constantia" panose="02030602050306030303" pitchFamily="18" charset="0"/>
              </a:rPr>
              <a:t>les ressources </a:t>
            </a:r>
            <a:r>
              <a:rPr lang="fr-FR" sz="2000" b="0" dirty="0">
                <a:solidFill>
                  <a:schemeClr val="tx2"/>
                </a:solidFill>
                <a:latin typeface="Constantia" panose="02030602050306030303" pitchFamily="18" charset="0"/>
              </a:rPr>
              <a:t>physiques, veille au confinement des invités dans leur propre espace.</a:t>
            </a:r>
            <a:endParaRPr lang="fr-FR" sz="2000" dirty="0">
              <a:solidFill>
                <a:schemeClr val="tx2"/>
              </a:solidFill>
              <a:latin typeface="Constantia" panose="02030602050306030303" pitchFamily="18" charset="0"/>
            </a:endParaRPr>
          </a:p>
        </p:txBody>
      </p:sp>
      <p:pic>
        <p:nvPicPr>
          <p:cNvPr id="12" name="Image 11"/>
          <p:cNvPicPr>
            <a:picLocks noChangeAspect="1"/>
          </p:cNvPicPr>
          <p:nvPr/>
        </p:nvPicPr>
        <p:blipFill>
          <a:blip r:embed="rId2"/>
          <a:stretch>
            <a:fillRect/>
          </a:stretch>
        </p:blipFill>
        <p:spPr>
          <a:xfrm>
            <a:off x="1157287" y="3284984"/>
            <a:ext cx="6829425" cy="3168352"/>
          </a:xfrm>
          <a:prstGeom prst="rect">
            <a:avLst/>
          </a:prstGeom>
        </p:spPr>
      </p:pic>
    </p:spTree>
    <p:extLst>
      <p:ext uri="{BB962C8B-B14F-4D97-AF65-F5344CB8AC3E}">
        <p14:creationId xmlns:p14="http://schemas.microsoft.com/office/powerpoint/2010/main" val="4107770949"/>
      </p:ext>
    </p:extLst>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algn="ctr"/>
            <a:r>
              <a:rPr lang="fr-FR" sz="2800" b="1" dirty="0" smtClean="0">
                <a:latin typeface="Constantia" pitchFamily="18" charset="0"/>
              </a:rPr>
              <a:t>Types de Cloud</a:t>
            </a:r>
            <a:br>
              <a:rPr lang="fr-FR" sz="2800" b="1" dirty="0" smtClean="0">
                <a:latin typeface="Constantia" pitchFamily="18" charset="0"/>
              </a:rPr>
            </a:br>
            <a:endParaRPr lang="fr-FR" sz="2800" b="1" dirty="0">
              <a:latin typeface="Constantia" pitchFamily="18" charset="0"/>
            </a:endParaRPr>
          </a:p>
        </p:txBody>
      </p:sp>
      <p:pic>
        <p:nvPicPr>
          <p:cNvPr id="3074" name="Picture 2"/>
          <p:cNvPicPr>
            <a:picLocks noChangeAspect="1" noChangeArrowheads="1"/>
          </p:cNvPicPr>
          <p:nvPr/>
        </p:nvPicPr>
        <p:blipFill>
          <a:blip r:embed="rId2"/>
          <a:srcRect/>
          <a:stretch>
            <a:fillRect/>
          </a:stretch>
        </p:blipFill>
        <p:spPr bwMode="auto">
          <a:xfrm>
            <a:off x="642910" y="1500174"/>
            <a:ext cx="8001056" cy="4714908"/>
          </a:xfrm>
          <a:prstGeom prst="rect">
            <a:avLst/>
          </a:prstGeom>
          <a:noFill/>
          <a:ln w="9525">
            <a:noFill/>
            <a:miter lim="800000"/>
            <a:headEnd/>
            <a:tailEnd/>
          </a:ln>
          <a:effectLst/>
        </p:spPr>
      </p:pic>
      <p:sp>
        <p:nvSpPr>
          <p:cNvPr id="8" name="Rectangle 7"/>
          <p:cNvSpPr/>
          <p:nvPr/>
        </p:nvSpPr>
        <p:spPr>
          <a:xfrm>
            <a:off x="0" y="857232"/>
            <a:ext cx="9144000" cy="646331"/>
          </a:xfrm>
          <a:prstGeom prst="rect">
            <a:avLst/>
          </a:prstGeom>
        </p:spPr>
        <p:txBody>
          <a:bodyPr wrap="square">
            <a:spAutoFit/>
          </a:bodyPr>
          <a:lstStyle/>
          <a:p>
            <a:pPr algn="just"/>
            <a:r>
              <a:rPr lang="fr-FR" dirty="0" smtClean="0">
                <a:solidFill>
                  <a:schemeClr val="tx2"/>
                </a:solidFill>
                <a:latin typeface="Constantia" pitchFamily="18" charset="0"/>
              </a:rPr>
              <a:t>Les services de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se distinguent en trois catégories : </a:t>
            </a:r>
            <a:r>
              <a:rPr lang="fr-FR" b="1" dirty="0" smtClean="0">
                <a:solidFill>
                  <a:schemeClr val="tx2"/>
                </a:solidFill>
                <a:latin typeface="Constantia" pitchFamily="18" charset="0"/>
              </a:rPr>
              <a:t>le </a:t>
            </a:r>
            <a:r>
              <a:rPr lang="fr-FR" b="1" dirty="0" err="1" smtClean="0">
                <a:solidFill>
                  <a:schemeClr val="tx2"/>
                </a:solidFill>
                <a:latin typeface="Constantia" pitchFamily="18" charset="0"/>
              </a:rPr>
              <a:t>cloud</a:t>
            </a:r>
            <a:r>
              <a:rPr lang="fr-FR" b="1" dirty="0" smtClean="0">
                <a:solidFill>
                  <a:schemeClr val="tx2"/>
                </a:solidFill>
                <a:latin typeface="Constantia" pitchFamily="18" charset="0"/>
              </a:rPr>
              <a:t> public, le </a:t>
            </a:r>
            <a:r>
              <a:rPr lang="fr-FR" b="1" dirty="0" err="1" smtClean="0">
                <a:solidFill>
                  <a:schemeClr val="tx2"/>
                </a:solidFill>
                <a:latin typeface="Constantia" pitchFamily="18" charset="0"/>
              </a:rPr>
              <a:t>cloud</a:t>
            </a:r>
            <a:r>
              <a:rPr lang="fr-FR" b="1" dirty="0" smtClean="0">
                <a:solidFill>
                  <a:schemeClr val="tx2"/>
                </a:solidFill>
                <a:latin typeface="Constantia" pitchFamily="18" charset="0"/>
              </a:rPr>
              <a:t> privé et le </a:t>
            </a:r>
            <a:r>
              <a:rPr lang="fr-FR" b="1" dirty="0" err="1" smtClean="0">
                <a:solidFill>
                  <a:schemeClr val="tx2"/>
                </a:solidFill>
                <a:latin typeface="Constantia" pitchFamily="18" charset="0"/>
              </a:rPr>
              <a:t>cloud</a:t>
            </a:r>
            <a:r>
              <a:rPr lang="fr-FR" b="1" dirty="0" smtClean="0">
                <a:solidFill>
                  <a:schemeClr val="tx2"/>
                </a:solidFill>
                <a:latin typeface="Constantia" pitchFamily="18" charset="0"/>
              </a:rPr>
              <a:t> hybride</a:t>
            </a:r>
          </a:p>
        </p:txBody>
      </p:sp>
    </p:spTree>
    <p:extLst>
      <p:ext uri="{BB962C8B-B14F-4D97-AF65-F5344CB8AC3E}">
        <p14:creationId xmlns:p14="http://schemas.microsoft.com/office/powerpoint/2010/main" val="2786630697"/>
      </p:ext>
    </p:extLst>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Constantia" panose="02030602050306030303" pitchFamily="18" charset="0"/>
              </a:rPr>
              <a:t>Machine </a:t>
            </a:r>
            <a:r>
              <a:rPr lang="fr-FR" b="1" dirty="0" smtClean="0">
                <a:latin typeface="Constantia" panose="02030602050306030303" pitchFamily="18" charset="0"/>
              </a:rPr>
              <a:t>virtuelle (VM)</a:t>
            </a:r>
            <a:endParaRPr lang="fr-FR" b="1" dirty="0">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pic>
        <p:nvPicPr>
          <p:cNvPr id="8" name="Espace réservé du contenu 7"/>
          <p:cNvPicPr>
            <a:picLocks noGrp="1" noChangeAspect="1"/>
          </p:cNvPicPr>
          <p:nvPr>
            <p:ph idx="1"/>
          </p:nvPr>
        </p:nvPicPr>
        <p:blipFill>
          <a:blip r:embed="rId2"/>
          <a:stretch>
            <a:fillRect/>
          </a:stretch>
        </p:blipFill>
        <p:spPr>
          <a:xfrm>
            <a:off x="1147762" y="1916832"/>
            <a:ext cx="6848475" cy="4457700"/>
          </a:xfrm>
          <a:prstGeom prst="rect">
            <a:avLst/>
          </a:prstGeom>
        </p:spPr>
      </p:pic>
      <p:sp>
        <p:nvSpPr>
          <p:cNvPr id="9" name="Rectangle 8"/>
          <p:cNvSpPr/>
          <p:nvPr/>
        </p:nvSpPr>
        <p:spPr>
          <a:xfrm>
            <a:off x="890" y="786681"/>
            <a:ext cx="9143110" cy="646331"/>
          </a:xfrm>
          <a:prstGeom prst="rect">
            <a:avLst/>
          </a:prstGeom>
        </p:spPr>
        <p:txBody>
          <a:bodyPr wrap="square">
            <a:spAutoFit/>
          </a:bodyPr>
          <a:lstStyle/>
          <a:p>
            <a:pPr algn="just"/>
            <a:r>
              <a:rPr lang="fr-FR" dirty="0">
                <a:solidFill>
                  <a:schemeClr val="tx2"/>
                </a:solidFill>
                <a:latin typeface="Constantia" panose="02030602050306030303" pitchFamily="18" charset="0"/>
              </a:rPr>
              <a:t>Une machine virtuelle est un environnement d’exécution virtuel créé à partir d’une image</a:t>
            </a:r>
          </a:p>
          <a:p>
            <a:pPr algn="just"/>
            <a:r>
              <a:rPr lang="fr-FR" dirty="0">
                <a:solidFill>
                  <a:schemeClr val="tx2"/>
                </a:solidFill>
                <a:latin typeface="Constantia" panose="02030602050306030303" pitchFamily="18" charset="0"/>
              </a:rPr>
              <a:t>présentant un modèle pour instancier cette machine. </a:t>
            </a:r>
          </a:p>
        </p:txBody>
      </p:sp>
    </p:spTree>
    <p:extLst>
      <p:ext uri="{BB962C8B-B14F-4D97-AF65-F5344CB8AC3E}">
        <p14:creationId xmlns:p14="http://schemas.microsoft.com/office/powerpoint/2010/main" val="1770464217"/>
      </p:ext>
    </p:extLst>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nstantia" panose="02030602050306030303" pitchFamily="18" charset="0"/>
              </a:rPr>
              <a:t>Types de virtualisation</a:t>
            </a:r>
            <a:endParaRPr lang="fr-FR" b="1" dirty="0">
              <a:latin typeface="Constantia" panose="02030602050306030303" pitchFamily="18" charset="0"/>
            </a:endParaRPr>
          </a:p>
        </p:txBody>
      </p:sp>
      <p:sp>
        <p:nvSpPr>
          <p:cNvPr id="3" name="Espace réservé du contenu 2"/>
          <p:cNvSpPr>
            <a:spLocks noGrp="1"/>
          </p:cNvSpPr>
          <p:nvPr>
            <p:ph idx="1"/>
          </p:nvPr>
        </p:nvSpPr>
        <p:spPr/>
        <p:txBody>
          <a:bodyPr/>
          <a:lstStyle/>
          <a:p>
            <a:pPr algn="just"/>
            <a:r>
              <a:rPr lang="fr-FR" sz="3200" dirty="0" smtClean="0">
                <a:solidFill>
                  <a:schemeClr val="tx2">
                    <a:lumMod val="65000"/>
                    <a:lumOff val="35000"/>
                  </a:schemeClr>
                </a:solidFill>
                <a:latin typeface="Constantia" panose="02030602050306030303" pitchFamily="18" charset="0"/>
              </a:rPr>
              <a:t>6 types de virtualisation</a:t>
            </a:r>
          </a:p>
          <a:p>
            <a:pPr algn="just"/>
            <a:endParaRPr lang="fr-FR" sz="3200" dirty="0" smtClean="0">
              <a:solidFill>
                <a:schemeClr val="tx2">
                  <a:lumMod val="65000"/>
                  <a:lumOff val="35000"/>
                </a:schemeClr>
              </a:solidFill>
              <a:latin typeface="Constantia" panose="02030602050306030303" pitchFamily="18" charset="0"/>
            </a:endParaRPr>
          </a:p>
          <a:p>
            <a:pPr lvl="1" algn="just"/>
            <a:r>
              <a:rPr lang="fr-FR" sz="3200" b="0" dirty="0">
                <a:solidFill>
                  <a:schemeClr val="tx2"/>
                </a:solidFill>
                <a:latin typeface="Constantia" panose="02030602050306030303" pitchFamily="18" charset="0"/>
              </a:rPr>
              <a:t>Virtualisation </a:t>
            </a:r>
            <a:r>
              <a:rPr lang="fr-FR" sz="3200" b="0" dirty="0" smtClean="0">
                <a:solidFill>
                  <a:schemeClr val="tx2"/>
                </a:solidFill>
                <a:latin typeface="Constantia" panose="02030602050306030303" pitchFamily="18" charset="0"/>
              </a:rPr>
              <a:t>hardware</a:t>
            </a:r>
          </a:p>
          <a:p>
            <a:pPr lvl="1" algn="just"/>
            <a:r>
              <a:rPr lang="fr-FR" sz="3200" b="0" dirty="0">
                <a:solidFill>
                  <a:schemeClr val="tx2"/>
                </a:solidFill>
                <a:latin typeface="Constantia" panose="02030602050306030303" pitchFamily="18" charset="0"/>
              </a:rPr>
              <a:t>Virtualisation de </a:t>
            </a:r>
            <a:r>
              <a:rPr lang="fr-FR" sz="3200" b="0" dirty="0" smtClean="0">
                <a:solidFill>
                  <a:schemeClr val="tx2"/>
                </a:solidFill>
                <a:latin typeface="Constantia" panose="02030602050306030303" pitchFamily="18" charset="0"/>
              </a:rPr>
              <a:t>logiciels</a:t>
            </a:r>
          </a:p>
          <a:p>
            <a:pPr lvl="1" algn="just"/>
            <a:r>
              <a:rPr lang="fr-FR" sz="3200" b="0" dirty="0">
                <a:solidFill>
                  <a:schemeClr val="tx2"/>
                </a:solidFill>
                <a:latin typeface="Constantia" panose="02030602050306030303" pitchFamily="18" charset="0"/>
              </a:rPr>
              <a:t>Virtualisation des postes </a:t>
            </a:r>
            <a:r>
              <a:rPr lang="fr-FR" sz="3200" b="0" dirty="0" smtClean="0">
                <a:solidFill>
                  <a:schemeClr val="tx2"/>
                </a:solidFill>
                <a:latin typeface="Constantia" panose="02030602050306030303" pitchFamily="18" charset="0"/>
              </a:rPr>
              <a:t>de travail</a:t>
            </a:r>
          </a:p>
          <a:p>
            <a:pPr lvl="1" algn="just"/>
            <a:r>
              <a:rPr lang="fr-FR" sz="3200" b="0" dirty="0">
                <a:solidFill>
                  <a:schemeClr val="tx2"/>
                </a:solidFill>
                <a:latin typeface="Constantia" panose="02030602050306030303" pitchFamily="18" charset="0"/>
              </a:rPr>
              <a:t>Virtualisation du </a:t>
            </a:r>
            <a:r>
              <a:rPr lang="fr-FR" sz="3200" b="0" dirty="0" smtClean="0">
                <a:solidFill>
                  <a:schemeClr val="tx2"/>
                </a:solidFill>
                <a:latin typeface="Constantia" panose="02030602050306030303" pitchFamily="18" charset="0"/>
              </a:rPr>
              <a:t>stockage</a:t>
            </a:r>
          </a:p>
          <a:p>
            <a:pPr lvl="1" algn="just"/>
            <a:r>
              <a:rPr lang="fr-FR" sz="3200" dirty="0">
                <a:solidFill>
                  <a:schemeClr val="tx2"/>
                </a:solidFill>
                <a:latin typeface="Constantia" panose="02030602050306030303" pitchFamily="18" charset="0"/>
              </a:rPr>
              <a:t>Virtualisation du  réseau</a:t>
            </a:r>
            <a:endParaRPr lang="fr-FR" sz="3200" dirty="0" smtClean="0">
              <a:solidFill>
                <a:schemeClr val="tx2"/>
              </a:solidFill>
              <a:latin typeface="Constantia" panose="02030602050306030303" pitchFamily="18" charset="0"/>
            </a:endParaRPr>
          </a:p>
          <a:p>
            <a:pPr lvl="1" algn="just"/>
            <a:r>
              <a:rPr lang="fr-FR" sz="3200" b="0" dirty="0">
                <a:solidFill>
                  <a:schemeClr val="tx2"/>
                </a:solidFill>
                <a:latin typeface="Constantia" panose="02030602050306030303" pitchFamily="18" charset="0"/>
              </a:rPr>
              <a:t>Virtualisation des serveurs</a:t>
            </a:r>
            <a:endParaRPr lang="fr-FR" sz="32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656486342"/>
      </p:ext>
    </p:extLst>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lgn="ctr">
              <a:spcBef>
                <a:spcPct val="20000"/>
              </a:spcBef>
            </a:pPr>
            <a:r>
              <a:rPr lang="fr-FR" b="1" dirty="0" smtClean="0">
                <a:solidFill>
                  <a:srgbClr val="000000">
                    <a:lumMod val="65000"/>
                    <a:lumOff val="35000"/>
                  </a:srgbClr>
                </a:solidFill>
                <a:latin typeface="Constantia" panose="02030602050306030303" pitchFamily="18" charset="0"/>
              </a:rPr>
              <a:t/>
            </a:r>
            <a:br>
              <a:rPr lang="fr-FR" b="1" dirty="0" smtClean="0">
                <a:solidFill>
                  <a:srgbClr val="000000">
                    <a:lumMod val="65000"/>
                    <a:lumOff val="35000"/>
                  </a:srgbClr>
                </a:solidFill>
                <a:latin typeface="Constantia" panose="02030602050306030303" pitchFamily="18" charset="0"/>
              </a:rPr>
            </a:br>
            <a:r>
              <a:rPr lang="fr-FR" b="1" dirty="0" smtClean="0">
                <a:latin typeface="Constantia" panose="02030602050306030303" pitchFamily="18" charset="0"/>
              </a:rPr>
              <a:t>Virtualisation </a:t>
            </a:r>
            <a:r>
              <a:rPr lang="fr-FR" b="1" dirty="0">
                <a:latin typeface="Constantia" panose="02030602050306030303" pitchFamily="18" charset="0"/>
              </a:rPr>
              <a:t>hardware</a:t>
            </a:r>
            <a:br>
              <a:rPr lang="fr-FR" b="1" dirty="0">
                <a:latin typeface="Constantia" panose="02030602050306030303" pitchFamily="18" charset="0"/>
              </a:rPr>
            </a:br>
            <a:endParaRPr lang="fr-FR" b="1" dirty="0">
              <a:latin typeface="Constantia" panose="02030602050306030303" pitchFamily="18" charset="0"/>
            </a:endParaRPr>
          </a:p>
        </p:txBody>
      </p:sp>
      <p:sp>
        <p:nvSpPr>
          <p:cNvPr id="3" name="Espace réservé du contenu 2"/>
          <p:cNvSpPr>
            <a:spLocks noGrp="1"/>
          </p:cNvSpPr>
          <p:nvPr>
            <p:ph idx="1"/>
          </p:nvPr>
        </p:nvSpPr>
        <p:spPr>
          <a:xfrm>
            <a:off x="0" y="620688"/>
            <a:ext cx="9144000" cy="5702771"/>
          </a:xfrm>
        </p:spPr>
        <p:txBody>
          <a:bodyPr/>
          <a:lstStyle/>
          <a:p>
            <a:pPr algn="just"/>
            <a:r>
              <a:rPr lang="fr-FR" sz="2400" b="0" dirty="0" smtClean="0">
                <a:solidFill>
                  <a:schemeClr val="tx2"/>
                </a:solidFill>
                <a:latin typeface="Constantia" panose="02030602050306030303" pitchFamily="18" charset="0"/>
              </a:rPr>
              <a:t>C’est </a:t>
            </a:r>
            <a:r>
              <a:rPr lang="fr-FR" sz="2400" b="0" dirty="0">
                <a:solidFill>
                  <a:schemeClr val="tx2"/>
                </a:solidFill>
                <a:latin typeface="Constantia" panose="02030602050306030303" pitchFamily="18" charset="0"/>
              </a:rPr>
              <a:t>l’un des types de virtualisation les plus courants, car il est lié à </a:t>
            </a:r>
            <a:r>
              <a:rPr lang="fr-FR" sz="2400" b="0" dirty="0">
                <a:solidFill>
                  <a:schemeClr val="tx2"/>
                </a:solidFill>
                <a:latin typeface="Constantia" panose="02030602050306030303" pitchFamily="18" charset="0"/>
                <a:hlinkClick r:id="rId2"/>
              </a:rPr>
              <a:t>la disponibilité des applications</a:t>
            </a:r>
            <a:r>
              <a:rPr lang="fr-FR" sz="2400" b="0" dirty="0">
                <a:solidFill>
                  <a:schemeClr val="tx2"/>
                </a:solidFill>
                <a:latin typeface="Constantia" panose="02030602050306030303" pitchFamily="18" charset="0"/>
              </a:rPr>
              <a:t> et à l’utilisation du matériel. Tous les serveurs physiques sont regroupés en un seul grand serveur physique. Ainsi, le processeur fonctionne de manière plus efficace et plus efficiente. Chaque petit serveur peut héberger une machine virtuelle, il s’agit d’un conteneur de logiciels totalement isolé et doté d’un système d’exploitation et d’applications propres.  Mais l’ensemble du cluster de serveurs est traité comme un seul dispositif par n’importe quel processus demandant le matériel.</a:t>
            </a:r>
          </a:p>
          <a:p>
            <a:pPr algn="just"/>
            <a:r>
              <a:rPr lang="fr-FR" sz="2400" b="0" dirty="0">
                <a:solidFill>
                  <a:schemeClr val="tx2"/>
                </a:solidFill>
                <a:latin typeface="Constantia" panose="02030602050306030303" pitchFamily="18" charset="0"/>
              </a:rPr>
              <a:t>L’accès à la machine virtuelle (ou VM) et à la machine hôte (ou au serveur) est facilité par un logiciel appelé Hyperviseur. Cette couche d’abstraction agit comme un lien entre le matériel et l’environnement virtuel et distribue les ressources matérielles telles que l’utilisation du CPU, l’allocation de mémoire entre les différents environnements virtuels.</a:t>
            </a:r>
          </a:p>
          <a:p>
            <a:pPr algn="just"/>
            <a:endParaRPr lang="fr-FR" sz="3200" dirty="0" smtClean="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763396132"/>
      </p:ext>
    </p:extLst>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b="1" dirty="0" smtClean="0">
                <a:latin typeface="Constantia" panose="02030602050306030303" pitchFamily="18" charset="0"/>
              </a:rPr>
              <a:t>Virtualisation </a:t>
            </a:r>
            <a:r>
              <a:rPr lang="fr-FR" b="1" dirty="0">
                <a:latin typeface="Constantia" panose="02030602050306030303" pitchFamily="18" charset="0"/>
              </a:rPr>
              <a:t>de logiciels</a:t>
            </a:r>
            <a:br>
              <a:rPr lang="fr-FR" b="1" dirty="0">
                <a:latin typeface="Constantia" panose="02030602050306030303" pitchFamily="18" charset="0"/>
              </a:rPr>
            </a:br>
            <a:endParaRPr lang="fr-FR" b="1" dirty="0"/>
          </a:p>
        </p:txBody>
      </p:sp>
      <p:sp>
        <p:nvSpPr>
          <p:cNvPr id="3" name="Espace réservé du contenu 2"/>
          <p:cNvSpPr>
            <a:spLocks noGrp="1"/>
          </p:cNvSpPr>
          <p:nvPr>
            <p:ph idx="1"/>
          </p:nvPr>
        </p:nvSpPr>
        <p:spPr/>
        <p:txBody>
          <a:bodyPr/>
          <a:lstStyle/>
          <a:p>
            <a:pPr algn="just"/>
            <a:r>
              <a:rPr lang="fr-FR" b="0" dirty="0">
                <a:solidFill>
                  <a:schemeClr val="tx2"/>
                </a:solidFill>
                <a:latin typeface="Constantia" panose="02030602050306030303" pitchFamily="18" charset="0"/>
              </a:rPr>
              <a:t>Elle comprend la capacité du système primaire à créer et à exécuter plus d’environnements virtuels. Cette déclinaison permet ainsi à un système informatique de permettre à un OS invité de s’exécuter. </a:t>
            </a:r>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Par </a:t>
            </a:r>
            <a:r>
              <a:rPr lang="fr-FR" b="0" dirty="0">
                <a:solidFill>
                  <a:schemeClr val="tx2"/>
                </a:solidFill>
                <a:latin typeface="Constantia" panose="02030602050306030303" pitchFamily="18" charset="0"/>
              </a:rPr>
              <a:t>exemple, Linux pourrait fonctionner en tant qu’invité pour exécuter un système d’exploitation Windows. Il peut aussi s’agir de la virtualisation d’applications, de services ou de la mémoire. Par exemple, l’application peut s’exécuter sous une forme encapsulée sans dépendre du système d’exploitation sous-jacent.</a:t>
            </a:r>
            <a:endParaRPr lang="fr-FR"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879562058"/>
      </p:ext>
    </p:extLst>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b="1" dirty="0" smtClean="0">
                <a:latin typeface="Constantia" panose="02030602050306030303" pitchFamily="18" charset="0"/>
              </a:rPr>
              <a:t>Virtualisation </a:t>
            </a:r>
            <a:r>
              <a:rPr lang="fr-FR" b="1" dirty="0">
                <a:latin typeface="Constantia" panose="02030602050306030303" pitchFamily="18" charset="0"/>
              </a:rPr>
              <a:t>de </a:t>
            </a:r>
            <a:r>
              <a:rPr lang="fr-FR" b="1" dirty="0" smtClean="0">
                <a:latin typeface="Constantia" panose="02030602050306030303" pitchFamily="18" charset="0"/>
              </a:rPr>
              <a:t/>
            </a:r>
            <a:br>
              <a:rPr lang="fr-FR" b="1" dirty="0" smtClean="0">
                <a:latin typeface="Constantia" panose="02030602050306030303" pitchFamily="18" charset="0"/>
              </a:rPr>
            </a:br>
            <a:r>
              <a:rPr lang="fr-FR" b="1" dirty="0" smtClean="0">
                <a:latin typeface="Constantia" panose="02030602050306030303" pitchFamily="18" charset="0"/>
              </a:rPr>
              <a:t>Virtualisation </a:t>
            </a:r>
            <a:r>
              <a:rPr lang="fr-FR" b="1" dirty="0">
                <a:latin typeface="Constantia" panose="02030602050306030303" pitchFamily="18" charset="0"/>
              </a:rPr>
              <a:t>des postes de travail</a:t>
            </a:r>
            <a:br>
              <a:rPr lang="fr-FR" b="1" dirty="0">
                <a:latin typeface="Constantia" panose="02030602050306030303" pitchFamily="18" charset="0"/>
              </a:rPr>
            </a:br>
            <a:r>
              <a:rPr lang="fr-FR" b="1" dirty="0">
                <a:latin typeface="Constantia" panose="02030602050306030303" pitchFamily="18" charset="0"/>
              </a:rPr>
              <a:t/>
            </a:r>
            <a:br>
              <a:rPr lang="fr-FR" b="1" dirty="0">
                <a:latin typeface="Constantia" panose="02030602050306030303" pitchFamily="18" charset="0"/>
              </a:rPr>
            </a:br>
            <a:endParaRPr lang="fr-FR" b="1" dirty="0"/>
          </a:p>
        </p:txBody>
      </p:sp>
      <p:sp>
        <p:nvSpPr>
          <p:cNvPr id="3" name="Espace réservé du contenu 2"/>
          <p:cNvSpPr>
            <a:spLocks noGrp="1"/>
          </p:cNvSpPr>
          <p:nvPr>
            <p:ph idx="1"/>
          </p:nvPr>
        </p:nvSpPr>
        <p:spPr/>
        <p:txBody>
          <a:bodyPr/>
          <a:lstStyle/>
          <a:p>
            <a:pPr algn="just"/>
            <a:endParaRPr lang="fr-FR" sz="3200" b="0" dirty="0" smtClean="0">
              <a:latin typeface="Constantia" panose="02030602050306030303" pitchFamily="18" charset="0"/>
            </a:endParaRPr>
          </a:p>
          <a:p>
            <a:pPr algn="just"/>
            <a:r>
              <a:rPr lang="fr-FR" sz="3600" b="0" dirty="0" smtClean="0">
                <a:solidFill>
                  <a:schemeClr val="tx2"/>
                </a:solidFill>
                <a:latin typeface="Constantia" panose="02030602050306030303" pitchFamily="18" charset="0"/>
              </a:rPr>
              <a:t>C’est </a:t>
            </a:r>
            <a:r>
              <a:rPr lang="fr-FR" sz="3600" b="0" dirty="0">
                <a:solidFill>
                  <a:schemeClr val="tx2"/>
                </a:solidFill>
                <a:latin typeface="Constantia" panose="02030602050306030303" pitchFamily="18" charset="0"/>
              </a:rPr>
              <a:t>l’un des types de virtualisation les plus utilisés et </a:t>
            </a:r>
            <a:r>
              <a:rPr lang="fr-FR" sz="3600" b="0" dirty="0" smtClean="0">
                <a:solidFill>
                  <a:schemeClr val="tx2"/>
                </a:solidFill>
                <a:latin typeface="Constantia" panose="02030602050306030303" pitchFamily="18" charset="0"/>
              </a:rPr>
              <a:t>les plus populaires.</a:t>
            </a:r>
          </a:p>
          <a:p>
            <a:pPr algn="just"/>
            <a:endParaRPr lang="fr-FR" sz="3600" b="0" dirty="0" smtClean="0">
              <a:solidFill>
                <a:schemeClr val="tx2"/>
              </a:solidFill>
              <a:latin typeface="Constantia" panose="02030602050306030303" pitchFamily="18" charset="0"/>
            </a:endParaRPr>
          </a:p>
          <a:p>
            <a:pPr algn="just"/>
            <a:r>
              <a:rPr lang="fr-FR" sz="3600" b="0" dirty="0" smtClean="0">
                <a:solidFill>
                  <a:schemeClr val="tx2"/>
                </a:solidFill>
                <a:latin typeface="Constantia" panose="02030602050306030303" pitchFamily="18" charset="0"/>
              </a:rPr>
              <a:t>L’utilisateur </a:t>
            </a:r>
            <a:r>
              <a:rPr lang="fr-FR" sz="3600" b="0" dirty="0">
                <a:solidFill>
                  <a:schemeClr val="tx2"/>
                </a:solidFill>
                <a:latin typeface="Constantia" panose="02030602050306030303" pitchFamily="18" charset="0"/>
              </a:rPr>
              <a:t>peut accéder à son bureau </a:t>
            </a:r>
            <a:r>
              <a:rPr lang="fr-FR" sz="3600" b="0" dirty="0" smtClean="0">
                <a:solidFill>
                  <a:schemeClr val="tx2"/>
                </a:solidFill>
                <a:latin typeface="Constantia" panose="02030602050306030303" pitchFamily="18" charset="0"/>
              </a:rPr>
              <a:t>à partir </a:t>
            </a:r>
            <a:r>
              <a:rPr lang="fr-FR" sz="3600" b="0" dirty="0">
                <a:solidFill>
                  <a:schemeClr val="tx2"/>
                </a:solidFill>
                <a:latin typeface="Constantia" panose="02030602050306030303" pitchFamily="18" charset="0"/>
              </a:rPr>
              <a:t>de n’importe quel endroit.</a:t>
            </a:r>
            <a:endParaRPr lang="fr-FR" sz="36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340344312"/>
      </p:ext>
    </p:extLst>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b="1" dirty="0" smtClean="0">
                <a:latin typeface="Constantia" panose="02030602050306030303" pitchFamily="18" charset="0"/>
              </a:rPr>
              <a:t>Virtualisation du</a:t>
            </a:r>
            <a:r>
              <a:rPr lang="fr-FR" dirty="0" smtClean="0">
                <a:solidFill>
                  <a:schemeClr val="tx2">
                    <a:lumMod val="65000"/>
                    <a:lumOff val="35000"/>
                  </a:schemeClr>
                </a:solidFill>
                <a:latin typeface="Constantia" panose="02030602050306030303" pitchFamily="18" charset="0"/>
              </a:rPr>
              <a:t> </a:t>
            </a:r>
            <a:r>
              <a:rPr lang="fr-FR" b="1" dirty="0">
                <a:latin typeface="Constantia" panose="02030602050306030303" pitchFamily="18" charset="0"/>
              </a:rPr>
              <a:t>stockage</a:t>
            </a:r>
            <a:r>
              <a:rPr lang="fr-FR" dirty="0">
                <a:solidFill>
                  <a:schemeClr val="tx2">
                    <a:lumMod val="65000"/>
                    <a:lumOff val="35000"/>
                  </a:schemeClr>
                </a:solidFill>
                <a:latin typeface="Constantia" panose="02030602050306030303" pitchFamily="18" charset="0"/>
              </a:rPr>
              <a:t/>
            </a:r>
            <a:br>
              <a:rPr lang="fr-FR" dirty="0">
                <a:solidFill>
                  <a:schemeClr val="tx2">
                    <a:lumMod val="65000"/>
                    <a:lumOff val="35000"/>
                  </a:schemeClr>
                </a:solidFill>
                <a:latin typeface="Constantia" panose="02030602050306030303" pitchFamily="18" charset="0"/>
              </a:rPr>
            </a:br>
            <a:r>
              <a:rPr lang="fr-FR" b="1" dirty="0">
                <a:latin typeface="Constantia" panose="02030602050306030303" pitchFamily="18" charset="0"/>
              </a:rPr>
              <a:t/>
            </a:r>
            <a:br>
              <a:rPr lang="fr-FR" b="1" dirty="0">
                <a:latin typeface="Constantia" panose="02030602050306030303" pitchFamily="18" charset="0"/>
              </a:rPr>
            </a:br>
            <a:endParaRPr lang="fr-FR" b="1" dirty="0"/>
          </a:p>
        </p:txBody>
      </p:sp>
      <p:sp>
        <p:nvSpPr>
          <p:cNvPr id="3" name="Espace réservé du contenu 2"/>
          <p:cNvSpPr>
            <a:spLocks noGrp="1"/>
          </p:cNvSpPr>
          <p:nvPr>
            <p:ph idx="1"/>
          </p:nvPr>
        </p:nvSpPr>
        <p:spPr/>
        <p:txBody>
          <a:bodyPr/>
          <a:lstStyle/>
          <a:p>
            <a:pPr algn="just"/>
            <a:r>
              <a:rPr lang="fr-FR" sz="2400" b="0" dirty="0">
                <a:solidFill>
                  <a:schemeClr val="tx2"/>
                </a:solidFill>
                <a:latin typeface="Constantia" panose="02030602050306030303" pitchFamily="18" charset="0"/>
              </a:rPr>
              <a:t>Cette technique permet de regrouper l’espace de stockage matériel de plusieurs périphériques de stockage interconnectés en un seul périphérique simulé qui est géré à partir d’une console de commande unique. La manipulation du stockage dans le </a:t>
            </a:r>
            <a:r>
              <a:rPr lang="fr-FR" sz="2400" b="0" dirty="0" err="1">
                <a:solidFill>
                  <a:schemeClr val="tx2"/>
                </a:solidFill>
                <a:latin typeface="Constantia" panose="02030602050306030303" pitchFamily="18" charset="0"/>
              </a:rPr>
              <a:t>cloud</a:t>
            </a:r>
            <a:r>
              <a:rPr lang="fr-FR" sz="2400" b="0" dirty="0">
                <a:solidFill>
                  <a:schemeClr val="tx2"/>
                </a:solidFill>
                <a:latin typeface="Constantia" panose="02030602050306030303" pitchFamily="18" charset="0"/>
              </a:rPr>
              <a:t> est surtout utilisée pour la sauvegarde, l’archivage et la récupération des données en masquant l’architecture de stockage réelle et physique complexe.</a:t>
            </a:r>
          </a:p>
          <a:p>
            <a:pPr algn="just"/>
            <a:r>
              <a:rPr lang="fr-FR" sz="2400" b="0" dirty="0">
                <a:solidFill>
                  <a:schemeClr val="tx2"/>
                </a:solidFill>
                <a:latin typeface="Constantia" panose="02030602050306030303" pitchFamily="18" charset="0"/>
              </a:rPr>
              <a:t>Cette technique de stockage est souvent utilisée dans les réseaux de stockage. </a:t>
            </a:r>
            <a:endParaRPr lang="fr-FR" sz="2400" b="0" dirty="0" smtClean="0">
              <a:solidFill>
                <a:schemeClr val="tx2"/>
              </a:solidFill>
              <a:latin typeface="Constantia" panose="02030602050306030303" pitchFamily="18" charset="0"/>
            </a:endParaRPr>
          </a:p>
          <a:p>
            <a:pPr algn="just"/>
            <a:r>
              <a:rPr lang="fr-FR" sz="2400" b="0" dirty="0" smtClean="0">
                <a:solidFill>
                  <a:schemeClr val="tx2"/>
                </a:solidFill>
                <a:latin typeface="Constantia" panose="02030602050306030303" pitchFamily="18" charset="0"/>
              </a:rPr>
              <a:t>Elle </a:t>
            </a:r>
            <a:r>
              <a:rPr lang="fr-FR" sz="2400" b="0" dirty="0">
                <a:solidFill>
                  <a:schemeClr val="tx2"/>
                </a:solidFill>
                <a:latin typeface="Constantia" panose="02030602050306030303" pitchFamily="18" charset="0"/>
              </a:rPr>
              <a:t>présente différents avantages : réduction des temps d’arrêt, vitesse, performance.</a:t>
            </a:r>
          </a:p>
          <a:p>
            <a:pPr algn="just"/>
            <a:endParaRPr lang="fr-FR" sz="24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2266050884"/>
      </p:ext>
    </p:extLst>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b="1" dirty="0" smtClean="0">
                <a:latin typeface="Constantia" panose="02030602050306030303" pitchFamily="18" charset="0"/>
              </a:rPr>
              <a:t>Virtualisation du</a:t>
            </a:r>
            <a:r>
              <a:rPr lang="fr-FR" dirty="0" smtClean="0">
                <a:solidFill>
                  <a:schemeClr val="tx2">
                    <a:lumMod val="65000"/>
                    <a:lumOff val="35000"/>
                  </a:schemeClr>
                </a:solidFill>
                <a:latin typeface="Constantia" panose="02030602050306030303" pitchFamily="18" charset="0"/>
              </a:rPr>
              <a:t> </a:t>
            </a:r>
            <a:r>
              <a:rPr lang="fr-FR" dirty="0" smtClean="0"/>
              <a:t> </a:t>
            </a:r>
            <a:r>
              <a:rPr lang="fr-FR" b="1" dirty="0">
                <a:latin typeface="Constantia" panose="02030602050306030303" pitchFamily="18" charset="0"/>
              </a:rPr>
              <a:t>réseau</a:t>
            </a:r>
            <a:br>
              <a:rPr lang="fr-FR" b="1" dirty="0">
                <a:latin typeface="Constantia" panose="02030602050306030303" pitchFamily="18" charset="0"/>
              </a:rPr>
            </a:br>
            <a:r>
              <a:rPr lang="fr-FR" b="1" dirty="0">
                <a:solidFill>
                  <a:schemeClr val="tx2">
                    <a:lumMod val="65000"/>
                    <a:lumOff val="35000"/>
                  </a:schemeClr>
                </a:solidFill>
                <a:latin typeface="Constantia" panose="02030602050306030303" pitchFamily="18" charset="0"/>
              </a:rPr>
              <a:t/>
            </a:r>
            <a:br>
              <a:rPr lang="fr-FR" b="1" dirty="0">
                <a:solidFill>
                  <a:schemeClr val="tx2">
                    <a:lumMod val="65000"/>
                    <a:lumOff val="35000"/>
                  </a:schemeClr>
                </a:solidFill>
                <a:latin typeface="Constantia" panose="02030602050306030303" pitchFamily="18" charset="0"/>
              </a:rPr>
            </a:br>
            <a:r>
              <a:rPr lang="fr-FR" b="1" dirty="0">
                <a:latin typeface="Constantia" panose="02030602050306030303" pitchFamily="18" charset="0"/>
              </a:rPr>
              <a:t/>
            </a:r>
            <a:br>
              <a:rPr lang="fr-FR" b="1" dirty="0">
                <a:latin typeface="Constantia" panose="02030602050306030303" pitchFamily="18" charset="0"/>
              </a:rPr>
            </a:br>
            <a:endParaRPr lang="fr-FR" b="1" dirty="0"/>
          </a:p>
        </p:txBody>
      </p:sp>
      <p:sp>
        <p:nvSpPr>
          <p:cNvPr id="3" name="Espace réservé du contenu 2"/>
          <p:cNvSpPr>
            <a:spLocks noGrp="1"/>
          </p:cNvSpPr>
          <p:nvPr>
            <p:ph idx="1"/>
          </p:nvPr>
        </p:nvSpPr>
        <p:spPr/>
        <p:txBody>
          <a:bodyPr/>
          <a:lstStyle/>
          <a:p>
            <a:pPr algn="just"/>
            <a:r>
              <a:rPr lang="fr-FR" b="0" dirty="0">
                <a:solidFill>
                  <a:schemeClr val="tx2"/>
                </a:solidFill>
                <a:latin typeface="Constantia" panose="02030602050306030303" pitchFamily="18" charset="0"/>
              </a:rPr>
              <a:t>Il s’agit d’une reproduction logicielle complète d’un réseau physique. Elle consiste à combiner les ressources disponibles dans un réseau en divisant la bande passante disponible en différents canaux, chacun étant séparé et distingué</a:t>
            </a:r>
            <a:r>
              <a:rPr lang="fr-FR" b="0" dirty="0" smtClean="0">
                <a:solidFill>
                  <a:schemeClr val="tx2"/>
                </a:solidFill>
                <a:latin typeface="Constantia" panose="02030602050306030303" pitchFamily="18" charset="0"/>
              </a:rPr>
              <a:t>.</a:t>
            </a:r>
          </a:p>
          <a:p>
            <a:pPr algn="just"/>
            <a:r>
              <a:rPr lang="fr-FR" b="0" dirty="0" smtClean="0">
                <a:solidFill>
                  <a:schemeClr val="tx2"/>
                </a:solidFill>
                <a:latin typeface="Constantia" panose="02030602050306030303" pitchFamily="18" charset="0"/>
              </a:rPr>
              <a:t> </a:t>
            </a:r>
            <a:r>
              <a:rPr lang="fr-FR" b="0" dirty="0">
                <a:solidFill>
                  <a:schemeClr val="tx2"/>
                </a:solidFill>
                <a:latin typeface="Constantia" panose="02030602050306030303" pitchFamily="18" charset="0"/>
              </a:rPr>
              <a:t>L’idée est que la technologie masque la véritable complexité du réseau en le séparant en parties faciles à gérer. </a:t>
            </a:r>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Elle </a:t>
            </a:r>
            <a:r>
              <a:rPr lang="fr-FR" b="0" dirty="0">
                <a:solidFill>
                  <a:schemeClr val="tx2"/>
                </a:solidFill>
                <a:latin typeface="Constantia" panose="02030602050306030303" pitchFamily="18" charset="0"/>
              </a:rPr>
              <a:t>vous aide à mieux superviser et à identifier l’utilisation des données. </a:t>
            </a:r>
            <a:endParaRPr lang="fr-FR" b="0" dirty="0" smtClean="0">
              <a:solidFill>
                <a:schemeClr val="tx2"/>
              </a:solidFill>
              <a:latin typeface="Constantia" panose="02030602050306030303" pitchFamily="18" charset="0"/>
            </a:endParaRPr>
          </a:p>
          <a:p>
            <a:pPr algn="just"/>
            <a:r>
              <a:rPr lang="fr-FR" b="0" dirty="0" smtClean="0">
                <a:solidFill>
                  <a:schemeClr val="tx2"/>
                </a:solidFill>
                <a:latin typeface="Constantia" panose="02030602050306030303" pitchFamily="18" charset="0"/>
              </a:rPr>
              <a:t>Elle </a:t>
            </a:r>
            <a:r>
              <a:rPr lang="fr-FR" b="0" dirty="0">
                <a:solidFill>
                  <a:schemeClr val="tx2"/>
                </a:solidFill>
                <a:latin typeface="Constantia" panose="02030602050306030303" pitchFamily="18" charset="0"/>
              </a:rPr>
              <a:t>assure également la sécurité en limitant le mouvement des fichiers sur plusieurs réseaux</a:t>
            </a:r>
            <a:endParaRPr lang="fr-FR"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2456321504"/>
      </p:ext>
    </p:extLst>
  </p:cSld>
  <p:clrMapOvr>
    <a:masterClrMapping/>
  </p:clrMapOvr>
  <p:transition>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dirty="0" smtClean="0">
                <a:solidFill>
                  <a:schemeClr val="tx2">
                    <a:lumMod val="65000"/>
                    <a:lumOff val="35000"/>
                  </a:schemeClr>
                </a:solidFill>
                <a:latin typeface="Constantia" panose="02030602050306030303" pitchFamily="18" charset="0"/>
              </a:rPr>
              <a:t/>
            </a:r>
            <a:br>
              <a:rPr lang="fr-FR" dirty="0" smtClean="0">
                <a:solidFill>
                  <a:schemeClr val="tx2">
                    <a:lumMod val="65000"/>
                    <a:lumOff val="35000"/>
                  </a:schemeClr>
                </a:solidFill>
                <a:latin typeface="Constantia" panose="02030602050306030303" pitchFamily="18" charset="0"/>
              </a:rPr>
            </a:br>
            <a:r>
              <a:rPr lang="fr-FR" b="1" dirty="0" smtClean="0">
                <a:latin typeface="Constantia" panose="02030602050306030303" pitchFamily="18" charset="0"/>
              </a:rPr>
              <a:t>Virtualisation des</a:t>
            </a:r>
            <a:r>
              <a:rPr lang="fr-FR" dirty="0" smtClean="0">
                <a:latin typeface="Constantia" panose="02030602050306030303" pitchFamily="18" charset="0"/>
              </a:rPr>
              <a:t> </a:t>
            </a:r>
            <a:r>
              <a:rPr lang="fr-FR" b="1" dirty="0" smtClean="0">
                <a:latin typeface="Constantia" panose="02030602050306030303" pitchFamily="18" charset="0"/>
              </a:rPr>
              <a:t>serveurs</a:t>
            </a:r>
            <a:r>
              <a:rPr lang="fr-FR" dirty="0">
                <a:solidFill>
                  <a:schemeClr val="tx2">
                    <a:lumMod val="65000"/>
                    <a:lumOff val="35000"/>
                  </a:schemeClr>
                </a:solidFill>
                <a:latin typeface="Constantia" panose="02030602050306030303" pitchFamily="18" charset="0"/>
              </a:rPr>
              <a:t/>
            </a:r>
            <a:br>
              <a:rPr lang="fr-FR" dirty="0">
                <a:solidFill>
                  <a:schemeClr val="tx2">
                    <a:lumMod val="65000"/>
                    <a:lumOff val="35000"/>
                  </a:schemeClr>
                </a:solidFill>
                <a:latin typeface="Constantia" panose="02030602050306030303" pitchFamily="18" charset="0"/>
              </a:rPr>
            </a:br>
            <a:r>
              <a:rPr lang="fr-FR" b="1" dirty="0">
                <a:latin typeface="Constantia" panose="02030602050306030303" pitchFamily="18" charset="0"/>
              </a:rPr>
              <a:t/>
            </a:r>
            <a:br>
              <a:rPr lang="fr-FR" b="1" dirty="0">
                <a:latin typeface="Constantia" panose="02030602050306030303" pitchFamily="18" charset="0"/>
              </a:rPr>
            </a:br>
            <a:endParaRPr lang="fr-FR" b="1" dirty="0"/>
          </a:p>
        </p:txBody>
      </p:sp>
      <p:sp>
        <p:nvSpPr>
          <p:cNvPr id="3" name="Espace réservé du contenu 2"/>
          <p:cNvSpPr>
            <a:spLocks noGrp="1"/>
          </p:cNvSpPr>
          <p:nvPr>
            <p:ph idx="1"/>
          </p:nvPr>
        </p:nvSpPr>
        <p:spPr>
          <a:xfrm>
            <a:off x="0" y="677887"/>
            <a:ext cx="9036050" cy="5559425"/>
          </a:xfrm>
        </p:spPr>
        <p:txBody>
          <a:bodyPr/>
          <a:lstStyle/>
          <a:p>
            <a:pPr algn="just"/>
            <a:r>
              <a:rPr lang="fr-FR" sz="2300" b="0" dirty="0">
                <a:solidFill>
                  <a:schemeClr val="tx2"/>
                </a:solidFill>
                <a:latin typeface="Constantia" panose="02030602050306030303" pitchFamily="18" charset="0"/>
              </a:rPr>
              <a:t>Selon </a:t>
            </a:r>
            <a:r>
              <a:rPr lang="fr-FR" sz="2300" b="0" dirty="0" err="1">
                <a:solidFill>
                  <a:schemeClr val="tx2"/>
                </a:solidFill>
                <a:latin typeface="Constantia" panose="02030602050306030303" pitchFamily="18" charset="0"/>
              </a:rPr>
              <a:t>VMWare</a:t>
            </a:r>
            <a:r>
              <a:rPr lang="fr-FR" sz="2300" b="0" dirty="0">
                <a:solidFill>
                  <a:schemeClr val="tx2"/>
                </a:solidFill>
                <a:latin typeface="Constantia" panose="02030602050306030303" pitchFamily="18" charset="0"/>
              </a:rPr>
              <a:t>, la plupart des serveurs utilisent moins de </a:t>
            </a:r>
            <a:r>
              <a:rPr lang="fr-FR" sz="2300" b="0" dirty="0" smtClean="0">
                <a:solidFill>
                  <a:schemeClr val="tx2"/>
                </a:solidFill>
                <a:latin typeface="Constantia" panose="02030602050306030303" pitchFamily="18" charset="0"/>
              </a:rPr>
              <a:t>15 % </a:t>
            </a:r>
            <a:r>
              <a:rPr lang="fr-FR" sz="2300" b="0" dirty="0">
                <a:solidFill>
                  <a:schemeClr val="tx2"/>
                </a:solidFill>
                <a:latin typeface="Constantia" panose="02030602050306030303" pitchFamily="18" charset="0"/>
              </a:rPr>
              <a:t>de leurs capacités, ce qui favorise leur prolifération et </a:t>
            </a:r>
            <a:r>
              <a:rPr lang="fr-FR" sz="2300" b="0" dirty="0" smtClean="0">
                <a:solidFill>
                  <a:schemeClr val="tx2"/>
                </a:solidFill>
                <a:latin typeface="Constantia" panose="02030602050306030303" pitchFamily="18" charset="0"/>
              </a:rPr>
              <a:t>leur complexité</a:t>
            </a:r>
            <a:r>
              <a:rPr lang="fr-FR" sz="2300" b="0" dirty="0">
                <a:solidFill>
                  <a:schemeClr val="tx2"/>
                </a:solidFill>
                <a:latin typeface="Constantia" panose="02030602050306030303" pitchFamily="18" charset="0"/>
              </a:rPr>
              <a:t>. </a:t>
            </a:r>
            <a:endParaRPr lang="fr-FR" sz="2300" b="0" dirty="0" smtClean="0">
              <a:solidFill>
                <a:schemeClr val="tx2"/>
              </a:solidFill>
              <a:latin typeface="Constantia" panose="02030602050306030303" pitchFamily="18" charset="0"/>
            </a:endParaRPr>
          </a:p>
          <a:p>
            <a:pPr algn="just"/>
            <a:r>
              <a:rPr lang="fr-FR" sz="2300" b="0" dirty="0" smtClean="0">
                <a:solidFill>
                  <a:schemeClr val="tx2"/>
                </a:solidFill>
                <a:latin typeface="Constantia" panose="02030602050306030303" pitchFamily="18" charset="0"/>
              </a:rPr>
              <a:t>La </a:t>
            </a:r>
            <a:r>
              <a:rPr lang="fr-FR" sz="2300" b="0" dirty="0">
                <a:solidFill>
                  <a:schemeClr val="tx2"/>
                </a:solidFill>
                <a:latin typeface="Constantia" panose="02030602050306030303" pitchFamily="18" charset="0"/>
              </a:rPr>
              <a:t>virtualisation des serveurs résout </a:t>
            </a:r>
            <a:r>
              <a:rPr lang="fr-FR" sz="2300" b="0" dirty="0" smtClean="0">
                <a:solidFill>
                  <a:schemeClr val="tx2"/>
                </a:solidFill>
                <a:latin typeface="Constantia" panose="02030602050306030303" pitchFamily="18" charset="0"/>
              </a:rPr>
              <a:t>ces problèmes d’</a:t>
            </a:r>
            <a:r>
              <a:rPr lang="fr-FR" sz="2300" b="0" dirty="0" err="1" smtClean="0">
                <a:solidFill>
                  <a:schemeClr val="tx2"/>
                </a:solidFill>
                <a:latin typeface="Constantia" panose="02030602050306030303" pitchFamily="18" charset="0"/>
              </a:rPr>
              <a:t>éfficacité</a:t>
            </a:r>
            <a:r>
              <a:rPr lang="fr-FR" sz="2300" b="0" dirty="0" smtClean="0">
                <a:solidFill>
                  <a:schemeClr val="tx2"/>
                </a:solidFill>
                <a:latin typeface="Constantia" panose="02030602050306030303" pitchFamily="18" charset="0"/>
              </a:rPr>
              <a:t> </a:t>
            </a:r>
            <a:r>
              <a:rPr lang="fr-FR" sz="2300" b="0" dirty="0">
                <a:solidFill>
                  <a:schemeClr val="tx2"/>
                </a:solidFill>
                <a:latin typeface="Constantia" panose="02030602050306030303" pitchFamily="18" charset="0"/>
              </a:rPr>
              <a:t>en permettant d’exécuter </a:t>
            </a:r>
            <a:r>
              <a:rPr lang="fr-FR" sz="2300" b="0" dirty="0" smtClean="0">
                <a:solidFill>
                  <a:schemeClr val="tx2"/>
                </a:solidFill>
                <a:latin typeface="Constantia" panose="02030602050306030303" pitchFamily="18" charset="0"/>
              </a:rPr>
              <a:t>plusieurs systèmes </a:t>
            </a:r>
            <a:r>
              <a:rPr lang="fr-FR" sz="2300" b="0" dirty="0">
                <a:solidFill>
                  <a:schemeClr val="tx2"/>
                </a:solidFill>
                <a:latin typeface="Constantia" panose="02030602050306030303" pitchFamily="18" charset="0"/>
              </a:rPr>
              <a:t>d’exploitation sur un même serveur physique.</a:t>
            </a:r>
          </a:p>
          <a:p>
            <a:pPr algn="just"/>
            <a:r>
              <a:rPr lang="fr-FR" sz="2300" b="0" dirty="0">
                <a:solidFill>
                  <a:schemeClr val="tx2"/>
                </a:solidFill>
                <a:latin typeface="Constantia" panose="02030602050306030303" pitchFamily="18" charset="0"/>
              </a:rPr>
              <a:t>Autre argument majeur, ce type de virtualisation permet </a:t>
            </a:r>
            <a:r>
              <a:rPr lang="fr-FR" sz="2300" b="0" dirty="0" smtClean="0">
                <a:solidFill>
                  <a:schemeClr val="tx2"/>
                </a:solidFill>
                <a:latin typeface="Constantia" panose="02030602050306030303" pitchFamily="18" charset="0"/>
              </a:rPr>
              <a:t>de réaliser </a:t>
            </a:r>
            <a:r>
              <a:rPr lang="fr-FR" sz="2300" b="0" dirty="0">
                <a:solidFill>
                  <a:schemeClr val="tx2"/>
                </a:solidFill>
                <a:latin typeface="Constantia" panose="02030602050306030303" pitchFamily="18" charset="0"/>
              </a:rPr>
              <a:t>des économies substantielles sans entraîner </a:t>
            </a:r>
            <a:r>
              <a:rPr lang="fr-FR" sz="2300" b="0" dirty="0" smtClean="0">
                <a:solidFill>
                  <a:schemeClr val="tx2"/>
                </a:solidFill>
                <a:latin typeface="Constantia" panose="02030602050306030303" pitchFamily="18" charset="0"/>
              </a:rPr>
              <a:t>de véritable </a:t>
            </a:r>
            <a:r>
              <a:rPr lang="fr-FR" sz="2300" b="0" dirty="0">
                <a:solidFill>
                  <a:schemeClr val="tx2"/>
                </a:solidFill>
                <a:latin typeface="Constantia" panose="02030602050306030303" pitchFamily="18" charset="0"/>
              </a:rPr>
              <a:t>changement dans le service informatique.</a:t>
            </a:r>
          </a:p>
          <a:p>
            <a:pPr algn="just"/>
            <a:r>
              <a:rPr lang="fr-FR" sz="2300" b="0" dirty="0">
                <a:solidFill>
                  <a:schemeClr val="tx2"/>
                </a:solidFill>
                <a:latin typeface="Constantia" panose="02030602050306030303" pitchFamily="18" charset="0"/>
              </a:rPr>
              <a:t>Quelques hôtes d’hyperviseurs et une console de </a:t>
            </a:r>
            <a:r>
              <a:rPr lang="fr-FR" sz="2300" b="0" dirty="0" smtClean="0">
                <a:solidFill>
                  <a:schemeClr val="tx2"/>
                </a:solidFill>
                <a:latin typeface="Constantia" panose="02030602050306030303" pitchFamily="18" charset="0"/>
              </a:rPr>
              <a:t>gestion remplacent </a:t>
            </a:r>
            <a:r>
              <a:rPr lang="fr-FR" sz="2300" b="0" dirty="0">
                <a:solidFill>
                  <a:schemeClr val="tx2"/>
                </a:solidFill>
                <a:latin typeface="Constantia" panose="02030602050306030303" pitchFamily="18" charset="0"/>
              </a:rPr>
              <a:t>des dizaines, voire des centaines de </a:t>
            </a:r>
            <a:r>
              <a:rPr lang="fr-FR" sz="2300" b="0" dirty="0" smtClean="0">
                <a:solidFill>
                  <a:schemeClr val="tx2"/>
                </a:solidFill>
                <a:latin typeface="Constantia" panose="02030602050306030303" pitchFamily="18" charset="0"/>
              </a:rPr>
              <a:t>serveurs physiques </a:t>
            </a:r>
            <a:r>
              <a:rPr lang="fr-FR" sz="2300" b="0" dirty="0">
                <a:solidFill>
                  <a:schemeClr val="tx2"/>
                </a:solidFill>
                <a:latin typeface="Constantia" panose="02030602050306030303" pitchFamily="18" charset="0"/>
              </a:rPr>
              <a:t>!</a:t>
            </a:r>
          </a:p>
          <a:p>
            <a:pPr algn="just"/>
            <a:r>
              <a:rPr lang="fr-FR" sz="2300" b="0" dirty="0">
                <a:solidFill>
                  <a:schemeClr val="tx2"/>
                </a:solidFill>
                <a:latin typeface="Constantia" panose="02030602050306030303" pitchFamily="18" charset="0"/>
              </a:rPr>
              <a:t>Concrètement, cette technique simule en </a:t>
            </a:r>
            <a:r>
              <a:rPr lang="fr-FR" sz="2300" b="0" dirty="0" smtClean="0">
                <a:solidFill>
                  <a:schemeClr val="tx2"/>
                </a:solidFill>
                <a:latin typeface="Constantia" panose="02030602050306030303" pitchFamily="18" charset="0"/>
              </a:rPr>
              <a:t>effet </a:t>
            </a:r>
            <a:r>
              <a:rPr lang="fr-FR" sz="2300" b="0" dirty="0">
                <a:solidFill>
                  <a:schemeClr val="tx2"/>
                </a:solidFill>
                <a:latin typeface="Constantia" panose="02030602050306030303" pitchFamily="18" charset="0"/>
              </a:rPr>
              <a:t>les </a:t>
            </a:r>
            <a:r>
              <a:rPr lang="fr-FR" sz="2300" b="0" dirty="0" smtClean="0">
                <a:solidFill>
                  <a:schemeClr val="tx2"/>
                </a:solidFill>
                <a:latin typeface="Constantia" panose="02030602050306030303" pitchFamily="18" charset="0"/>
              </a:rPr>
              <a:t>serveurs physiques </a:t>
            </a:r>
            <a:r>
              <a:rPr lang="fr-FR" sz="2300" b="0" dirty="0">
                <a:solidFill>
                  <a:schemeClr val="tx2"/>
                </a:solidFill>
                <a:latin typeface="Constantia" panose="02030602050306030303" pitchFamily="18" charset="0"/>
              </a:rPr>
              <a:t>en changeant leur identité, leurs numéros, </a:t>
            </a:r>
            <a:r>
              <a:rPr lang="fr-FR" sz="2300" b="0" dirty="0" smtClean="0">
                <a:solidFill>
                  <a:schemeClr val="tx2"/>
                </a:solidFill>
                <a:latin typeface="Constantia" panose="02030602050306030303" pitchFamily="18" charset="0"/>
              </a:rPr>
              <a:t>leurs processeurs </a:t>
            </a:r>
            <a:r>
              <a:rPr lang="fr-FR" sz="2300" b="0" dirty="0">
                <a:solidFill>
                  <a:schemeClr val="tx2"/>
                </a:solidFill>
                <a:latin typeface="Constantia" panose="02030602050306030303" pitchFamily="18" charset="0"/>
              </a:rPr>
              <a:t>et leurs systèmes d’exploitation. Cela évite </a:t>
            </a:r>
            <a:r>
              <a:rPr lang="fr-FR" sz="2300" b="0" dirty="0" smtClean="0">
                <a:solidFill>
                  <a:schemeClr val="tx2"/>
                </a:solidFill>
                <a:latin typeface="Constantia" panose="02030602050306030303" pitchFamily="18" charset="0"/>
              </a:rPr>
              <a:t>à l’utilisateur </a:t>
            </a:r>
            <a:r>
              <a:rPr lang="fr-FR" sz="2300" b="0" dirty="0">
                <a:solidFill>
                  <a:schemeClr val="tx2"/>
                </a:solidFill>
                <a:latin typeface="Constantia" panose="02030602050306030303" pitchFamily="18" charset="0"/>
              </a:rPr>
              <a:t>de gérer en permanence des ressources </a:t>
            </a:r>
            <a:r>
              <a:rPr lang="fr-FR" sz="2300" b="0" dirty="0" smtClean="0">
                <a:solidFill>
                  <a:schemeClr val="tx2"/>
                </a:solidFill>
                <a:latin typeface="Constantia" panose="02030602050306030303" pitchFamily="18" charset="0"/>
              </a:rPr>
              <a:t>serveur complexes</a:t>
            </a:r>
            <a:r>
              <a:rPr lang="fr-FR" sz="2300" b="0" dirty="0">
                <a:solidFill>
                  <a:schemeClr val="tx2"/>
                </a:solidFill>
                <a:latin typeface="Constantia" panose="02030602050306030303" pitchFamily="18" charset="0"/>
              </a:rPr>
              <a:t>.</a:t>
            </a:r>
            <a:endParaRPr lang="fr-FR" sz="2300" dirty="0">
              <a:solidFill>
                <a:schemeClr val="tx2"/>
              </a:solidFill>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928864770"/>
      </p:ext>
    </p:extLst>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smtClean="0">
                <a:latin typeface="Constantia" panose="02030602050306030303" pitchFamily="18" charset="0"/>
              </a:rPr>
              <a:t>Avantages de virtualisation</a:t>
            </a:r>
            <a:endParaRPr lang="fr-FR" sz="4000" b="1" dirty="0">
              <a:latin typeface="Constantia" panose="02030602050306030303" pitchFamily="18" charset="0"/>
            </a:endParaRPr>
          </a:p>
        </p:txBody>
      </p:sp>
      <p:sp>
        <p:nvSpPr>
          <p:cNvPr id="3" name="Espace réservé du contenu 2"/>
          <p:cNvSpPr>
            <a:spLocks noGrp="1"/>
          </p:cNvSpPr>
          <p:nvPr>
            <p:ph idx="1"/>
          </p:nvPr>
        </p:nvSpPr>
        <p:spPr>
          <a:xfrm>
            <a:off x="0" y="908050"/>
            <a:ext cx="9144000" cy="5559425"/>
          </a:xfrm>
        </p:spPr>
        <p:txBody>
          <a:bodyPr/>
          <a:lstStyle/>
          <a:p>
            <a:endParaRPr lang="fr-FR" sz="4400" b="0" dirty="0" smtClean="0">
              <a:latin typeface="Constantia" panose="02030602050306030303" pitchFamily="18" charset="0"/>
            </a:endParaRPr>
          </a:p>
          <a:p>
            <a:r>
              <a:rPr lang="fr-FR" sz="4400" b="0" dirty="0" smtClean="0">
                <a:latin typeface="Constantia" panose="02030602050306030303" pitchFamily="18" charset="0"/>
              </a:rPr>
              <a:t>Réduction </a:t>
            </a:r>
            <a:r>
              <a:rPr lang="fr-FR" sz="4400" b="0" dirty="0">
                <a:latin typeface="Constantia" panose="02030602050306030303" pitchFamily="18" charset="0"/>
              </a:rPr>
              <a:t>des coûts, </a:t>
            </a:r>
            <a:endParaRPr lang="fr-FR" sz="4400" b="0" dirty="0" smtClean="0">
              <a:latin typeface="Constantia" panose="02030602050306030303" pitchFamily="18" charset="0"/>
            </a:endParaRPr>
          </a:p>
          <a:p>
            <a:r>
              <a:rPr lang="fr-FR" sz="4400" b="0" dirty="0">
                <a:latin typeface="Constantia" panose="02030602050306030303" pitchFamily="18" charset="0"/>
              </a:rPr>
              <a:t>U</a:t>
            </a:r>
            <a:r>
              <a:rPr lang="fr-FR" sz="4400" b="0" dirty="0" smtClean="0">
                <a:latin typeface="Constantia" panose="02030602050306030303" pitchFamily="18" charset="0"/>
              </a:rPr>
              <a:t>tilisation efficace </a:t>
            </a:r>
            <a:r>
              <a:rPr lang="fr-FR" sz="4400" b="0" dirty="0">
                <a:latin typeface="Constantia" panose="02030602050306030303" pitchFamily="18" charset="0"/>
              </a:rPr>
              <a:t>des ressources,</a:t>
            </a:r>
          </a:p>
          <a:p>
            <a:r>
              <a:rPr lang="fr-FR" sz="4400" b="0" dirty="0">
                <a:latin typeface="Constantia" panose="02030602050306030303" pitchFamily="18" charset="0"/>
              </a:rPr>
              <a:t>M</a:t>
            </a:r>
            <a:r>
              <a:rPr lang="fr-FR" sz="4400" b="0" dirty="0" smtClean="0">
                <a:latin typeface="Constantia" panose="02030602050306030303" pitchFamily="18" charset="0"/>
              </a:rPr>
              <a:t>eilleure </a:t>
            </a:r>
            <a:r>
              <a:rPr lang="fr-FR" sz="4400" b="0" dirty="0">
                <a:latin typeface="Constantia" panose="02030602050306030303" pitchFamily="18" charset="0"/>
              </a:rPr>
              <a:t>accessibilité</a:t>
            </a:r>
            <a:r>
              <a:rPr lang="fr-FR" sz="4400" b="0" dirty="0" smtClean="0">
                <a:latin typeface="Constantia" panose="02030602050306030303" pitchFamily="18" charset="0"/>
              </a:rPr>
              <a:t>,</a:t>
            </a:r>
          </a:p>
          <a:p>
            <a:r>
              <a:rPr lang="fr-FR" sz="4400" b="0" dirty="0" smtClean="0">
                <a:latin typeface="Constantia" panose="02030602050306030303" pitchFamily="18" charset="0"/>
              </a:rPr>
              <a:t> </a:t>
            </a:r>
            <a:r>
              <a:rPr lang="fr-FR" sz="4400" b="0" dirty="0">
                <a:latin typeface="Constantia" panose="02030602050306030303" pitchFamily="18" charset="0"/>
              </a:rPr>
              <a:t>M</a:t>
            </a:r>
            <a:r>
              <a:rPr lang="fr-FR" sz="4400" b="0" dirty="0" smtClean="0">
                <a:latin typeface="Constantia" panose="02030602050306030303" pitchFamily="18" charset="0"/>
              </a:rPr>
              <a:t>inimisation </a:t>
            </a:r>
            <a:r>
              <a:rPr lang="fr-FR" sz="4400" b="0" dirty="0">
                <a:latin typeface="Constantia" panose="02030602050306030303" pitchFamily="18" charset="0"/>
              </a:rPr>
              <a:t>des risques</a:t>
            </a:r>
            <a:endParaRPr lang="fr-FR" sz="4400" dirty="0">
              <a:latin typeface="Constantia" panose="02030602050306030303"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2255715709"/>
      </p:ext>
    </p:extLst>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nstantia" pitchFamily="18" charset="0"/>
              </a:rPr>
              <a:t/>
            </a:r>
            <a:br>
              <a:rPr lang="fr-FR" dirty="0" smtClean="0">
                <a:latin typeface="Constantia" pitchFamily="18" charset="0"/>
              </a:rPr>
            </a:br>
            <a:r>
              <a:rPr lang="fr-FR" dirty="0" smtClean="0">
                <a:latin typeface="Constantia" pitchFamily="18" charset="0"/>
              </a:rPr>
              <a:t>Conclusion</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pic>
        <p:nvPicPr>
          <p:cNvPr id="5122" name="Picture 2"/>
          <p:cNvPicPr>
            <a:picLocks noChangeAspect="1" noChangeArrowheads="1"/>
          </p:cNvPicPr>
          <p:nvPr/>
        </p:nvPicPr>
        <p:blipFill>
          <a:blip r:embed="rId2"/>
          <a:srcRect/>
          <a:stretch>
            <a:fillRect/>
          </a:stretch>
        </p:blipFill>
        <p:spPr bwMode="auto">
          <a:xfrm>
            <a:off x="928662" y="2928934"/>
            <a:ext cx="7643866" cy="3214710"/>
          </a:xfrm>
          <a:prstGeom prst="rect">
            <a:avLst/>
          </a:prstGeom>
          <a:noFill/>
          <a:ln w="9525">
            <a:noFill/>
            <a:miter lim="800000"/>
            <a:headEnd/>
            <a:tailEnd/>
          </a:ln>
          <a:effectLst/>
        </p:spPr>
      </p:pic>
      <p:sp>
        <p:nvSpPr>
          <p:cNvPr id="7" name="Rectangle 6"/>
          <p:cNvSpPr/>
          <p:nvPr/>
        </p:nvSpPr>
        <p:spPr>
          <a:xfrm>
            <a:off x="0" y="785794"/>
            <a:ext cx="9144000" cy="2308324"/>
          </a:xfrm>
          <a:prstGeom prst="rect">
            <a:avLst/>
          </a:prstGeom>
        </p:spPr>
        <p:txBody>
          <a:bodyPr wrap="square">
            <a:spAutoFit/>
          </a:bodyPr>
          <a:lstStyle/>
          <a:p>
            <a:r>
              <a:rPr lang="fr-FR" dirty="0" smtClean="0">
                <a:solidFill>
                  <a:schemeClr val="tx2"/>
                </a:solidFill>
                <a:latin typeface="Constantia" pitchFamily="18" charset="0"/>
              </a:rPr>
              <a:t>Un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 nuage ») est un ensemble de matériels, de raccordements réseau et de logiciels qui fournit des services que les individus et les collectivités peuvent exploiter à volonté depuis n'importe où dans le monde . Le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a:t>
            </a:r>
            <a:r>
              <a:rPr lang="fr-FR" i="1" dirty="0" err="1" smtClean="0">
                <a:solidFill>
                  <a:schemeClr val="tx2"/>
                </a:solidFill>
                <a:latin typeface="Constantia" pitchFamily="18" charset="0"/>
              </a:rPr>
              <a:t>computing</a:t>
            </a:r>
            <a:r>
              <a:rPr lang="fr-FR" i="1" dirty="0" smtClean="0">
                <a:solidFill>
                  <a:schemeClr val="tx2"/>
                </a:solidFill>
                <a:latin typeface="Constantia" pitchFamily="18" charset="0"/>
              </a:rPr>
              <a:t> est un basculement de tendance : au lieu d'obtenir de la puissance de calcul par acquisition de matériel et de logiciel, le consommateur se sert de puissance mise à sa disposition par un fournisseur via Internet .</a:t>
            </a:r>
          </a:p>
          <a:p>
            <a:r>
              <a:rPr lang="fr-FR" dirty="0" smtClean="0">
                <a:solidFill>
                  <a:schemeClr val="tx2"/>
                </a:solidFill>
                <a:latin typeface="Constantia" pitchFamily="18" charset="0"/>
              </a:rPr>
              <a:t>Les caractéristiques essentielles d'un nuage sont la disponibilité mondiale en libre-service, l'élasticité, l'ouverture, la mutualisation et le</a:t>
            </a:r>
          </a:p>
          <a:p>
            <a:r>
              <a:rPr lang="fr-FR" dirty="0" smtClean="0">
                <a:solidFill>
                  <a:schemeClr val="tx2"/>
                </a:solidFill>
                <a:latin typeface="Constantia" pitchFamily="18" charset="0"/>
              </a:rPr>
              <a:t>paiement à l'usage </a:t>
            </a:r>
            <a:endParaRPr lang="fr-FR" dirty="0">
              <a:solidFill>
                <a:schemeClr val="tx2"/>
              </a:solidFill>
              <a:latin typeface="Constantia" pitchFamily="18" charset="0"/>
            </a:endParaRPr>
          </a:p>
        </p:txBody>
      </p:sp>
    </p:spTree>
    <p:extLst>
      <p:ext uri="{BB962C8B-B14F-4D97-AF65-F5344CB8AC3E}">
        <p14:creationId xmlns:p14="http://schemas.microsoft.com/office/powerpoint/2010/main" val="2199710001"/>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BEEBA0-8489-4CEB-898F-FCBFF5F1DE25}"/>
              </a:ext>
            </a:extLst>
          </p:cNvPr>
          <p:cNvSpPr>
            <a:spLocks noGrp="1"/>
          </p:cNvSpPr>
          <p:nvPr>
            <p:ph type="title"/>
          </p:nvPr>
        </p:nvSpPr>
        <p:spPr>
          <a:xfrm>
            <a:off x="971599" y="75513"/>
            <a:ext cx="7584275" cy="683100"/>
          </a:xfrm>
        </p:spPr>
        <p:txBody>
          <a:bodyPr/>
          <a:lstStyle/>
          <a:p>
            <a:pPr algn="ctr"/>
            <a:r>
              <a:rPr lang="en-US" dirty="0">
                <a:latin typeface="Constantia" panose="02030602050306030303" pitchFamily="18" charset="0"/>
                <a:cs typeface="Poppins" charset="0"/>
              </a:rPr>
              <a:t>Les </a:t>
            </a:r>
            <a:r>
              <a:rPr lang="en-US" dirty="0" smtClean="0">
                <a:latin typeface="Constantia" panose="02030602050306030303" pitchFamily="18" charset="0"/>
                <a:cs typeface="Poppins" charset="0"/>
              </a:rPr>
              <a:t>different </a:t>
            </a:r>
            <a:r>
              <a:rPr lang="en-US" dirty="0">
                <a:latin typeface="Constantia" panose="02030602050306030303" pitchFamily="18" charset="0"/>
                <a:cs typeface="Poppins" charset="0"/>
              </a:rPr>
              <a:t>types du cloud computing</a:t>
            </a:r>
            <a:endParaRPr lang="fr-FR" dirty="0">
              <a:latin typeface="Constantia" panose="02030602050306030303" pitchFamily="18" charset="0"/>
              <a:cs typeface="Poppins" charset="0"/>
            </a:endParaRPr>
          </a:p>
        </p:txBody>
      </p:sp>
      <p:sp>
        <p:nvSpPr>
          <p:cNvPr id="3" name="Espace réservé du numéro de diapositive 2">
            <a:extLst>
              <a:ext uri="{FF2B5EF4-FFF2-40B4-BE49-F238E27FC236}">
                <a16:creationId xmlns:a16="http://schemas.microsoft.com/office/drawing/2014/main" xmlns="" id="{3BFAB3FB-ACBE-45B8-8396-D7F60017D5B1}"/>
              </a:ext>
            </a:extLst>
          </p:cNvPr>
          <p:cNvSpPr>
            <a:spLocks noGrp="1"/>
          </p:cNvSpPr>
          <p:nvPr>
            <p:ph type="sldNum" idx="4294967295"/>
          </p:nvPr>
        </p:nvSpPr>
        <p:spPr>
          <a:xfrm>
            <a:off x="8555875" y="5433700"/>
            <a:ext cx="435600" cy="435600"/>
          </a:xfrm>
          <a:prstGeom prst="rect">
            <a:avLst/>
          </a:prstGeom>
        </p:spPr>
        <p:txBody>
          <a:bodyPr/>
          <a:lstStyle/>
          <a:p>
            <a:pPr algn="ctr"/>
            <a:fld id="{00000000-1234-1234-1234-123412341234}" type="slidenum">
              <a:rPr lang="fr-FR" smtClean="0"/>
              <a:pPr algn="ctr"/>
              <a:t>4</a:t>
            </a:fld>
            <a:endParaRPr lang="fr-FR"/>
          </a:p>
        </p:txBody>
      </p:sp>
      <p:sp>
        <p:nvSpPr>
          <p:cNvPr id="4" name="Rectangle 3">
            <a:extLst>
              <a:ext uri="{FF2B5EF4-FFF2-40B4-BE49-F238E27FC236}">
                <a16:creationId xmlns:a16="http://schemas.microsoft.com/office/drawing/2014/main" xmlns="" id="{5D85EA4D-A321-48C8-96E0-30F4F57CEA92}"/>
              </a:ext>
            </a:extLst>
          </p:cNvPr>
          <p:cNvSpPr/>
          <p:nvPr/>
        </p:nvSpPr>
        <p:spPr>
          <a:xfrm>
            <a:off x="422934" y="1150376"/>
            <a:ext cx="8140145" cy="707886"/>
          </a:xfrm>
          <a:prstGeom prst="rect">
            <a:avLst/>
          </a:prstGeom>
        </p:spPr>
        <p:txBody>
          <a:bodyPr wrap="square">
            <a:spAutoFit/>
          </a:bodyPr>
          <a:lstStyle/>
          <a:p>
            <a:pPr algn="just"/>
            <a:r>
              <a:rPr lang="fr-FR" sz="2000" b="1" u="sng" dirty="0">
                <a:solidFill>
                  <a:schemeClr val="tx2"/>
                </a:solidFill>
                <a:latin typeface="Constantia" panose="02030602050306030303" pitchFamily="18" charset="0"/>
              </a:rPr>
              <a:t>Cloud privé: </a:t>
            </a:r>
            <a:r>
              <a:rPr lang="en-US" sz="2000" dirty="0">
                <a:solidFill>
                  <a:schemeClr val="tx2"/>
                </a:solidFill>
                <a:latin typeface="Constantia" panose="02030602050306030303" pitchFamily="18" charset="0"/>
              </a:rPr>
              <a:t>les </a:t>
            </a:r>
            <a:r>
              <a:rPr lang="en-US" sz="2000" dirty="0" err="1">
                <a:solidFill>
                  <a:schemeClr val="tx2"/>
                </a:solidFill>
                <a:latin typeface="Constantia" panose="02030602050306030303" pitchFamily="18" charset="0"/>
              </a:rPr>
              <a:t>données</a:t>
            </a:r>
            <a:r>
              <a:rPr lang="en-US" sz="2000" dirty="0">
                <a:solidFill>
                  <a:schemeClr val="tx2"/>
                </a:solidFill>
                <a:latin typeface="Constantia" panose="02030602050306030303" pitchFamily="18" charset="0"/>
              </a:rPr>
              <a:t> et </a:t>
            </a:r>
            <a:r>
              <a:rPr lang="en-US" sz="2000" dirty="0" err="1">
                <a:solidFill>
                  <a:schemeClr val="tx2"/>
                </a:solidFill>
                <a:latin typeface="Constantia" panose="02030602050306030303" pitchFamily="18" charset="0"/>
              </a:rPr>
              <a:t>ressources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sont</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installées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sur</a:t>
            </a:r>
            <a:r>
              <a:rPr lang="en-US" sz="2000" dirty="0">
                <a:solidFill>
                  <a:schemeClr val="tx2"/>
                </a:solidFill>
                <a:latin typeface="Constantia" panose="02030602050306030303" pitchFamily="18" charset="0"/>
              </a:rPr>
              <a:t> des </a:t>
            </a:r>
            <a:r>
              <a:rPr lang="en-US" sz="2000" dirty="0" err="1">
                <a:solidFill>
                  <a:schemeClr val="tx2"/>
                </a:solidFill>
                <a:latin typeface="Constantia" panose="02030602050306030303" pitchFamily="18" charset="0"/>
              </a:rPr>
              <a:t>serveurs</a:t>
            </a:r>
            <a:r>
              <a:rPr lang="en-US" sz="2000" dirty="0">
                <a:solidFill>
                  <a:schemeClr val="tx2"/>
                </a:solidFill>
                <a:latin typeface="Constantia" panose="02030602050306030303" pitchFamily="18" charset="0"/>
              </a:rPr>
              <a:t> </a:t>
            </a:r>
          </a:p>
          <a:p>
            <a:pPr algn="just"/>
            <a:r>
              <a:rPr lang="en-US" sz="2000" dirty="0" err="1">
                <a:solidFill>
                  <a:schemeClr val="tx2"/>
                </a:solidFill>
                <a:latin typeface="Constantia" panose="02030602050306030303" pitchFamily="18" charset="0"/>
              </a:rPr>
              <a:t>privés</a:t>
            </a:r>
            <a:r>
              <a:rPr lang="en-US" sz="2000" dirty="0">
                <a:solidFill>
                  <a:schemeClr val="tx2"/>
                </a:solidFill>
                <a:latin typeface="Constantia" panose="02030602050306030303" pitchFamily="18" charset="0"/>
              </a:rPr>
              <a:t> de </a:t>
            </a:r>
            <a:r>
              <a:rPr lang="en-US" sz="2000" dirty="0" err="1">
                <a:solidFill>
                  <a:schemeClr val="tx2"/>
                </a:solidFill>
                <a:latin typeface="Constantia" panose="02030602050306030303" pitchFamily="18" charset="0"/>
              </a:rPr>
              <a:t>fournisseurs</a:t>
            </a:r>
            <a:r>
              <a:rPr lang="en-US" sz="2000" dirty="0">
                <a:solidFill>
                  <a:schemeClr val="tx2"/>
                </a:solidFill>
                <a:latin typeface="Constantia" panose="02030602050306030303" pitchFamily="18" charset="0"/>
              </a:rPr>
              <a:t>, à distance de </a:t>
            </a:r>
            <a:r>
              <a:rPr lang="en-US" sz="2000" dirty="0" err="1" smtClean="0">
                <a:solidFill>
                  <a:schemeClr val="tx2"/>
                </a:solidFill>
                <a:latin typeface="Constantia" panose="02030602050306030303" pitchFamily="18" charset="0"/>
              </a:rPr>
              <a:t>l’entreprise</a:t>
            </a:r>
            <a:r>
              <a:rPr lang="en-US" sz="2000" dirty="0">
                <a:solidFill>
                  <a:schemeClr val="tx2"/>
                </a:solidFill>
                <a:latin typeface="Constantia" panose="02030602050306030303" pitchFamily="18" charset="0"/>
              </a:rPr>
              <a:t>. </a:t>
            </a:r>
            <a:endParaRPr lang="fr-FR" sz="2000" dirty="0">
              <a:solidFill>
                <a:schemeClr val="tx2"/>
              </a:solidFill>
              <a:latin typeface="Constantia" panose="02030602050306030303" pitchFamily="18" charset="0"/>
            </a:endParaRPr>
          </a:p>
        </p:txBody>
      </p:sp>
      <p:sp>
        <p:nvSpPr>
          <p:cNvPr id="6" name="ZoneTexte 5"/>
          <p:cNvSpPr txBox="1"/>
          <p:nvPr/>
        </p:nvSpPr>
        <p:spPr>
          <a:xfrm>
            <a:off x="6300192" y="2132856"/>
            <a:ext cx="2714644" cy="2554545"/>
          </a:xfrm>
          <a:prstGeom prst="rect">
            <a:avLst/>
          </a:prstGeom>
          <a:noFill/>
        </p:spPr>
        <p:txBody>
          <a:bodyPr wrap="square" rtlCol="0">
            <a:spAutoFit/>
          </a:bodyPr>
          <a:lstStyle/>
          <a:p>
            <a:pPr algn="just"/>
            <a:r>
              <a:rPr lang="fr-FR" sz="2000" b="1" u="sng" dirty="0">
                <a:solidFill>
                  <a:schemeClr val="tx2"/>
                </a:solidFill>
                <a:latin typeface="Constantia" panose="02030602050306030303" pitchFamily="18" charset="0"/>
                <a:cs typeface="Times New Roman" pitchFamily="18" charset="0"/>
              </a:rPr>
              <a:t>Cloud public: </a:t>
            </a:r>
            <a:r>
              <a:rPr lang="en-US" sz="2000" dirty="0">
                <a:solidFill>
                  <a:schemeClr val="tx2"/>
                </a:solidFill>
                <a:latin typeface="Constantia" panose="02030602050306030303" pitchFamily="18" charset="0"/>
              </a:rPr>
              <a:t>les </a:t>
            </a:r>
            <a:r>
              <a:rPr lang="en-US" sz="2000" dirty="0" err="1">
                <a:solidFill>
                  <a:schemeClr val="tx2"/>
                </a:solidFill>
                <a:latin typeface="Constantia" panose="02030602050306030303" pitchFamily="18" charset="0"/>
              </a:rPr>
              <a:t>ressources</a:t>
            </a:r>
            <a:r>
              <a:rPr lang="en-US" sz="2000" dirty="0">
                <a:solidFill>
                  <a:schemeClr val="tx2"/>
                </a:solidFill>
                <a:latin typeface="Constantia" panose="02030602050306030303" pitchFamily="18" charset="0"/>
              </a:rPr>
              <a:t> et </a:t>
            </a:r>
            <a:r>
              <a:rPr lang="en-US" sz="2000" dirty="0" err="1">
                <a:solidFill>
                  <a:schemeClr val="tx2"/>
                </a:solidFill>
                <a:latin typeface="Constantia" panose="02030602050306030303" pitchFamily="18" charset="0"/>
              </a:rPr>
              <a:t>données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sont</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hébergées</a:t>
            </a:r>
            <a:r>
              <a:rPr lang="en-US" sz="2000" dirty="0">
                <a:solidFill>
                  <a:schemeClr val="tx2"/>
                </a:solidFill>
                <a:latin typeface="Constantia" panose="02030602050306030303" pitchFamily="18" charset="0"/>
              </a:rPr>
              <a:t> à distance, chez un </a:t>
            </a:r>
            <a:r>
              <a:rPr lang="en-US" sz="2000" dirty="0" err="1">
                <a:solidFill>
                  <a:schemeClr val="tx2"/>
                </a:solidFill>
                <a:latin typeface="Constantia" panose="02030602050306030303" pitchFamily="18" charset="0"/>
              </a:rPr>
              <a:t>fournisseur</a:t>
            </a:r>
            <a:r>
              <a:rPr lang="en-US" sz="2000" dirty="0">
                <a:solidFill>
                  <a:schemeClr val="tx2"/>
                </a:solidFill>
                <a:latin typeface="Constantia" panose="02030602050306030303" pitchFamily="18" charset="0"/>
              </a:rPr>
              <a:t>. Les </a:t>
            </a:r>
            <a:r>
              <a:rPr lang="en-US" sz="2000" dirty="0" err="1">
                <a:solidFill>
                  <a:schemeClr val="tx2"/>
                </a:solidFill>
                <a:latin typeface="Constantia" panose="02030602050306030303" pitchFamily="18" charset="0"/>
              </a:rPr>
              <a:t>serveurs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sont</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mutualisés</a:t>
            </a:r>
            <a:r>
              <a:rPr lang="en-US" sz="2000" dirty="0">
                <a:solidFill>
                  <a:schemeClr val="tx2"/>
                </a:solidFill>
                <a:latin typeface="Constantia" panose="02030602050306030303" pitchFamily="18" charset="0"/>
              </a:rPr>
              <a:t> avec </a:t>
            </a:r>
            <a:r>
              <a:rPr lang="en-US" sz="2000" dirty="0" err="1">
                <a:solidFill>
                  <a:schemeClr val="tx2"/>
                </a:solidFill>
                <a:latin typeface="Constantia" panose="02030602050306030303" pitchFamily="18" charset="0"/>
              </a:rPr>
              <a:t>d’autres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entreprises</a:t>
            </a:r>
            <a:r>
              <a:rPr lang="en-US" sz="2000" dirty="0">
                <a:latin typeface="Constantia" panose="02030602050306030303" pitchFamily="18" charset="0"/>
              </a:rPr>
              <a:t>. </a:t>
            </a:r>
            <a:endParaRPr lang="fr-FR" sz="2000" dirty="0">
              <a:latin typeface="Constantia" panose="02030602050306030303" pitchFamily="18" charset="0"/>
            </a:endParaRPr>
          </a:p>
        </p:txBody>
      </p:sp>
      <p:sp>
        <p:nvSpPr>
          <p:cNvPr id="7" name="ZoneTexte 6"/>
          <p:cNvSpPr txBox="1"/>
          <p:nvPr/>
        </p:nvSpPr>
        <p:spPr>
          <a:xfrm>
            <a:off x="251520" y="5189835"/>
            <a:ext cx="8302757" cy="1015663"/>
          </a:xfrm>
          <a:prstGeom prst="rect">
            <a:avLst/>
          </a:prstGeom>
          <a:noFill/>
        </p:spPr>
        <p:txBody>
          <a:bodyPr wrap="square" rtlCol="0">
            <a:spAutoFit/>
          </a:bodyPr>
          <a:lstStyle/>
          <a:p>
            <a:pPr algn="just"/>
            <a:r>
              <a:rPr lang="fr-FR" sz="2000" b="1" u="sng" dirty="0">
                <a:solidFill>
                  <a:schemeClr val="tx2"/>
                </a:solidFill>
                <a:latin typeface="Constantia" panose="02030602050306030303" pitchFamily="18" charset="0"/>
                <a:cs typeface="Times New Roman" pitchFamily="18" charset="0"/>
              </a:rPr>
              <a:t>Cloud hybride : </a:t>
            </a:r>
            <a:r>
              <a:rPr lang="en-US" sz="2000" dirty="0" smtClean="0">
                <a:solidFill>
                  <a:schemeClr val="tx2"/>
                </a:solidFill>
                <a:latin typeface="Constantia" panose="02030602050306030303" pitchFamily="18" charset="0"/>
              </a:rPr>
              <a:t>Il </a:t>
            </a:r>
            <a:r>
              <a:rPr lang="en-US" sz="2000" dirty="0" err="1">
                <a:solidFill>
                  <a:schemeClr val="tx2"/>
                </a:solidFill>
                <a:latin typeface="Constantia" panose="02030602050306030303" pitchFamily="18" charset="0"/>
              </a:rPr>
              <a:t>permet</a:t>
            </a:r>
            <a:r>
              <a:rPr lang="en-US" sz="2000" dirty="0">
                <a:solidFill>
                  <a:schemeClr val="tx2"/>
                </a:solidFill>
                <a:latin typeface="Constantia" panose="02030602050306030303" pitchFamily="18" charset="0"/>
              </a:rPr>
              <a:t> de </a:t>
            </a:r>
            <a:r>
              <a:rPr lang="en-US" sz="2000" dirty="0" err="1">
                <a:solidFill>
                  <a:schemeClr val="tx2"/>
                </a:solidFill>
                <a:latin typeface="Constantia" panose="02030602050306030303" pitchFamily="18" charset="0"/>
              </a:rPr>
              <a:t>choisir</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quelles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ressources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sont</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hébergées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sur</a:t>
            </a:r>
            <a:r>
              <a:rPr lang="en-US" sz="2000" dirty="0">
                <a:solidFill>
                  <a:schemeClr val="tx2"/>
                </a:solidFill>
                <a:latin typeface="Constantia" panose="02030602050306030303" pitchFamily="18" charset="0"/>
              </a:rPr>
              <a:t> des </a:t>
            </a:r>
            <a:r>
              <a:rPr lang="en-US" sz="2000" dirty="0" err="1">
                <a:solidFill>
                  <a:schemeClr val="tx2"/>
                </a:solidFill>
                <a:latin typeface="Constantia" panose="02030602050306030303" pitchFamily="18" charset="0"/>
              </a:rPr>
              <a:t>serveurs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privés</a:t>
            </a:r>
            <a:r>
              <a:rPr lang="en-US" sz="2000" dirty="0">
                <a:solidFill>
                  <a:schemeClr val="tx2"/>
                </a:solidFill>
                <a:latin typeface="Constantia" panose="02030602050306030303" pitchFamily="18" charset="0"/>
              </a:rPr>
              <a:t>, et </a:t>
            </a:r>
            <a:r>
              <a:rPr lang="en-US" sz="2000" dirty="0" err="1">
                <a:solidFill>
                  <a:schemeClr val="tx2"/>
                </a:solidFill>
                <a:latin typeface="Constantia" panose="02030602050306030303" pitchFamily="18" charset="0"/>
              </a:rPr>
              <a:t>quelles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ressources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peuvent</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être</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stockées</a:t>
            </a:r>
            <a:r>
              <a:rPr lang="en-US" sz="2000" dirty="0">
                <a:solidFill>
                  <a:schemeClr val="tx2"/>
                </a:solidFill>
                <a:latin typeface="Constantia" panose="02030602050306030303" pitchFamily="18" charset="0"/>
              </a:rPr>
              <a:t> </a:t>
            </a:r>
            <a:r>
              <a:rPr lang="en-US" sz="2000" dirty="0" err="1">
                <a:solidFill>
                  <a:schemeClr val="tx2"/>
                </a:solidFill>
                <a:latin typeface="Constantia" panose="02030602050306030303" pitchFamily="18" charset="0"/>
              </a:rPr>
              <a:t>dans</a:t>
            </a:r>
            <a:r>
              <a:rPr lang="en-US" sz="2000" dirty="0">
                <a:solidFill>
                  <a:schemeClr val="tx2"/>
                </a:solidFill>
                <a:latin typeface="Constantia" panose="02030602050306030303" pitchFamily="18" charset="0"/>
              </a:rPr>
              <a:t> des </a:t>
            </a:r>
            <a:r>
              <a:rPr lang="en-US" sz="2000" dirty="0" err="1">
                <a:solidFill>
                  <a:schemeClr val="tx2"/>
                </a:solidFill>
                <a:latin typeface="Constantia" panose="02030602050306030303" pitchFamily="18" charset="0"/>
              </a:rPr>
              <a:t>serveurs</a:t>
            </a:r>
            <a:r>
              <a:rPr lang="en-US" sz="2000" dirty="0">
                <a:solidFill>
                  <a:schemeClr val="tx2"/>
                </a:solidFill>
                <a:latin typeface="Constantia" panose="02030602050306030303" pitchFamily="18" charset="0"/>
              </a:rPr>
              <a:t> tiers </a:t>
            </a:r>
            <a:r>
              <a:rPr lang="en-US" sz="2000" dirty="0" err="1">
                <a:solidFill>
                  <a:schemeClr val="tx2"/>
                </a:solidFill>
                <a:latin typeface="Constantia" panose="02030602050306030303" pitchFamily="18" charset="0"/>
              </a:rPr>
              <a:t>mutualisés</a:t>
            </a:r>
            <a:r>
              <a:rPr lang="en-US" sz="2000" dirty="0">
                <a:solidFill>
                  <a:schemeClr val="tx2"/>
                </a:solidFill>
                <a:latin typeface="Constantia" panose="02030602050306030303" pitchFamily="18" charset="0"/>
              </a:rPr>
              <a:t>. </a:t>
            </a:r>
            <a:endParaRPr lang="fr-FR" sz="2000" dirty="0">
              <a:solidFill>
                <a:schemeClr val="tx2"/>
              </a:solidFill>
              <a:latin typeface="Constantia" panose="02030602050306030303" pitchFamily="18" charset="0"/>
            </a:endParaRPr>
          </a:p>
        </p:txBody>
      </p:sp>
      <p:pic>
        <p:nvPicPr>
          <p:cNvPr id="8" name="Image 7"/>
          <p:cNvPicPr>
            <a:picLocks noChangeAspect="1"/>
          </p:cNvPicPr>
          <p:nvPr/>
        </p:nvPicPr>
        <p:blipFill>
          <a:blip r:embed="rId2"/>
          <a:stretch>
            <a:fillRect/>
          </a:stretch>
        </p:blipFill>
        <p:spPr>
          <a:xfrm>
            <a:off x="395536" y="1916832"/>
            <a:ext cx="5334347" cy="3367831"/>
          </a:xfrm>
          <a:prstGeom prst="rect">
            <a:avLst/>
          </a:prstGeom>
        </p:spPr>
      </p:pic>
    </p:spTree>
    <p:extLst>
      <p:ext uri="{BB962C8B-B14F-4D97-AF65-F5344CB8AC3E}">
        <p14:creationId xmlns:p14="http://schemas.microsoft.com/office/powerpoint/2010/main" val="2037322148"/>
      </p:ext>
    </p:extLst>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1"/>
          <p:cNvSpPr>
            <a:spLocks noGrp="1"/>
          </p:cNvSpPr>
          <p:nvPr>
            <p:ph type="title"/>
          </p:nvPr>
        </p:nvSpPr>
        <p:spPr/>
        <p:txBody>
          <a:bodyPr/>
          <a:lstStyle/>
          <a:p>
            <a:pPr algn="ctr"/>
            <a:r>
              <a:rPr lang="fr-FR" dirty="0" smtClean="0">
                <a:latin typeface="Constantia" pitchFamily="18" charset="0"/>
              </a:rPr>
              <a:t/>
            </a:r>
            <a:br>
              <a:rPr lang="fr-FR" dirty="0" smtClean="0">
                <a:latin typeface="Constantia" pitchFamily="18" charset="0"/>
              </a:rPr>
            </a:br>
            <a:r>
              <a:rPr lang="fr-FR" dirty="0" smtClean="0">
                <a:latin typeface="Constantia" pitchFamily="18" charset="0"/>
              </a:rPr>
              <a:t>Conclusion</a:t>
            </a:r>
            <a:r>
              <a:rPr lang="fr-FR" dirty="0" smtClean="0"/>
              <a:t/>
            </a:r>
            <a:br>
              <a:rPr lang="fr-FR" dirty="0" smtClean="0"/>
            </a:br>
            <a:endParaRPr lang="fr-FR" dirty="0"/>
          </a:p>
        </p:txBody>
      </p:sp>
      <p:sp>
        <p:nvSpPr>
          <p:cNvPr id="7" name="Rectangle 6"/>
          <p:cNvSpPr/>
          <p:nvPr/>
        </p:nvSpPr>
        <p:spPr>
          <a:xfrm>
            <a:off x="0" y="785794"/>
            <a:ext cx="9144000" cy="5909310"/>
          </a:xfrm>
          <a:prstGeom prst="rect">
            <a:avLst/>
          </a:prstGeom>
        </p:spPr>
        <p:txBody>
          <a:bodyPr wrap="square">
            <a:spAutoFit/>
          </a:bodyPr>
          <a:lstStyle/>
          <a:p>
            <a:r>
              <a:rPr lang="fr-FR" b="1" dirty="0" smtClean="0">
                <a:solidFill>
                  <a:schemeClr val="tx2"/>
                </a:solidFill>
                <a:latin typeface="Constantia" pitchFamily="18" charset="0"/>
              </a:rPr>
              <a:t>Inconvénients de </a:t>
            </a:r>
            <a:r>
              <a:rPr lang="fr-FR" b="1" dirty="0" err="1" smtClean="0">
                <a:solidFill>
                  <a:schemeClr val="tx2"/>
                </a:solidFill>
                <a:latin typeface="Constantia" pitchFamily="18" charset="0"/>
              </a:rPr>
              <a:t>cloud</a:t>
            </a:r>
            <a:r>
              <a:rPr lang="fr-FR" b="1" dirty="0" smtClean="0">
                <a:solidFill>
                  <a:schemeClr val="tx2"/>
                </a:solidFill>
                <a:latin typeface="Constantia" pitchFamily="18" charset="0"/>
              </a:rPr>
              <a:t>:</a:t>
            </a:r>
          </a:p>
          <a:p>
            <a:pPr algn="just">
              <a:buFont typeface="Arial" pitchFamily="34" charset="0"/>
              <a:buChar char="•"/>
            </a:pPr>
            <a:r>
              <a:rPr lang="fr-FR" dirty="0" smtClean="0">
                <a:solidFill>
                  <a:schemeClr val="tx2"/>
                </a:solidFill>
                <a:latin typeface="Constantia" pitchFamily="18" charset="0"/>
              </a:rPr>
              <a:t>L'utilisation des réseaux publics, dans le cas du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public, entraîne </a:t>
            </a:r>
            <a:r>
              <a:rPr lang="fr-FR" b="1" i="1" dirty="0" smtClean="0">
                <a:solidFill>
                  <a:schemeClr val="tx2"/>
                </a:solidFill>
                <a:latin typeface="Constantia" pitchFamily="18" charset="0"/>
              </a:rPr>
              <a:t>des risques liés à la sécurité du </a:t>
            </a:r>
            <a:r>
              <a:rPr lang="fr-FR" b="1" i="1" dirty="0" err="1" smtClean="0">
                <a:solidFill>
                  <a:schemeClr val="tx2"/>
                </a:solidFill>
                <a:latin typeface="Constantia" pitchFamily="18" charset="0"/>
              </a:rPr>
              <a:t>cloud</a:t>
            </a:r>
            <a:r>
              <a:rPr lang="fr-FR" i="1" dirty="0" smtClean="0">
                <a:solidFill>
                  <a:schemeClr val="tx2"/>
                </a:solidFill>
                <a:latin typeface="Constantia" pitchFamily="18" charset="0"/>
              </a:rPr>
              <a:t>. En </a:t>
            </a:r>
            <a:r>
              <a:rPr lang="fr-FR" dirty="0" smtClean="0">
                <a:solidFill>
                  <a:schemeClr val="tx2"/>
                </a:solidFill>
                <a:latin typeface="Constantia" pitchFamily="18" charset="0"/>
              </a:rPr>
              <a:t>effet, la connexion entre les postes et les serveurs applicatifs passe par le réseau Internet et expose à des risques supplémentaires de </a:t>
            </a:r>
            <a:r>
              <a:rPr lang="fr-FR" b="1" dirty="0" err="1" smtClean="0">
                <a:solidFill>
                  <a:schemeClr val="tx2"/>
                </a:solidFill>
                <a:latin typeface="Constantia" pitchFamily="18" charset="0"/>
              </a:rPr>
              <a:t>cyberattaques</a:t>
            </a:r>
            <a:r>
              <a:rPr lang="fr-FR" dirty="0" smtClean="0">
                <a:solidFill>
                  <a:schemeClr val="tx2"/>
                </a:solidFill>
                <a:latin typeface="Constantia" pitchFamily="18" charset="0"/>
              </a:rPr>
              <a:t> et de </a:t>
            </a:r>
            <a:r>
              <a:rPr lang="fr-FR" b="1" dirty="0" smtClean="0">
                <a:solidFill>
                  <a:schemeClr val="tx2"/>
                </a:solidFill>
                <a:latin typeface="Constantia" pitchFamily="18" charset="0"/>
              </a:rPr>
              <a:t>violation de confidentialité</a:t>
            </a:r>
            <a:r>
              <a:rPr lang="fr-FR" dirty="0" smtClean="0">
                <a:solidFill>
                  <a:schemeClr val="tx2"/>
                </a:solidFill>
                <a:latin typeface="Constantia" pitchFamily="18" charset="0"/>
              </a:rPr>
              <a:t>. Le risque existe pour les particuliers, mais aussi pour les grandes et moyennes entreprises, qui ont depuis longtemps protégé leurs serveurs et leurs applications des attaques venues de l'extérieur, grâce à des réseaux internes cloisonnés;</a:t>
            </a:r>
          </a:p>
          <a:p>
            <a:pPr algn="just">
              <a:buFont typeface="Arial" pitchFamily="34" charset="0"/>
              <a:buChar char="•"/>
            </a:pPr>
            <a:r>
              <a:rPr lang="fr-FR" dirty="0" smtClean="0">
                <a:solidFill>
                  <a:schemeClr val="tx2"/>
                </a:solidFill>
                <a:latin typeface="Constantia" pitchFamily="18" charset="0"/>
              </a:rPr>
              <a:t>Le client d'un service de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a:t>
            </a:r>
            <a:r>
              <a:rPr lang="fr-FR" i="1" dirty="0" err="1" smtClean="0">
                <a:solidFill>
                  <a:schemeClr val="tx2"/>
                </a:solidFill>
                <a:latin typeface="Constantia" pitchFamily="18" charset="0"/>
              </a:rPr>
              <a:t>computing</a:t>
            </a:r>
            <a:r>
              <a:rPr lang="fr-FR" i="1" dirty="0" smtClean="0">
                <a:solidFill>
                  <a:schemeClr val="tx2"/>
                </a:solidFill>
                <a:latin typeface="Constantia" pitchFamily="18" charset="0"/>
              </a:rPr>
              <a:t> devient </a:t>
            </a:r>
            <a:r>
              <a:rPr lang="fr-FR" b="1" i="1" dirty="0" smtClean="0">
                <a:solidFill>
                  <a:schemeClr val="tx2"/>
                </a:solidFill>
                <a:latin typeface="Constantia" pitchFamily="18" charset="0"/>
              </a:rPr>
              <a:t>très dépendant de la qualité du réseau pour accéder à ce </a:t>
            </a:r>
            <a:r>
              <a:rPr lang="fr-FR" b="1" dirty="0" smtClean="0">
                <a:solidFill>
                  <a:schemeClr val="tx2"/>
                </a:solidFill>
                <a:latin typeface="Constantia" pitchFamily="18" charset="0"/>
              </a:rPr>
              <a:t>service</a:t>
            </a:r>
            <a:r>
              <a:rPr lang="fr-FR" dirty="0" smtClean="0">
                <a:solidFill>
                  <a:schemeClr val="tx2"/>
                </a:solidFill>
                <a:latin typeface="Constantia" pitchFamily="18" charset="0"/>
              </a:rPr>
              <a:t>. Aucun fournisseur de service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ne peut garantir une </a:t>
            </a:r>
            <a:r>
              <a:rPr lang="fr-FR" b="1" i="1" dirty="0" smtClean="0">
                <a:solidFill>
                  <a:schemeClr val="tx2"/>
                </a:solidFill>
                <a:latin typeface="Constantia" pitchFamily="18" charset="0"/>
              </a:rPr>
              <a:t>disponibilité de 100 %</a:t>
            </a:r>
            <a:r>
              <a:rPr lang="fr-FR" i="1" dirty="0" smtClean="0">
                <a:solidFill>
                  <a:schemeClr val="tx2"/>
                </a:solidFill>
                <a:latin typeface="Constantia" pitchFamily="18" charset="0"/>
              </a:rPr>
              <a:t> . Par exemple, des </a:t>
            </a:r>
            <a:r>
              <a:rPr lang="fr-FR" dirty="0" smtClean="0">
                <a:solidFill>
                  <a:schemeClr val="tx2"/>
                </a:solidFill>
                <a:latin typeface="Constantia" pitchFamily="18" charset="0"/>
              </a:rPr>
              <a:t>défaillances sur les services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sont référencées par l'International </a:t>
            </a:r>
            <a:r>
              <a:rPr lang="fr-FR" i="1" dirty="0" err="1" smtClean="0">
                <a:solidFill>
                  <a:schemeClr val="tx2"/>
                </a:solidFill>
                <a:latin typeface="Constantia" pitchFamily="18" charset="0"/>
              </a:rPr>
              <a:t>Working</a:t>
            </a:r>
            <a:r>
              <a:rPr lang="fr-FR" i="1" dirty="0" smtClean="0">
                <a:solidFill>
                  <a:schemeClr val="tx2"/>
                </a:solidFill>
                <a:latin typeface="Constantia" pitchFamily="18" charset="0"/>
              </a:rPr>
              <a:t> Group of Cloud </a:t>
            </a:r>
            <a:r>
              <a:rPr lang="fr-FR" i="1" dirty="0" err="1" smtClean="0">
                <a:solidFill>
                  <a:schemeClr val="tx2"/>
                </a:solidFill>
                <a:latin typeface="Constantia" pitchFamily="18" charset="0"/>
              </a:rPr>
              <a:t>Resiliency</a:t>
            </a:r>
            <a:r>
              <a:rPr lang="fr-FR" i="1" dirty="0" smtClean="0">
                <a:solidFill>
                  <a:schemeClr val="tx2"/>
                </a:solidFill>
                <a:latin typeface="Constantia" pitchFamily="18" charset="0"/>
              </a:rPr>
              <a:t> ; </a:t>
            </a:r>
            <a:r>
              <a:rPr lang="fr-FR" dirty="0" smtClean="0">
                <a:solidFill>
                  <a:schemeClr val="tx2"/>
                </a:solidFill>
                <a:latin typeface="Constantia" pitchFamily="18" charset="0"/>
              </a:rPr>
              <a:t>les entreprises perdent la maîtrise de l'implantation de leurs données. De ce fait, les interfaces </a:t>
            </a:r>
            <a:r>
              <a:rPr lang="fr-FR" dirty="0" err="1" smtClean="0">
                <a:solidFill>
                  <a:schemeClr val="tx2"/>
                </a:solidFill>
                <a:latin typeface="Constantia" pitchFamily="18" charset="0"/>
              </a:rPr>
              <a:t>interapplicatives</a:t>
            </a:r>
            <a:r>
              <a:rPr lang="fr-FR" dirty="0" smtClean="0">
                <a:solidFill>
                  <a:schemeClr val="tx2"/>
                </a:solidFill>
                <a:latin typeface="Constantia" pitchFamily="18" charset="0"/>
              </a:rPr>
              <a:t> (qui peuvent être volumineuses) deviennent beaucoup plus complexes à mettre en œuvre que sur une architecture hébergée en interne; </a:t>
            </a:r>
          </a:p>
          <a:p>
            <a:pPr algn="just">
              <a:buFont typeface="Arial" pitchFamily="34" charset="0"/>
              <a:buChar char="•"/>
            </a:pPr>
            <a:r>
              <a:rPr lang="fr-FR" dirty="0" smtClean="0">
                <a:solidFill>
                  <a:schemeClr val="tx2"/>
                </a:solidFill>
                <a:latin typeface="Constantia" pitchFamily="18" charset="0"/>
              </a:rPr>
              <a:t>Les entreprises n'ont plus de garanties (autres que contractuelles) de l'utilisation qui est faite de leurs données, puisqu'elles les confient à des tiers;</a:t>
            </a:r>
          </a:p>
          <a:p>
            <a:pPr algn="just">
              <a:buFont typeface="Arial" pitchFamily="34" charset="0"/>
              <a:buChar char="•"/>
            </a:pPr>
            <a:r>
              <a:rPr lang="fr-FR" dirty="0" smtClean="0">
                <a:solidFill>
                  <a:schemeClr val="tx2"/>
                </a:solidFill>
                <a:latin typeface="Constantia" pitchFamily="18" charset="0"/>
              </a:rPr>
              <a:t>Des questions </a:t>
            </a:r>
            <a:r>
              <a:rPr lang="fr-FR" b="1" dirty="0" smtClean="0">
                <a:solidFill>
                  <a:schemeClr val="tx2"/>
                </a:solidFill>
                <a:latin typeface="Constantia" pitchFamily="18" charset="0"/>
              </a:rPr>
              <a:t>juridiques</a:t>
            </a:r>
            <a:r>
              <a:rPr lang="fr-FR" dirty="0" smtClean="0">
                <a:solidFill>
                  <a:schemeClr val="tx2"/>
                </a:solidFill>
                <a:latin typeface="Constantia" pitchFamily="18" charset="0"/>
              </a:rPr>
              <a:t> peuvent se poser, notamment par l'absence de localisation précise des données du </a:t>
            </a:r>
            <a:r>
              <a:rPr lang="fr-FR" dirty="0" err="1" smtClean="0">
                <a:solidFill>
                  <a:schemeClr val="tx2"/>
                </a:solidFill>
                <a:latin typeface="Constantia" pitchFamily="18" charset="0"/>
              </a:rPr>
              <a:t>cloud</a:t>
            </a:r>
            <a:r>
              <a:rPr lang="fr-FR" dirty="0" smtClean="0">
                <a:solidFill>
                  <a:schemeClr val="tx2"/>
                </a:solidFill>
                <a:latin typeface="Constantia" pitchFamily="18" charset="0"/>
              </a:rPr>
              <a:t>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 Les lois en vigueur s'appliquent, mais pour quel serveur, quel centre de données et, surtout, quel pays?;</a:t>
            </a:r>
          </a:p>
          <a:p>
            <a:pPr algn="just">
              <a:buFont typeface="Arial" pitchFamily="34" charset="0"/>
              <a:buChar char="•"/>
            </a:pPr>
            <a:endParaRPr lang="fr-FR" dirty="0" smtClean="0">
              <a:solidFill>
                <a:schemeClr val="tx2"/>
              </a:solidFill>
              <a:latin typeface="Constantia" pitchFamily="18" charset="0"/>
            </a:endParaRPr>
          </a:p>
          <a:p>
            <a:endParaRPr lang="fr-FR" dirty="0">
              <a:solidFill>
                <a:schemeClr val="tx2"/>
              </a:solidFill>
              <a:latin typeface="Constantia" pitchFamily="18" charset="0"/>
            </a:endParaRPr>
          </a:p>
        </p:txBody>
      </p:sp>
    </p:spTree>
    <p:extLst>
      <p:ext uri="{BB962C8B-B14F-4D97-AF65-F5344CB8AC3E}">
        <p14:creationId xmlns:p14="http://schemas.microsoft.com/office/powerpoint/2010/main" val="3616362764"/>
      </p:ext>
    </p:extLst>
  </p:cSld>
  <p:clrMapOvr>
    <a:masterClrMapping/>
  </p:clrMapOvr>
  <p:transition>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Rectangle 5"/>
          <p:cNvSpPr/>
          <p:nvPr/>
        </p:nvSpPr>
        <p:spPr>
          <a:xfrm>
            <a:off x="0" y="1785926"/>
            <a:ext cx="9144000" cy="3139321"/>
          </a:xfrm>
          <a:prstGeom prst="rect">
            <a:avLst/>
          </a:prstGeom>
        </p:spPr>
        <p:txBody>
          <a:bodyPr wrap="square">
            <a:spAutoFit/>
          </a:bodyPr>
          <a:lstStyle/>
          <a:p>
            <a:pPr algn="just">
              <a:buFont typeface="Arial" pitchFamily="34" charset="0"/>
              <a:buChar char="•"/>
            </a:pPr>
            <a:r>
              <a:rPr lang="fr-FR" dirty="0" smtClean="0">
                <a:solidFill>
                  <a:schemeClr val="tx2"/>
                </a:solidFill>
                <a:latin typeface="Constantia" pitchFamily="18" charset="0"/>
              </a:rPr>
              <a:t>Tout comme les logiciels installés localement, les services de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a:t>
            </a:r>
            <a:r>
              <a:rPr lang="fr-FR" i="1" dirty="0" err="1" smtClean="0">
                <a:solidFill>
                  <a:schemeClr val="tx2"/>
                </a:solidFill>
                <a:latin typeface="Constantia" pitchFamily="18" charset="0"/>
              </a:rPr>
              <a:t>computing</a:t>
            </a:r>
            <a:r>
              <a:rPr lang="fr-FR" i="1" dirty="0" smtClean="0">
                <a:solidFill>
                  <a:schemeClr val="tx2"/>
                </a:solidFill>
                <a:latin typeface="Constantia" pitchFamily="18" charset="0"/>
              </a:rPr>
              <a:t> sont utilisables pour </a:t>
            </a:r>
            <a:r>
              <a:rPr lang="fr-FR" b="1" i="1" dirty="0" smtClean="0">
                <a:solidFill>
                  <a:schemeClr val="tx2"/>
                </a:solidFill>
                <a:latin typeface="Constantia" pitchFamily="18" charset="0"/>
              </a:rPr>
              <a:t>lancer des </a:t>
            </a:r>
            <a:r>
              <a:rPr lang="fr-FR" b="1" dirty="0" smtClean="0">
                <a:solidFill>
                  <a:schemeClr val="tx2"/>
                </a:solidFill>
                <a:latin typeface="Constantia" pitchFamily="18" charset="0"/>
              </a:rPr>
              <a:t>attaques (craquage de mots de passe, déni de service…) </a:t>
            </a:r>
            <a:r>
              <a:rPr lang="fr-FR" dirty="0" smtClean="0">
                <a:solidFill>
                  <a:schemeClr val="tx2"/>
                </a:solidFill>
                <a:latin typeface="Constantia" pitchFamily="18" charset="0"/>
              </a:rPr>
              <a:t>. En 2009 par exemple, un cheval de Troie a utilisé illégalement un service du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public d'Amazon pour infecter des ordinateurs.</a:t>
            </a:r>
          </a:p>
          <a:p>
            <a:pPr algn="just">
              <a:buFont typeface="Arial" pitchFamily="34" charset="0"/>
              <a:buChar char="•"/>
            </a:pPr>
            <a:r>
              <a:rPr lang="fr-FR" i="1" dirty="0" smtClean="0">
                <a:solidFill>
                  <a:schemeClr val="tx2"/>
                </a:solidFill>
                <a:latin typeface="Constantia" pitchFamily="18" charset="0"/>
              </a:rPr>
              <a:t>du fait que l'on ne peut pas toujours exporter les données d'un service </a:t>
            </a:r>
            <a:r>
              <a:rPr lang="fr-FR" i="1" dirty="0" err="1" smtClean="0">
                <a:solidFill>
                  <a:schemeClr val="tx2"/>
                </a:solidFill>
                <a:latin typeface="Constantia" pitchFamily="18" charset="0"/>
              </a:rPr>
              <a:t>cloud</a:t>
            </a:r>
            <a:r>
              <a:rPr lang="fr-FR" i="1" dirty="0" smtClean="0">
                <a:solidFill>
                  <a:schemeClr val="tx2"/>
                </a:solidFill>
                <a:latin typeface="Constantia" pitchFamily="18" charset="0"/>
              </a:rPr>
              <a:t>, la réversibilité (ou </a:t>
            </a:r>
            <a:r>
              <a:rPr lang="fr-FR" b="1" i="1" dirty="0" smtClean="0">
                <a:solidFill>
                  <a:schemeClr val="tx2"/>
                </a:solidFill>
                <a:latin typeface="Constantia" pitchFamily="18" charset="0"/>
              </a:rPr>
              <a:t>les coûts de sortie associés</a:t>
            </a:r>
            <a:r>
              <a:rPr lang="fr-FR" i="1" dirty="0" smtClean="0">
                <a:solidFill>
                  <a:schemeClr val="tx2"/>
                </a:solidFill>
                <a:latin typeface="Constantia" pitchFamily="18" charset="0"/>
              </a:rPr>
              <a:t>) n'est pas toujours prise en compte dans le cadre du projet. Le client se trouve souvent « piégé » par son prestataire, et c'est seulement lorsqu'il y a des problèmes (changement des termes du contrat ou des conditions générales d'utilisation, augmentation du prix du service, besoin d'accéder à ses données en local, etc.) qu'il se rend compte de l'enfermement propriétaire (</a:t>
            </a:r>
            <a:r>
              <a:rPr lang="fr-FR" i="1" dirty="0" err="1" smtClean="0">
                <a:solidFill>
                  <a:schemeClr val="tx2"/>
                </a:solidFill>
                <a:latin typeface="Constantia" pitchFamily="18" charset="0"/>
              </a:rPr>
              <a:t>vendor</a:t>
            </a:r>
            <a:r>
              <a:rPr lang="fr-FR" i="1" dirty="0" smtClean="0">
                <a:solidFill>
                  <a:schemeClr val="tx2"/>
                </a:solidFill>
                <a:latin typeface="Constantia" pitchFamily="18" charset="0"/>
              </a:rPr>
              <a:t> </a:t>
            </a:r>
            <a:r>
              <a:rPr lang="fr-FR" i="1" dirty="0" err="1" smtClean="0">
                <a:solidFill>
                  <a:schemeClr val="tx2"/>
                </a:solidFill>
                <a:latin typeface="Constantia" pitchFamily="18" charset="0"/>
              </a:rPr>
              <a:t>lock</a:t>
            </a:r>
            <a:r>
              <a:rPr lang="fr-FR" i="1" dirty="0" smtClean="0">
                <a:solidFill>
                  <a:schemeClr val="tx2"/>
                </a:solidFill>
                <a:latin typeface="Constantia" pitchFamily="18" charset="0"/>
              </a:rPr>
              <a:t>-in) dans lequel il se trouve.</a:t>
            </a:r>
          </a:p>
          <a:p>
            <a:pPr algn="just">
              <a:buFont typeface="Arial" pitchFamily="34" charset="0"/>
              <a:buChar char="•"/>
            </a:pPr>
            <a:endParaRPr lang="fr-FR" dirty="0">
              <a:solidFill>
                <a:schemeClr val="tx2"/>
              </a:solidFill>
              <a:latin typeface="Constantia" pitchFamily="18" charset="0"/>
            </a:endParaRPr>
          </a:p>
        </p:txBody>
      </p:sp>
      <p:sp>
        <p:nvSpPr>
          <p:cNvPr id="7" name="Titre 1"/>
          <p:cNvSpPr>
            <a:spLocks noGrp="1"/>
          </p:cNvSpPr>
          <p:nvPr>
            <p:ph type="title"/>
          </p:nvPr>
        </p:nvSpPr>
        <p:spPr>
          <a:xfrm>
            <a:off x="457200" y="44450"/>
            <a:ext cx="8382000" cy="563563"/>
          </a:xfrm>
        </p:spPr>
        <p:txBody>
          <a:bodyPr/>
          <a:lstStyle/>
          <a:p>
            <a:pPr algn="ctr"/>
            <a:r>
              <a:rPr lang="fr-FR" dirty="0" smtClean="0">
                <a:latin typeface="Constantia" pitchFamily="18" charset="0"/>
              </a:rPr>
              <a:t/>
            </a:r>
            <a:br>
              <a:rPr lang="fr-FR" dirty="0" smtClean="0">
                <a:latin typeface="Constantia" pitchFamily="18" charset="0"/>
              </a:rPr>
            </a:br>
            <a:r>
              <a:rPr lang="fr-FR" dirty="0" smtClean="0">
                <a:latin typeface="Constantia" pitchFamily="18" charset="0"/>
              </a:rPr>
              <a:t>Conclusion</a:t>
            </a:r>
            <a:r>
              <a:rPr lang="fr-FR" dirty="0" smtClean="0"/>
              <a:t/>
            </a:r>
            <a:br>
              <a:rPr lang="fr-FR" dirty="0" smtClean="0"/>
            </a:br>
            <a:endParaRPr lang="fr-FR" dirty="0"/>
          </a:p>
        </p:txBody>
      </p:sp>
      <p:sp>
        <p:nvSpPr>
          <p:cNvPr id="8" name="Rectangle 7"/>
          <p:cNvSpPr/>
          <p:nvPr/>
        </p:nvSpPr>
        <p:spPr>
          <a:xfrm>
            <a:off x="285720" y="928670"/>
            <a:ext cx="2771271" cy="369332"/>
          </a:xfrm>
          <a:prstGeom prst="rect">
            <a:avLst/>
          </a:prstGeom>
        </p:spPr>
        <p:txBody>
          <a:bodyPr wrap="none">
            <a:spAutoFit/>
          </a:bodyPr>
          <a:lstStyle/>
          <a:p>
            <a:r>
              <a:rPr lang="fr-FR" b="1" dirty="0" smtClean="0">
                <a:solidFill>
                  <a:schemeClr val="tx2"/>
                </a:solidFill>
                <a:latin typeface="Constantia" pitchFamily="18" charset="0"/>
              </a:rPr>
              <a:t>Inconvénients de </a:t>
            </a:r>
            <a:r>
              <a:rPr lang="fr-FR" b="1" dirty="0" err="1" smtClean="0">
                <a:solidFill>
                  <a:schemeClr val="tx2"/>
                </a:solidFill>
                <a:latin typeface="Constantia" pitchFamily="18" charset="0"/>
              </a:rPr>
              <a:t>cloud</a:t>
            </a:r>
            <a:r>
              <a:rPr lang="fr-FR" b="1" dirty="0" smtClean="0">
                <a:solidFill>
                  <a:schemeClr val="tx2"/>
                </a:solidFill>
                <a:latin typeface="Constantia" pitchFamily="18" charset="0"/>
              </a:rPr>
              <a:t>:</a:t>
            </a:r>
          </a:p>
        </p:txBody>
      </p:sp>
    </p:spTree>
    <p:extLst>
      <p:ext uri="{BB962C8B-B14F-4D97-AF65-F5344CB8AC3E}">
        <p14:creationId xmlns:p14="http://schemas.microsoft.com/office/powerpoint/2010/main" val="2971876317"/>
      </p:ext>
    </p:extLst>
  </p:cSld>
  <p:clrMapOvr>
    <a:masterClrMapping/>
  </p:clrMapOvr>
  <p:transition>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42</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27/03/2022</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algn="ctr"/>
            <a:r>
              <a:rPr lang="fr-FR" sz="2800" b="1" dirty="0" smtClean="0">
                <a:latin typeface="Constantia" pitchFamily="18" charset="0"/>
              </a:rPr>
              <a:t>Types de Cloud</a:t>
            </a:r>
            <a:br>
              <a:rPr lang="fr-FR" sz="2800" b="1" dirty="0" smtClean="0">
                <a:latin typeface="Constantia" pitchFamily="18" charset="0"/>
              </a:rPr>
            </a:br>
            <a:endParaRPr lang="fr-FR" sz="2800" b="1" dirty="0">
              <a:latin typeface="Constantia" pitchFamily="18" charset="0"/>
            </a:endParaRPr>
          </a:p>
        </p:txBody>
      </p:sp>
      <p:sp>
        <p:nvSpPr>
          <p:cNvPr id="7" name="Rectangle 6"/>
          <p:cNvSpPr/>
          <p:nvPr/>
        </p:nvSpPr>
        <p:spPr>
          <a:xfrm>
            <a:off x="71374" y="1000108"/>
            <a:ext cx="9072626" cy="5078313"/>
          </a:xfrm>
          <a:prstGeom prst="rect">
            <a:avLst/>
          </a:prstGeom>
        </p:spPr>
        <p:txBody>
          <a:bodyPr wrap="square">
            <a:spAutoFit/>
          </a:bodyPr>
          <a:lstStyle/>
          <a:p>
            <a:pPr algn="just"/>
            <a:r>
              <a:rPr lang="fr-FR" b="1" dirty="0" smtClean="0">
                <a:solidFill>
                  <a:schemeClr val="tx2"/>
                </a:solidFill>
                <a:latin typeface="Constantia" pitchFamily="18" charset="0"/>
              </a:rPr>
              <a:t>Cloud Privé</a:t>
            </a:r>
          </a:p>
          <a:p>
            <a:pPr algn="just">
              <a:buFont typeface="Wingdings" pitchFamily="2" charset="2"/>
              <a:buChar char="ü"/>
            </a:pPr>
            <a:r>
              <a:rPr lang="fr-FR" dirty="0" smtClean="0">
                <a:solidFill>
                  <a:schemeClr val="tx2"/>
                </a:solidFill>
                <a:latin typeface="Constantia" pitchFamily="18" charset="0"/>
              </a:rPr>
              <a:t>Un Cloud privé est une infrastructure entièrement dédiée à une entreprise unique, pouvant être gérée en </a:t>
            </a:r>
            <a:r>
              <a:rPr lang="fr-FR" b="1" dirty="0" smtClean="0">
                <a:solidFill>
                  <a:schemeClr val="tx2"/>
                </a:solidFill>
                <a:latin typeface="Constantia" pitchFamily="18" charset="0"/>
              </a:rPr>
              <a:t>interne </a:t>
            </a:r>
            <a:r>
              <a:rPr lang="fr-FR" dirty="0" smtClean="0">
                <a:solidFill>
                  <a:schemeClr val="tx2"/>
                </a:solidFill>
                <a:latin typeface="Constantia" pitchFamily="18" charset="0"/>
              </a:rPr>
              <a:t>ou par un tiers, et hébergée en </a:t>
            </a:r>
            <a:r>
              <a:rPr lang="fr-FR" b="1" dirty="0" smtClean="0">
                <a:solidFill>
                  <a:schemeClr val="tx2"/>
                </a:solidFill>
                <a:latin typeface="Constantia" pitchFamily="18" charset="0"/>
              </a:rPr>
              <a:t>interne ou en externe</a:t>
            </a:r>
            <a:r>
              <a:rPr lang="fr-FR" dirty="0" smtClean="0">
                <a:solidFill>
                  <a:schemeClr val="tx2"/>
                </a:solidFill>
                <a:latin typeface="Constantia" pitchFamily="18" charset="0"/>
              </a:rPr>
              <a:t>.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Ce modèle offre une versatilité aux entreprises, tout en préservant la gestion, le contrôle et la sécurité. </a:t>
            </a:r>
          </a:p>
          <a:p>
            <a:pPr algn="just">
              <a:buFont typeface="Wingdings" pitchFamily="2" charset="2"/>
              <a:buChar char="ü"/>
            </a:pPr>
            <a:endParaRPr lang="fr-FR" dirty="0" smtClean="0">
              <a:solidFill>
                <a:schemeClr val="tx2"/>
              </a:solidFill>
              <a:latin typeface="Constantia" pitchFamily="18" charset="0"/>
            </a:endParaRPr>
          </a:p>
          <a:p>
            <a:pPr algn="just"/>
            <a:r>
              <a:rPr lang="fr-FR" b="1" dirty="0" smtClean="0">
                <a:solidFill>
                  <a:schemeClr val="tx2"/>
                </a:solidFill>
                <a:latin typeface="Constantia" pitchFamily="18" charset="0"/>
              </a:rPr>
              <a:t>Avantages </a:t>
            </a:r>
          </a:p>
          <a:p>
            <a:pPr algn="just"/>
            <a:endParaRPr lang="fr-FR" b="1"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L’accès en self-service à l’interface de contrôle, permettant à l’équipe informatique un approvisionnement rapide, et l’allocation ou la livraison de ressources informatiques à la demande.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De même, la gestion des ressources est automatisée, aussi bien pour le stockage ou l’analyse.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De même, la sécurité et la gouvernance sont conçues sur mesure pour les besoins spécifiques de l’entreprise.</a:t>
            </a:r>
            <a:endParaRPr lang="fr-FR" dirty="0">
              <a:solidFill>
                <a:schemeClr val="tx2"/>
              </a:solidFill>
              <a:latin typeface="Constantia" pitchFamily="18" charset="0"/>
            </a:endParaRPr>
          </a:p>
        </p:txBody>
      </p:sp>
    </p:spTree>
    <p:extLst>
      <p:ext uri="{BB962C8B-B14F-4D97-AF65-F5344CB8AC3E}">
        <p14:creationId xmlns:p14="http://schemas.microsoft.com/office/powerpoint/2010/main" val="1970139283"/>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algn="ctr"/>
            <a:r>
              <a:rPr lang="fr-FR" sz="2800" b="1" dirty="0" smtClean="0">
                <a:latin typeface="Constantia" pitchFamily="18" charset="0"/>
              </a:rPr>
              <a:t>Types de Cloud</a:t>
            </a:r>
            <a:br>
              <a:rPr lang="fr-FR" sz="2800" b="1" dirty="0" smtClean="0">
                <a:latin typeface="Constantia" pitchFamily="18" charset="0"/>
              </a:rPr>
            </a:br>
            <a:endParaRPr lang="fr-FR" sz="2800" b="1" dirty="0">
              <a:latin typeface="Constantia" pitchFamily="18" charset="0"/>
            </a:endParaRPr>
          </a:p>
        </p:txBody>
      </p:sp>
      <p:sp>
        <p:nvSpPr>
          <p:cNvPr id="7" name="Rectangle 6"/>
          <p:cNvSpPr/>
          <p:nvPr/>
        </p:nvSpPr>
        <p:spPr>
          <a:xfrm>
            <a:off x="71374" y="1000108"/>
            <a:ext cx="9072626" cy="5355312"/>
          </a:xfrm>
          <a:prstGeom prst="rect">
            <a:avLst/>
          </a:prstGeom>
        </p:spPr>
        <p:txBody>
          <a:bodyPr wrap="square">
            <a:spAutoFit/>
          </a:bodyPr>
          <a:lstStyle/>
          <a:p>
            <a:pPr algn="just"/>
            <a:r>
              <a:rPr lang="fr-FR" b="1" dirty="0" smtClean="0">
                <a:solidFill>
                  <a:schemeClr val="tx2"/>
                </a:solidFill>
                <a:latin typeface="Constantia" pitchFamily="18" charset="0"/>
              </a:rPr>
              <a:t>Cloud Public</a:t>
            </a: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Les services de Cloud public sont fournis par un tiers, par l’intermédiaire d’internet. Ces services sont vendus sur demande généralement dans la minute ou l’heure qui suit la requête.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Les clients payent uniquement pour les cycles des CPU, le stockage ou la bande passante qu’ils consomment.</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Les utilisateurs de services de Cloud public n’ont pas besoin d’investir dans le matériel, les logiciels, ou les infrastructures qui sont gérées par les fournisseurs.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On y retrouve de nombreuses applications </a:t>
            </a:r>
            <a:r>
              <a:rPr lang="fr-FR" dirty="0" err="1" smtClean="0">
                <a:solidFill>
                  <a:schemeClr val="tx2"/>
                </a:solidFill>
                <a:latin typeface="Constantia" pitchFamily="18" charset="0"/>
              </a:rPr>
              <a:t>SaaS</a:t>
            </a:r>
            <a:r>
              <a:rPr lang="fr-FR" dirty="0" smtClean="0">
                <a:solidFill>
                  <a:schemeClr val="tx2"/>
                </a:solidFill>
                <a:latin typeface="Constantia" pitchFamily="18" charset="0"/>
              </a:rPr>
              <a:t> professionnelles allant du CRM (Customer Resource Management) aux gestionnaires de transactions en passant par les outils analytiques de données.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Les </a:t>
            </a:r>
            <a:r>
              <a:rPr lang="fr-FR" dirty="0" err="1" smtClean="0">
                <a:solidFill>
                  <a:schemeClr val="tx2"/>
                </a:solidFill>
                <a:latin typeface="Constantia" pitchFamily="18" charset="0"/>
              </a:rPr>
              <a:t>IaaS</a:t>
            </a:r>
            <a:r>
              <a:rPr lang="fr-FR" dirty="0" smtClean="0">
                <a:solidFill>
                  <a:schemeClr val="tx2"/>
                </a:solidFill>
                <a:latin typeface="Constantia" pitchFamily="18" charset="0"/>
              </a:rPr>
              <a:t> pour les services de stockage et de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reposent également sur le Cloud public. </a:t>
            </a:r>
          </a:p>
          <a:p>
            <a:pPr algn="just">
              <a:buFont typeface="Wingdings" pitchFamily="2" charset="2"/>
              <a:buChar char="ü"/>
            </a:pPr>
            <a:endParaRPr lang="fr-FR" dirty="0" smtClean="0">
              <a:solidFill>
                <a:schemeClr val="tx2"/>
              </a:solidFill>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Il en va de même pour les </a:t>
            </a:r>
            <a:r>
              <a:rPr lang="fr-FR" dirty="0" err="1" smtClean="0">
                <a:solidFill>
                  <a:schemeClr val="tx2"/>
                </a:solidFill>
                <a:latin typeface="Constantia" pitchFamily="18" charset="0"/>
              </a:rPr>
              <a:t>PaaS</a:t>
            </a:r>
            <a:r>
              <a:rPr lang="fr-FR" dirty="0" smtClean="0">
                <a:solidFill>
                  <a:schemeClr val="tx2"/>
                </a:solidFill>
                <a:latin typeface="Constantia" pitchFamily="18" charset="0"/>
              </a:rPr>
              <a:t> destinées au développement d’applications Cloud.</a:t>
            </a:r>
            <a:endParaRPr lang="fr-FR" dirty="0">
              <a:solidFill>
                <a:schemeClr val="tx2"/>
              </a:solidFill>
              <a:latin typeface="Constantia" pitchFamily="18" charset="0"/>
            </a:endParaRPr>
          </a:p>
        </p:txBody>
      </p:sp>
    </p:spTree>
    <p:extLst>
      <p:ext uri="{BB962C8B-B14F-4D97-AF65-F5344CB8AC3E}">
        <p14:creationId xmlns:p14="http://schemas.microsoft.com/office/powerpoint/2010/main" val="4022203875"/>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algn="ctr"/>
            <a:r>
              <a:rPr lang="fr-FR" sz="2800" b="1" dirty="0" smtClean="0">
                <a:latin typeface="Constantia" pitchFamily="18" charset="0"/>
              </a:rPr>
              <a:t>Types de Cloud</a:t>
            </a:r>
            <a:br>
              <a:rPr lang="fr-FR" sz="2800" b="1" dirty="0" smtClean="0">
                <a:latin typeface="Constantia" pitchFamily="18" charset="0"/>
              </a:rPr>
            </a:br>
            <a:endParaRPr lang="fr-FR" sz="2800" b="1" dirty="0">
              <a:latin typeface="Constantia" pitchFamily="18" charset="0"/>
            </a:endParaRPr>
          </a:p>
        </p:txBody>
      </p:sp>
      <p:sp>
        <p:nvSpPr>
          <p:cNvPr id="7" name="Rectangle 6"/>
          <p:cNvSpPr/>
          <p:nvPr/>
        </p:nvSpPr>
        <p:spPr>
          <a:xfrm>
            <a:off x="71374" y="1000108"/>
            <a:ext cx="9072626" cy="5078313"/>
          </a:xfrm>
          <a:prstGeom prst="rect">
            <a:avLst/>
          </a:prstGeom>
        </p:spPr>
        <p:txBody>
          <a:bodyPr wrap="square">
            <a:spAutoFit/>
          </a:bodyPr>
          <a:lstStyle/>
          <a:p>
            <a:pPr algn="just"/>
            <a:r>
              <a:rPr lang="fr-FR" b="1" dirty="0" smtClean="0">
                <a:solidFill>
                  <a:schemeClr val="tx2"/>
                </a:solidFill>
                <a:latin typeface="Constantia" pitchFamily="18" charset="0"/>
              </a:rPr>
              <a:t>Cloud Hybride</a:t>
            </a:r>
          </a:p>
          <a:p>
            <a:pPr algn="just"/>
            <a:endParaRPr lang="fr-FR" b="1" dirty="0" smtClean="0">
              <a:solidFill>
                <a:schemeClr val="tx2"/>
              </a:solidFill>
              <a:latin typeface="Constantia" pitchFamily="18" charset="0"/>
            </a:endParaRPr>
          </a:p>
          <a:p>
            <a:pPr algn="just"/>
            <a:r>
              <a:rPr lang="fr-FR" dirty="0" smtClean="0"/>
              <a:t> </a:t>
            </a:r>
            <a:r>
              <a:rPr lang="fr-FR" dirty="0" smtClean="0">
                <a:solidFill>
                  <a:schemeClr val="tx2"/>
                </a:solidFill>
                <a:latin typeface="Constantia" pitchFamily="18" charset="0"/>
              </a:rPr>
              <a:t>C’est le croisement entre le Cloud public et le Cloud privé. </a:t>
            </a:r>
          </a:p>
          <a:p>
            <a:pPr algn="just"/>
            <a:r>
              <a:rPr lang="fr-FR" dirty="0" smtClean="0">
                <a:solidFill>
                  <a:schemeClr val="tx2"/>
                </a:solidFill>
                <a:latin typeface="Constantia" pitchFamily="18" charset="0"/>
              </a:rPr>
              <a:t>Les entreprises peuvent par exemple effectuer des tâches très importantes ou des applications sensibles sur le Cloud privé, et utiliser le Cloud public pour les tâches nécessitant une scalabilité des ressources. </a:t>
            </a:r>
          </a:p>
          <a:p>
            <a:pPr algn="just"/>
            <a:r>
              <a:rPr lang="fr-FR" dirty="0" smtClean="0">
                <a:solidFill>
                  <a:schemeClr val="tx2"/>
                </a:solidFill>
                <a:latin typeface="Constantia" pitchFamily="18" charset="0"/>
              </a:rPr>
              <a:t>L’objectif du Cloud hybride est de créer un environnement unifié, automatisé et </a:t>
            </a:r>
            <a:r>
              <a:rPr lang="fr-FR" dirty="0" err="1" smtClean="0">
                <a:solidFill>
                  <a:schemeClr val="tx2"/>
                </a:solidFill>
                <a:latin typeface="Constantia" pitchFamily="18" charset="0"/>
              </a:rPr>
              <a:t>scalable</a:t>
            </a:r>
            <a:r>
              <a:rPr lang="fr-FR" dirty="0" smtClean="0">
                <a:solidFill>
                  <a:schemeClr val="tx2"/>
                </a:solidFill>
                <a:latin typeface="Constantia" pitchFamily="18" charset="0"/>
              </a:rPr>
              <a:t> tirant avantage des infrastructures de Cloud public tout en maintenant un contrôle total sur les données.</a:t>
            </a:r>
          </a:p>
          <a:p>
            <a:pPr algn="just"/>
            <a:r>
              <a:rPr lang="fr-FR" dirty="0" smtClean="0">
                <a:solidFill>
                  <a:schemeClr val="tx2"/>
                </a:solidFill>
                <a:latin typeface="Constantia" pitchFamily="18" charset="0"/>
              </a:rPr>
              <a:t>En réalité, un Cloud privé ne peut exister de manière isolée du reste des ressources informatiques de l’entreprise et du Cloud public. </a:t>
            </a:r>
          </a:p>
          <a:p>
            <a:pPr algn="just"/>
            <a:r>
              <a:rPr lang="fr-FR" dirty="0" smtClean="0">
                <a:solidFill>
                  <a:schemeClr val="tx2"/>
                </a:solidFill>
                <a:latin typeface="Constantia" pitchFamily="18" charset="0"/>
              </a:rPr>
              <a:t>La plupart des entreprises utilisant le Cloud privé convergent peu à peu vers le Cloud hybride. Celui-ci permet aux entreprises de choisir entre un Data Center traditionnel ou un Cloud privé pour le stockage de données. Il permet également de profiter des ressources du Cloud public comme les </a:t>
            </a:r>
            <a:r>
              <a:rPr lang="fr-FR" dirty="0" err="1" smtClean="0">
                <a:solidFill>
                  <a:schemeClr val="tx2"/>
                </a:solidFill>
                <a:latin typeface="Constantia" pitchFamily="18" charset="0"/>
              </a:rPr>
              <a:t>SaaS</a:t>
            </a:r>
            <a:r>
              <a:rPr lang="fr-FR" dirty="0" smtClean="0">
                <a:solidFill>
                  <a:schemeClr val="tx2"/>
                </a:solidFill>
                <a:latin typeface="Constantia" pitchFamily="18" charset="0"/>
              </a:rPr>
              <a:t> les plus récents ou les ressources virtuelles élastiques des </a:t>
            </a:r>
            <a:r>
              <a:rPr lang="fr-FR" dirty="0" err="1" smtClean="0">
                <a:solidFill>
                  <a:schemeClr val="tx2"/>
                </a:solidFill>
                <a:latin typeface="Constantia" pitchFamily="18" charset="0"/>
              </a:rPr>
              <a:t>IaaS</a:t>
            </a:r>
            <a:r>
              <a:rPr lang="fr-FR" dirty="0" smtClean="0">
                <a:solidFill>
                  <a:schemeClr val="tx2"/>
                </a:solidFill>
                <a:latin typeface="Constantia" pitchFamily="18" charset="0"/>
              </a:rPr>
              <a:t>. </a:t>
            </a:r>
          </a:p>
          <a:p>
            <a:pPr algn="just"/>
            <a:r>
              <a:rPr lang="fr-FR" dirty="0" smtClean="0">
                <a:solidFill>
                  <a:schemeClr val="tx2"/>
                </a:solidFill>
                <a:latin typeface="Constantia" pitchFamily="18" charset="0"/>
              </a:rPr>
              <a:t>Il permet de faciliter la portabilité des données, des applications et des services et offre davantage de choix en termes de modèles de déploiement.</a:t>
            </a:r>
          </a:p>
        </p:txBody>
      </p:sp>
    </p:spTree>
    <p:extLst>
      <p:ext uri="{BB962C8B-B14F-4D97-AF65-F5344CB8AC3E}">
        <p14:creationId xmlns:p14="http://schemas.microsoft.com/office/powerpoint/2010/main" val="3304309315"/>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829708" cy="563563"/>
          </a:xfrm>
        </p:spPr>
        <p:txBody>
          <a:bodyPr/>
          <a:lstStyle/>
          <a:p>
            <a:r>
              <a:rPr lang="fr-FR" b="1" dirty="0" smtClean="0">
                <a:latin typeface="Constantia" pitchFamily="18" charset="0"/>
              </a:rPr>
              <a:t>Cloud </a:t>
            </a:r>
            <a:r>
              <a:rPr lang="fr-FR" b="1" dirty="0" err="1" smtClean="0">
                <a:latin typeface="Constantia" pitchFamily="18" charset="0"/>
              </a:rPr>
              <a:t>Computing</a:t>
            </a:r>
            <a:r>
              <a:rPr lang="fr-FR" b="1" dirty="0" smtClean="0">
                <a:latin typeface="Constantia" pitchFamily="18" charset="0"/>
              </a:rPr>
              <a:t> en entreprise ( avantages)</a:t>
            </a:r>
            <a:endParaRPr lang="fr-FR" b="1" dirty="0">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
        <p:nvSpPr>
          <p:cNvPr id="6" name="Rectangle 5"/>
          <p:cNvSpPr/>
          <p:nvPr/>
        </p:nvSpPr>
        <p:spPr>
          <a:xfrm>
            <a:off x="0" y="714356"/>
            <a:ext cx="9286908" cy="5909310"/>
          </a:xfrm>
          <a:prstGeom prst="rect">
            <a:avLst/>
          </a:prstGeom>
        </p:spPr>
        <p:txBody>
          <a:bodyPr wrap="square">
            <a:spAutoFit/>
          </a:bodyPr>
          <a:lstStyle/>
          <a:p>
            <a:r>
              <a:rPr lang="fr-FR" dirty="0" smtClean="0">
                <a:solidFill>
                  <a:schemeClr val="tx2"/>
                </a:solidFill>
                <a:latin typeface="Constantia" pitchFamily="18" charset="0"/>
              </a:rPr>
              <a:t>Le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d’entreprise est un cas spécial d’utilisation du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permettant aux entreprises de bénéficier d’avantages compétitifs de stockage afin de réduire leurs coûts et d’accélérer l’innovation en améliorant la collaboration avec les partenaires et les clients. </a:t>
            </a:r>
          </a:p>
          <a:p>
            <a:pPr marL="342900" indent="-342900">
              <a:buAutoNum type="arabicPeriod"/>
            </a:pPr>
            <a:r>
              <a:rPr lang="fr-FR" dirty="0" smtClean="0">
                <a:solidFill>
                  <a:schemeClr val="tx2"/>
                </a:solidFill>
                <a:latin typeface="Constantia" pitchFamily="18" charset="0"/>
              </a:rPr>
              <a:t>Les coûts des Data </a:t>
            </a:r>
            <a:r>
              <a:rPr lang="fr-FR" dirty="0" err="1" smtClean="0">
                <a:solidFill>
                  <a:schemeClr val="tx2"/>
                </a:solidFill>
                <a:latin typeface="Constantia" pitchFamily="18" charset="0"/>
              </a:rPr>
              <a:t>Centers</a:t>
            </a:r>
            <a:r>
              <a:rPr lang="fr-FR" dirty="0" smtClean="0">
                <a:solidFill>
                  <a:schemeClr val="tx2"/>
                </a:solidFill>
                <a:latin typeface="Constantia" pitchFamily="18" charset="0"/>
              </a:rPr>
              <a:t> et des services informatiques peuvent être réduits et établis de manière proportionnelle à l’utilisation. Selon la quantité d’usage, les coûts seront plus ou moins élevés grâce à l’élasticité rapide.</a:t>
            </a:r>
          </a:p>
          <a:p>
            <a:pPr marL="342900" indent="-342900">
              <a:buFontTx/>
              <a:buAutoNum type="arabicPeriod"/>
            </a:pPr>
            <a:r>
              <a:rPr lang="fr-FR" dirty="0" smtClean="0">
                <a:solidFill>
                  <a:schemeClr val="tx2"/>
                </a:solidFill>
                <a:latin typeface="Constantia" pitchFamily="18" charset="0"/>
              </a:rPr>
              <a:t> Les dépenses et les prises de risques pour l’innovation peuvent être considérablement réduites grâce au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Ainsi, les entreprises peuvent prendre des paris plus risqués et tester davantage de nouvelles idées. Les nouveaux projets peuvent être soutenus directement s’ils prennent de l’envergure, ou abandonnés s’ils échouent. La </a:t>
            </a:r>
            <a:r>
              <a:rPr lang="fr-FR" dirty="0" err="1" smtClean="0">
                <a:solidFill>
                  <a:schemeClr val="tx2"/>
                </a:solidFill>
                <a:latin typeface="Constantia" pitchFamily="18" charset="0"/>
              </a:rPr>
              <a:t>scabilité</a:t>
            </a:r>
            <a:r>
              <a:rPr lang="fr-FR" dirty="0" smtClean="0">
                <a:solidFill>
                  <a:schemeClr val="tx2"/>
                </a:solidFill>
                <a:latin typeface="Constantia" pitchFamily="18" charset="0"/>
              </a:rPr>
              <a:t> et l’élasticité offre aux entreprises des possibilités inédites pour essayer de nouvelles idées d’activités et pour les développer si elles s’avèrent pertinentes.</a:t>
            </a:r>
          </a:p>
          <a:p>
            <a:pPr marL="342900" indent="-342900">
              <a:buFontTx/>
              <a:buAutoNum type="arabicPeriod"/>
            </a:pPr>
            <a:r>
              <a:rPr lang="fr-FR" dirty="0" smtClean="0">
                <a:solidFill>
                  <a:schemeClr val="tx2"/>
                </a:solidFill>
                <a:latin typeface="Constantia" pitchFamily="18" charset="0"/>
              </a:rPr>
              <a:t>Aujourd’hui, les chaînes de valeur des entreprises sont composées d’environ 20 entreprises. </a:t>
            </a:r>
          </a:p>
          <a:p>
            <a:pPr marL="342900" indent="-342900">
              <a:buFontTx/>
              <a:buAutoNum type="arabicPeriod"/>
            </a:pPr>
            <a:r>
              <a:rPr lang="fr-FR" dirty="0" smtClean="0">
                <a:solidFill>
                  <a:schemeClr val="tx2"/>
                </a:solidFill>
                <a:latin typeface="Constantia" pitchFamily="18" charset="0"/>
              </a:rPr>
              <a:t>Le Cloud </a:t>
            </a:r>
            <a:r>
              <a:rPr lang="fr-FR" dirty="0" err="1" smtClean="0">
                <a:solidFill>
                  <a:schemeClr val="tx2"/>
                </a:solidFill>
                <a:latin typeface="Constantia" pitchFamily="18" charset="0"/>
              </a:rPr>
              <a:t>Computing</a:t>
            </a:r>
            <a:r>
              <a:rPr lang="fr-FR" dirty="0" smtClean="0">
                <a:solidFill>
                  <a:schemeClr val="tx2"/>
                </a:solidFill>
                <a:latin typeface="Constantia" pitchFamily="18" charset="0"/>
              </a:rPr>
              <a:t> permet à une entreprise de collaborer d’une nouvelle manière avec ses partenaires commerciaux. Or, la collaboration est la clé vers l’obtention d’avantages compétitifs au sein de la chaîne de valeur. En développant des espaces de travail partagés au sein des </a:t>
            </a:r>
            <a:r>
              <a:rPr lang="fr-FR" dirty="0" err="1" smtClean="0">
                <a:solidFill>
                  <a:schemeClr val="tx2"/>
                </a:solidFill>
                <a:latin typeface="Constantia" pitchFamily="18" charset="0"/>
              </a:rPr>
              <a:t>Community</a:t>
            </a:r>
            <a:r>
              <a:rPr lang="fr-FR" dirty="0" smtClean="0">
                <a:solidFill>
                  <a:schemeClr val="tx2"/>
                </a:solidFill>
                <a:latin typeface="Constantia" pitchFamily="18" charset="0"/>
              </a:rPr>
              <a:t> </a:t>
            </a:r>
            <a:r>
              <a:rPr lang="fr-FR" dirty="0" err="1" smtClean="0">
                <a:solidFill>
                  <a:schemeClr val="tx2"/>
                </a:solidFill>
                <a:latin typeface="Constantia" pitchFamily="18" charset="0"/>
              </a:rPr>
              <a:t>Clouds</a:t>
            </a:r>
            <a:r>
              <a:rPr lang="fr-FR" dirty="0" smtClean="0">
                <a:solidFill>
                  <a:schemeClr val="tx2"/>
                </a:solidFill>
                <a:latin typeface="Constantia" pitchFamily="18" charset="0"/>
              </a:rPr>
              <a:t>, les employés d’entreprises multiples peuvent travailler ensemble au sein d’un réseau d’entreprise virtuel comme s’ils travaillaient pour une seule et même compagnie. </a:t>
            </a:r>
          </a:p>
        </p:txBody>
      </p:sp>
    </p:spTree>
    <p:extLst>
      <p:ext uri="{BB962C8B-B14F-4D97-AF65-F5344CB8AC3E}">
        <p14:creationId xmlns:p14="http://schemas.microsoft.com/office/powerpoint/2010/main" val="3734597852"/>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nstantia" pitchFamily="18" charset="0"/>
              </a:rPr>
              <a:t>Plusieurs exemples de Cloud </a:t>
            </a:r>
            <a:r>
              <a:rPr lang="fr-FR" b="1" dirty="0" err="1" smtClean="0">
                <a:latin typeface="Constantia" pitchFamily="18" charset="0"/>
              </a:rPr>
              <a:t>Computing</a:t>
            </a:r>
            <a:endParaRPr lang="fr-FR" b="1" dirty="0">
              <a:latin typeface="Constantia" pitchFamily="18" charset="0"/>
            </a:endParaRPr>
          </a:p>
        </p:txBody>
      </p:sp>
      <p:sp>
        <p:nvSpPr>
          <p:cNvPr id="3" name="Espace réservé du contenu 2"/>
          <p:cNvSpPr>
            <a:spLocks noGrp="1"/>
          </p:cNvSpPr>
          <p:nvPr>
            <p:ph idx="1"/>
          </p:nvPr>
        </p:nvSpPr>
        <p:spPr>
          <a:xfrm>
            <a:off x="457200" y="714356"/>
            <a:ext cx="8229600" cy="5753119"/>
          </a:xfrm>
        </p:spPr>
        <p:txBody>
          <a:bodyPr/>
          <a:lstStyle/>
          <a:p>
            <a:pPr algn="just"/>
            <a:r>
              <a:rPr lang="fr-FR" sz="1800" b="0" dirty="0" smtClean="0">
                <a:solidFill>
                  <a:srgbClr val="333333"/>
                </a:solidFill>
                <a:latin typeface="Constantia" pitchFamily="18" charset="0"/>
              </a:rPr>
              <a:t>Microsoft propose également différentes applications basées sur le web, réunies sous Office Online. Il s’agit des </a:t>
            </a:r>
            <a:r>
              <a:rPr lang="fr-FR" sz="1800" dirty="0" smtClean="0">
                <a:solidFill>
                  <a:srgbClr val="333333"/>
                </a:solidFill>
                <a:latin typeface="Constantia" pitchFamily="18" charset="0"/>
              </a:rPr>
              <a:t>versions internet de Word, Excel, PowerPoint et OneNote</a:t>
            </a:r>
            <a:r>
              <a:rPr lang="fr-FR" sz="1800" b="0" dirty="0" smtClean="0">
                <a:solidFill>
                  <a:srgbClr val="333333"/>
                </a:solidFill>
                <a:latin typeface="Constantia" pitchFamily="18" charset="0"/>
              </a:rPr>
              <a:t>, accessibles depuis un navigateur internet sans avoir besoin de procéder à ne installation.</a:t>
            </a:r>
          </a:p>
          <a:p>
            <a:pPr algn="just"/>
            <a:r>
              <a:rPr lang="fr-FR" sz="1800" dirty="0" smtClean="0">
                <a:solidFill>
                  <a:schemeClr val="tx2"/>
                </a:solidFill>
                <a:latin typeface="Constantia" pitchFamily="18" charset="0"/>
              </a:rPr>
              <a:t>Google Drive </a:t>
            </a:r>
            <a:r>
              <a:rPr lang="fr-FR" sz="1800" b="0" dirty="0" smtClean="0">
                <a:solidFill>
                  <a:schemeClr val="tx2"/>
                </a:solidFill>
                <a:latin typeface="Constantia" pitchFamily="18" charset="0"/>
              </a:rPr>
              <a:t>: Google Drive est un pur service Cloud </a:t>
            </a:r>
            <a:r>
              <a:rPr lang="fr-FR" sz="1800" b="0" dirty="0" err="1" smtClean="0">
                <a:solidFill>
                  <a:schemeClr val="tx2"/>
                </a:solidFill>
                <a:latin typeface="Constantia" pitchFamily="18" charset="0"/>
              </a:rPr>
              <a:t>Computing</a:t>
            </a:r>
            <a:r>
              <a:rPr lang="fr-FR" sz="1800" b="0" dirty="0" smtClean="0">
                <a:solidFill>
                  <a:schemeClr val="tx2"/>
                </a:solidFill>
                <a:latin typeface="Constantia" pitchFamily="18" charset="0"/>
              </a:rPr>
              <a:t>. Il propose un stockage en ligne, et fonctionne avec les applications Cloud Google Docs, Google </a:t>
            </a:r>
            <a:r>
              <a:rPr lang="fr-FR" sz="1800" b="0" dirty="0" err="1" smtClean="0">
                <a:solidFill>
                  <a:schemeClr val="tx2"/>
                </a:solidFill>
                <a:latin typeface="Constantia" pitchFamily="18" charset="0"/>
              </a:rPr>
              <a:t>Sheets</a:t>
            </a:r>
            <a:r>
              <a:rPr lang="fr-FR" sz="1800" b="0" dirty="0" smtClean="0">
                <a:solidFill>
                  <a:schemeClr val="tx2"/>
                </a:solidFill>
                <a:latin typeface="Constantia" pitchFamily="18" charset="0"/>
              </a:rPr>
              <a:t> et Google </a:t>
            </a:r>
            <a:r>
              <a:rPr lang="fr-FR" sz="1800" b="0" dirty="0" err="1" smtClean="0">
                <a:solidFill>
                  <a:schemeClr val="tx2"/>
                </a:solidFill>
                <a:latin typeface="Constantia" pitchFamily="18" charset="0"/>
              </a:rPr>
              <a:t>Slides</a:t>
            </a:r>
            <a:r>
              <a:rPr lang="fr-FR" sz="1800" b="0" dirty="0" smtClean="0">
                <a:solidFill>
                  <a:schemeClr val="tx2"/>
                </a:solidFill>
                <a:latin typeface="Constantia" pitchFamily="18" charset="0"/>
              </a:rPr>
              <a:t>. Ce service est accessible depuis un ordinateur, depuis une tablette, ou même depuis un </a:t>
            </a:r>
            <a:r>
              <a:rPr lang="fr-FR" sz="1800" b="0" dirty="0" err="1" smtClean="0">
                <a:solidFill>
                  <a:schemeClr val="tx2"/>
                </a:solidFill>
                <a:latin typeface="Constantia" pitchFamily="18" charset="0"/>
              </a:rPr>
              <a:t>smartphone</a:t>
            </a:r>
            <a:r>
              <a:rPr lang="fr-FR" sz="1800" b="0" dirty="0" smtClean="0">
                <a:solidFill>
                  <a:schemeClr val="tx2"/>
                </a:solidFill>
                <a:latin typeface="Constantia" pitchFamily="18" charset="0"/>
              </a:rPr>
              <a:t>, au même titre que les applications mobiles Docs et </a:t>
            </a:r>
            <a:r>
              <a:rPr lang="fr-FR" sz="1800" b="0" dirty="0" err="1" smtClean="0">
                <a:solidFill>
                  <a:schemeClr val="tx2"/>
                </a:solidFill>
                <a:latin typeface="Constantia" pitchFamily="18" charset="0"/>
              </a:rPr>
              <a:t>Sheets</a:t>
            </a:r>
            <a:r>
              <a:rPr lang="fr-FR" sz="1800" b="0" dirty="0" smtClean="0">
                <a:solidFill>
                  <a:schemeClr val="tx2"/>
                </a:solidFill>
                <a:latin typeface="Constantia" pitchFamily="18" charset="0"/>
              </a:rPr>
              <a:t>. La plupart des services Google peuvent d’ailleurs être classés dans la catégorie du Cloud </a:t>
            </a:r>
            <a:r>
              <a:rPr lang="fr-FR" sz="1800" b="0" dirty="0" err="1" smtClean="0">
                <a:solidFill>
                  <a:schemeClr val="tx2"/>
                </a:solidFill>
                <a:latin typeface="Constantia" pitchFamily="18" charset="0"/>
              </a:rPr>
              <a:t>Computing</a:t>
            </a:r>
            <a:r>
              <a:rPr lang="fr-FR" sz="1800" b="0" dirty="0" smtClean="0">
                <a:solidFill>
                  <a:schemeClr val="tx2"/>
                </a:solidFill>
                <a:latin typeface="Constantia" pitchFamily="18" charset="0"/>
              </a:rPr>
              <a:t>. C’est le cas de </a:t>
            </a:r>
            <a:r>
              <a:rPr lang="fr-FR" sz="1800" b="0" dirty="0" err="1" smtClean="0">
                <a:solidFill>
                  <a:schemeClr val="tx2"/>
                </a:solidFill>
                <a:latin typeface="Constantia" pitchFamily="18" charset="0"/>
              </a:rPr>
              <a:t>Gmail</a:t>
            </a:r>
            <a:r>
              <a:rPr lang="fr-FR" sz="1800" b="0" dirty="0" smtClean="0">
                <a:solidFill>
                  <a:schemeClr val="tx2"/>
                </a:solidFill>
                <a:latin typeface="Constantia" pitchFamily="18" charset="0"/>
              </a:rPr>
              <a:t>, Google </a:t>
            </a:r>
            <a:r>
              <a:rPr lang="fr-FR" sz="1800" b="0" dirty="0" err="1" smtClean="0">
                <a:solidFill>
                  <a:schemeClr val="tx2"/>
                </a:solidFill>
                <a:latin typeface="Constantia" pitchFamily="18" charset="0"/>
              </a:rPr>
              <a:t>Calendar</a:t>
            </a:r>
            <a:r>
              <a:rPr lang="fr-FR" sz="1800" b="0" dirty="0" smtClean="0">
                <a:solidFill>
                  <a:schemeClr val="tx2"/>
                </a:solidFill>
                <a:latin typeface="Constantia" pitchFamily="18" charset="0"/>
              </a:rPr>
              <a:t>, et Google </a:t>
            </a:r>
            <a:r>
              <a:rPr lang="fr-FR" sz="1800" b="0" dirty="0" err="1" smtClean="0">
                <a:solidFill>
                  <a:schemeClr val="tx2"/>
                </a:solidFill>
                <a:latin typeface="Constantia" pitchFamily="18" charset="0"/>
              </a:rPr>
              <a:t>Maps</a:t>
            </a:r>
            <a:r>
              <a:rPr lang="fr-FR" sz="1800" b="0" dirty="0" smtClean="0">
                <a:solidFill>
                  <a:schemeClr val="tx2"/>
                </a:solidFill>
                <a:latin typeface="Constantia" pitchFamily="18" charset="0"/>
              </a:rPr>
              <a:t> par exemple.</a:t>
            </a:r>
          </a:p>
          <a:p>
            <a:r>
              <a:rPr lang="fr-FR" sz="1800" dirty="0" smtClean="0">
                <a:solidFill>
                  <a:schemeClr val="tx2"/>
                </a:solidFill>
                <a:latin typeface="Constantia" pitchFamily="18" charset="0"/>
              </a:rPr>
              <a:t>Apple </a:t>
            </a:r>
            <a:r>
              <a:rPr lang="fr-FR" sz="1800" dirty="0" err="1" smtClean="0">
                <a:solidFill>
                  <a:schemeClr val="tx2"/>
                </a:solidFill>
                <a:latin typeface="Constantia" pitchFamily="18" charset="0"/>
              </a:rPr>
              <a:t>iCloud</a:t>
            </a:r>
            <a:r>
              <a:rPr lang="fr-FR" sz="1800" dirty="0" smtClean="0">
                <a:solidFill>
                  <a:schemeClr val="tx2"/>
                </a:solidFill>
                <a:latin typeface="Constantia" pitchFamily="18" charset="0"/>
              </a:rPr>
              <a:t> : </a:t>
            </a:r>
            <a:r>
              <a:rPr lang="fr-FR" sz="1800" b="0" dirty="0" smtClean="0">
                <a:solidFill>
                  <a:schemeClr val="tx2"/>
                </a:solidFill>
                <a:latin typeface="Constantia" pitchFamily="18" charset="0"/>
              </a:rPr>
              <a:t>Principalement utilisé pour le stockage en ligne, le backup, Apple </a:t>
            </a:r>
            <a:r>
              <a:rPr lang="fr-FR" sz="1800" b="0" dirty="0" err="1" smtClean="0">
                <a:solidFill>
                  <a:schemeClr val="tx2"/>
                </a:solidFill>
                <a:latin typeface="Constantia" pitchFamily="18" charset="0"/>
              </a:rPr>
              <a:t>iCloud</a:t>
            </a:r>
            <a:r>
              <a:rPr lang="fr-FR" sz="1800" b="0" dirty="0" smtClean="0">
                <a:solidFill>
                  <a:schemeClr val="tx2"/>
                </a:solidFill>
                <a:latin typeface="Constantia" pitchFamily="18" charset="0"/>
              </a:rPr>
              <a:t> est également utile pour la synchronisation des mails, des contacts, ou encore du calendrier. Toutes les données sont disponibles sur </a:t>
            </a:r>
            <a:r>
              <a:rPr lang="fr-FR" sz="1800" b="0" dirty="0" err="1" smtClean="0">
                <a:solidFill>
                  <a:schemeClr val="tx2"/>
                </a:solidFill>
                <a:latin typeface="Constantia" pitchFamily="18" charset="0"/>
              </a:rPr>
              <a:t>iOS</a:t>
            </a:r>
            <a:r>
              <a:rPr lang="fr-FR" sz="1800" b="0" dirty="0" smtClean="0">
                <a:solidFill>
                  <a:schemeClr val="tx2"/>
                </a:solidFill>
                <a:latin typeface="Constantia" pitchFamily="18" charset="0"/>
              </a:rPr>
              <a:t>, Mac OS, ou sur les appareils Windows depuis le panneau de contrôle </a:t>
            </a:r>
            <a:r>
              <a:rPr lang="fr-FR" sz="1800" b="0" dirty="0" err="1" smtClean="0">
                <a:solidFill>
                  <a:schemeClr val="tx2"/>
                </a:solidFill>
                <a:latin typeface="Constantia" pitchFamily="18" charset="0"/>
              </a:rPr>
              <a:t>iCloud</a:t>
            </a:r>
            <a:r>
              <a:rPr lang="fr-FR" sz="1800" b="0" dirty="0" smtClean="0">
                <a:solidFill>
                  <a:schemeClr val="tx2"/>
                </a:solidFill>
                <a:latin typeface="Constantia" pitchFamily="18" charset="0"/>
              </a:rPr>
              <a:t>. Apple propose également des versions Cloud de son traitement de texte Pages, de sa feuille de calcul </a:t>
            </a:r>
            <a:r>
              <a:rPr lang="fr-FR" sz="1800" b="0" dirty="0" err="1" smtClean="0">
                <a:solidFill>
                  <a:schemeClr val="tx2"/>
                </a:solidFill>
                <a:latin typeface="Constantia" pitchFamily="18" charset="0"/>
              </a:rPr>
              <a:t>Spreadsheet</a:t>
            </a:r>
            <a:r>
              <a:rPr lang="fr-FR" sz="1800" b="0" dirty="0" smtClean="0">
                <a:solidFill>
                  <a:schemeClr val="tx2"/>
                </a:solidFill>
                <a:latin typeface="Constantia" pitchFamily="18" charset="0"/>
              </a:rPr>
              <a:t>, et de son logiciel de présentation </a:t>
            </a:r>
            <a:r>
              <a:rPr lang="fr-FR" sz="1800" b="0" dirty="0" err="1" smtClean="0">
                <a:solidFill>
                  <a:schemeClr val="tx2"/>
                </a:solidFill>
                <a:latin typeface="Constantia" pitchFamily="18" charset="0"/>
              </a:rPr>
              <a:t>Keynote</a:t>
            </a:r>
            <a:r>
              <a:rPr lang="fr-FR" sz="1800" b="0" dirty="0" smtClean="0">
                <a:solidFill>
                  <a:schemeClr val="tx2"/>
                </a:solidFill>
                <a:latin typeface="Constantia" pitchFamily="18" charset="0"/>
              </a:rPr>
              <a:t> pour tous les utilisateurs d’</a:t>
            </a:r>
            <a:r>
              <a:rPr lang="fr-FR" sz="1800" b="0" dirty="0" err="1" smtClean="0">
                <a:solidFill>
                  <a:schemeClr val="tx2"/>
                </a:solidFill>
                <a:latin typeface="Constantia" pitchFamily="18" charset="0"/>
              </a:rPr>
              <a:t>iCloud</a:t>
            </a:r>
            <a:r>
              <a:rPr lang="fr-FR" sz="1800" b="0" dirty="0" smtClean="0">
                <a:solidFill>
                  <a:schemeClr val="tx2"/>
                </a:solidFill>
                <a:latin typeface="Constantia" pitchFamily="18" charset="0"/>
              </a:rPr>
              <a:t>. La plateforme</a:t>
            </a:r>
          </a:p>
          <a:p>
            <a:r>
              <a:rPr lang="fr-FR" sz="1800" b="0" dirty="0" smtClean="0">
                <a:solidFill>
                  <a:schemeClr val="tx2"/>
                </a:solidFill>
                <a:latin typeface="Constantia" pitchFamily="18" charset="0"/>
              </a:rPr>
              <a:t>permet en outre aux possesseurs d’</a:t>
            </a:r>
            <a:r>
              <a:rPr lang="fr-FR" sz="1800" b="0" dirty="0" err="1" smtClean="0">
                <a:solidFill>
                  <a:schemeClr val="tx2"/>
                </a:solidFill>
                <a:latin typeface="Constantia" pitchFamily="18" charset="0"/>
              </a:rPr>
              <a:t>iPhone</a:t>
            </a:r>
            <a:r>
              <a:rPr lang="fr-FR" sz="1800" b="0" dirty="0" smtClean="0">
                <a:solidFill>
                  <a:schemeClr val="tx2"/>
                </a:solidFill>
                <a:latin typeface="Constantia" pitchFamily="18" charset="0"/>
              </a:rPr>
              <a:t> d’utiliser la fonctionnalité Localiser mon </a:t>
            </a:r>
            <a:r>
              <a:rPr lang="fr-FR" sz="1800" b="0" dirty="0" err="1" smtClean="0">
                <a:solidFill>
                  <a:schemeClr val="tx2"/>
                </a:solidFill>
                <a:latin typeface="Constantia" pitchFamily="18" charset="0"/>
              </a:rPr>
              <a:t>iPhone</a:t>
            </a:r>
            <a:r>
              <a:rPr lang="fr-FR" sz="1800" b="0" dirty="0" smtClean="0">
                <a:solidFill>
                  <a:schemeClr val="tx2"/>
                </a:solidFill>
                <a:latin typeface="Constantia" pitchFamily="18" charset="0"/>
              </a:rPr>
              <a:t>.</a:t>
            </a:r>
            <a:endParaRPr lang="fr-FR" sz="18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27/03/2022</a:t>
            </a:fld>
            <a:endParaRPr lang="fr-FR"/>
          </a:p>
        </p:txBody>
      </p:sp>
    </p:spTree>
    <p:extLst>
      <p:ext uri="{BB962C8B-B14F-4D97-AF65-F5344CB8AC3E}">
        <p14:creationId xmlns:p14="http://schemas.microsoft.com/office/powerpoint/2010/main" val="3086180905"/>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13289</TotalTime>
  <Words>3544</Words>
  <Application>Microsoft Office PowerPoint</Application>
  <PresentationFormat>Affichage à l'écran (4:3)</PresentationFormat>
  <Paragraphs>310</Paragraphs>
  <Slides>42</Slides>
  <Notes>3</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4" baseType="lpstr">
      <vt:lpstr>Arial</vt:lpstr>
      <vt:lpstr>Calibri</vt:lpstr>
      <vt:lpstr>Cambria</vt:lpstr>
      <vt:lpstr>Century</vt:lpstr>
      <vt:lpstr>Constantia</vt:lpstr>
      <vt:lpstr>Lucida Fax</vt:lpstr>
      <vt:lpstr>Poppins</vt:lpstr>
      <vt:lpstr>Times New Roman</vt:lpstr>
      <vt:lpstr>Verdana</vt:lpstr>
      <vt:lpstr>Wingdings</vt:lpstr>
      <vt:lpstr>c020TGp_general_diagram_v2</vt:lpstr>
      <vt:lpstr>Image</vt:lpstr>
      <vt:lpstr>Présentation PowerPoint</vt:lpstr>
      <vt:lpstr>Le cloud computing </vt:lpstr>
      <vt:lpstr>Types de Cloud </vt:lpstr>
      <vt:lpstr>Les different types du cloud computing</vt:lpstr>
      <vt:lpstr>Types de Cloud </vt:lpstr>
      <vt:lpstr>Types de Cloud </vt:lpstr>
      <vt:lpstr>Types de Cloud </vt:lpstr>
      <vt:lpstr>Cloud Computing en entreprise ( avantages)</vt:lpstr>
      <vt:lpstr>Plusieurs exemples de Cloud Computing</vt:lpstr>
      <vt:lpstr>Trois catégories de service</vt:lpstr>
      <vt:lpstr>Infrastructure en tant ue Service - Infrastructure as a Service (IaaS) : </vt:lpstr>
      <vt:lpstr>Trois catégories de service</vt:lpstr>
      <vt:lpstr>Plateforme en tant que Service - Platform as a Service (PaaS) :</vt:lpstr>
      <vt:lpstr>Trois catégories de service</vt:lpstr>
      <vt:lpstr>Application en tant que Service - Software as a Service (SaaS) : </vt:lpstr>
      <vt:lpstr>Trois catégories de service ( Modèles de services)</vt:lpstr>
      <vt:lpstr>Trois catégories de service ( Modèles de services)</vt:lpstr>
      <vt:lpstr>Modèle de service</vt:lpstr>
      <vt:lpstr> Cloud computing et virtualisation: les différences  </vt:lpstr>
      <vt:lpstr> Cloud computing et virtualisation: les différences  </vt:lpstr>
      <vt:lpstr> Cloud computing et virtualisation: les différences  </vt:lpstr>
      <vt:lpstr> Cloud computing et virtualisation: les différences  </vt:lpstr>
      <vt:lpstr> Pourquoi virtualiser ? </vt:lpstr>
      <vt:lpstr> Pourquoi virtualiser ? </vt:lpstr>
      <vt:lpstr> Avantages de virtualisation  </vt:lpstr>
      <vt:lpstr>Présentation PowerPoint</vt:lpstr>
      <vt:lpstr> Avantages de virtualisation  </vt:lpstr>
      <vt:lpstr>Comparaison entre architecture physique et virtualisée</vt:lpstr>
      <vt:lpstr>Virtual Machine Manager (VMM) / Hyperviseur</vt:lpstr>
      <vt:lpstr>Machine virtuelle (VM)</vt:lpstr>
      <vt:lpstr>Types de virtualisation</vt:lpstr>
      <vt:lpstr> Virtualisation hardware </vt:lpstr>
      <vt:lpstr> Virtualisation de logiciels </vt:lpstr>
      <vt:lpstr> Virtualisation de  Virtualisation des postes de travail  </vt:lpstr>
      <vt:lpstr>  Virtualisation du stockage  </vt:lpstr>
      <vt:lpstr>   Virtualisation du  réseau   </vt:lpstr>
      <vt:lpstr>  Virtualisation des serveurs  </vt:lpstr>
      <vt:lpstr>Avantages de virtualisation</vt:lpstr>
      <vt:lpstr> Conclusion </vt:lpstr>
      <vt:lpstr> Conclusion </vt:lpstr>
      <vt:lpstr> Conclusion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1440</cp:revision>
  <dcterms:created xsi:type="dcterms:W3CDTF">2010-05-11T12:42:52Z</dcterms:created>
  <dcterms:modified xsi:type="dcterms:W3CDTF">2022-03-27T05:15:27Z</dcterms:modified>
</cp:coreProperties>
</file>