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8" r:id="rId7"/>
    <p:sldId id="261" r:id="rId8"/>
    <p:sldId id="262" r:id="rId9"/>
    <p:sldId id="274" r:id="rId10"/>
    <p:sldId id="277" r:id="rId11"/>
    <p:sldId id="279" r:id="rId12"/>
    <p:sldId id="280" r:id="rId13"/>
    <p:sldId id="281" r:id="rId14"/>
    <p:sldId id="263" r:id="rId15"/>
    <p:sldId id="276" r:id="rId16"/>
    <p:sldId id="275" r:id="rId17"/>
    <p:sldId id="264" r:id="rId18"/>
    <p:sldId id="265" r:id="rId19"/>
    <p:sldId id="266" r:id="rId20"/>
    <p:sldId id="267" r:id="rId21"/>
    <p:sldId id="268" r:id="rId22"/>
    <p:sldId id="269"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5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A90884-1820-4FAA-96E4-F78EAD7675D2}" type="datetimeFigureOut">
              <a:rPr lang="fr-FR" smtClean="0"/>
              <a:pPr/>
              <a:t>27/03/2020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92FF15-4D2E-4A8B-B1CD-61CCAD0F418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90884-1820-4FAA-96E4-F78EAD7675D2}" type="datetimeFigureOut">
              <a:rPr lang="fr-FR" smtClean="0"/>
              <a:pPr/>
              <a:t>27/03/2020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2FF15-4D2E-4A8B-B1CD-61CCAD0F418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7224" y="2285992"/>
            <a:ext cx="7772400" cy="1975104"/>
          </a:xfrm>
        </p:spPr>
        <p:txBody>
          <a:bodyPr>
            <a:normAutofit/>
          </a:bodyPr>
          <a:lstStyle/>
          <a:p>
            <a:r>
              <a:rPr lang="fr-FR" sz="5500" dirty="0" smtClean="0"/>
              <a:t>les méthodologies</a:t>
            </a:r>
            <a:endParaRPr lang="fr-FR" sz="5500" dirty="0"/>
          </a:p>
        </p:txBody>
      </p:sp>
      <p:sp>
        <p:nvSpPr>
          <p:cNvPr id="3" name="Sous-titre 2"/>
          <p:cNvSpPr>
            <a:spLocks noGrp="1"/>
          </p:cNvSpPr>
          <p:nvPr>
            <p:ph type="subTitle" idx="1"/>
          </p:nvPr>
        </p:nvSpPr>
        <p:spPr>
          <a:xfrm>
            <a:off x="857224" y="500042"/>
            <a:ext cx="7772400" cy="1508760"/>
          </a:xfrm>
        </p:spPr>
        <p:txBody>
          <a:bodyPr/>
          <a:lstStyle/>
          <a:p>
            <a:r>
              <a:rPr lang="fr-FR" dirty="0" smtClean="0"/>
              <a:t>COURS : 3</a:t>
            </a:r>
            <a:r>
              <a:rPr lang="fr-FR" baseline="30000" dirty="0" smtClean="0"/>
              <a:t>ème</a:t>
            </a:r>
            <a:r>
              <a:rPr lang="fr-FR" dirty="0" smtClean="0"/>
              <a:t> année </a:t>
            </a:r>
          </a:p>
          <a:p>
            <a:r>
              <a:rPr lang="fr-FR" smtClean="0"/>
              <a:t>Didactique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 y="1285860"/>
            <a:ext cx="9215502" cy="5286412"/>
          </a:xfrm>
        </p:spPr>
        <p:txBody>
          <a:bodyPr>
            <a:normAutofit/>
          </a:bodyPr>
          <a:lstStyle/>
          <a:p>
            <a:r>
              <a:rPr lang="fr-FR" b="1" dirty="0" smtClean="0"/>
              <a:t>Avantages :</a:t>
            </a:r>
          </a:p>
          <a:p>
            <a:r>
              <a:rPr lang="fr-FR" dirty="0" smtClean="0"/>
              <a:t>Importance de la langue parlée.</a:t>
            </a:r>
          </a:p>
          <a:p>
            <a:r>
              <a:rPr lang="fr-FR" dirty="0" smtClean="0"/>
              <a:t>La langue employée est plus réelle et plus </a:t>
            </a:r>
            <a:r>
              <a:rPr lang="fr-FR" sz="3000" dirty="0" smtClean="0"/>
              <a:t>expressive</a:t>
            </a:r>
            <a:r>
              <a:rPr lang="fr-FR" dirty="0" smtClean="0"/>
              <a:t>.</a:t>
            </a:r>
          </a:p>
          <a:p>
            <a:r>
              <a:rPr lang="fr-FR" dirty="0" smtClean="0"/>
              <a:t>Le professeur est modèle à imiter par les élèves.</a:t>
            </a:r>
          </a:p>
          <a:p>
            <a:r>
              <a:rPr lang="fr-FR" dirty="0" smtClean="0"/>
              <a:t>Le professeur corrige immédiatement les erreurs.</a:t>
            </a:r>
          </a:p>
          <a:p>
            <a:r>
              <a:rPr lang="fr-FR" b="1" dirty="0" smtClean="0"/>
              <a:t>Inconvénients :</a:t>
            </a:r>
          </a:p>
          <a:p>
            <a:r>
              <a:rPr lang="fr-FR" dirty="0" smtClean="0"/>
              <a:t>Manque d’ordre dans la représentation de la langue.</a:t>
            </a:r>
          </a:p>
          <a:p>
            <a:r>
              <a:rPr lang="fr-FR" dirty="0" smtClean="0"/>
              <a:t> Le professeur est celui qui a tout le poids de la classe.</a:t>
            </a:r>
            <a:endParaRPr lang="fr-FR" dirty="0"/>
          </a:p>
        </p:txBody>
      </p:sp>
      <p:sp>
        <p:nvSpPr>
          <p:cNvPr id="4" name="Titre 1"/>
          <p:cNvSpPr>
            <a:spLocks noGrp="1"/>
          </p:cNvSpPr>
          <p:nvPr>
            <p:ph type="title"/>
          </p:nvPr>
        </p:nvSpPr>
        <p:spPr>
          <a:xfrm>
            <a:off x="457200" y="142875"/>
            <a:ext cx="8229600" cy="1143000"/>
          </a:xfrm>
        </p:spPr>
        <p:txBody>
          <a:bodyPr>
            <a:normAutofit fontScale="90000"/>
          </a:bodyPr>
          <a:lstStyle/>
          <a:p>
            <a:r>
              <a:rPr lang="fr-FR" b="1" dirty="0" smtClean="0"/>
              <a:t> La méthodologie directe</a:t>
            </a:r>
            <a:r>
              <a:rPr lang="fr-FR" dirty="0" smtClean="0"/>
              <a:t/>
            </a:r>
            <a:br>
              <a:rPr lang="fr-FR" dirty="0" smtClean="0"/>
            </a:br>
            <a:endParaRPr lang="fr-FR" dirty="0"/>
          </a:p>
        </p:txBody>
      </p:sp>
      <p:pic>
        <p:nvPicPr>
          <p:cNvPr id="6" name="Son enregistré">
            <a:hlinkClick r:id="" action="ppaction://media"/>
          </p:cNvPr>
          <p:cNvPicPr>
            <a:picLocks noRot="1" noChangeAspect="1"/>
          </p:cNvPicPr>
          <p:nvPr>
            <a:wavAudioFile r:embed="rId1" name="Son enregistré"/>
          </p:nvPr>
        </p:nvPicPr>
        <p:blipFill>
          <a:blip r:embed="rId3"/>
          <a:stretch>
            <a:fillRect/>
          </a:stretch>
        </p:blipFill>
        <p:spPr>
          <a:xfrm>
            <a:off x="7019940" y="1071546"/>
            <a:ext cx="1214446" cy="121444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7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
            <a:ext cx="8229600" cy="1143000"/>
          </a:xfrm>
        </p:spPr>
        <p:txBody>
          <a:bodyPr>
            <a:normAutofit/>
          </a:bodyPr>
          <a:lstStyle/>
          <a:p>
            <a:r>
              <a:rPr lang="fr-FR" sz="4000" b="1" dirty="0" smtClean="0"/>
              <a:t>La méthode active</a:t>
            </a:r>
            <a:endParaRPr lang="fr-FR" sz="4000" dirty="0"/>
          </a:p>
        </p:txBody>
      </p:sp>
      <p:sp>
        <p:nvSpPr>
          <p:cNvPr id="3" name="Espace réservé du contenu 2"/>
          <p:cNvSpPr>
            <a:spLocks noGrp="1"/>
          </p:cNvSpPr>
          <p:nvPr>
            <p:ph idx="1"/>
          </p:nvPr>
        </p:nvSpPr>
        <p:spPr>
          <a:xfrm>
            <a:off x="357158" y="1017589"/>
            <a:ext cx="8329642" cy="4054485"/>
          </a:xfrm>
        </p:spPr>
        <p:txBody>
          <a:bodyPr>
            <a:noAutofit/>
          </a:bodyPr>
          <a:lstStyle/>
          <a:p>
            <a:endParaRPr lang="fr-FR" sz="3000" b="1" dirty="0" smtClean="0"/>
          </a:p>
          <a:p>
            <a:r>
              <a:rPr lang="fr-FR" sz="3000" dirty="0" smtClean="0"/>
              <a:t>Il s’agit d’un compromis entre la méthode directe et la méthode traditionnelle.</a:t>
            </a:r>
          </a:p>
          <a:p>
            <a:r>
              <a:rPr lang="fr-FR" sz="3000" dirty="0" smtClean="0"/>
              <a:t>C’est l’échec relatif de la méthode directe en milieu scolaire qui a provoqué le besoin d’une méthodologie nouvelle.</a:t>
            </a:r>
          </a:p>
          <a:p>
            <a:r>
              <a:rPr lang="fr-FR" sz="2800" dirty="0" smtClean="0"/>
              <a:t>La caractéristique la plus apparente de la méthode active est son </a:t>
            </a:r>
            <a:r>
              <a:rPr lang="fr-FR" sz="2800" b="1" dirty="0" smtClean="0"/>
              <a:t>éclectisme technique</a:t>
            </a:r>
            <a:r>
              <a:rPr lang="fr-FR" sz="2800" dirty="0" smtClean="0"/>
              <a:t>, qui ne modifie pas le noyau de la méthode directe mais introduit un certain nombre de variations :</a:t>
            </a:r>
          </a:p>
          <a:p>
            <a:endParaRPr lang="fr-FR" sz="3000" dirty="0" smtClean="0"/>
          </a:p>
          <a:p>
            <a:pPr>
              <a:buNone/>
            </a:pPr>
            <a:r>
              <a:rPr lang="fr-FR" sz="3000" b="1" dirty="0" smtClean="0"/>
              <a:t> </a:t>
            </a:r>
            <a:endParaRPr lang="fr-FR" sz="3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
            <a:ext cx="8229600" cy="1143000"/>
          </a:xfrm>
        </p:spPr>
        <p:txBody>
          <a:bodyPr/>
          <a:lstStyle/>
          <a:p>
            <a:r>
              <a:rPr lang="fr-FR" b="1" dirty="0" smtClean="0"/>
              <a:t>La méthode active</a:t>
            </a:r>
            <a:endParaRPr lang="fr-FR" dirty="0"/>
          </a:p>
        </p:txBody>
      </p:sp>
      <p:sp>
        <p:nvSpPr>
          <p:cNvPr id="3" name="Espace réservé du contenu 2"/>
          <p:cNvSpPr>
            <a:spLocks noGrp="1"/>
          </p:cNvSpPr>
          <p:nvPr>
            <p:ph idx="1"/>
          </p:nvPr>
        </p:nvSpPr>
        <p:spPr>
          <a:xfrm>
            <a:off x="500034" y="1000108"/>
            <a:ext cx="8186766" cy="5572164"/>
          </a:xfrm>
        </p:spPr>
        <p:txBody>
          <a:bodyPr>
            <a:normAutofit fontScale="77500" lnSpcReduction="20000"/>
          </a:bodyPr>
          <a:lstStyle/>
          <a:p>
            <a:pPr>
              <a:buNone/>
            </a:pPr>
            <a:r>
              <a:rPr lang="fr-FR" b="1" dirty="0" smtClean="0"/>
              <a:t>Les principes.</a:t>
            </a:r>
          </a:p>
          <a:p>
            <a:pPr>
              <a:buNone/>
            </a:pPr>
            <a:r>
              <a:rPr lang="fr-FR" dirty="0" smtClean="0"/>
              <a:t>1.- Assouplissement de la méthode orale : le texte écrit comme support didactique retrouve une place qu’il avait théoriquement perdue.</a:t>
            </a:r>
          </a:p>
          <a:p>
            <a:pPr>
              <a:buNone/>
            </a:pPr>
            <a:r>
              <a:rPr lang="fr-FR" dirty="0" smtClean="0"/>
              <a:t>2.- Assouplissement de la méthode directe :</a:t>
            </a:r>
          </a:p>
          <a:p>
            <a:pPr>
              <a:buFont typeface="Wingdings" pitchFamily="2" charset="2"/>
              <a:buChar char="§"/>
            </a:pPr>
            <a:r>
              <a:rPr lang="fr-FR" dirty="0" smtClean="0"/>
              <a:t>Dans l’enseignement du vocabulaire (le recours en classe à la traduction orale comme moyen de contrôle de compréhension se fait plus fréquent).</a:t>
            </a:r>
          </a:p>
          <a:p>
            <a:pPr>
              <a:buFont typeface="Wingdings" pitchFamily="2" charset="2"/>
              <a:buChar char="§"/>
            </a:pPr>
            <a:r>
              <a:rPr lang="fr-FR" dirty="0" smtClean="0"/>
              <a:t>Dans l’enseignement de la grammaire (équilibre entre l’apprentissage “mécanique” et l’apprentissage “raisonné” est modifié au profit de ce dernier.</a:t>
            </a:r>
          </a:p>
          <a:p>
            <a:r>
              <a:rPr lang="fr-FR" dirty="0" smtClean="0"/>
              <a:t>3.- Valorisation de la méthode active. La classe de langue vivante doit être... vivante.</a:t>
            </a:r>
          </a:p>
          <a:p>
            <a:r>
              <a:rPr lang="fr-FR" dirty="0" smtClean="0"/>
              <a:t>L’esprit de l’élève doit être constamment et en même temps tenu en état d’alerte, qu’il s’agisse de la récitation de la leçon ou de l’acquisition de notions nouvelles.</a:t>
            </a:r>
          </a:p>
          <a:p>
            <a:endParaRPr lang="fr-FR" dirty="0"/>
          </a:p>
        </p:txBody>
      </p:sp>
      <p:pic>
        <p:nvPicPr>
          <p:cNvPr id="4" name="Son enregistré">
            <a:hlinkClick r:id="" action="ppaction://media"/>
          </p:cNvPr>
          <p:cNvPicPr>
            <a:picLocks noRot="1" noChangeAspect="1"/>
          </p:cNvPicPr>
          <p:nvPr>
            <a:wavAudioFile r:embed="rId1" name="Son enregistré"/>
          </p:nvPr>
        </p:nvPicPr>
        <p:blipFill>
          <a:blip r:embed="rId3"/>
          <a:stretch>
            <a:fillRect/>
          </a:stretch>
        </p:blipFill>
        <p:spPr>
          <a:xfrm>
            <a:off x="7358082" y="500042"/>
            <a:ext cx="1000132" cy="10001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5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caractéristiques des méthodes actives</a:t>
            </a:r>
            <a:endParaRPr lang="fr-FR" dirty="0"/>
          </a:p>
        </p:txBody>
      </p:sp>
      <p:sp>
        <p:nvSpPr>
          <p:cNvPr id="3" name="Espace réservé du contenu 2"/>
          <p:cNvSpPr>
            <a:spLocks noGrp="1"/>
          </p:cNvSpPr>
          <p:nvPr>
            <p:ph idx="1"/>
          </p:nvPr>
        </p:nvSpPr>
        <p:spPr>
          <a:xfrm>
            <a:off x="500034" y="1600200"/>
            <a:ext cx="8186766" cy="4829196"/>
          </a:xfrm>
        </p:spPr>
        <p:txBody>
          <a:bodyPr/>
          <a:lstStyle/>
          <a:p>
            <a:pPr>
              <a:buNone/>
            </a:pPr>
            <a:r>
              <a:rPr lang="fr-FR" dirty="0" err="1" smtClean="0"/>
              <a:t>Mucchielli</a:t>
            </a:r>
            <a:r>
              <a:rPr lang="fr-FR" dirty="0" smtClean="0"/>
              <a:t> énumère ainsi les caractéristiques pratiques des méthodes actives :</a:t>
            </a:r>
          </a:p>
          <a:p>
            <a:r>
              <a:rPr lang="fr-FR" dirty="0" smtClean="0"/>
              <a:t>a) Il y a activités des sujets à former.</a:t>
            </a:r>
          </a:p>
          <a:p>
            <a:r>
              <a:rPr lang="fr-FR" dirty="0" smtClean="0"/>
              <a:t>b) Ces sujets ont une motivation intrinsèque.</a:t>
            </a:r>
          </a:p>
          <a:p>
            <a:r>
              <a:rPr lang="fr-FR" dirty="0" smtClean="0"/>
              <a:t>c) Le travail en groupe est privilégié.</a:t>
            </a:r>
          </a:p>
          <a:p>
            <a:r>
              <a:rPr lang="fr-FR" dirty="0" smtClean="0"/>
              <a:t>d) Le moniteur joue un rôle de facilitateur, de catalyseur.</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28584"/>
            <a:ext cx="7772400" cy="914400"/>
          </a:xfrm>
        </p:spPr>
        <p:txBody>
          <a:bodyPr>
            <a:normAutofit fontScale="90000"/>
          </a:bodyPr>
          <a:lstStyle/>
          <a:p>
            <a:r>
              <a:rPr lang="fr-FR" b="1" dirty="0" smtClean="0"/>
              <a:t>La méthodologie audio-orale</a:t>
            </a:r>
            <a:r>
              <a:rPr lang="fr-FR" dirty="0" smtClean="0"/>
              <a:t/>
            </a:r>
            <a:br>
              <a:rPr lang="fr-FR" dirty="0" smtClean="0"/>
            </a:br>
            <a:endParaRPr lang="fr-FR" dirty="0"/>
          </a:p>
        </p:txBody>
      </p:sp>
      <p:sp>
        <p:nvSpPr>
          <p:cNvPr id="3" name="Espace réservé du contenu 2"/>
          <p:cNvSpPr>
            <a:spLocks noGrp="1"/>
          </p:cNvSpPr>
          <p:nvPr>
            <p:ph idx="1"/>
          </p:nvPr>
        </p:nvSpPr>
        <p:spPr>
          <a:xfrm>
            <a:off x="285720" y="642918"/>
            <a:ext cx="8572560" cy="6215082"/>
          </a:xfrm>
        </p:spPr>
        <p:txBody>
          <a:bodyPr>
            <a:normAutofit fontScale="92500" lnSpcReduction="10000"/>
          </a:bodyPr>
          <a:lstStyle/>
          <a:p>
            <a:r>
              <a:rPr lang="fr-FR" dirty="0" smtClean="0"/>
              <a:t>Entre 1950 /1965  s’implante aux États-Unis la </a:t>
            </a:r>
            <a:r>
              <a:rPr lang="fr-FR" b="1" dirty="0" smtClean="0"/>
              <a:t>méthodologie audio-orale</a:t>
            </a:r>
            <a:r>
              <a:rPr lang="fr-FR" dirty="0" smtClean="0"/>
              <a:t>.</a:t>
            </a:r>
          </a:p>
          <a:p>
            <a:r>
              <a:rPr lang="fr-FR" dirty="0" smtClean="0"/>
              <a:t>Elle cherche à fonder l’enseignement des langues sur des bases scientifiques (le behaviorisme, issu de la psychologie, et la linguistique structurale).</a:t>
            </a:r>
          </a:p>
          <a:p>
            <a:r>
              <a:rPr lang="fr-FR" dirty="0" smtClean="0"/>
              <a:t> </a:t>
            </a:r>
            <a:r>
              <a:rPr lang="fr-FR" b="1" dirty="0" smtClean="0"/>
              <a:t>centré sur l’oral</a:t>
            </a:r>
            <a:r>
              <a:rPr lang="fr-FR" dirty="0" smtClean="0"/>
              <a:t> , les contenus doivent être mis en situation. Le point de départ du cours est un </a:t>
            </a:r>
            <a:r>
              <a:rPr lang="fr-FR" b="1" dirty="0" smtClean="0"/>
              <a:t>dialogue fabriqué enregistré</a:t>
            </a:r>
            <a:r>
              <a:rPr lang="fr-FR" dirty="0" smtClean="0"/>
              <a:t>. Les apprenants doivent répéter systématiquement ce qui est entendu, l’enseignement vise à développer des automatismes à travers les exercices structuraux (apprentissage de structures types de phrases hors contexte). L’enseignement se déroule sans l’aide de la langue maternelle.</a:t>
            </a:r>
          </a:p>
          <a:p>
            <a:endParaRPr lang="fr-FR" dirty="0"/>
          </a:p>
        </p:txBody>
      </p:sp>
      <p:pic>
        <p:nvPicPr>
          <p:cNvPr id="4" name="Son enregistré">
            <a:hlinkClick r:id="" action="ppaction://media"/>
          </p:cNvPr>
          <p:cNvPicPr>
            <a:picLocks noRot="1" noChangeAspect="1"/>
          </p:cNvPicPr>
          <p:nvPr>
            <a:wavAudioFile r:embed="rId1" name="Son enregistré"/>
          </p:nvPr>
        </p:nvPicPr>
        <p:blipFill>
          <a:blip r:embed="rId3"/>
          <a:stretch>
            <a:fillRect/>
          </a:stretch>
        </p:blipFill>
        <p:spPr>
          <a:xfrm>
            <a:off x="7786710" y="571480"/>
            <a:ext cx="1214446" cy="121444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34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2886" y="214290"/>
            <a:ext cx="8401080" cy="6429420"/>
          </a:xfrm>
        </p:spPr>
        <p:txBody>
          <a:bodyPr>
            <a:normAutofit fontScale="92500" lnSpcReduction="20000"/>
          </a:bodyPr>
          <a:lstStyle/>
          <a:p>
            <a:pPr>
              <a:buNone/>
            </a:pPr>
            <a:r>
              <a:rPr lang="fr-FR" b="1" dirty="0" smtClean="0"/>
              <a:t>Principes :</a:t>
            </a:r>
          </a:p>
          <a:p>
            <a:r>
              <a:rPr lang="fr-FR" dirty="0" smtClean="0"/>
              <a:t>1) Le langage est fondamentalement la parole.</a:t>
            </a:r>
          </a:p>
          <a:p>
            <a:r>
              <a:rPr lang="fr-FR" dirty="0" smtClean="0"/>
              <a:t>2) Le langage est un ensemble de </a:t>
            </a:r>
            <a:r>
              <a:rPr lang="fr-FR" dirty="0" err="1" smtClean="0"/>
              <a:t>moeurs</a:t>
            </a:r>
            <a:r>
              <a:rPr lang="fr-FR" dirty="0" smtClean="0"/>
              <a:t>.</a:t>
            </a:r>
          </a:p>
          <a:p>
            <a:r>
              <a:rPr lang="fr-FR" b="1" dirty="0" smtClean="0"/>
              <a:t>Avantages :</a:t>
            </a:r>
          </a:p>
          <a:p>
            <a:r>
              <a:rPr lang="fr-FR" dirty="0" smtClean="0"/>
              <a:t>·  On met l’accent sur la prononciation correcte.</a:t>
            </a:r>
          </a:p>
          <a:p>
            <a:r>
              <a:rPr lang="fr-FR" dirty="0" smtClean="0"/>
              <a:t>·  Présentation graduelle des structures grammaticales et du vocabulaire.</a:t>
            </a:r>
          </a:p>
          <a:p>
            <a:r>
              <a:rPr lang="fr-FR" dirty="0" smtClean="0"/>
              <a:t>·  présentation de la langue écrite après la maitrise de  la langue parlée.</a:t>
            </a:r>
          </a:p>
          <a:p>
            <a:pPr>
              <a:buNone/>
            </a:pPr>
            <a:r>
              <a:rPr lang="fr-FR" b="1" dirty="0" smtClean="0"/>
              <a:t>Inconvénients </a:t>
            </a:r>
          </a:p>
          <a:p>
            <a:pPr>
              <a:buNone/>
            </a:pPr>
            <a:r>
              <a:rPr lang="fr-FR" dirty="0" smtClean="0"/>
              <a:t>Des critiques s’élèvent dès la fin des années 50 pour dénoncer la conception sous-jacente du fonctionnement de l’esprit humain jugée réductrice, un enseignement répétitif et fastidieux sans rapport avec la réalité de la communication.</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71462"/>
            <a:ext cx="7772400" cy="914400"/>
          </a:xfrm>
        </p:spPr>
        <p:txBody>
          <a:bodyPr/>
          <a:lstStyle/>
          <a:p>
            <a:endParaRPr lang="fr-FR"/>
          </a:p>
        </p:txBody>
      </p:sp>
      <p:sp>
        <p:nvSpPr>
          <p:cNvPr id="3" name="Espace réservé du contenu 2"/>
          <p:cNvSpPr>
            <a:spLocks noGrp="1"/>
          </p:cNvSpPr>
          <p:nvPr>
            <p:ph idx="1"/>
          </p:nvPr>
        </p:nvSpPr>
        <p:spPr>
          <a:xfrm>
            <a:off x="500034" y="1142984"/>
            <a:ext cx="8643966" cy="5715016"/>
          </a:xfrm>
        </p:spPr>
        <p:txBody>
          <a:bodyPr>
            <a:normAutofit fontScale="85000" lnSpcReduction="20000"/>
          </a:bodyPr>
          <a:lstStyle/>
          <a:p>
            <a:pPr>
              <a:buNone/>
            </a:pPr>
            <a:r>
              <a:rPr lang="fr-FR" dirty="0" smtClean="0"/>
              <a:t>L’organisation des cours et de la méthodologie utilisée étaient :</a:t>
            </a:r>
            <a:endParaRPr lang="fr-FR" b="1" dirty="0" smtClean="0"/>
          </a:p>
          <a:p>
            <a:pPr lvl="0"/>
            <a:r>
              <a:rPr lang="fr-FR" b="1" dirty="0" smtClean="0"/>
              <a:t>La méthode orale :</a:t>
            </a:r>
            <a:r>
              <a:rPr lang="fr-FR" dirty="0" smtClean="0"/>
              <a:t>  Lecture de dialogue simple. Utilisation de l’intonation, les gestes et expressions du visage.</a:t>
            </a:r>
          </a:p>
          <a:p>
            <a:pPr lvl="0"/>
            <a:r>
              <a:rPr lang="fr-FR" b="1" dirty="0" smtClean="0"/>
              <a:t>La méthode répétitive</a:t>
            </a:r>
            <a:r>
              <a:rPr lang="fr-FR" dirty="0" smtClean="0"/>
              <a:t>: Les apprenants commençaient à répéter en chœur, phrase par phrase. Les fautes de prononciation étaient corrigées.</a:t>
            </a:r>
          </a:p>
          <a:p>
            <a:pPr lvl="0"/>
            <a:r>
              <a:rPr lang="fr-FR" b="1" dirty="0" smtClean="0"/>
              <a:t>La méthode imitative. </a:t>
            </a:r>
            <a:r>
              <a:rPr lang="fr-FR" dirty="0" smtClean="0"/>
              <a:t>reprise d’expressions ou de mots tirés dans leur ordre du dialogue que les apprenants ont simultanément commencé à apprendre, mais ils étaient obligé d’écouter avec attention et de parler fort. les apprenants commencent à improviser des variations sur ce dialogue dont les phrases essentielles étaient utilisées couramment et par cœur.</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La méthodologie audio-visuelle</a:t>
            </a:r>
            <a:endParaRPr lang="fr-FR" sz="3600" dirty="0" smtClean="0"/>
          </a:p>
        </p:txBody>
      </p:sp>
      <p:sp>
        <p:nvSpPr>
          <p:cNvPr id="3" name="Espace réservé du contenu 2"/>
          <p:cNvSpPr>
            <a:spLocks noGrp="1"/>
          </p:cNvSpPr>
          <p:nvPr>
            <p:ph idx="1"/>
          </p:nvPr>
        </p:nvSpPr>
        <p:spPr>
          <a:xfrm>
            <a:off x="914400" y="1783560"/>
            <a:ext cx="8015318" cy="4572000"/>
          </a:xfrm>
        </p:spPr>
        <p:txBody>
          <a:bodyPr>
            <a:normAutofit/>
          </a:bodyPr>
          <a:lstStyle/>
          <a:p>
            <a:r>
              <a:rPr lang="fr-FR" dirty="0" smtClean="0"/>
              <a:t>À la méthodologie audio-orale succède la </a:t>
            </a:r>
            <a:r>
              <a:rPr lang="fr-FR" b="1" dirty="0" smtClean="0"/>
              <a:t>méthodologie audio-visuelle </a:t>
            </a:r>
            <a:r>
              <a:rPr lang="fr-FR" dirty="0" smtClean="0"/>
              <a:t>élaborée à partir de 1950 aux États-Unis et en Europe, notamment en France. C’est le développement du français, langue étrangère (l’enseignement du français aux étrangers), porté par une volonté politique forte, qui donne une impulsion nouvelle aux méthodologues des années 60.</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620688"/>
            <a:ext cx="8329642" cy="5715016"/>
          </a:xfrm>
        </p:spPr>
        <p:txBody>
          <a:bodyPr>
            <a:normAutofit fontScale="92500" lnSpcReduction="20000"/>
          </a:bodyPr>
          <a:lstStyle/>
          <a:p>
            <a:r>
              <a:rPr lang="fr-FR" dirty="0" smtClean="0"/>
              <a:t>Considération de La </a:t>
            </a:r>
            <a:r>
              <a:rPr lang="fr-FR" b="1" dirty="0" smtClean="0"/>
              <a:t>linguistique</a:t>
            </a:r>
            <a:r>
              <a:rPr lang="fr-FR" dirty="0" smtClean="0"/>
              <a:t> comme la discipline reine des sciences humaines. </a:t>
            </a:r>
            <a:r>
              <a:rPr lang="fr-FR" b="1" dirty="0" smtClean="0"/>
              <a:t>La didactique va emprunter aux linguistes des savoirs relatifs à la description scientifique de la langue et des démarches d’analyse linguistique</a:t>
            </a:r>
            <a:r>
              <a:rPr lang="fr-FR" dirty="0" smtClean="0"/>
              <a:t>, qu’elle va appliquer à l’enseignement des langues, et en particulier à celui du français, langue étrangère : c’est le courant de la linguistique appliquée, qui va durer une vingtaine d’années.</a:t>
            </a:r>
          </a:p>
          <a:p>
            <a:r>
              <a:rPr lang="fr-FR" dirty="0" smtClean="0"/>
              <a:t>Dans la méthodologie audio-visuelle, l’enseignement est organisé autour du </a:t>
            </a:r>
            <a:r>
              <a:rPr lang="fr-FR" b="1" dirty="0" smtClean="0"/>
              <a:t>couplage du son et de l’image</a:t>
            </a:r>
            <a:r>
              <a:rPr lang="fr-FR" dirty="0" smtClean="0"/>
              <a:t> selon une progression rigoureuse (présentation d’une petite histoire en plans fixes accompagnée d’une bande sonore, qui va donner lieu à des activités).</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dirty="0" smtClean="0"/>
              <a:t>Sur le plan de la description linguistique, une équipe de recherche française établit les listes du Français fondamental (1959), recueil lexical et grammatical des formes les plus fréquemment utilisées par les locuteurs, auquel s’adjoindra un second niveau. Ces listes aboutiront à la conception de la </a:t>
            </a:r>
            <a:r>
              <a:rPr lang="fr-FR" b="1" dirty="0" smtClean="0"/>
              <a:t>méthodologie structuro-globale audiovisuelle </a:t>
            </a:r>
            <a:r>
              <a:rPr lang="fr-FR" dirty="0" smtClean="0"/>
              <a:t>dite “SGAV”, fondée théoriquement sur la linguistique structurale.</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b="1" dirty="0" smtClean="0"/>
              <a:t>Une préoccupation centrale de la didactique des langues étrangères : les méthodologies</a:t>
            </a:r>
            <a:r>
              <a:rPr lang="fr-FR" sz="2800" dirty="0" smtClean="0"/>
              <a:t/>
            </a:r>
            <a:br>
              <a:rPr lang="fr-FR" sz="2800" dirty="0" smtClean="0"/>
            </a:br>
            <a:endParaRPr lang="fr-FR" sz="2800" dirty="0"/>
          </a:p>
        </p:txBody>
      </p:sp>
      <p:sp>
        <p:nvSpPr>
          <p:cNvPr id="3" name="Espace réservé du contenu 2"/>
          <p:cNvSpPr>
            <a:spLocks noGrp="1"/>
          </p:cNvSpPr>
          <p:nvPr>
            <p:ph idx="1"/>
          </p:nvPr>
        </p:nvSpPr>
        <p:spPr>
          <a:xfrm>
            <a:off x="357158" y="1357298"/>
            <a:ext cx="8472518" cy="5143536"/>
          </a:xfrm>
        </p:spPr>
        <p:txBody>
          <a:bodyPr>
            <a:normAutofit/>
          </a:bodyPr>
          <a:lstStyle/>
          <a:p>
            <a:r>
              <a:rPr lang="fr-FR" dirty="0" smtClean="0"/>
              <a:t>Une perspective historique montre que la didactique des langues s’est construite à l’origine à partir de préoccupations méthodologiques, c’est-à-dire sur la manière et les moyens d’enseigner une langue étrangère. De ce point de vue, l’histoire de la didactique des langues peut se confondre avec celle des méthodologies qui se sont succédé jusqu’à aujourd’hui.</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méthodologie</a:t>
            </a:r>
            <a:r>
              <a:rPr lang="fr-FR" sz="3600" dirty="0" smtClean="0"/>
              <a:t/>
            </a:r>
            <a:br>
              <a:rPr lang="fr-FR" sz="3600" dirty="0" smtClean="0"/>
            </a:br>
            <a:r>
              <a:rPr lang="fr-FR" sz="3600" b="1" dirty="0" smtClean="0"/>
              <a:t>structuro-globale audiovisuelle</a:t>
            </a:r>
            <a:endParaRPr lang="fr-FR" sz="3600" dirty="0"/>
          </a:p>
        </p:txBody>
      </p:sp>
      <p:sp>
        <p:nvSpPr>
          <p:cNvPr id="3" name="Espace réservé du contenu 2"/>
          <p:cNvSpPr>
            <a:spLocks noGrp="1"/>
          </p:cNvSpPr>
          <p:nvPr>
            <p:ph idx="1"/>
          </p:nvPr>
        </p:nvSpPr>
        <p:spPr/>
        <p:txBody>
          <a:bodyPr>
            <a:normAutofit fontScale="92500" lnSpcReduction="20000"/>
          </a:bodyPr>
          <a:lstStyle/>
          <a:p>
            <a:r>
              <a:rPr lang="fr-FR" dirty="0" smtClean="0"/>
              <a:t>Les principes directeurs </a:t>
            </a:r>
            <a:r>
              <a:rPr lang="fr-FR" b="1" dirty="0" smtClean="0"/>
              <a:t>donnent la priorité à l’oral</a:t>
            </a:r>
            <a:r>
              <a:rPr lang="fr-FR" dirty="0" smtClean="0"/>
              <a:t>, mettent l’accent sur les </a:t>
            </a:r>
            <a:r>
              <a:rPr lang="fr-FR" b="1" dirty="0" smtClean="0"/>
              <a:t>moyens audiovisuels</a:t>
            </a:r>
            <a:r>
              <a:rPr lang="fr-FR" dirty="0" smtClean="0"/>
              <a:t>, sur des </a:t>
            </a:r>
            <a:r>
              <a:rPr lang="fr-FR" b="1" dirty="0" smtClean="0"/>
              <a:t>exercices structuraux</a:t>
            </a:r>
            <a:r>
              <a:rPr lang="fr-FR" dirty="0" smtClean="0"/>
              <a:t> et sur une </a:t>
            </a:r>
            <a:r>
              <a:rPr lang="fr-FR" b="1" dirty="0" smtClean="0"/>
              <a:t>communication plus proche des pratiques sociales</a:t>
            </a:r>
            <a:r>
              <a:rPr lang="fr-FR" dirty="0" smtClean="0"/>
              <a:t>. Mais ce dernier point reste délicat à réaliser et le développement d’une compétence linguistique laisse de côté la dimension culturelle de l’apprentissage.</a:t>
            </a:r>
          </a:p>
          <a:p>
            <a:r>
              <a:rPr lang="fr-FR" dirty="0" smtClean="0"/>
              <a:t>D’autres besoins se manifestent au tournant des années 1970, auxquels une nouvelle méthodologie   tente de répondre.</a:t>
            </a:r>
          </a:p>
          <a:p>
            <a:endParaRPr lang="fr-FR" dirty="0"/>
          </a:p>
        </p:txBody>
      </p:sp>
      <p:pic>
        <p:nvPicPr>
          <p:cNvPr id="4" name="Son enregistré">
            <a:hlinkClick r:id="" action="ppaction://media"/>
          </p:cNvPr>
          <p:cNvPicPr>
            <a:picLocks noRot="1" noChangeAspect="1"/>
          </p:cNvPicPr>
          <p:nvPr>
            <a:wavAudioFile r:embed="rId1" name="Son enregistré"/>
          </p:nvPr>
        </p:nvPicPr>
        <p:blipFill>
          <a:blip r:embed="rId3"/>
          <a:stretch>
            <a:fillRect/>
          </a:stretch>
        </p:blipFill>
        <p:spPr>
          <a:xfrm>
            <a:off x="7643802" y="357166"/>
            <a:ext cx="1500198" cy="150019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5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85776"/>
            <a:ext cx="7772400" cy="914400"/>
          </a:xfrm>
        </p:spPr>
        <p:txBody>
          <a:bodyPr/>
          <a:lstStyle/>
          <a:p>
            <a:endParaRPr lang="fr-FR"/>
          </a:p>
        </p:txBody>
      </p:sp>
      <p:sp>
        <p:nvSpPr>
          <p:cNvPr id="3" name="Espace réservé du contenu 2"/>
          <p:cNvSpPr>
            <a:spLocks noGrp="1"/>
          </p:cNvSpPr>
          <p:nvPr>
            <p:ph idx="1"/>
          </p:nvPr>
        </p:nvSpPr>
        <p:spPr>
          <a:xfrm>
            <a:off x="285720" y="785794"/>
            <a:ext cx="8858280" cy="6072206"/>
          </a:xfrm>
        </p:spPr>
        <p:txBody>
          <a:bodyPr>
            <a:normAutofit fontScale="70000" lnSpcReduction="20000"/>
          </a:bodyPr>
          <a:lstStyle/>
          <a:p>
            <a:pPr lvl="0"/>
            <a:r>
              <a:rPr lang="fr-FR" dirty="0" smtClean="0"/>
              <a:t>Le support audio-visuel a remplacé le support écrit. L’accent a été placé dès le début sur la correction phonétique en évitant les interférences de la graphie.</a:t>
            </a:r>
          </a:p>
          <a:p>
            <a:pPr lvl="0"/>
            <a:r>
              <a:rPr lang="fr-FR" dirty="0" smtClean="0"/>
              <a:t>cette méthodologie active a employé tout un ensemble de </a:t>
            </a:r>
            <a:r>
              <a:rPr lang="fr-FR" b="1" dirty="0" smtClean="0"/>
              <a:t>méthodes   interrogative, intuitive, imitative et répétitive pour stimuler la motivation de l’activité de l’apprenant par l’image.</a:t>
            </a:r>
          </a:p>
          <a:p>
            <a:pPr lvl="0"/>
            <a:r>
              <a:rPr lang="fr-FR" b="1" i="1" dirty="0" smtClean="0"/>
              <a:t>La méthode interrogative</a:t>
            </a:r>
            <a:r>
              <a:rPr lang="fr-FR" i="1" dirty="0" smtClean="0"/>
              <a:t>. L’apprenant répondait aux questions de l’enseignant pour réemployer les forme linguistiques étudiées.</a:t>
            </a:r>
            <a:endParaRPr lang="fr-FR" dirty="0" smtClean="0"/>
          </a:p>
          <a:p>
            <a:pPr lvl="0"/>
            <a:r>
              <a:rPr lang="fr-FR" b="1" i="1" dirty="0" smtClean="0"/>
              <a:t>La méthode intuitive</a:t>
            </a:r>
            <a:r>
              <a:rPr lang="fr-FR" i="1" dirty="0" smtClean="0"/>
              <a:t>. L’apprenant établissait une association systématique du dialogue et de l’image chargée de représenter la situation de communication. La méthodologie SGAV a interdit toute explication grammaticale. Les exercices structuraux ont fonctionné comme une technique d’application de la méthode intuitive intégrale en enseignement grammatical et c’était l’enseignant qui facilitait à l’apprenant, au cours des exercices, l’analyse implicite des structures.</a:t>
            </a:r>
            <a:endParaRPr lang="fr-FR" dirty="0" smtClean="0"/>
          </a:p>
          <a:p>
            <a:pPr lvl="0"/>
            <a:r>
              <a:rPr lang="fr-FR" b="1" i="1" dirty="0" smtClean="0"/>
              <a:t>La méthode imitative et répétitive </a:t>
            </a:r>
            <a:r>
              <a:rPr lang="fr-FR" i="1" dirty="0" smtClean="0"/>
              <a:t>qu’on retrouvait dans les exercices de mémorisation et dramatisation du dialogue, et dans les exercices structuraux réalisés au laboratoire ou dans les exercices écrits.</a:t>
            </a:r>
            <a:endParaRPr lang="fr-FR" dirty="0" smtClean="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Principes :</a:t>
            </a:r>
            <a:br>
              <a:rPr lang="fr-FR" b="1" dirty="0" smtClean="0"/>
            </a:br>
            <a:endParaRPr lang="fr-FR" dirty="0"/>
          </a:p>
        </p:txBody>
      </p:sp>
      <p:sp>
        <p:nvSpPr>
          <p:cNvPr id="3" name="Espace réservé du contenu 2"/>
          <p:cNvSpPr>
            <a:spLocks noGrp="1"/>
          </p:cNvSpPr>
          <p:nvPr>
            <p:ph idx="1"/>
          </p:nvPr>
        </p:nvSpPr>
        <p:spPr>
          <a:xfrm>
            <a:off x="457200" y="1600200"/>
            <a:ext cx="8472518" cy="4525963"/>
          </a:xfrm>
        </p:spPr>
        <p:txBody>
          <a:bodyPr>
            <a:normAutofit/>
          </a:bodyPr>
          <a:lstStyle/>
          <a:p>
            <a:r>
              <a:rPr lang="fr-FR" dirty="0" smtClean="0"/>
              <a:t>·  L’enseignant se tient tel qu’un technicien de la méthodologie.</a:t>
            </a:r>
          </a:p>
          <a:p>
            <a:r>
              <a:rPr lang="fr-FR" dirty="0" smtClean="0"/>
              <a:t>·  Priorité donnée à la langue parlée.</a:t>
            </a:r>
          </a:p>
          <a:p>
            <a:r>
              <a:rPr lang="fr-FR" dirty="0" smtClean="0"/>
              <a:t>·  Grammaire inductive implicite avec exercices de réemploi des structures en situation, par transposition.</a:t>
            </a:r>
          </a:p>
          <a:p>
            <a:r>
              <a:rPr lang="fr-FR" dirty="0" smtClean="0"/>
              <a:t>·  Le vocabulaire est limité aux mots les plus courants.</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242" y="214290"/>
            <a:ext cx="8229600" cy="914400"/>
          </a:xfrm>
        </p:spPr>
        <p:txBody>
          <a:bodyPr/>
          <a:lstStyle/>
          <a:p>
            <a:r>
              <a:rPr lang="fr-FR" sz="3600" b="1" dirty="0" smtClean="0"/>
              <a:t>La méthode “grammaire-traduction”</a:t>
            </a:r>
            <a:endParaRPr lang="fr-FR" sz="3600" dirty="0"/>
          </a:p>
        </p:txBody>
      </p:sp>
      <p:sp>
        <p:nvSpPr>
          <p:cNvPr id="3" name="Espace réservé du contenu 2"/>
          <p:cNvSpPr>
            <a:spLocks noGrp="1"/>
          </p:cNvSpPr>
          <p:nvPr>
            <p:ph idx="1"/>
          </p:nvPr>
        </p:nvSpPr>
        <p:spPr>
          <a:xfrm>
            <a:off x="285720" y="1285860"/>
            <a:ext cx="8572560" cy="5214974"/>
          </a:xfrm>
        </p:spPr>
        <p:txBody>
          <a:bodyPr>
            <a:normAutofit lnSpcReduction="10000"/>
          </a:bodyPr>
          <a:lstStyle/>
          <a:p>
            <a:pPr>
              <a:buNone/>
            </a:pPr>
            <a:r>
              <a:rPr lang="fr-FR" b="1" dirty="0" smtClean="0"/>
              <a:t>La méthode </a:t>
            </a:r>
            <a:r>
              <a:rPr lang="fr-FR" dirty="0" smtClean="0"/>
              <a:t>Dite traditionnelle </a:t>
            </a:r>
          </a:p>
          <a:p>
            <a:r>
              <a:rPr lang="fr-FR" dirty="0" smtClean="0"/>
              <a:t>Au milieu du XIXe siècle, le modèle d’enseignement scolaire des langues étrangères est formé sur celui utilisé pour les langues anciennes : c’est la </a:t>
            </a:r>
            <a:r>
              <a:rPr lang="fr-FR" b="1" dirty="0" smtClean="0"/>
              <a:t>méthode traditionnelle</a:t>
            </a:r>
            <a:r>
              <a:rPr lang="fr-FR" dirty="0" smtClean="0"/>
              <a:t>, dite “grammaire-traduction” (enseignement des règles de grammaire, application dans les exercices de thème et de version). Mais l’objectif pratique n’est pas atteint : les élèves n’ont pas développé ce qu’on appellerait aujourd’hui une “compétence de communication”.</a:t>
            </a:r>
          </a:p>
        </p:txBody>
      </p:sp>
      <p:pic>
        <p:nvPicPr>
          <p:cNvPr id="4" name="Son enregistré">
            <a:hlinkClick r:id="" action="ppaction://media"/>
          </p:cNvPr>
          <p:cNvPicPr>
            <a:picLocks noRot="1" noChangeAspect="1"/>
          </p:cNvPicPr>
          <p:nvPr>
            <a:wavAudioFile r:embed="rId1" name="Son enregistré"/>
          </p:nvPr>
        </p:nvPicPr>
        <p:blipFill>
          <a:blip r:embed="rId3"/>
          <a:stretch>
            <a:fillRect/>
          </a:stretch>
        </p:blipFill>
        <p:spPr>
          <a:xfrm>
            <a:off x="7662882" y="1571612"/>
            <a:ext cx="714380" cy="7143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500034" y="1600200"/>
            <a:ext cx="8643966" cy="5257800"/>
          </a:xfrm>
        </p:spPr>
        <p:txBody>
          <a:bodyPr>
            <a:normAutofit lnSpcReduction="10000"/>
          </a:bodyPr>
          <a:lstStyle/>
          <a:p>
            <a:r>
              <a:rPr lang="fr-FR" dirty="0" smtClean="0"/>
              <a:t>Cet échec donne lieu à une nouvelle réflexion méthodologique qui débouche sur la </a:t>
            </a:r>
            <a:r>
              <a:rPr lang="fr-FR" b="1" dirty="0" smtClean="0"/>
              <a:t>méthode naturelle </a:t>
            </a:r>
            <a:r>
              <a:rPr lang="fr-FR" dirty="0" smtClean="0"/>
              <a:t>(des contenus grammaticaux moindres et abordés selon une approche </a:t>
            </a:r>
            <a:r>
              <a:rPr lang="fr-FR" b="1" dirty="0" smtClean="0"/>
              <a:t>inductive</a:t>
            </a:r>
            <a:r>
              <a:rPr lang="fr-FR" dirty="0" smtClean="0"/>
              <a:t>, c’est-à-dire allant </a:t>
            </a:r>
            <a:r>
              <a:rPr lang="fr-FR" b="1" dirty="0" smtClean="0"/>
              <a:t>des exemples aux règles</a:t>
            </a:r>
            <a:r>
              <a:rPr lang="fr-FR" dirty="0" smtClean="0"/>
              <a:t>, davantage d’exercices oraux). Préconisée dans les instructions officielles de 1863, elle est abandonnée dans celles de 1890, date décisive dans la constitution de la didactique des langues étrangères, en ce qu’elle fixe les méthodes d’enseignement des langues</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28596" y="1285860"/>
            <a:ext cx="8258204" cy="5357850"/>
          </a:xfrm>
        </p:spPr>
        <p:txBody>
          <a:bodyPr>
            <a:normAutofit fontScale="92500" lnSpcReduction="20000"/>
          </a:bodyPr>
          <a:lstStyle/>
          <a:p>
            <a:r>
              <a:rPr lang="fr-FR" dirty="0" smtClean="0"/>
              <a:t>L’enseignement des langues vivantes s’affranchit dans ces instructions de celui des langues anciennes et devient une matière scolaire à part entière. L’objectif pratique et la primauté de la langue orale constituent le socle de la réflexion didactique.</a:t>
            </a:r>
          </a:p>
          <a:p>
            <a:r>
              <a:rPr lang="fr-FR" b="1" dirty="0" smtClean="0"/>
              <a:t>Des principes méthodologiques fondateurs se mettent en place, qui articulent la méthode orale (priorité à l’oral), la méthode directe (enseignement direct dans la langue étrangère) et la méthode active (technique visant à déclencher chez l’élève tel comportement ou activité). Ces principes constitueront la base des méthodologies développées au siècle suivant</a:t>
            </a:r>
            <a:r>
              <a:rPr lang="fr-FR" dirty="0" smtClean="0"/>
              <a:t>.</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908" y="785794"/>
            <a:ext cx="9144000" cy="6143668"/>
          </a:xfrm>
        </p:spPr>
        <p:txBody>
          <a:bodyPr>
            <a:normAutofit fontScale="85000" lnSpcReduction="10000"/>
          </a:bodyPr>
          <a:lstStyle/>
          <a:p>
            <a:r>
              <a:rPr lang="fr-FR" b="1" dirty="0" smtClean="0"/>
              <a:t>Avantages :</a:t>
            </a:r>
          </a:p>
          <a:p>
            <a:r>
              <a:rPr lang="fr-FR" dirty="0" smtClean="0"/>
              <a:t>On suit un chemin sûr à travers la langue maternelle.</a:t>
            </a:r>
          </a:p>
          <a:p>
            <a:r>
              <a:rPr lang="fr-FR" dirty="0" smtClean="0"/>
              <a:t>Les problèmes grammaticaux sont résolus après les explications exhaustives du professeur.</a:t>
            </a:r>
          </a:p>
          <a:p>
            <a:r>
              <a:rPr lang="fr-FR" dirty="0" smtClean="0"/>
              <a:t>Une meilleure compréhension des mécanismes linguistiques de la langue cible.</a:t>
            </a:r>
          </a:p>
          <a:p>
            <a:r>
              <a:rPr lang="fr-FR" dirty="0" smtClean="0"/>
              <a:t>On ne fait pas attention à la prononciation.</a:t>
            </a:r>
          </a:p>
          <a:p>
            <a:r>
              <a:rPr lang="fr-FR" dirty="0" smtClean="0"/>
              <a:t>Attitude passive du professeur (l’effort correspond à l’élève).</a:t>
            </a:r>
          </a:p>
          <a:p>
            <a:r>
              <a:rPr lang="fr-FR" b="1" dirty="0" smtClean="0"/>
              <a:t>Inconvénients :</a:t>
            </a:r>
          </a:p>
          <a:p>
            <a:r>
              <a:rPr lang="fr-FR" dirty="0" smtClean="0"/>
              <a:t>elle ne s’intéresse pas à l’aspect oral de la langue.</a:t>
            </a:r>
          </a:p>
          <a:p>
            <a:r>
              <a:rPr lang="fr-FR" dirty="0" smtClean="0"/>
              <a:t>Il n’y a pas de fonction communicative de la langue envers la société.</a:t>
            </a:r>
          </a:p>
          <a:p>
            <a:r>
              <a:rPr lang="fr-FR" dirty="0" smtClean="0"/>
              <a:t>Les phrases sont détachées de la réalité.</a:t>
            </a:r>
          </a:p>
          <a:p>
            <a:r>
              <a:rPr lang="fr-FR" dirty="0" smtClean="0"/>
              <a:t>Grand effort de mémoire.</a:t>
            </a:r>
            <a:endParaRPr lang="fr-FR" dirty="0"/>
          </a:p>
        </p:txBody>
      </p:sp>
      <p:sp>
        <p:nvSpPr>
          <p:cNvPr id="4" name="Titre 1"/>
          <p:cNvSpPr>
            <a:spLocks noGrp="1"/>
          </p:cNvSpPr>
          <p:nvPr>
            <p:ph type="title"/>
          </p:nvPr>
        </p:nvSpPr>
        <p:spPr>
          <a:xfrm>
            <a:off x="557242" y="-24"/>
            <a:ext cx="8229600" cy="914400"/>
          </a:xfrm>
        </p:spPr>
        <p:txBody>
          <a:bodyPr/>
          <a:lstStyle/>
          <a:p>
            <a:r>
              <a:rPr lang="fr-FR" sz="3600" b="1" dirty="0" smtClean="0"/>
              <a:t>La méthode “grammaire-traduction”</a:t>
            </a:r>
            <a:endParaRPr lang="fr-FR"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La méthodologie directe</a:t>
            </a:r>
            <a:r>
              <a:rPr lang="fr-FR" dirty="0" smtClean="0"/>
              <a:t/>
            </a:r>
            <a:br>
              <a:rPr lang="fr-FR" dirty="0" smtClean="0"/>
            </a:br>
            <a:endParaRPr lang="fr-FR" dirty="0"/>
          </a:p>
        </p:txBody>
      </p:sp>
      <p:sp>
        <p:nvSpPr>
          <p:cNvPr id="3" name="Espace réservé du contenu 2"/>
          <p:cNvSpPr>
            <a:spLocks noGrp="1"/>
          </p:cNvSpPr>
          <p:nvPr>
            <p:ph idx="1"/>
          </p:nvPr>
        </p:nvSpPr>
        <p:spPr>
          <a:xfrm>
            <a:off x="428596" y="1071546"/>
            <a:ext cx="8258204" cy="5286412"/>
          </a:xfrm>
        </p:spPr>
        <p:txBody>
          <a:bodyPr>
            <a:normAutofit fontScale="92500" lnSpcReduction="10000"/>
          </a:bodyPr>
          <a:lstStyle/>
          <a:p>
            <a:r>
              <a:rPr lang="fr-FR" dirty="0" smtClean="0"/>
              <a:t>De la fin du XIXe siècle aux années 1950-60, la </a:t>
            </a:r>
            <a:r>
              <a:rPr lang="fr-FR" b="1" dirty="0" smtClean="0"/>
              <a:t>méthodologie directe </a:t>
            </a:r>
            <a:r>
              <a:rPr lang="fr-FR" dirty="0" smtClean="0"/>
              <a:t>domine l’enseignement des langues.</a:t>
            </a:r>
          </a:p>
          <a:p>
            <a:r>
              <a:rPr lang="fr-FR" dirty="0" smtClean="0"/>
              <a:t>Celui-ci se déroule en langue étrangère, sans recours à la langue maternelle. Le principe directeur est que  </a:t>
            </a:r>
            <a:r>
              <a:rPr lang="fr-FR" b="1" dirty="0" smtClean="0"/>
              <a:t>l’on apprend une langue en la parlant</a:t>
            </a:r>
            <a:r>
              <a:rPr lang="fr-FR" dirty="0" smtClean="0"/>
              <a:t>. </a:t>
            </a:r>
            <a:r>
              <a:rPr lang="fr-FR" b="1" dirty="0" smtClean="0"/>
              <a:t>La priorité est donnée à l’oral</a:t>
            </a:r>
            <a:r>
              <a:rPr lang="fr-FR" dirty="0" smtClean="0"/>
              <a:t>. Les élèves écoutent des énoncés qu’ils doivent </a:t>
            </a:r>
            <a:r>
              <a:rPr lang="fr-FR" b="1" dirty="0" smtClean="0"/>
              <a:t>répéter</a:t>
            </a:r>
            <a:r>
              <a:rPr lang="fr-FR" dirty="0" smtClean="0"/>
              <a:t>. L’enseignant s’appuie sur la gestuelle, l’environnement de la classe, ainsi que des tableaux muraux représentant des thèmes différents.</a:t>
            </a:r>
          </a:p>
          <a:p>
            <a:endParaRPr lang="fr-FR" dirty="0"/>
          </a:p>
        </p:txBody>
      </p:sp>
      <p:pic>
        <p:nvPicPr>
          <p:cNvPr id="4" name="M directe">
            <a:hlinkClick r:id="" action="ppaction://media"/>
          </p:cNvPr>
          <p:cNvPicPr>
            <a:picLocks noRot="1" noChangeAspect="1"/>
          </p:cNvPicPr>
          <p:nvPr>
            <a:wavAudioFile r:embed="rId1" name="M directe"/>
          </p:nvPr>
        </p:nvPicPr>
        <p:blipFill>
          <a:blip r:embed="rId3"/>
          <a:stretch>
            <a:fillRect/>
          </a:stretch>
        </p:blipFill>
        <p:spPr>
          <a:xfrm>
            <a:off x="7929586" y="1857364"/>
            <a:ext cx="857256" cy="8572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9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500034" y="1600200"/>
            <a:ext cx="8186766" cy="4972072"/>
          </a:xfrm>
        </p:spPr>
        <p:txBody>
          <a:bodyPr>
            <a:normAutofit fontScale="92500" lnSpcReduction="10000"/>
          </a:bodyPr>
          <a:lstStyle/>
          <a:p>
            <a:r>
              <a:rPr lang="fr-FR" dirty="0" smtClean="0"/>
              <a:t>Mais la méthode a ses limites lorsqu’il s’agit d’aborder des concepts ou des notions abstraites. Quant à la grammaire, elle repose sur l’observation de régularités qui permet aux élèves de dégager des règles de fonctionnement de la langue. D’autres limites apparaissent dans la méthodologie directe : l’aspect artificiel de la langue enseignée et une conception assez floue des contenus linguistiques, de la progression, du statut de l’écrit et de l’enseignement au niveau avancé.</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00076" y="1600200"/>
            <a:ext cx="8186766" cy="4972072"/>
          </a:xfrm>
        </p:spPr>
        <p:txBody>
          <a:bodyPr>
            <a:normAutofit fontScale="92500" lnSpcReduction="20000"/>
          </a:bodyPr>
          <a:lstStyle/>
          <a:p>
            <a:pPr lvl="0"/>
            <a:r>
              <a:rPr lang="fr-FR" b="1" dirty="0" smtClean="0"/>
              <a:t>La méthode interrogative: </a:t>
            </a:r>
            <a:r>
              <a:rPr lang="fr-FR" dirty="0" smtClean="0"/>
              <a:t> exercices totalement dirigés par l’enseignant.</a:t>
            </a:r>
          </a:p>
          <a:p>
            <a:pPr lvl="0"/>
            <a:r>
              <a:rPr lang="fr-FR" b="1" dirty="0" smtClean="0"/>
              <a:t>La méthode intuitive :</a:t>
            </a:r>
            <a:r>
              <a:rPr lang="fr-FR" dirty="0" smtClean="0"/>
              <a:t> explication du vocabulaire obligeant l’apprenant à un effort personnel de divination à partir d’objets ou d’images. La présentation de la grammaire se réalisait sans passer par l’intermédiaire de L1.</a:t>
            </a:r>
          </a:p>
          <a:p>
            <a:pPr lvl="0"/>
            <a:r>
              <a:rPr lang="fr-FR" b="1" dirty="0" smtClean="0"/>
              <a:t>La méthode imitative :</a:t>
            </a:r>
            <a:r>
              <a:rPr lang="fr-FR" dirty="0" smtClean="0"/>
              <a:t> l’apprentissage de la phonétique au moyen de la répétition intensive et mécanique.</a:t>
            </a:r>
          </a:p>
          <a:p>
            <a:r>
              <a:rPr lang="fr-FR" b="1" dirty="0" smtClean="0"/>
              <a:t>La méthode répétitive : </a:t>
            </a:r>
            <a:r>
              <a:rPr lang="fr-FR" dirty="0" smtClean="0"/>
              <a:t> le principe est qu’on retenait mieux en répétant</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1507</TotalTime>
  <Words>1686</Words>
  <Application>Microsoft Office PowerPoint</Application>
  <PresentationFormat>Affichage à l'écran (4:3)</PresentationFormat>
  <Paragraphs>96</Paragraphs>
  <Slides>22</Slides>
  <Notes>0</Notes>
  <HiddenSlides>0</HiddenSlides>
  <MMClips>6</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les méthodologies</vt:lpstr>
      <vt:lpstr>Une préoccupation centrale de la didactique des langues étrangères : les méthodologies </vt:lpstr>
      <vt:lpstr>La méthode “grammaire-traduction”</vt:lpstr>
      <vt:lpstr>Diapositive 4</vt:lpstr>
      <vt:lpstr>Diapositive 5</vt:lpstr>
      <vt:lpstr>La méthode “grammaire-traduction”</vt:lpstr>
      <vt:lpstr> La méthodologie directe </vt:lpstr>
      <vt:lpstr>Diapositive 8</vt:lpstr>
      <vt:lpstr>Diapositive 9</vt:lpstr>
      <vt:lpstr> La méthodologie directe </vt:lpstr>
      <vt:lpstr>La méthode active</vt:lpstr>
      <vt:lpstr>La méthode active</vt:lpstr>
      <vt:lpstr>caractéristiques des méthodes actives</vt:lpstr>
      <vt:lpstr>La méthodologie audio-orale </vt:lpstr>
      <vt:lpstr>Diapositive 15</vt:lpstr>
      <vt:lpstr>Diapositive 16</vt:lpstr>
      <vt:lpstr>La méthodologie audio-visuelle</vt:lpstr>
      <vt:lpstr>Diapositive 18</vt:lpstr>
      <vt:lpstr>Diapositive 19</vt:lpstr>
      <vt:lpstr>méthodologie structuro-globale audiovisuelle</vt:lpstr>
      <vt:lpstr>Diapositive 21</vt:lpstr>
      <vt:lpstr>Principes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nabil</dc:creator>
  <cp:lastModifiedBy>nabil</cp:lastModifiedBy>
  <cp:revision>36</cp:revision>
  <dcterms:created xsi:type="dcterms:W3CDTF">2012-02-29T05:54:32Z</dcterms:created>
  <dcterms:modified xsi:type="dcterms:W3CDTF">2020-03-27T09:40:06Z</dcterms:modified>
</cp:coreProperties>
</file>