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0" r:id="rId4"/>
    <p:sldId id="271" r:id="rId5"/>
    <p:sldId id="260" r:id="rId6"/>
    <p:sldId id="261" r:id="rId7"/>
    <p:sldId id="262" r:id="rId8"/>
    <p:sldId id="272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2FC7D-714D-453B-B67B-260EBF3AC246}" type="datetimeFigureOut">
              <a:rPr lang="fr-FR" smtClean="0"/>
              <a:pPr/>
              <a:t>08/05/2019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09E2-8E54-42EB-8793-4DB2CDA6A4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0" y="1371600"/>
            <a:ext cx="8385048" cy="2128838"/>
          </a:xfrm>
        </p:spPr>
        <p:txBody>
          <a:bodyPr>
            <a:normAutofit/>
          </a:bodyPr>
          <a:lstStyle/>
          <a:p>
            <a:pPr algn="ctr"/>
            <a:r>
              <a:rPr lang="fr-FR" sz="6500" dirty="0" smtClean="0"/>
              <a:t>L’évaluation </a:t>
            </a:r>
            <a:endParaRPr lang="fr-FR" sz="6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>
          <a:xfrm>
            <a:off x="342928" y="857232"/>
            <a:ext cx="8229600" cy="4389120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Effet de fatigue ou d'ennui</a:t>
            </a:r>
            <a:endParaRPr kumimoji="0" lang="fr-FR" sz="3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peut engendrer laxisme ou sur-sévérité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Effet de contamination</a:t>
            </a:r>
            <a:endParaRPr kumimoji="0" lang="fr-FR" sz="3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notes attribuées successivement aux différents aspects d'un même travail s'influencent mutuellement.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Effet de stéréotypie</a:t>
            </a:r>
            <a:endParaRPr kumimoji="0" lang="fr-FR" sz="3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professeur maintient un jugement immuable sur la performance d'un élève, quelles que soient ses variations effectives.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4389120"/>
          </a:xfrm>
        </p:spPr>
        <p:txBody>
          <a:bodyPr>
            <a:noAutofit/>
          </a:bodyPr>
          <a:lstStyle/>
          <a:p>
            <a:r>
              <a:rPr lang="fr-FR" sz="3000" b="1" dirty="0" smtClean="0"/>
              <a:t>Effet de halo</a:t>
            </a:r>
            <a:endParaRPr lang="fr-FR" sz="3000" dirty="0" smtClean="0"/>
          </a:p>
          <a:p>
            <a:pPr>
              <a:buNone/>
            </a:pPr>
            <a:r>
              <a:rPr lang="fr-FR" sz="3000" dirty="0" smtClean="0"/>
              <a:t>Le professeur, influencé par des caractéristiques de présentation (soin, écriture, orthographe) surestime ou sous-estime la note. </a:t>
            </a:r>
          </a:p>
          <a:p>
            <a:r>
              <a:rPr lang="fr-FR" sz="3000" b="1" dirty="0" smtClean="0"/>
              <a:t>Effet de tendance centrale</a:t>
            </a:r>
            <a:endParaRPr lang="fr-FR" sz="3000" dirty="0" smtClean="0"/>
          </a:p>
          <a:p>
            <a:pPr>
              <a:buNone/>
            </a:pPr>
            <a:r>
              <a:rPr lang="fr-FR" sz="3000" dirty="0" smtClean="0"/>
              <a:t>Par crainte de surévaluer ou de sous-évaluer un élève, le professeur groupe ses appréciations vers le centre de l'échelle. </a:t>
            </a:r>
          </a:p>
          <a:p>
            <a:r>
              <a:rPr lang="fr-FR" sz="3000" b="1" dirty="0" smtClean="0"/>
              <a:t>Effet de flou</a:t>
            </a:r>
            <a:endParaRPr lang="fr-FR" sz="3000" dirty="0" smtClean="0"/>
          </a:p>
          <a:p>
            <a:pPr>
              <a:buNone/>
            </a:pPr>
            <a:r>
              <a:rPr lang="fr-FR" sz="3000" dirty="0" smtClean="0"/>
              <a:t>Les objectifs poursuivis et les critères de notation ne sont pas toujours définis avec précision. </a:t>
            </a:r>
          </a:p>
          <a:p>
            <a:endParaRPr lang="fr-F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357850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/>
              <a:t>Effet de </a:t>
            </a:r>
            <a:r>
              <a:rPr lang="fr-FR" b="1" dirty="0" err="1" smtClean="0"/>
              <a:t>relativation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Plutôt que de juger intrinsèquement d'un travail, les professeurs jugent ce dernier en fonction des travaux dans lesquels il est inséré. 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r>
              <a:rPr lang="fr-FR" b="1" dirty="0" smtClean="0"/>
              <a:t>Effet de l'ordre de correction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Devant un nouveau travail ou un nouveau candidat à évaluer, un juge se laisser influencer par la qualité du candidat précédent. Un travail moyen paraîtra bon s'il suit un travail médiocre.  </a:t>
            </a:r>
          </a:p>
          <a:p>
            <a:pPr>
              <a:buNone/>
            </a:pPr>
            <a:r>
              <a:rPr lang="fr-FR" dirty="0" smtClean="0"/>
              <a:t> </a:t>
            </a:r>
          </a:p>
          <a:p>
            <a:r>
              <a:rPr lang="fr-FR" b="1" dirty="0" smtClean="0"/>
              <a:t>Effet de trop grande indulgence et de trop grande sévérité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Certains juges sont systématiquement trop indulgents ou trop sévères dans toutes leurs évaluations.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2536304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fr-FR" sz="3800" u="sng" dirty="0" smtClean="0"/>
              <a:t>Evaluateurs</a:t>
            </a:r>
            <a:r>
              <a:rPr lang="fr-FR" sz="3800" dirty="0" smtClean="0"/>
              <a:t> :enseignants, inspecteurs, parents, élèves, correcteurs...</a:t>
            </a:r>
            <a:br>
              <a:rPr lang="fr-FR" sz="3800" dirty="0" smtClean="0"/>
            </a:br>
            <a:r>
              <a:rPr lang="fr-FR" sz="3800" u="sng" dirty="0" smtClean="0"/>
              <a:t>Actions</a:t>
            </a:r>
            <a:r>
              <a:rPr lang="fr-FR" sz="3800" dirty="0" smtClean="0"/>
              <a:t> : évaluer, juger, apprécier, estimer, noter ...</a:t>
            </a:r>
            <a:br>
              <a:rPr lang="fr-FR" sz="3800" dirty="0" smtClean="0"/>
            </a:br>
            <a:r>
              <a:rPr lang="fr-FR" sz="3800" u="sng" dirty="0" smtClean="0"/>
              <a:t>Formes</a:t>
            </a:r>
            <a:r>
              <a:rPr lang="fr-FR" sz="3800" dirty="0" smtClean="0"/>
              <a:t> : écrit, oral, en groupe, temps limité, en classe...</a:t>
            </a:r>
            <a:br>
              <a:rPr lang="fr-FR" sz="3800" dirty="0" smtClean="0"/>
            </a:br>
            <a:r>
              <a:rPr lang="en-US" sz="3800" u="sng" dirty="0" err="1" smtClean="0"/>
              <a:t>Fonctions</a:t>
            </a:r>
            <a:r>
              <a:rPr lang="en-US" sz="3800" dirty="0" smtClean="0"/>
              <a:t> : selection, formation, stimulation, sanction, adaptation</a:t>
            </a:r>
            <a:r>
              <a:rPr lang="fr-FR" sz="3800" dirty="0" smtClean="0"/>
              <a:t/>
            </a:r>
            <a:br>
              <a:rPr lang="fr-FR" sz="3800" dirty="0" smtClean="0"/>
            </a:br>
            <a:r>
              <a:rPr lang="en-US" sz="3800" u="sng" dirty="0" err="1" smtClean="0"/>
              <a:t>Evalués</a:t>
            </a:r>
            <a:r>
              <a:rPr lang="en-US" sz="3800" dirty="0" smtClean="0"/>
              <a:t> : </a:t>
            </a:r>
            <a:r>
              <a:rPr lang="en-US" sz="3800" dirty="0" err="1" smtClean="0"/>
              <a:t>élèves</a:t>
            </a:r>
            <a:r>
              <a:rPr lang="en-US" sz="3800" dirty="0" smtClean="0"/>
              <a:t>, </a:t>
            </a:r>
            <a:r>
              <a:rPr lang="en-US" sz="3800" dirty="0" err="1" smtClean="0"/>
              <a:t>enseignants</a:t>
            </a:r>
            <a:r>
              <a:rPr lang="en-US" sz="3800" dirty="0" smtClean="0"/>
              <a:t>, </a:t>
            </a:r>
            <a:r>
              <a:rPr lang="en-US" sz="3800" dirty="0" err="1" smtClean="0"/>
              <a:t>méthodes</a:t>
            </a:r>
            <a:r>
              <a:rPr lang="en-US" sz="3800" dirty="0" smtClean="0"/>
              <a:t>, </a:t>
            </a:r>
            <a:r>
              <a:rPr lang="en-US" sz="3800" dirty="0" err="1" smtClean="0"/>
              <a:t>systèmes</a:t>
            </a:r>
            <a:r>
              <a:rPr lang="en-US" sz="3800" dirty="0" smtClean="0"/>
              <a:t>, classes...</a:t>
            </a:r>
            <a:r>
              <a:rPr lang="fr-FR" sz="3800" dirty="0" smtClean="0"/>
              <a:t/>
            </a:r>
            <a:br>
              <a:rPr lang="fr-FR" sz="3800" dirty="0" smtClean="0"/>
            </a:br>
            <a:endParaRPr lang="fr-F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457200" y="121443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est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intéressant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définir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certaines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notions : </a:t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85720" y="1935480"/>
            <a:ext cx="8401080" cy="438912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l’évaluation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normative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: </a:t>
            </a:r>
            <a:r>
              <a:rPr lang="en-US" sz="2600" dirty="0" err="1" smtClean="0"/>
              <a:t>elle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élèves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 rapport à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Elle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rarement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employée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classes. 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l’évaluation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critériée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: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celle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objectifs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précisés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définis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rigoureusement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priori. 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l’évaluation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diagnostique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: se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déroulant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l’apprentissage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l’évaluation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formatrice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: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considérée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étape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d’apprentissage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exemple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: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l’auto-évaluation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co-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évaluation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b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évaluations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interne et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externe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: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respectivement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prise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 charge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par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l’enseignant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704088"/>
            <a:ext cx="86868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Fonctions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de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l’évaluation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selon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le moment de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l’apprentissage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57158" y="2214554"/>
          <a:ext cx="8143932" cy="2618532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4071966"/>
                <a:gridCol w="4071966"/>
              </a:tblGrid>
              <a:tr h="11851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600" dirty="0" err="1" smtClean="0"/>
                        <a:t>Diagnostique</a:t>
                      </a:r>
                      <a:r>
                        <a:rPr lang="en-US" sz="2600" dirty="0"/>
                        <a:t>… </a:t>
                      </a:r>
                      <a:r>
                        <a:rPr lang="en-US" sz="2600" dirty="0" err="1"/>
                        <a:t>ou</a:t>
                      </a:r>
                      <a:r>
                        <a:rPr lang="en-US" sz="2600" dirty="0"/>
                        <a:t> descriptive, </a:t>
                      </a:r>
                      <a:r>
                        <a:rPr lang="en-US" sz="2600" dirty="0" err="1"/>
                        <a:t>pronostique</a:t>
                      </a:r>
                      <a:r>
                        <a:rPr lang="en-US" sz="2600" dirty="0"/>
                        <a:t>, prospective : </a:t>
                      </a:r>
                      <a:endParaRPr lang="fr-FR" sz="2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600" dirty="0" smtClean="0"/>
                        <a:t>       </a:t>
                      </a:r>
                      <a:r>
                        <a:rPr lang="en-US" sz="2600" dirty="0" err="1" smtClean="0"/>
                        <a:t>Avant</a:t>
                      </a:r>
                      <a:r>
                        <a:rPr lang="en-US" sz="2600" dirty="0" smtClean="0"/>
                        <a:t> </a:t>
                      </a:r>
                      <a:endParaRPr lang="fr-FR" sz="2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62189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600" dirty="0"/>
                        <a:t>Formative….</a:t>
                      </a:r>
                      <a:r>
                        <a:rPr lang="en-US" sz="2600" dirty="0" err="1"/>
                        <a:t>ou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diagnostique,formatrice</a:t>
                      </a:r>
                      <a:r>
                        <a:rPr lang="en-US" sz="2600" dirty="0"/>
                        <a:t> : </a:t>
                      </a:r>
                      <a:endParaRPr lang="fr-FR" sz="2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600" dirty="0" smtClean="0"/>
                        <a:t>        Pendant </a:t>
                      </a:r>
                      <a:endParaRPr lang="fr-FR" sz="2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62189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600" dirty="0" err="1"/>
                        <a:t>Sommative</a:t>
                      </a:r>
                      <a:r>
                        <a:rPr lang="en-US" sz="2600" dirty="0"/>
                        <a:t> </a:t>
                      </a:r>
                      <a:r>
                        <a:rPr lang="en-US" sz="2600" dirty="0" err="1"/>
                        <a:t>voire</a:t>
                      </a:r>
                      <a:r>
                        <a:rPr lang="en-US" sz="2600" dirty="0"/>
                        <a:t> normative : </a:t>
                      </a:r>
                      <a:endParaRPr lang="fr-FR" sz="2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600" dirty="0" smtClean="0"/>
                        <a:t>         Après </a:t>
                      </a:r>
                      <a:endParaRPr lang="fr-FR" sz="2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3000372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000" dirty="0" smtClean="0"/>
              <a:t>Diagnostique</a:t>
            </a:r>
            <a:br>
              <a:rPr lang="fr-FR" sz="6000" dirty="0" smtClean="0"/>
            </a:br>
            <a:r>
              <a:rPr lang="fr-FR" sz="6000" dirty="0" smtClean="0"/>
              <a:t>Normative</a:t>
            </a:r>
            <a:br>
              <a:rPr lang="fr-FR" sz="6000" dirty="0" smtClean="0"/>
            </a:br>
            <a:r>
              <a:rPr lang="fr-FR" sz="6000" dirty="0" smtClean="0"/>
              <a:t> Formative</a:t>
            </a:r>
            <a:br>
              <a:rPr lang="fr-FR" sz="6000" dirty="0" smtClean="0"/>
            </a:br>
            <a:r>
              <a:rPr lang="fr-FR" sz="6000" dirty="0" smtClean="0"/>
              <a:t> Sommative</a:t>
            </a:r>
            <a:br>
              <a:rPr lang="fr-FR" sz="6000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428604"/>
            <a:ext cx="7851648" cy="1828800"/>
          </a:xfrm>
        </p:spPr>
        <p:txBody>
          <a:bodyPr/>
          <a:lstStyle/>
          <a:p>
            <a:pPr algn="ctr"/>
            <a:r>
              <a:rPr lang="fr-FR" dirty="0" smtClean="0"/>
              <a:t>Diagnostique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533400" y="2390780"/>
            <a:ext cx="7854696" cy="1752600"/>
          </a:xfrm>
        </p:spPr>
        <p:txBody>
          <a:bodyPr>
            <a:noAutofit/>
          </a:bodyPr>
          <a:lstStyle/>
          <a:p>
            <a:pPr algn="l"/>
            <a:r>
              <a:rPr lang="fr-FR" sz="3000" dirty="0" smtClean="0"/>
              <a:t>Elle </a:t>
            </a:r>
            <a:r>
              <a:rPr lang="fr-FR" sz="3000" b="1" dirty="0" smtClean="0"/>
              <a:t>précède une situation d’apprentissage.</a:t>
            </a:r>
          </a:p>
          <a:p>
            <a:pPr algn="l"/>
            <a:r>
              <a:rPr lang="fr-FR" sz="3000" dirty="0" smtClean="0"/>
              <a:t>Elle permet de partir des acquis des élèves pour</a:t>
            </a:r>
          </a:p>
          <a:p>
            <a:pPr algn="l"/>
            <a:r>
              <a:rPr lang="fr-FR" sz="3000" b="1" dirty="0" smtClean="0"/>
              <a:t>acquérir de nouvelles compétences</a:t>
            </a:r>
          </a:p>
          <a:p>
            <a:pPr algn="l"/>
            <a:r>
              <a:rPr lang="fr-FR" sz="3000" b="1" dirty="0" smtClean="0"/>
              <a:t>Outils</a:t>
            </a:r>
          </a:p>
          <a:p>
            <a:pPr algn="l"/>
            <a:r>
              <a:rPr lang="fr-FR" sz="3000" dirty="0" smtClean="0"/>
              <a:t> Questionnement à l’oral ou à l’écrit</a:t>
            </a:r>
          </a:p>
          <a:p>
            <a:pPr algn="l"/>
            <a:r>
              <a:rPr lang="fr-FR" sz="3000" dirty="0" smtClean="0"/>
              <a:t> Fiches-test</a:t>
            </a:r>
            <a:endParaRPr lang="fr-F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1828800"/>
          </a:xfrm>
        </p:spPr>
        <p:txBody>
          <a:bodyPr/>
          <a:lstStyle/>
          <a:p>
            <a:pPr algn="ctr"/>
            <a:r>
              <a:rPr lang="fr-FR" dirty="0" smtClean="0"/>
              <a:t>Normative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7200928" cy="1752600"/>
          </a:xfrm>
        </p:spPr>
        <p:txBody>
          <a:bodyPr>
            <a:noAutofit/>
          </a:bodyPr>
          <a:lstStyle/>
          <a:p>
            <a:pPr algn="l"/>
            <a:r>
              <a:rPr lang="fr-FR" sz="3000" dirty="0" smtClean="0"/>
              <a:t>C’est une évaluation soldée par les scores obtenus, lors </a:t>
            </a:r>
            <a:r>
              <a:rPr lang="fr-FR" sz="3000" b="1" dirty="0" smtClean="0"/>
              <a:t>d’une épreuve semblable,</a:t>
            </a:r>
          </a:p>
          <a:p>
            <a:pPr algn="l"/>
            <a:r>
              <a:rPr lang="fr-FR" sz="3000" dirty="0" smtClean="0"/>
              <a:t>par </a:t>
            </a:r>
            <a:r>
              <a:rPr lang="fr-FR" sz="3000" b="1" dirty="0" smtClean="0"/>
              <a:t>les membres d’un groupe.</a:t>
            </a:r>
            <a:endParaRPr lang="fr-F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-428652"/>
            <a:ext cx="7851648" cy="1828800"/>
          </a:xfrm>
        </p:spPr>
        <p:txBody>
          <a:bodyPr/>
          <a:lstStyle/>
          <a:p>
            <a:pPr algn="ctr"/>
            <a:r>
              <a:rPr lang="fr-FR" sz="6000" dirty="0" smtClean="0"/>
              <a:t>Formative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71406" y="214290"/>
            <a:ext cx="9253574" cy="1752600"/>
          </a:xfrm>
        </p:spPr>
        <p:txBody>
          <a:bodyPr>
            <a:noAutofit/>
          </a:bodyPr>
          <a:lstStyle/>
          <a:p>
            <a:pPr algn="l"/>
            <a:endParaRPr lang="fr-FR" sz="2200" b="1" dirty="0" smtClean="0"/>
          </a:p>
          <a:p>
            <a:pPr algn="l"/>
            <a:r>
              <a:rPr lang="fr-FR" sz="2700" b="1" dirty="0" smtClean="0"/>
              <a:t>Permet d’évaluer les </a:t>
            </a:r>
            <a:r>
              <a:rPr lang="fr-FR" sz="2700" b="1" dirty="0" smtClean="0"/>
              <a:t>apprenants</a:t>
            </a:r>
            <a:r>
              <a:rPr lang="fr-FR" sz="2700" b="1" dirty="0" smtClean="0"/>
              <a:t> </a:t>
            </a:r>
            <a:r>
              <a:rPr lang="fr-FR" sz="2700" b="1" dirty="0" smtClean="0"/>
              <a:t>en </a:t>
            </a:r>
            <a:r>
              <a:rPr lang="fr-FR" sz="2700" b="1" dirty="0" smtClean="0"/>
              <a:t>cours d’apprentissage </a:t>
            </a:r>
            <a:r>
              <a:rPr lang="fr-FR" sz="2700" b="1" dirty="0" smtClean="0"/>
              <a:t>pour orienter l’enseignant dans sa pédagogie en fonction des résultats des élèves.</a:t>
            </a:r>
          </a:p>
          <a:p>
            <a:pPr algn="l"/>
            <a:r>
              <a:rPr lang="fr-FR" sz="2700" b="1" dirty="0" smtClean="0"/>
              <a:t>Elle guide l’élève pour faciliter ses progrès.</a:t>
            </a:r>
          </a:p>
          <a:p>
            <a:pPr algn="l"/>
            <a:r>
              <a:rPr lang="fr-FR" sz="2700" b="1" dirty="0" smtClean="0"/>
              <a:t>Cette forme d’évaluation s’intègre dans le travail au quotidien (évaluation à court terme).</a:t>
            </a:r>
          </a:p>
          <a:p>
            <a:pPr algn="ctr"/>
            <a:r>
              <a:rPr lang="fr-FR" sz="2700" b="1" dirty="0" smtClean="0">
                <a:solidFill>
                  <a:schemeClr val="tx1"/>
                </a:solidFill>
              </a:rPr>
              <a:t>Outils</a:t>
            </a:r>
          </a:p>
          <a:p>
            <a:pPr algn="l"/>
            <a:r>
              <a:rPr lang="fr-FR" sz="2700" b="1" dirty="0" smtClean="0">
                <a:solidFill>
                  <a:schemeClr val="tx1"/>
                </a:solidFill>
              </a:rPr>
              <a:t>Outils utilisés au quotidien dans la classe :</a:t>
            </a:r>
          </a:p>
          <a:p>
            <a:pPr algn="l"/>
            <a:r>
              <a:rPr lang="fr-FR" sz="2700" b="1" dirty="0" smtClean="0">
                <a:solidFill>
                  <a:schemeClr val="tx1"/>
                </a:solidFill>
              </a:rPr>
              <a:t> Observation des comportements</a:t>
            </a:r>
          </a:p>
          <a:p>
            <a:pPr algn="l"/>
            <a:r>
              <a:rPr lang="fr-FR" sz="2700" b="1" dirty="0" smtClean="0">
                <a:solidFill>
                  <a:schemeClr val="tx1"/>
                </a:solidFill>
              </a:rPr>
              <a:t> Evaluation à l’oral</a:t>
            </a:r>
          </a:p>
          <a:p>
            <a:pPr algn="l"/>
            <a:r>
              <a:rPr lang="fr-FR" sz="2700" b="1" dirty="0" smtClean="0">
                <a:solidFill>
                  <a:schemeClr val="tx1"/>
                </a:solidFill>
              </a:rPr>
              <a:t> Applications sur les cahiers journaliers</a:t>
            </a:r>
          </a:p>
          <a:p>
            <a:pPr algn="l"/>
            <a:r>
              <a:rPr lang="fr-FR" sz="2700" b="1" dirty="0" smtClean="0">
                <a:solidFill>
                  <a:schemeClr val="tx1"/>
                </a:solidFill>
              </a:rPr>
              <a:t> Fiches d’auto-évaluation</a:t>
            </a:r>
          </a:p>
          <a:p>
            <a:pPr algn="l"/>
            <a:r>
              <a:rPr lang="fr-FR" sz="2700" b="1" dirty="0" smtClean="0">
                <a:solidFill>
                  <a:schemeClr val="tx1"/>
                </a:solidFill>
              </a:rPr>
              <a:t> Grilles de compétences</a:t>
            </a:r>
            <a:endParaRPr lang="fr-FR" sz="27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533400" y="-328626"/>
            <a:ext cx="7851648" cy="1828800"/>
          </a:xfrm>
        </p:spPr>
        <p:txBody>
          <a:bodyPr/>
          <a:lstStyle/>
          <a:p>
            <a:pPr algn="ctr"/>
            <a:r>
              <a:rPr lang="fr-FR" sz="6000" dirty="0" smtClean="0"/>
              <a:t>Sommative</a:t>
            </a:r>
            <a:endParaRPr lang="fr-FR" dirty="0"/>
          </a:p>
        </p:txBody>
      </p:sp>
      <p:sp>
        <p:nvSpPr>
          <p:cNvPr id="7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428596" y="214290"/>
            <a:ext cx="8715404" cy="1928826"/>
          </a:xfrm>
        </p:spPr>
        <p:txBody>
          <a:bodyPr>
            <a:noAutofit/>
          </a:bodyPr>
          <a:lstStyle/>
          <a:p>
            <a:pPr algn="l"/>
            <a:endParaRPr lang="fr-FR" sz="2500" b="1" dirty="0" smtClean="0"/>
          </a:p>
          <a:p>
            <a:pPr algn="l"/>
            <a:r>
              <a:rPr lang="fr-FR" sz="2500" b="1" dirty="0" smtClean="0"/>
              <a:t>Permet d’évaluer les </a:t>
            </a:r>
            <a:r>
              <a:rPr lang="fr-FR" sz="2500" b="1" dirty="0" smtClean="0"/>
              <a:t>apprenants</a:t>
            </a:r>
            <a:r>
              <a:rPr lang="fr-FR" sz="2500" b="1" dirty="0" smtClean="0"/>
              <a:t> </a:t>
            </a:r>
            <a:r>
              <a:rPr lang="fr-FR" sz="2500" b="1" dirty="0" smtClean="0"/>
              <a:t>à plus ou moins long terme afin d’attester qu’une compétence est acquise  ou non à un moment </a:t>
            </a:r>
            <a:r>
              <a:rPr lang="fr-FR" sz="2500" b="1" dirty="0" smtClean="0"/>
              <a:t>donné. Les </a:t>
            </a:r>
            <a:r>
              <a:rPr lang="fr-FR" sz="2500" b="1" dirty="0" smtClean="0"/>
              <a:t>résultats font l’objet d’une synthèse transmissible pour informer, valider, envisager une </a:t>
            </a:r>
            <a:r>
              <a:rPr lang="fr-FR" sz="2500" b="1" dirty="0" err="1" smtClean="0"/>
              <a:t>remédiation</a:t>
            </a:r>
            <a:r>
              <a:rPr lang="fr-FR" sz="2500" b="1" dirty="0" smtClean="0"/>
              <a:t>,</a:t>
            </a:r>
          </a:p>
          <a:p>
            <a:pPr algn="ctr"/>
            <a:r>
              <a:rPr lang="fr-FR" sz="2500" b="1" dirty="0" smtClean="0">
                <a:solidFill>
                  <a:schemeClr val="tx1"/>
                </a:solidFill>
              </a:rPr>
              <a:t>Outils</a:t>
            </a:r>
          </a:p>
          <a:p>
            <a:pPr algn="l"/>
            <a:r>
              <a:rPr lang="fr-FR" sz="2500" b="1" dirty="0" smtClean="0">
                <a:solidFill>
                  <a:schemeClr val="tx1"/>
                </a:solidFill>
              </a:rPr>
              <a:t>Outils mis en place :</a:t>
            </a:r>
          </a:p>
          <a:p>
            <a:pPr algn="l"/>
            <a:r>
              <a:rPr lang="fr-FR" sz="2500" b="1" dirty="0" smtClean="0">
                <a:solidFill>
                  <a:schemeClr val="tx1"/>
                </a:solidFill>
              </a:rPr>
              <a:t> Livret d’évaluation au niveau de chaque cycle.</a:t>
            </a:r>
          </a:p>
          <a:p>
            <a:pPr algn="l"/>
            <a:r>
              <a:rPr lang="fr-FR" sz="2500" b="1" dirty="0" smtClean="0">
                <a:solidFill>
                  <a:schemeClr val="tx1"/>
                </a:solidFill>
              </a:rPr>
              <a:t> Outils institutionnels utilisés en fin de période :</a:t>
            </a:r>
          </a:p>
          <a:p>
            <a:pPr algn="l">
              <a:buNone/>
            </a:pPr>
            <a:r>
              <a:rPr lang="fr-FR" sz="2500" b="1" dirty="0" smtClean="0">
                <a:solidFill>
                  <a:schemeClr val="tx1"/>
                </a:solidFill>
              </a:rPr>
              <a:t>Carnet de lecture / d’expériences</a:t>
            </a:r>
          </a:p>
          <a:p>
            <a:pPr algn="ctr"/>
            <a:r>
              <a:rPr lang="fr-FR" sz="2500" b="1" dirty="0" smtClean="0">
                <a:solidFill>
                  <a:schemeClr val="tx1"/>
                </a:solidFill>
              </a:rPr>
              <a:t>Mise en </a:t>
            </a:r>
            <a:r>
              <a:rPr lang="fr-FR" sz="2500" b="1" dirty="0" err="1" smtClean="0">
                <a:solidFill>
                  <a:schemeClr val="tx1"/>
                </a:solidFill>
              </a:rPr>
              <a:t>oeuvre</a:t>
            </a:r>
            <a:r>
              <a:rPr lang="fr-FR" sz="2500" b="1" dirty="0" smtClean="0">
                <a:solidFill>
                  <a:schemeClr val="tx1"/>
                </a:solidFill>
              </a:rPr>
              <a:t>…</a:t>
            </a:r>
          </a:p>
          <a:p>
            <a:pPr algn="l"/>
            <a:r>
              <a:rPr lang="fr-FR" sz="2500" b="1" dirty="0" smtClean="0">
                <a:solidFill>
                  <a:schemeClr val="tx1"/>
                </a:solidFill>
              </a:rPr>
              <a:t>3. Envisager une </a:t>
            </a:r>
            <a:r>
              <a:rPr lang="fr-FR" sz="2500" b="1" dirty="0" err="1" smtClean="0">
                <a:solidFill>
                  <a:schemeClr val="tx1"/>
                </a:solidFill>
              </a:rPr>
              <a:t>remédiation</a:t>
            </a:r>
            <a:r>
              <a:rPr lang="fr-FR" sz="2500" b="1" dirty="0" smtClean="0">
                <a:solidFill>
                  <a:schemeClr val="tx1"/>
                </a:solidFill>
              </a:rPr>
              <a:t> à plus ou moins long terme si la notion n’est pas acquise.</a:t>
            </a:r>
          </a:p>
          <a:p>
            <a:pPr algn="l"/>
            <a:r>
              <a:rPr lang="fr-FR" sz="2500" b="1" dirty="0" smtClean="0">
                <a:solidFill>
                  <a:schemeClr val="tx1"/>
                </a:solidFill>
              </a:rPr>
              <a:t>4. Suivi pédagogique, dans le cycle, d’un cycle à</a:t>
            </a:r>
          </a:p>
          <a:p>
            <a:pPr algn="l"/>
            <a:r>
              <a:rPr lang="fr-FR" sz="2500" b="1" dirty="0" smtClean="0">
                <a:solidFill>
                  <a:schemeClr val="tx1"/>
                </a:solidFill>
              </a:rPr>
              <a:t>l’autre, d’une école à l’autre.</a:t>
            </a:r>
            <a:endParaRPr lang="fr-FR" sz="25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Words>353</Words>
  <Application>Microsoft Office PowerPoint</Application>
  <PresentationFormat>Affichage à l'écran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L’évaluation </vt:lpstr>
      <vt:lpstr>Evaluateurs :enseignants, inspecteurs, parents, élèves, correcteurs... Actions : évaluer, juger, apprécier, estimer, noter ... Formes : écrit, oral, en groupe, temps limité, en classe... Fonctions : selection, formation, stimulation, sanction, adaptation Evalués : élèves, enseignants, méthodes, systèmes, classes... </vt:lpstr>
      <vt:lpstr>Diapositive 3</vt:lpstr>
      <vt:lpstr>Diapositive 4</vt:lpstr>
      <vt:lpstr>Diagnostique Normative  Formative  Sommative </vt:lpstr>
      <vt:lpstr>Diagnostique </vt:lpstr>
      <vt:lpstr>Normative </vt:lpstr>
      <vt:lpstr>Formative</vt:lpstr>
      <vt:lpstr>Sommative</vt:lpstr>
      <vt:lpstr>Diapositive 10</vt:lpstr>
      <vt:lpstr>Diapositive 11</vt:lpstr>
      <vt:lpstr>Diapositive 12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Evaluateurs :enseignants, inspecteurs, parents, élèves, correcteurs... Actions : évaluer, juger, apprécier, estimer, noter ... Formes : écrit, oral, en groupe, temps limité, en classe... Fonctions : selection, formation, stimulation, sanction, adaptation Evalués : élèves, enseignants, méthodes, systèmes, classes... </dc:title>
  <dc:creator>SWEET</dc:creator>
  <cp:lastModifiedBy>nabil</cp:lastModifiedBy>
  <cp:revision>13</cp:revision>
  <dcterms:created xsi:type="dcterms:W3CDTF">2010-10-16T20:50:48Z</dcterms:created>
  <dcterms:modified xsi:type="dcterms:W3CDTF">2019-05-08T07:33:45Z</dcterms:modified>
</cp:coreProperties>
</file>