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1" r:id="rId4"/>
    <p:sldId id="268" r:id="rId5"/>
    <p:sldId id="259" r:id="rId6"/>
    <p:sldId id="260" r:id="rId7"/>
    <p:sldId id="261" r:id="rId8"/>
    <p:sldId id="265" r:id="rId9"/>
    <p:sldId id="266" r:id="rId10"/>
    <p:sldId id="267" r:id="rId11"/>
    <p:sldId id="282" r:id="rId12"/>
    <p:sldId id="262" r:id="rId13"/>
    <p:sldId id="263" r:id="rId14"/>
    <p:sldId id="270" r:id="rId15"/>
    <p:sldId id="271" r:id="rId16"/>
    <p:sldId id="272" r:id="rId17"/>
    <p:sldId id="283" r:id="rId18"/>
    <p:sldId id="273" r:id="rId19"/>
    <p:sldId id="274" r:id="rId20"/>
    <p:sldId id="275" r:id="rId21"/>
    <p:sldId id="276" r:id="rId22"/>
    <p:sldId id="286" r:id="rId23"/>
    <p:sldId id="284" r:id="rId24"/>
    <p:sldId id="285" r:id="rId25"/>
    <p:sldId id="277" r:id="rId26"/>
    <p:sldId id="278" r:id="rId27"/>
    <p:sldId id="279" r:id="rId28"/>
    <p:sldId id="280" r:id="rId2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792" y="-3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1CB1A49D-D3D6-4CF9-8BDE-5B02B26EE38D}" type="datetimeFigureOut">
              <a:rPr lang="fr-FR" smtClean="0"/>
              <a:pPr/>
              <a:t>28/09/2020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4692CCC-50CE-4E43-AA11-5B6E9253C618}"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CB1A49D-D3D6-4CF9-8BDE-5B02B26EE38D}" type="datetimeFigureOut">
              <a:rPr lang="fr-FR" smtClean="0"/>
              <a:pPr/>
              <a:t>28/09/2020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4692CCC-50CE-4E43-AA11-5B6E9253C618}"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CB1A49D-D3D6-4CF9-8BDE-5B02B26EE38D}" type="datetimeFigureOut">
              <a:rPr lang="fr-FR" smtClean="0"/>
              <a:pPr/>
              <a:t>28/09/2020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4692CCC-50CE-4E43-AA11-5B6E9253C618}"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CB1A49D-D3D6-4CF9-8BDE-5B02B26EE38D}" type="datetimeFigureOut">
              <a:rPr lang="fr-FR" smtClean="0"/>
              <a:pPr/>
              <a:t>28/09/2020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4692CCC-50CE-4E43-AA11-5B6E9253C618}"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1CB1A49D-D3D6-4CF9-8BDE-5B02B26EE38D}" type="datetimeFigureOut">
              <a:rPr lang="fr-FR" smtClean="0"/>
              <a:pPr/>
              <a:t>28/09/2020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4692CCC-50CE-4E43-AA11-5B6E9253C618}"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CB1A49D-D3D6-4CF9-8BDE-5B02B26EE38D}" type="datetimeFigureOut">
              <a:rPr lang="fr-FR" smtClean="0"/>
              <a:pPr/>
              <a:t>28/09/2020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4692CCC-50CE-4E43-AA11-5B6E9253C618}"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CB1A49D-D3D6-4CF9-8BDE-5B02B26EE38D}" type="datetimeFigureOut">
              <a:rPr lang="fr-FR" smtClean="0"/>
              <a:pPr/>
              <a:t>28/09/2020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4692CCC-50CE-4E43-AA11-5B6E9253C618}"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1CB1A49D-D3D6-4CF9-8BDE-5B02B26EE38D}" type="datetimeFigureOut">
              <a:rPr lang="fr-FR" smtClean="0"/>
              <a:pPr/>
              <a:t>28/09/2020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4692CCC-50CE-4E43-AA11-5B6E9253C618}"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CB1A49D-D3D6-4CF9-8BDE-5B02B26EE38D}" type="datetimeFigureOut">
              <a:rPr lang="fr-FR" smtClean="0"/>
              <a:pPr/>
              <a:t>28/09/2020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4692CCC-50CE-4E43-AA11-5B6E9253C618}"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CB1A49D-D3D6-4CF9-8BDE-5B02B26EE38D}" type="datetimeFigureOut">
              <a:rPr lang="fr-FR" smtClean="0"/>
              <a:pPr/>
              <a:t>28/09/2020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4692CCC-50CE-4E43-AA11-5B6E9253C618}"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CB1A49D-D3D6-4CF9-8BDE-5B02B26EE38D}" type="datetimeFigureOut">
              <a:rPr lang="fr-FR" smtClean="0"/>
              <a:pPr/>
              <a:t>28/09/2020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4692CCC-50CE-4E43-AA11-5B6E9253C618}"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B1A49D-D3D6-4CF9-8BDE-5B02B26EE38D}" type="datetimeFigureOut">
              <a:rPr lang="fr-FR" smtClean="0"/>
              <a:pPr/>
              <a:t>28/09/2020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692CCC-50CE-4E43-AA11-5B6E9253C618}"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Création de matériel didactique</a:t>
            </a:r>
            <a:endParaRPr lang="fr-FR" dirty="0"/>
          </a:p>
        </p:txBody>
      </p:sp>
      <p:sp>
        <p:nvSpPr>
          <p:cNvPr id="3" name="Sous-titre 2"/>
          <p:cNvSpPr>
            <a:spLocks noGrp="1"/>
          </p:cNvSpPr>
          <p:nvPr>
            <p:ph type="subTitle" idx="1"/>
          </p:nvPr>
        </p:nvSpPr>
        <p:spPr/>
        <p:txBody>
          <a:bodyPr/>
          <a:lstStyle/>
          <a:p>
            <a:r>
              <a:rPr lang="fr-FR" dirty="0" smtClean="0"/>
              <a:t>Cours de Master DLE</a:t>
            </a: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010" y="214290"/>
            <a:ext cx="8901146" cy="1143000"/>
          </a:xfrm>
        </p:spPr>
        <p:txBody>
          <a:bodyPr>
            <a:normAutofit fontScale="90000"/>
          </a:bodyPr>
          <a:lstStyle/>
          <a:p>
            <a:r>
              <a:rPr lang="fr-FR" b="1" dirty="0" smtClean="0"/>
              <a:t>Les sources du matériel didactique</a:t>
            </a:r>
            <a:br>
              <a:rPr lang="fr-FR" b="1" dirty="0" smtClean="0"/>
            </a:br>
            <a:endParaRPr lang="fr-FR" dirty="0"/>
          </a:p>
        </p:txBody>
      </p:sp>
      <p:sp>
        <p:nvSpPr>
          <p:cNvPr id="3" name="Espace réservé du contenu 2"/>
          <p:cNvSpPr>
            <a:spLocks noGrp="1"/>
          </p:cNvSpPr>
          <p:nvPr>
            <p:ph idx="1"/>
          </p:nvPr>
        </p:nvSpPr>
        <p:spPr>
          <a:xfrm>
            <a:off x="457200" y="1000108"/>
            <a:ext cx="8229600" cy="5072098"/>
          </a:xfrm>
        </p:spPr>
        <p:txBody>
          <a:bodyPr>
            <a:noAutofit/>
          </a:bodyPr>
          <a:lstStyle/>
          <a:p>
            <a:pPr fontAlgn="base"/>
            <a:r>
              <a:rPr lang="fr-FR" sz="2800" dirty="0" smtClean="0"/>
              <a:t>La </a:t>
            </a:r>
            <a:r>
              <a:rPr lang="fr-FR" sz="2800" dirty="0"/>
              <a:t>liste des documents – authentiques ou fabriqués – exploitables en classe de FLE est interminable et, par conséquent, ni la créativité ni la bonne volonté de la part de l’enseignant ne suffisent pour remédier à la perplexité éventuelle éprouvée devant cette gamme infinie</a:t>
            </a:r>
            <a:r>
              <a:rPr lang="fr-FR" sz="2800" dirty="0" smtClean="0"/>
              <a:t>.</a:t>
            </a:r>
          </a:p>
          <a:p>
            <a:pPr fontAlgn="base"/>
            <a:r>
              <a:rPr lang="fr-FR" sz="2800" dirty="0" smtClean="0"/>
              <a:t> </a:t>
            </a:r>
            <a:r>
              <a:rPr lang="fr-FR" sz="2800" dirty="0"/>
              <a:t>Ainsi, pour répertorier tout ce qui pourrait être à l’origine du matériel didactique, nous empruntons à Lebrun (2006 : 2) </a:t>
            </a:r>
            <a:endParaRPr lang="fr-FR" sz="2800" dirty="0" smtClean="0"/>
          </a:p>
          <a:p>
            <a:pPr fontAlgn="base"/>
            <a:r>
              <a:rPr lang="fr-FR" sz="2800" dirty="0" smtClean="0"/>
              <a:t>la </a:t>
            </a:r>
            <a:r>
              <a:rPr lang="fr-FR" sz="2800" dirty="0"/>
              <a:t>distinction entre les « sources conventionnelles » </a:t>
            </a:r>
            <a:endParaRPr lang="fr-FR" sz="2800" dirty="0" smtClean="0"/>
          </a:p>
          <a:p>
            <a:pPr fontAlgn="base"/>
            <a:r>
              <a:rPr lang="fr-FR" sz="2800" dirty="0" smtClean="0"/>
              <a:t>et </a:t>
            </a:r>
            <a:r>
              <a:rPr lang="fr-FR" sz="2800" dirty="0"/>
              <a:t>les « sources électroniques ».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010" y="214290"/>
            <a:ext cx="8901146" cy="1143000"/>
          </a:xfrm>
        </p:spPr>
        <p:txBody>
          <a:bodyPr>
            <a:normAutofit fontScale="90000"/>
          </a:bodyPr>
          <a:lstStyle/>
          <a:p>
            <a:r>
              <a:rPr lang="fr-FR" b="1" dirty="0" smtClean="0"/>
              <a:t>Les sources du matériel didactique</a:t>
            </a:r>
            <a:br>
              <a:rPr lang="fr-FR" b="1" dirty="0" smtClean="0"/>
            </a:br>
            <a:endParaRPr lang="fr-FR" dirty="0"/>
          </a:p>
        </p:txBody>
      </p:sp>
      <p:sp>
        <p:nvSpPr>
          <p:cNvPr id="3" name="Espace réservé du contenu 2"/>
          <p:cNvSpPr>
            <a:spLocks noGrp="1"/>
          </p:cNvSpPr>
          <p:nvPr>
            <p:ph idx="1"/>
          </p:nvPr>
        </p:nvSpPr>
        <p:spPr>
          <a:xfrm>
            <a:off x="457200" y="1000108"/>
            <a:ext cx="8229600" cy="4929222"/>
          </a:xfrm>
        </p:spPr>
        <p:txBody>
          <a:bodyPr>
            <a:noAutofit/>
          </a:bodyPr>
          <a:lstStyle/>
          <a:p>
            <a:pPr fontAlgn="base"/>
            <a:r>
              <a:rPr lang="fr-FR" sz="2800" dirty="0" smtClean="0"/>
              <a:t>Par </a:t>
            </a:r>
            <a:r>
              <a:rPr lang="fr-FR" sz="2800" dirty="0"/>
              <a:t>sources conventionnelles, nous entendons toute sorte de moyen, autre qu’électronique, fournissant des documents authentiques ou fabriqués. </a:t>
            </a:r>
            <a:endParaRPr lang="fr-FR" sz="2800" dirty="0" smtClean="0"/>
          </a:p>
          <a:p>
            <a:pPr fontAlgn="base"/>
            <a:endParaRPr lang="fr-FR" sz="2800" dirty="0" smtClean="0"/>
          </a:p>
          <a:p>
            <a:pPr fontAlgn="base"/>
            <a:r>
              <a:rPr lang="fr-FR" sz="2800" dirty="0" smtClean="0"/>
              <a:t>Par </a:t>
            </a:r>
            <a:r>
              <a:rPr lang="fr-FR" sz="2800" dirty="0"/>
              <a:t>sources électroniques, nous entendons toute source de matériel sur la Toile, telles que les moteurs de recherche, les bases de données, les sites proposant des ressources brutes ou pédagogiques, etc.</a:t>
            </a:r>
          </a:p>
          <a:p>
            <a:endParaRPr lang="fr-FR"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t>Les critères de sélection</a:t>
            </a:r>
            <a:endParaRPr lang="fr-FR" dirty="0"/>
          </a:p>
        </p:txBody>
      </p:sp>
      <p:sp>
        <p:nvSpPr>
          <p:cNvPr id="3" name="Espace réservé du contenu 2"/>
          <p:cNvSpPr>
            <a:spLocks noGrp="1"/>
          </p:cNvSpPr>
          <p:nvPr>
            <p:ph idx="1"/>
          </p:nvPr>
        </p:nvSpPr>
        <p:spPr/>
        <p:txBody>
          <a:bodyPr>
            <a:normAutofit/>
          </a:bodyPr>
          <a:lstStyle/>
          <a:p>
            <a:pPr fontAlgn="base"/>
            <a:r>
              <a:rPr lang="fr-FR" dirty="0" smtClean="0"/>
              <a:t>L’abondance </a:t>
            </a:r>
            <a:r>
              <a:rPr lang="fr-FR" dirty="0"/>
              <a:t>et la diversité des matériels impose la considération de critères qui assurent une </a:t>
            </a:r>
            <a:r>
              <a:rPr lang="fr-FR" b="1" dirty="0"/>
              <a:t>sélection adéquate aux caractéristiques de l’unité didactique</a:t>
            </a:r>
            <a:r>
              <a:rPr lang="fr-FR" dirty="0"/>
              <a:t>. Ces critères sont, d’une </a:t>
            </a:r>
            <a:r>
              <a:rPr lang="fr-FR" dirty="0" err="1" smtClean="0"/>
              <a:t>paIrt</a:t>
            </a:r>
            <a:r>
              <a:rPr lang="fr-FR" dirty="0"/>
              <a:t>, d’ordre </a:t>
            </a:r>
            <a:r>
              <a:rPr lang="fr-FR" u="sng" dirty="0"/>
              <a:t>situationnel</a:t>
            </a:r>
            <a:r>
              <a:rPr lang="fr-FR" dirty="0"/>
              <a:t>, à savoir </a:t>
            </a:r>
            <a:r>
              <a:rPr lang="fr-FR" u="sng" dirty="0"/>
              <a:t>indépendants de la volonté et des choix personnels de l’enseignant</a:t>
            </a:r>
            <a:r>
              <a:rPr lang="fr-FR" dirty="0"/>
              <a:t>, et, de l’autre, </a:t>
            </a:r>
            <a:r>
              <a:rPr lang="fr-FR" u="sng" dirty="0"/>
              <a:t>d’ordre pédagogique </a:t>
            </a:r>
            <a:r>
              <a:rPr lang="fr-FR" dirty="0"/>
              <a:t>puisqu’ils tracent le cadre pédagogique du cours. </a:t>
            </a:r>
          </a:p>
          <a:p>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1462"/>
            <a:ext cx="8229600" cy="1143000"/>
          </a:xfrm>
        </p:spPr>
        <p:txBody>
          <a:bodyPr>
            <a:normAutofit/>
          </a:bodyPr>
          <a:lstStyle/>
          <a:p>
            <a:r>
              <a:rPr lang="fr-FR" b="1" dirty="0" smtClean="0"/>
              <a:t>Critères Situationnels</a:t>
            </a:r>
            <a:endParaRPr lang="fr-FR" dirty="0"/>
          </a:p>
        </p:txBody>
      </p:sp>
      <p:sp>
        <p:nvSpPr>
          <p:cNvPr id="3" name="Espace réservé du contenu 2"/>
          <p:cNvSpPr>
            <a:spLocks noGrp="1"/>
          </p:cNvSpPr>
          <p:nvPr>
            <p:ph idx="1"/>
          </p:nvPr>
        </p:nvSpPr>
        <p:spPr>
          <a:xfrm>
            <a:off x="71406" y="857232"/>
            <a:ext cx="8858312" cy="4900634"/>
          </a:xfrm>
        </p:spPr>
        <p:txBody>
          <a:bodyPr>
            <a:noAutofit/>
          </a:bodyPr>
          <a:lstStyle/>
          <a:p>
            <a:pPr fontAlgn="base"/>
            <a:r>
              <a:rPr lang="fr-FR" sz="2400" dirty="0"/>
              <a:t> </a:t>
            </a:r>
            <a:r>
              <a:rPr lang="fr-FR" sz="2400" b="1" dirty="0"/>
              <a:t>Le cadre institutionnel </a:t>
            </a:r>
            <a:r>
              <a:rPr lang="fr-FR" sz="2400" dirty="0"/>
              <a:t/>
            </a:r>
            <a:br>
              <a:rPr lang="fr-FR" sz="2400" dirty="0"/>
            </a:br>
            <a:r>
              <a:rPr lang="fr-FR" sz="2400" dirty="0"/>
              <a:t>Exemple : la durée de 45 minutes des séances dans l’enseignement public </a:t>
            </a:r>
            <a:r>
              <a:rPr lang="fr-FR" sz="2400" dirty="0" smtClean="0"/>
              <a:t> et </a:t>
            </a:r>
            <a:r>
              <a:rPr lang="fr-FR" sz="2400" dirty="0"/>
              <a:t>le respect des Instructions Officielles. </a:t>
            </a:r>
            <a:br>
              <a:rPr lang="fr-FR" sz="2400" dirty="0"/>
            </a:br>
            <a:r>
              <a:rPr lang="fr-FR" sz="2400" dirty="0"/>
              <a:t> </a:t>
            </a:r>
            <a:r>
              <a:rPr lang="fr-FR" sz="2400" b="1" dirty="0"/>
              <a:t>Le public- cible </a:t>
            </a:r>
            <a:r>
              <a:rPr lang="fr-FR" sz="2400" dirty="0"/>
              <a:t/>
            </a:r>
            <a:br>
              <a:rPr lang="fr-FR" sz="2400" dirty="0"/>
            </a:br>
            <a:r>
              <a:rPr lang="fr-FR" sz="2400" dirty="0"/>
              <a:t>Exemple : élèves en 5e de l’école </a:t>
            </a:r>
            <a:r>
              <a:rPr lang="fr-FR" sz="2400" dirty="0" smtClean="0"/>
              <a:t>primaire, </a:t>
            </a:r>
            <a:r>
              <a:rPr lang="fr-FR" sz="2400" dirty="0"/>
              <a:t>de niveau A1. </a:t>
            </a:r>
            <a:br>
              <a:rPr lang="fr-FR" sz="2400" dirty="0"/>
            </a:br>
            <a:r>
              <a:rPr lang="fr-FR" sz="2400" dirty="0"/>
              <a:t> </a:t>
            </a:r>
            <a:r>
              <a:rPr lang="fr-FR" sz="2400" b="1" dirty="0"/>
              <a:t>Les objectifs visés </a:t>
            </a:r>
            <a:r>
              <a:rPr lang="fr-FR" sz="2400" dirty="0"/>
              <a:t/>
            </a:r>
            <a:br>
              <a:rPr lang="fr-FR" sz="2400" dirty="0"/>
            </a:br>
            <a:r>
              <a:rPr lang="fr-FR" sz="2400" dirty="0"/>
              <a:t>Exemple : Sensibiliser et familiariser les apprenants à l’exploitation de la vidéo en classe de FLE et ce, dès le niveau débutant ; exploiter l’esprit créatif des apprenants en classe de FLE ; systématiser le lexique des commerces ; donner la direction à quelqu’un, au moyen d’un plan explicatif. </a:t>
            </a:r>
            <a:br>
              <a:rPr lang="fr-FR" sz="2400" dirty="0"/>
            </a:br>
            <a:r>
              <a:rPr lang="fr-FR" sz="2400" dirty="0"/>
              <a:t> </a:t>
            </a:r>
            <a:r>
              <a:rPr lang="fr-FR" sz="2400" b="1" dirty="0"/>
              <a:t>Les contenus </a:t>
            </a:r>
            <a:r>
              <a:rPr lang="fr-FR" sz="2400" dirty="0"/>
              <a:t/>
            </a:r>
            <a:br>
              <a:rPr lang="fr-FR" sz="2400" dirty="0"/>
            </a:br>
            <a:r>
              <a:rPr lang="fr-FR" sz="2400" dirty="0"/>
              <a:t>Exemple : le quartier est une thématique présentant des contenus à la fois linguistiques (les noms des commerces) et culturels (les différences avec la culture d’origine).</a:t>
            </a:r>
          </a:p>
          <a:p>
            <a:endParaRPr lang="fr-FR"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t>Critères pédagogiques</a:t>
            </a:r>
            <a:endParaRPr lang="fr-FR" dirty="0"/>
          </a:p>
        </p:txBody>
      </p:sp>
      <p:sp>
        <p:nvSpPr>
          <p:cNvPr id="3" name="Espace réservé du contenu 2"/>
          <p:cNvSpPr>
            <a:spLocks noGrp="1"/>
          </p:cNvSpPr>
          <p:nvPr>
            <p:ph idx="1"/>
          </p:nvPr>
        </p:nvSpPr>
        <p:spPr>
          <a:xfrm>
            <a:off x="571472" y="1446217"/>
            <a:ext cx="8358246" cy="5126055"/>
          </a:xfrm>
        </p:spPr>
        <p:txBody>
          <a:bodyPr>
            <a:normAutofit fontScale="47500" lnSpcReduction="20000"/>
          </a:bodyPr>
          <a:lstStyle/>
          <a:p>
            <a:pPr fontAlgn="base"/>
            <a:r>
              <a:rPr lang="fr-FR" sz="5100" b="1" dirty="0"/>
              <a:t> La centration sur l’apprenant</a:t>
            </a:r>
          </a:p>
          <a:p>
            <a:pPr fontAlgn="base"/>
            <a:r>
              <a:rPr lang="fr-FR" sz="5100" dirty="0"/>
              <a:t> La perspective actionnelle </a:t>
            </a:r>
            <a:br>
              <a:rPr lang="fr-FR" sz="5100" dirty="0"/>
            </a:br>
            <a:r>
              <a:rPr lang="fr-FR" sz="5100" dirty="0"/>
              <a:t>Exemple : proposer des tâches comme de préparer un plan.</a:t>
            </a:r>
          </a:p>
          <a:p>
            <a:pPr fontAlgn="base"/>
            <a:r>
              <a:rPr lang="fr-FR" sz="5100" b="1" dirty="0"/>
              <a:t> La pédagogie différenciée </a:t>
            </a:r>
            <a:r>
              <a:rPr lang="fr-FR" sz="5100" dirty="0"/>
              <a:t/>
            </a:r>
            <a:br>
              <a:rPr lang="fr-FR" sz="5100" dirty="0"/>
            </a:br>
            <a:r>
              <a:rPr lang="fr-FR" sz="5100" dirty="0"/>
              <a:t>Exemple : diversifier les activités et les modes de travail.</a:t>
            </a:r>
          </a:p>
          <a:p>
            <a:pPr fontAlgn="base"/>
            <a:r>
              <a:rPr lang="fr-FR" sz="5100" dirty="0"/>
              <a:t> </a:t>
            </a:r>
            <a:r>
              <a:rPr lang="fr-FR" sz="5100" b="1" dirty="0"/>
              <a:t>L’interaction </a:t>
            </a:r>
            <a:r>
              <a:rPr lang="fr-FR" sz="5100" dirty="0"/>
              <a:t/>
            </a:r>
            <a:br>
              <a:rPr lang="fr-FR" sz="5100" dirty="0"/>
            </a:br>
            <a:r>
              <a:rPr lang="fr-FR" sz="5100" dirty="0"/>
              <a:t>Exemple : travailler en groupes.</a:t>
            </a:r>
          </a:p>
          <a:p>
            <a:pPr fontAlgn="base"/>
            <a:r>
              <a:rPr lang="fr-FR" sz="5100" b="1" dirty="0"/>
              <a:t> La créativité </a:t>
            </a:r>
            <a:r>
              <a:rPr lang="fr-FR" sz="5100" dirty="0"/>
              <a:t/>
            </a:r>
            <a:br>
              <a:rPr lang="fr-FR" sz="5100" dirty="0"/>
            </a:br>
            <a:r>
              <a:rPr lang="fr-FR" sz="5100" dirty="0"/>
              <a:t>Exemple : faire un collage.</a:t>
            </a:r>
          </a:p>
          <a:p>
            <a:pPr fontAlgn="base"/>
            <a:r>
              <a:rPr lang="fr-FR" sz="5100" b="1" dirty="0"/>
              <a:t> La progression</a:t>
            </a:r>
          </a:p>
          <a:p>
            <a:pPr fontAlgn="base"/>
            <a:r>
              <a:rPr lang="fr-FR" sz="5100" dirty="0"/>
              <a:t> L’interdisciplinarité </a:t>
            </a:r>
          </a:p>
          <a:p>
            <a:pPr fontAlgn="base"/>
            <a:r>
              <a:rPr lang="fr-FR" sz="5100" dirty="0"/>
              <a:t> </a:t>
            </a:r>
            <a:r>
              <a:rPr lang="fr-FR" sz="5100" b="1" dirty="0"/>
              <a:t>La prise de conscience interculturelle </a:t>
            </a:r>
            <a:r>
              <a:rPr lang="fr-FR" sz="5100" dirty="0"/>
              <a:t/>
            </a:r>
            <a:br>
              <a:rPr lang="fr-FR" sz="5100" dirty="0"/>
            </a:br>
            <a:r>
              <a:rPr lang="fr-FR" sz="5100" dirty="0"/>
              <a:t>Exemple : trouver les différences entre un quartier </a:t>
            </a:r>
            <a:r>
              <a:rPr lang="fr-FR" sz="5100" dirty="0" smtClean="0"/>
              <a:t>résidentiel  </a:t>
            </a:r>
            <a:r>
              <a:rPr lang="fr-FR" sz="5100" dirty="0"/>
              <a:t>et un quartier en </a:t>
            </a:r>
            <a:r>
              <a:rPr lang="fr-FR" sz="5100" dirty="0" smtClean="0"/>
              <a:t>populaire.</a:t>
            </a:r>
            <a:endParaRPr lang="fr-FR" sz="5100" dirty="0"/>
          </a:p>
          <a:p>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274638"/>
            <a:ext cx="8401080" cy="1143000"/>
          </a:xfrm>
        </p:spPr>
        <p:txBody>
          <a:bodyPr>
            <a:noAutofit/>
          </a:bodyPr>
          <a:lstStyle/>
          <a:p>
            <a:r>
              <a:rPr lang="fr-FR" sz="3200" b="1" dirty="0" smtClean="0"/>
              <a:t>Deuxième étape : la </a:t>
            </a:r>
            <a:r>
              <a:rPr lang="fr-FR" sz="3200" b="1" dirty="0" err="1" smtClean="0"/>
              <a:t>didactisation</a:t>
            </a:r>
            <a:r>
              <a:rPr lang="fr-FR" sz="3200" b="1" dirty="0" smtClean="0"/>
              <a:t> du matériel</a:t>
            </a:r>
            <a:endParaRPr lang="fr-FR" sz="3200" dirty="0"/>
          </a:p>
        </p:txBody>
      </p:sp>
      <p:sp>
        <p:nvSpPr>
          <p:cNvPr id="3" name="Espace réservé du contenu 2"/>
          <p:cNvSpPr>
            <a:spLocks noGrp="1"/>
          </p:cNvSpPr>
          <p:nvPr>
            <p:ph idx="1"/>
          </p:nvPr>
        </p:nvSpPr>
        <p:spPr/>
        <p:txBody>
          <a:bodyPr/>
          <a:lstStyle/>
          <a:p>
            <a:pPr fontAlgn="base">
              <a:buNone/>
            </a:pPr>
            <a:endParaRPr lang="fr-FR" b="1" dirty="0"/>
          </a:p>
          <a:p>
            <a:pPr fontAlgn="base"/>
            <a:r>
              <a:rPr lang="fr-FR" dirty="0"/>
              <a:t>Par « </a:t>
            </a:r>
            <a:r>
              <a:rPr lang="fr-FR" dirty="0" err="1"/>
              <a:t>didactisation</a:t>
            </a:r>
            <a:r>
              <a:rPr lang="fr-FR" dirty="0"/>
              <a:t> » nous entendons une série de démarches nécessaires pour la transformation d’un document en matériel didactique. Ces démarches sont constituées </a:t>
            </a:r>
            <a:r>
              <a:rPr lang="fr-FR" dirty="0" smtClean="0"/>
              <a:t>plusieurs </a:t>
            </a:r>
            <a:r>
              <a:rPr lang="fr-FR" dirty="0"/>
              <a:t>points </a:t>
            </a:r>
            <a:r>
              <a:rPr lang="fr-FR" dirty="0" smtClean="0"/>
              <a:t>.</a:t>
            </a:r>
            <a:endParaRPr lang="fr-FR" dirty="0"/>
          </a:p>
          <a:p>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L’analyse pré-pédagogique des documents sélectionnés</a:t>
            </a:r>
            <a:endParaRPr lang="fr-FR" dirty="0"/>
          </a:p>
        </p:txBody>
      </p:sp>
      <p:sp>
        <p:nvSpPr>
          <p:cNvPr id="3" name="Espace réservé du contenu 2"/>
          <p:cNvSpPr>
            <a:spLocks noGrp="1"/>
          </p:cNvSpPr>
          <p:nvPr>
            <p:ph idx="1"/>
          </p:nvPr>
        </p:nvSpPr>
        <p:spPr>
          <a:xfrm>
            <a:off x="428596" y="1428736"/>
            <a:ext cx="8501122" cy="5143536"/>
          </a:xfrm>
        </p:spPr>
        <p:txBody>
          <a:bodyPr>
            <a:normAutofit fontScale="85000" lnSpcReduction="10000"/>
          </a:bodyPr>
          <a:lstStyle/>
          <a:p>
            <a:pPr fontAlgn="base">
              <a:buNone/>
            </a:pPr>
            <a:endParaRPr lang="fr-FR" b="1" dirty="0"/>
          </a:p>
          <a:p>
            <a:pPr fontAlgn="base"/>
            <a:r>
              <a:rPr lang="fr-FR" dirty="0"/>
              <a:t>En 1978, Sophie </a:t>
            </a:r>
            <a:r>
              <a:rPr lang="fr-FR" dirty="0" err="1"/>
              <a:t>Moirand</a:t>
            </a:r>
            <a:r>
              <a:rPr lang="fr-FR" dirty="0"/>
              <a:t> (1978, 86) propose un modèle théorique qu’elle nomme « analyse pré-pédagogique » des documents et qui a pour but l’investigation des fonctionnements du texte aux niveaux sociolinguistique, linguistique et logico-syntaxique. Certes, cette pratique n’est pas toujours possible, surtout à cause du temps limité, mais aussi de l’hétérogénéité du public. C’est pourquoi nous livrerons ici des recommandations plus succinctes et concrètes sur l’utilisation de documents en classe de FLE. Ainsi, lors du traitement préalable du document, l’enseignant doit :</a:t>
            </a:r>
          </a:p>
          <a:p>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L’analyse pré-pédagogique des documents sélectionnés</a:t>
            </a:r>
            <a:endParaRPr lang="fr-FR" dirty="0"/>
          </a:p>
        </p:txBody>
      </p:sp>
      <p:sp>
        <p:nvSpPr>
          <p:cNvPr id="3" name="Espace réservé du contenu 2"/>
          <p:cNvSpPr>
            <a:spLocks noGrp="1"/>
          </p:cNvSpPr>
          <p:nvPr>
            <p:ph idx="1"/>
          </p:nvPr>
        </p:nvSpPr>
        <p:spPr>
          <a:xfrm>
            <a:off x="428596" y="1428736"/>
            <a:ext cx="8258204" cy="5143536"/>
          </a:xfrm>
        </p:spPr>
        <p:txBody>
          <a:bodyPr>
            <a:normAutofit fontScale="77500" lnSpcReduction="20000"/>
          </a:bodyPr>
          <a:lstStyle/>
          <a:p>
            <a:pPr fontAlgn="base"/>
            <a:r>
              <a:rPr lang="fr-FR" dirty="0"/>
              <a:t> lire très attentivement la totalité du document,</a:t>
            </a:r>
          </a:p>
          <a:p>
            <a:pPr fontAlgn="base"/>
            <a:r>
              <a:rPr lang="fr-FR" dirty="0"/>
              <a:t> noter tous les objectifs d’apprentissage possibles pendant la lecture du document,</a:t>
            </a:r>
          </a:p>
          <a:p>
            <a:pPr fontAlgn="base"/>
            <a:r>
              <a:rPr lang="fr-FR" dirty="0"/>
              <a:t> noter toutes les exploitations possibles,</a:t>
            </a:r>
          </a:p>
          <a:p>
            <a:pPr fontAlgn="base"/>
            <a:r>
              <a:rPr lang="fr-FR" dirty="0"/>
              <a:t> garder la mise en page et tout le </a:t>
            </a:r>
            <a:r>
              <a:rPr lang="fr-FR" dirty="0" err="1"/>
              <a:t>paratexte</a:t>
            </a:r>
            <a:r>
              <a:rPr lang="fr-FR" dirty="0"/>
              <a:t> du document,</a:t>
            </a:r>
          </a:p>
          <a:p>
            <a:pPr fontAlgn="base"/>
            <a:r>
              <a:rPr lang="fr-FR" dirty="0"/>
              <a:t> associer le niveau du document avec celui de ses apprenants,</a:t>
            </a:r>
          </a:p>
          <a:p>
            <a:pPr fontAlgn="base"/>
            <a:r>
              <a:rPr lang="fr-FR" dirty="0"/>
              <a:t> éviter les sujets sensibles ou susceptibles de toucher à l’état psychologique des apprenants,</a:t>
            </a:r>
          </a:p>
          <a:p>
            <a:pPr fontAlgn="base"/>
            <a:r>
              <a:rPr lang="fr-FR" dirty="0"/>
              <a:t> vérifier la fiabilité de l’information transmise (</a:t>
            </a:r>
            <a:r>
              <a:rPr lang="fr-FR" dirty="0" err="1"/>
              <a:t>Lemeunier</a:t>
            </a:r>
            <a:r>
              <a:rPr lang="fr-FR" dirty="0"/>
              <a:t>- </a:t>
            </a:r>
            <a:r>
              <a:rPr lang="fr-FR" dirty="0" err="1"/>
              <a:t>Queré</a:t>
            </a:r>
            <a:r>
              <a:rPr lang="fr-FR" dirty="0"/>
              <a:t>, 2004 : 29),</a:t>
            </a:r>
          </a:p>
          <a:p>
            <a:pPr fontAlgn="base"/>
            <a:r>
              <a:rPr lang="fr-FR" dirty="0"/>
              <a:t> imaginer une exploitation à plusieurs niveaux (activités de compréhension globale, sélective, analytique)</a:t>
            </a:r>
          </a:p>
          <a:p>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t>L’élaboration des activités</a:t>
            </a:r>
            <a:endParaRPr lang="fr-FR" dirty="0"/>
          </a:p>
        </p:txBody>
      </p:sp>
      <p:sp>
        <p:nvSpPr>
          <p:cNvPr id="3" name="Espace réservé du contenu 2"/>
          <p:cNvSpPr>
            <a:spLocks noGrp="1"/>
          </p:cNvSpPr>
          <p:nvPr>
            <p:ph idx="1"/>
          </p:nvPr>
        </p:nvSpPr>
        <p:spPr>
          <a:xfrm>
            <a:off x="457200" y="1600200"/>
            <a:ext cx="8686800" cy="4972072"/>
          </a:xfrm>
        </p:spPr>
        <p:txBody>
          <a:bodyPr>
            <a:normAutofit fontScale="77500" lnSpcReduction="20000"/>
          </a:bodyPr>
          <a:lstStyle/>
          <a:p>
            <a:pPr fontAlgn="base"/>
            <a:r>
              <a:rPr lang="fr-FR" dirty="0" smtClean="0"/>
              <a:t>Weiss </a:t>
            </a:r>
            <a:r>
              <a:rPr lang="fr-FR" dirty="0"/>
              <a:t>(2002 : 9) suggère que pour inscrire une activité dans un schéma méthodologique, ainsi que dans ses propres pratiques pédagogiques, l’enseignant doit considérer : </a:t>
            </a:r>
            <a:endParaRPr lang="fr-FR" dirty="0" smtClean="0"/>
          </a:p>
          <a:p>
            <a:pPr fontAlgn="base"/>
            <a:r>
              <a:rPr lang="fr-FR" dirty="0" smtClean="0"/>
              <a:t>l’objectif </a:t>
            </a:r>
            <a:r>
              <a:rPr lang="fr-FR" dirty="0"/>
              <a:t>de cette activité, </a:t>
            </a:r>
            <a:endParaRPr lang="fr-FR" dirty="0" smtClean="0"/>
          </a:p>
          <a:p>
            <a:pPr fontAlgn="base"/>
            <a:r>
              <a:rPr lang="fr-FR" dirty="0" smtClean="0"/>
              <a:t>le </a:t>
            </a:r>
            <a:r>
              <a:rPr lang="fr-FR" dirty="0"/>
              <a:t>niveau des apprenants, les connaissances linguistiques préalables de l’apprenant, </a:t>
            </a:r>
            <a:endParaRPr lang="fr-FR" dirty="0" smtClean="0"/>
          </a:p>
          <a:p>
            <a:pPr fontAlgn="base"/>
            <a:r>
              <a:rPr lang="fr-FR" dirty="0" smtClean="0"/>
              <a:t>les </a:t>
            </a:r>
            <a:r>
              <a:rPr lang="fr-FR" dirty="0"/>
              <a:t>savoir- faire impliqués, </a:t>
            </a:r>
            <a:endParaRPr lang="fr-FR" dirty="0" smtClean="0"/>
          </a:p>
          <a:p>
            <a:pPr fontAlgn="base"/>
            <a:r>
              <a:rPr lang="fr-FR" dirty="0" smtClean="0"/>
              <a:t>le </a:t>
            </a:r>
            <a:r>
              <a:rPr lang="fr-FR" dirty="0"/>
              <a:t>mode de travail, </a:t>
            </a:r>
            <a:endParaRPr lang="fr-FR" dirty="0" smtClean="0"/>
          </a:p>
          <a:p>
            <a:pPr fontAlgn="base"/>
            <a:r>
              <a:rPr lang="fr-FR" dirty="0" smtClean="0"/>
              <a:t>la </a:t>
            </a:r>
            <a:r>
              <a:rPr lang="fr-FR" dirty="0"/>
              <a:t>typologie de l’activité,  </a:t>
            </a:r>
            <a:r>
              <a:rPr lang="fr-FR" dirty="0" smtClean="0"/>
              <a:t>son </a:t>
            </a:r>
            <a:r>
              <a:rPr lang="fr-FR" dirty="0"/>
              <a:t>intégration dans une progression en spirale, </a:t>
            </a:r>
            <a:endParaRPr lang="fr-FR" dirty="0" smtClean="0"/>
          </a:p>
          <a:p>
            <a:pPr fontAlgn="base"/>
            <a:r>
              <a:rPr lang="fr-FR" dirty="0" smtClean="0"/>
              <a:t>le </a:t>
            </a:r>
            <a:r>
              <a:rPr lang="fr-FR" dirty="0"/>
              <a:t>moment où l’on peut la proposer, </a:t>
            </a:r>
            <a:endParaRPr lang="fr-FR" dirty="0" smtClean="0"/>
          </a:p>
          <a:p>
            <a:pPr fontAlgn="base"/>
            <a:r>
              <a:rPr lang="fr-FR" dirty="0" smtClean="0"/>
              <a:t>les </a:t>
            </a:r>
            <a:r>
              <a:rPr lang="fr-FR" dirty="0"/>
              <a:t>préparations nécessaires, les consignes qu’il faut y donner, </a:t>
            </a:r>
            <a:endParaRPr lang="fr-FR" dirty="0" smtClean="0"/>
          </a:p>
          <a:p>
            <a:pPr fontAlgn="base"/>
            <a:r>
              <a:rPr lang="fr-FR" dirty="0" smtClean="0"/>
              <a:t>la </a:t>
            </a:r>
            <a:r>
              <a:rPr lang="fr-FR" dirty="0"/>
              <a:t>durée et le contrôle de sa réussite.</a:t>
            </a:r>
          </a:p>
          <a:p>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42900"/>
            <a:ext cx="8229600" cy="1143000"/>
          </a:xfrm>
        </p:spPr>
        <p:txBody>
          <a:bodyPr/>
          <a:lstStyle/>
          <a:p>
            <a:r>
              <a:rPr lang="fr-FR" b="1" dirty="0" smtClean="0"/>
              <a:t>La typologie des activités</a:t>
            </a:r>
            <a:endParaRPr lang="fr-FR" dirty="0"/>
          </a:p>
        </p:txBody>
      </p:sp>
      <p:sp>
        <p:nvSpPr>
          <p:cNvPr id="3" name="Espace réservé du contenu 2"/>
          <p:cNvSpPr>
            <a:spLocks noGrp="1"/>
          </p:cNvSpPr>
          <p:nvPr>
            <p:ph idx="1"/>
          </p:nvPr>
        </p:nvSpPr>
        <p:spPr>
          <a:xfrm>
            <a:off x="-32" y="214290"/>
            <a:ext cx="8786842" cy="5500726"/>
          </a:xfrm>
        </p:spPr>
        <p:txBody>
          <a:bodyPr>
            <a:noAutofit/>
          </a:bodyPr>
          <a:lstStyle/>
          <a:p>
            <a:pPr fontAlgn="base">
              <a:buNone/>
            </a:pPr>
            <a:endParaRPr lang="fr-FR" sz="2400" b="1" dirty="0"/>
          </a:p>
          <a:p>
            <a:pPr fontAlgn="base">
              <a:buNone/>
            </a:pPr>
            <a:r>
              <a:rPr lang="fr-FR" sz="2400" dirty="0" smtClean="0"/>
              <a:t>     La </a:t>
            </a:r>
            <a:r>
              <a:rPr lang="fr-FR" sz="2400" dirty="0"/>
              <a:t>typologie des activités est étroitement liée à leurs fonctions qui, selon </a:t>
            </a:r>
            <a:r>
              <a:rPr lang="fr-FR" sz="2400" dirty="0" err="1"/>
              <a:t>Pendanx</a:t>
            </a:r>
            <a:r>
              <a:rPr lang="fr-FR" sz="2400" dirty="0"/>
              <a:t> (1998 : 69), peuvent être rangées dans quatre catégories :</a:t>
            </a:r>
          </a:p>
          <a:p>
            <a:pPr fontAlgn="base"/>
            <a:r>
              <a:rPr lang="fr-FR" sz="2400" b="1" dirty="0"/>
              <a:t> la fonction de « découverte- exploration</a:t>
            </a:r>
            <a:r>
              <a:rPr lang="fr-FR" sz="2400" dirty="0"/>
              <a:t> », </a:t>
            </a:r>
            <a:r>
              <a:rPr lang="fr-FR" sz="2400" b="1" dirty="0"/>
              <a:t>sensibilisation à un problème </a:t>
            </a:r>
            <a:r>
              <a:rPr lang="fr-FR" sz="2400" dirty="0"/>
              <a:t>ou à un fait de langue inconnu,  la fonction de « structuration », fonction qui englobe également la conceptualisation,</a:t>
            </a:r>
          </a:p>
          <a:p>
            <a:pPr fontAlgn="base"/>
            <a:r>
              <a:rPr lang="fr-FR" sz="2400" dirty="0"/>
              <a:t> </a:t>
            </a:r>
            <a:r>
              <a:rPr lang="fr-FR" sz="2400" b="1" dirty="0"/>
              <a:t>la fonction d’« entraînement</a:t>
            </a:r>
            <a:r>
              <a:rPr lang="fr-FR" sz="2400" dirty="0"/>
              <a:t> » qui fait appel à la systématisation et à l’automatisation, surtout à travers d’exercices structuraux,</a:t>
            </a:r>
          </a:p>
          <a:p>
            <a:pPr fontAlgn="base"/>
            <a:r>
              <a:rPr lang="fr-FR" sz="2400" dirty="0"/>
              <a:t> </a:t>
            </a:r>
            <a:r>
              <a:rPr lang="fr-FR" sz="2400" b="1" dirty="0"/>
              <a:t>la fonction d’ « évaluation » ou d’autoévaluation</a:t>
            </a:r>
            <a:r>
              <a:rPr lang="fr-FR" sz="2400" dirty="0"/>
              <a:t>.</a:t>
            </a:r>
          </a:p>
          <a:p>
            <a:pPr fontAlgn="base"/>
            <a:r>
              <a:rPr lang="fr-FR" sz="2400" dirty="0"/>
              <a:t>Ainsi, pour ce qui concerne la typologie des activités, on recourt aux catégories suivantes </a:t>
            </a:r>
            <a:r>
              <a:rPr lang="fr-FR" sz="2400" b="1" dirty="0"/>
              <a:t>: les activités communicatives</a:t>
            </a:r>
            <a:r>
              <a:rPr lang="fr-FR" sz="2400" dirty="0"/>
              <a:t>, </a:t>
            </a:r>
            <a:r>
              <a:rPr lang="fr-FR" sz="2400" b="1" dirty="0"/>
              <a:t>les activités d’accès </a:t>
            </a:r>
            <a:r>
              <a:rPr lang="fr-FR" sz="2400" dirty="0"/>
              <a:t>au sens / de compréhension (Exemple : Regardez la vidéo et cochez les noms des commerces devant lesquels la jeune femme passe), </a:t>
            </a:r>
            <a:r>
              <a:rPr lang="fr-FR" sz="2400" b="1" dirty="0"/>
              <a:t>les activités d’expression</a:t>
            </a:r>
            <a:r>
              <a:rPr lang="fr-FR" sz="2400" dirty="0"/>
              <a:t>, </a:t>
            </a:r>
            <a:r>
              <a:rPr lang="fr-FR" sz="2400" b="1" dirty="0"/>
              <a:t>les activités dites « ludiques</a:t>
            </a:r>
            <a:r>
              <a:rPr lang="fr-FR" sz="2400" dirty="0"/>
              <a:t> »</a:t>
            </a:r>
          </a:p>
          <a:p>
            <a:pPr fontAlgn="base"/>
            <a:endParaRPr lang="fr-FR" sz="2400" b="1" dirty="0"/>
          </a:p>
          <a:p>
            <a:endParaRPr lang="fr-FR"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10000"/>
          </a:bodyPr>
          <a:lstStyle/>
          <a:p>
            <a:pPr fontAlgn="base"/>
            <a:r>
              <a:rPr lang="fr-FR" dirty="0"/>
              <a:t>Les matériels sont de nombreux éléments pouvant être regroupés en un ensemble, rassemblés selon leur utilisation au sein d’une quelconque fin concrète. Les éléments de l’ensemble peuvent être réels (physiques), virtuels ou abstraits.</a:t>
            </a:r>
          </a:p>
          <a:p>
            <a:pPr fontAlgn="base"/>
            <a:r>
              <a:rPr lang="fr-FR" dirty="0"/>
              <a:t>Par matériel didactique on entend tout matériel réunissant les moyens et les ressources qui facilitent l’enseignement et l’apprentissage. Ce genre de matériel est très utilisé dans le cadre éducatif afin de faciliter l’acquisition de concepts, d’habiletés, d’attitudes et de dextérités.</a:t>
            </a:r>
          </a:p>
          <a:p>
            <a:pPr fontAlgn="base"/>
            <a:endParaRPr lang="fr-FR" dirty="0"/>
          </a:p>
          <a:p>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274638"/>
            <a:ext cx="8929718" cy="1143000"/>
          </a:xfrm>
        </p:spPr>
        <p:txBody>
          <a:bodyPr>
            <a:normAutofit fontScale="90000"/>
          </a:bodyPr>
          <a:lstStyle/>
          <a:p>
            <a:r>
              <a:rPr lang="fr-FR" b="1" dirty="0" smtClean="0"/>
              <a:t>L’adéquation entre supports et activités</a:t>
            </a:r>
            <a:endParaRPr lang="fr-FR" dirty="0"/>
          </a:p>
        </p:txBody>
      </p:sp>
      <p:sp>
        <p:nvSpPr>
          <p:cNvPr id="3" name="Espace réservé du contenu 2"/>
          <p:cNvSpPr>
            <a:spLocks noGrp="1"/>
          </p:cNvSpPr>
          <p:nvPr>
            <p:ph idx="1"/>
          </p:nvPr>
        </p:nvSpPr>
        <p:spPr/>
        <p:txBody>
          <a:bodyPr>
            <a:normAutofit fontScale="92500" lnSpcReduction="10000"/>
          </a:bodyPr>
          <a:lstStyle/>
          <a:p>
            <a:pPr fontAlgn="base">
              <a:buNone/>
            </a:pPr>
            <a:endParaRPr lang="fr-FR" b="1" dirty="0"/>
          </a:p>
          <a:p>
            <a:pPr fontAlgn="base"/>
            <a:r>
              <a:rPr lang="fr-FR" dirty="0"/>
              <a:t>L’adéquation entre les supports et les activités est très importante pour l’élaboration des activités. </a:t>
            </a:r>
            <a:r>
              <a:rPr lang="fr-FR" dirty="0" err="1"/>
              <a:t>Gaonac’h</a:t>
            </a:r>
            <a:r>
              <a:rPr lang="fr-FR" dirty="0"/>
              <a:t> (1987 : 201) suggère en effet </a:t>
            </a:r>
            <a:r>
              <a:rPr lang="fr-FR" b="1" dirty="0"/>
              <a:t>qu’on n’apprend pas une langue mais des situations de langage</a:t>
            </a:r>
            <a:r>
              <a:rPr lang="fr-FR" dirty="0"/>
              <a:t> : cela signifie que la variété des activités conduit à une variété de compétences. </a:t>
            </a:r>
            <a:br>
              <a:rPr lang="fr-FR" dirty="0"/>
            </a:br>
            <a:r>
              <a:rPr lang="fr-FR" dirty="0"/>
              <a:t>Exemple : une visite guidée dans un quartier s’assortit très bien avec l’élaboration du plan d’un quartier.</a:t>
            </a:r>
          </a:p>
          <a:p>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4"/>
            <a:ext cx="8229600" cy="1143000"/>
          </a:xfrm>
        </p:spPr>
        <p:txBody>
          <a:bodyPr/>
          <a:lstStyle/>
          <a:p>
            <a:r>
              <a:rPr lang="fr-FR" b="1" dirty="0" smtClean="0"/>
              <a:t>La rédaction des consignes</a:t>
            </a:r>
            <a:endParaRPr lang="fr-FR" dirty="0"/>
          </a:p>
        </p:txBody>
      </p:sp>
      <p:sp>
        <p:nvSpPr>
          <p:cNvPr id="3" name="Espace réservé du contenu 2"/>
          <p:cNvSpPr>
            <a:spLocks noGrp="1"/>
          </p:cNvSpPr>
          <p:nvPr>
            <p:ph idx="1"/>
          </p:nvPr>
        </p:nvSpPr>
        <p:spPr>
          <a:xfrm>
            <a:off x="357158" y="1071546"/>
            <a:ext cx="8229600" cy="5214974"/>
          </a:xfrm>
        </p:spPr>
        <p:txBody>
          <a:bodyPr>
            <a:noAutofit/>
          </a:bodyPr>
          <a:lstStyle/>
          <a:p>
            <a:pPr fontAlgn="base">
              <a:buNone/>
            </a:pPr>
            <a:endParaRPr lang="fr-FR" sz="2800" b="1" dirty="0"/>
          </a:p>
          <a:p>
            <a:pPr fontAlgn="base"/>
            <a:r>
              <a:rPr lang="fr-FR" sz="2400" dirty="0"/>
              <a:t>La rédaction des consignes doit se faire avec toute la précision voulue car l’apprenant doit comprendre immédiatement ce qu’il est invité à faire</a:t>
            </a:r>
            <a:r>
              <a:rPr lang="fr-FR" sz="2400" dirty="0" smtClean="0"/>
              <a:t>.</a:t>
            </a:r>
          </a:p>
          <a:p>
            <a:pPr fontAlgn="base"/>
            <a:r>
              <a:rPr lang="fr-FR" sz="2400" dirty="0" smtClean="0"/>
              <a:t> </a:t>
            </a:r>
            <a:r>
              <a:rPr lang="fr-FR" sz="2400" dirty="0"/>
              <a:t>La consigne doit requérir la réception/production d’éléments linguistiques au sein d’un contexte communicatif, tout en conservant le caractère social et la fonction communicative du texte. </a:t>
            </a:r>
            <a:endParaRPr lang="fr-FR" sz="2400" dirty="0" smtClean="0"/>
          </a:p>
          <a:p>
            <a:pPr fontAlgn="base"/>
            <a:r>
              <a:rPr lang="fr-FR" sz="2400" dirty="0" smtClean="0"/>
              <a:t>En </a:t>
            </a:r>
            <a:r>
              <a:rPr lang="fr-FR" sz="2400" dirty="0"/>
              <a:t>outre, nous soulignons que les situations inventées pour les activités et l’entraînement de l’apprenant doivent non seulement être proches de sa réalité, mais aussi prendre sérieusement en compte le rapport de celui-ci avec le référent, qui doit absolument le concerner (</a:t>
            </a:r>
            <a:r>
              <a:rPr lang="fr-FR" sz="2400" dirty="0" err="1"/>
              <a:t>Tokatlidou</a:t>
            </a:r>
            <a:r>
              <a:rPr lang="fr-FR" sz="2400" dirty="0"/>
              <a:t>, 2003, 262).</a:t>
            </a:r>
          </a:p>
          <a:p>
            <a:pPr fontAlgn="base"/>
            <a:r>
              <a:rPr lang="fr-FR" sz="1900" dirty="0"/>
              <a:t> </a:t>
            </a:r>
          </a:p>
          <a:p>
            <a:endParaRPr lang="fr-FR"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4"/>
            <a:ext cx="8229600" cy="1143000"/>
          </a:xfrm>
        </p:spPr>
        <p:txBody>
          <a:bodyPr/>
          <a:lstStyle/>
          <a:p>
            <a:r>
              <a:rPr lang="fr-FR" b="1" dirty="0" smtClean="0"/>
              <a:t>La rédaction des consignes</a:t>
            </a:r>
            <a:endParaRPr lang="fr-FR" dirty="0"/>
          </a:p>
        </p:txBody>
      </p:sp>
      <p:sp>
        <p:nvSpPr>
          <p:cNvPr id="3" name="Espace réservé du contenu 2"/>
          <p:cNvSpPr>
            <a:spLocks noGrp="1"/>
          </p:cNvSpPr>
          <p:nvPr>
            <p:ph idx="1"/>
          </p:nvPr>
        </p:nvSpPr>
        <p:spPr>
          <a:xfrm>
            <a:off x="357158" y="500042"/>
            <a:ext cx="8229600" cy="5214974"/>
          </a:xfrm>
        </p:spPr>
        <p:txBody>
          <a:bodyPr>
            <a:noAutofit/>
          </a:bodyPr>
          <a:lstStyle/>
          <a:p>
            <a:pPr fontAlgn="base">
              <a:buNone/>
            </a:pPr>
            <a:endParaRPr lang="fr-FR" sz="2800" b="1" dirty="0"/>
          </a:p>
          <a:p>
            <a:pPr fontAlgn="base"/>
            <a:r>
              <a:rPr lang="fr-FR" sz="2400" dirty="0" smtClean="0"/>
              <a:t>Selon </a:t>
            </a:r>
            <a:r>
              <a:rPr lang="fr-FR" sz="2400" dirty="0" err="1"/>
              <a:t>Djoudi</a:t>
            </a:r>
            <a:r>
              <a:rPr lang="fr-FR" sz="2400" dirty="0"/>
              <a:t> , les indicateurs qui peuvent nous aider à l’élaboration d’une consigne avec plus de précision, sont les suivants : </a:t>
            </a:r>
            <a:endParaRPr lang="fr-FR" sz="2400" dirty="0" smtClean="0"/>
          </a:p>
          <a:p>
            <a:pPr fontAlgn="base"/>
            <a:r>
              <a:rPr lang="fr-FR" sz="2400" dirty="0" smtClean="0"/>
              <a:t>Pourquoi </a:t>
            </a:r>
            <a:r>
              <a:rPr lang="fr-FR" sz="2400" dirty="0"/>
              <a:t>ce travail ? (quel intérêt pour l’élève ?), Que faire ? (Qu’est-ce que l’élève doit être capable de réaliser ?), Comment le faire et avec quoi ? (Quelles sont les conditions matérielles, les modalités de travail, la durée, etc.), Jusqu’à quel degré d’achèvement ou de réussite ? (Quelle est la barre de difficulté ?)</a:t>
            </a:r>
          </a:p>
          <a:p>
            <a:pPr fontAlgn="base"/>
            <a:r>
              <a:rPr lang="fr-FR" sz="2400" dirty="0"/>
              <a:t>Exemple : Votre ami Pierre souhaite venir chez vous pour la première fois. Afin de l’aider à trouver votre maison, vous lui proposez un plan de votre quartier. Supposez que le quartier de la vidéo est le vôtre et notez dans la bonne case sur le plan qui vous a été distribué tous les magasins présentés dans la vidéo (par ex. restaurant, etc.), pour aider Paul à s’orienter. </a:t>
            </a:r>
          </a:p>
          <a:p>
            <a:endParaRPr lang="fr-FR" sz="2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buNone/>
            </a:pPr>
            <a:r>
              <a:rPr lang="fr-FR" sz="2000" dirty="0" smtClean="0"/>
              <a:t> </a:t>
            </a:r>
          </a:p>
          <a:p>
            <a:endParaRPr lang="fr-FR" dirty="0"/>
          </a:p>
        </p:txBody>
      </p:sp>
      <p:sp>
        <p:nvSpPr>
          <p:cNvPr id="4" name="Rectangle 3"/>
          <p:cNvSpPr/>
          <p:nvPr/>
        </p:nvSpPr>
        <p:spPr>
          <a:xfrm>
            <a:off x="3357554" y="2857496"/>
            <a:ext cx="1571636" cy="8572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consigne</a:t>
            </a:r>
            <a:endParaRPr lang="fr-FR" dirty="0"/>
          </a:p>
        </p:txBody>
      </p:sp>
      <p:sp>
        <p:nvSpPr>
          <p:cNvPr id="5" name="Rectangle 4"/>
          <p:cNvSpPr/>
          <p:nvPr/>
        </p:nvSpPr>
        <p:spPr>
          <a:xfrm>
            <a:off x="5286380" y="1928802"/>
            <a:ext cx="3357586" cy="10715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Pourquoi ce travail ?</a:t>
            </a:r>
          </a:p>
          <a:p>
            <a:pPr algn="ctr"/>
            <a:r>
              <a:rPr lang="fr-FR" dirty="0" smtClean="0"/>
              <a:t>(quel intérêt pour l’élève ?), </a:t>
            </a:r>
            <a:endParaRPr lang="fr-FR" dirty="0"/>
          </a:p>
        </p:txBody>
      </p:sp>
      <p:sp>
        <p:nvSpPr>
          <p:cNvPr id="6" name="Rectangle 5"/>
          <p:cNvSpPr/>
          <p:nvPr/>
        </p:nvSpPr>
        <p:spPr>
          <a:xfrm>
            <a:off x="5214942" y="3571876"/>
            <a:ext cx="3571900" cy="13573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Que faire ? (Qu’est-ce que l’élève doit être capable de réaliser ?), </a:t>
            </a:r>
            <a:endParaRPr lang="fr-FR" dirty="0"/>
          </a:p>
        </p:txBody>
      </p:sp>
      <p:sp>
        <p:nvSpPr>
          <p:cNvPr id="7" name="Rectangle 6"/>
          <p:cNvSpPr/>
          <p:nvPr/>
        </p:nvSpPr>
        <p:spPr>
          <a:xfrm>
            <a:off x="428628" y="4286256"/>
            <a:ext cx="2714612" cy="17859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Jusqu’à quel degré d’achèvement ou de réussite ? (Quelle est la barre de difficulté ?)</a:t>
            </a:r>
            <a:endParaRPr lang="fr-FR" dirty="0"/>
          </a:p>
        </p:txBody>
      </p:sp>
      <p:sp>
        <p:nvSpPr>
          <p:cNvPr id="8" name="Rectangle 7"/>
          <p:cNvSpPr/>
          <p:nvPr/>
        </p:nvSpPr>
        <p:spPr>
          <a:xfrm>
            <a:off x="214282" y="2214554"/>
            <a:ext cx="2928958" cy="17145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Comment le faire et avec quoi ?</a:t>
            </a:r>
          </a:p>
          <a:p>
            <a:pPr algn="ctr"/>
            <a:r>
              <a:rPr lang="fr-FR" dirty="0" smtClean="0"/>
              <a:t>(Quelles sont les conditions matérielles, les modalités de travail, la durée, etc.)</a:t>
            </a:r>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5" name="Espace réservé du contenu 4" descr="téléchargement (1).png"/>
          <p:cNvPicPr>
            <a:picLocks noGrp="1" noChangeAspect="1"/>
          </p:cNvPicPr>
          <p:nvPr>
            <p:ph idx="1"/>
          </p:nvPr>
        </p:nvPicPr>
        <p:blipFill>
          <a:blip r:embed="rId2"/>
          <a:stretch>
            <a:fillRect/>
          </a:stretch>
        </p:blipFill>
        <p:spPr>
          <a:xfrm>
            <a:off x="242397" y="1714488"/>
            <a:ext cx="8830197" cy="3634593"/>
          </a:xfr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14338"/>
            <a:ext cx="8229600" cy="1143000"/>
          </a:xfrm>
        </p:spPr>
        <p:txBody>
          <a:bodyPr>
            <a:normAutofit fontScale="90000"/>
          </a:bodyPr>
          <a:lstStyle/>
          <a:p>
            <a:r>
              <a:rPr lang="fr-FR" sz="3600" b="1" dirty="0" smtClean="0"/>
              <a:t>La présentation et la forme finale du matériel</a:t>
            </a:r>
            <a:endParaRPr lang="fr-FR" dirty="0"/>
          </a:p>
        </p:txBody>
      </p:sp>
      <p:sp>
        <p:nvSpPr>
          <p:cNvPr id="3" name="Espace réservé du contenu 2"/>
          <p:cNvSpPr>
            <a:spLocks noGrp="1"/>
          </p:cNvSpPr>
          <p:nvPr>
            <p:ph idx="1"/>
          </p:nvPr>
        </p:nvSpPr>
        <p:spPr>
          <a:xfrm>
            <a:off x="457200" y="285728"/>
            <a:ext cx="8472518" cy="4768865"/>
          </a:xfrm>
        </p:spPr>
        <p:txBody>
          <a:bodyPr>
            <a:noAutofit/>
          </a:bodyPr>
          <a:lstStyle/>
          <a:p>
            <a:pPr fontAlgn="base">
              <a:buNone/>
            </a:pPr>
            <a:endParaRPr lang="fr-FR" sz="2200" b="1" dirty="0"/>
          </a:p>
          <a:p>
            <a:pPr fontAlgn="base"/>
            <a:r>
              <a:rPr lang="fr-FR" sz="2200" dirty="0"/>
              <a:t>La présentation performante de documents didactiques relève entre autres :</a:t>
            </a:r>
          </a:p>
          <a:p>
            <a:pPr fontAlgn="base"/>
            <a:r>
              <a:rPr lang="fr-FR" sz="2200" dirty="0"/>
              <a:t> de la correction orthographique du texte,</a:t>
            </a:r>
          </a:p>
          <a:p>
            <a:pPr fontAlgn="base"/>
            <a:r>
              <a:rPr lang="fr-FR" sz="2200" dirty="0"/>
              <a:t> de la modification du texte, si nécessaire, en le simplifiant ou en l’enrichissant par des éléments iconiques ou d’autres textes explicatifs,</a:t>
            </a:r>
          </a:p>
          <a:p>
            <a:pPr fontAlgn="base"/>
            <a:r>
              <a:rPr lang="fr-FR" sz="2200" dirty="0"/>
              <a:t> de la présentation de consignes claires et soignées,</a:t>
            </a:r>
          </a:p>
          <a:p>
            <a:pPr fontAlgn="base"/>
            <a:r>
              <a:rPr lang="fr-FR" sz="2200" dirty="0"/>
              <a:t> de l’indication de l’origine du document et, finalement,</a:t>
            </a:r>
          </a:p>
          <a:p>
            <a:pPr fontAlgn="base"/>
            <a:r>
              <a:rPr lang="fr-FR" sz="2200" dirty="0"/>
              <a:t> du souci d’éviter les documents mal présentés ou mal photocopiés.</a:t>
            </a:r>
          </a:p>
          <a:p>
            <a:pPr fontAlgn="base">
              <a:buNone/>
            </a:pPr>
            <a:endParaRPr lang="fr-FR" sz="1100" dirty="0" smtClean="0"/>
          </a:p>
          <a:p>
            <a:pPr fontAlgn="base">
              <a:buNone/>
            </a:pPr>
            <a:r>
              <a:rPr lang="fr-FR" sz="2200" dirty="0" smtClean="0"/>
              <a:t>Certes</a:t>
            </a:r>
            <a:r>
              <a:rPr lang="fr-FR" sz="2200" dirty="0"/>
              <a:t>, une fois la présentation des activités effectuée, nous devrons décider de la forme que l’ensemble de notre matériel aura : s’agira-t-il d’une simple photocopie, d’une fiche de travail, ou bien de la mise sur pied d’un projet pédagogique tout entier ?</a:t>
            </a:r>
          </a:p>
          <a:p>
            <a:pPr fontAlgn="base"/>
            <a:r>
              <a:rPr lang="fr-FR" sz="2200" dirty="0"/>
              <a:t>Exemple : élaborer le matériel à distribuer aux apprenants, découper les premiers secondes inutiles du document audiovisuel exploité, proposer des images en couleur. </a:t>
            </a:r>
          </a:p>
          <a:p>
            <a:endParaRPr lang="fr-FR" sz="22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200" u="sng" dirty="0" smtClean="0"/>
              <a:t>La préparation du matériel didactique en six pas</a:t>
            </a:r>
            <a:endParaRPr lang="fr-FR" sz="3200" u="sng" dirty="0"/>
          </a:p>
        </p:txBody>
      </p:sp>
      <p:sp>
        <p:nvSpPr>
          <p:cNvPr id="3" name="Espace réservé du contenu 2"/>
          <p:cNvSpPr>
            <a:spLocks noGrp="1"/>
          </p:cNvSpPr>
          <p:nvPr>
            <p:ph idx="1"/>
          </p:nvPr>
        </p:nvSpPr>
        <p:spPr>
          <a:xfrm>
            <a:off x="457200" y="1600200"/>
            <a:ext cx="8229600" cy="4829196"/>
          </a:xfrm>
        </p:spPr>
        <p:txBody>
          <a:bodyPr>
            <a:normAutofit fontScale="85000" lnSpcReduction="20000"/>
          </a:bodyPr>
          <a:lstStyle/>
          <a:p>
            <a:pPr fontAlgn="base">
              <a:buNone/>
            </a:pPr>
            <a:endParaRPr lang="fr-FR" dirty="0"/>
          </a:p>
          <a:p>
            <a:pPr fontAlgn="base"/>
            <a:r>
              <a:rPr lang="fr-FR" dirty="0"/>
              <a:t> Considérer son contexte institutionnel (public, heures par semaine, équipement technique),</a:t>
            </a:r>
          </a:p>
          <a:p>
            <a:pPr fontAlgn="base"/>
            <a:r>
              <a:rPr lang="fr-FR" dirty="0"/>
              <a:t> choisir une thématique adaptée,</a:t>
            </a:r>
          </a:p>
          <a:p>
            <a:pPr fontAlgn="base"/>
            <a:r>
              <a:rPr lang="fr-FR" dirty="0"/>
              <a:t> définir les objectifs (communicatifs, fonctionnels, etc.),</a:t>
            </a:r>
          </a:p>
          <a:p>
            <a:pPr fontAlgn="base"/>
            <a:r>
              <a:rPr lang="fr-FR" dirty="0"/>
              <a:t> trouver le(s) support(s), soit dans un corpus de documents personnel, soit en saisissant des mots- clés dans un moteur de recherche,</a:t>
            </a:r>
          </a:p>
          <a:p>
            <a:pPr fontAlgn="base"/>
            <a:r>
              <a:rPr lang="fr-FR" dirty="0"/>
              <a:t> préparer des activités amenant à la réussite des objectifs visés,</a:t>
            </a:r>
          </a:p>
          <a:p>
            <a:pPr fontAlgn="base"/>
            <a:r>
              <a:rPr lang="fr-FR" dirty="0"/>
              <a:t> soigner la forme finale du matériel remis aux apprenants.</a:t>
            </a:r>
          </a:p>
          <a:p>
            <a:endParaRPr lang="fr-F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1462"/>
            <a:ext cx="8229600" cy="1143000"/>
          </a:xfrm>
        </p:spPr>
        <p:txBody>
          <a:bodyPr>
            <a:normAutofit/>
          </a:bodyPr>
          <a:lstStyle/>
          <a:p>
            <a:r>
              <a:rPr lang="fr-FR" b="1" dirty="0" smtClean="0"/>
              <a:t>DISCUSSION</a:t>
            </a:r>
            <a:endParaRPr lang="fr-FR" dirty="0"/>
          </a:p>
        </p:txBody>
      </p:sp>
      <p:sp>
        <p:nvSpPr>
          <p:cNvPr id="3" name="Espace réservé du contenu 2"/>
          <p:cNvSpPr>
            <a:spLocks noGrp="1"/>
          </p:cNvSpPr>
          <p:nvPr>
            <p:ph idx="1"/>
          </p:nvPr>
        </p:nvSpPr>
        <p:spPr>
          <a:xfrm>
            <a:off x="214282" y="1071546"/>
            <a:ext cx="8472518" cy="5286412"/>
          </a:xfrm>
        </p:spPr>
        <p:txBody>
          <a:bodyPr>
            <a:noAutofit/>
          </a:bodyPr>
          <a:lstStyle/>
          <a:p>
            <a:pPr fontAlgn="base"/>
            <a:r>
              <a:rPr lang="fr-FR" sz="1800" dirty="0" smtClean="0"/>
              <a:t>ce </a:t>
            </a:r>
            <a:r>
              <a:rPr lang="fr-FR" sz="1800" dirty="0"/>
              <a:t>que l’enseignant propose en classe comme matériel didactique personnel dépend de sa formation, du public-cible, de sa créativité, de son inspiration, de son goût, des sources qu’il a à sa disposition, ainsi que de sa capacité à mettre tout cela ensemble afin de les utiliser d’une façon appropriée.</a:t>
            </a:r>
          </a:p>
          <a:p>
            <a:pPr fontAlgn="base"/>
            <a:r>
              <a:rPr lang="fr-FR" sz="1800" dirty="0" smtClean="0"/>
              <a:t>il </a:t>
            </a:r>
            <a:r>
              <a:rPr lang="fr-FR" sz="1800" dirty="0"/>
              <a:t>s’agit d’une tâche exigeante et, souvent, pénible. Or, selon Bérard (1995 : 24), la disparition du manuel au profit d’un ensemble de supports organisés par l’enseignant ne semble pas toujours viable, car le fait que les élèves disposent d’un manuel représente un progrès. D’ailleurs, « la mise en place de ces pratiques n’est possible qu’à certaines conditions : documents et activités disponibles, temps d’élaboration intégré dans les horaires de travail des enseignants, etc. » (ibid.)</a:t>
            </a:r>
          </a:p>
          <a:p>
            <a:pPr fontAlgn="base"/>
            <a:r>
              <a:rPr lang="fr-FR" sz="1800" dirty="0"/>
              <a:t>Cependant, Bérard prévoit également la possibilité pour l’enseignant d’une LE dans un avenir proche de « constituer son matériel didactique à partir de documents écrits, sonores, vidéo, informatiques, puisés dans un centre de ressources », ce qui conduirait au développement de compétences et à une formation de l’enseignant « tournées vers la gestion du support » (ibid.), ainsi qu’à l’évaluation et à l’utilisation de ressources diversifiées.</a:t>
            </a:r>
          </a:p>
          <a:p>
            <a:pPr fontAlgn="base"/>
            <a:r>
              <a:rPr lang="fr-FR" sz="1800" dirty="0"/>
              <a:t>Toutes ces considérations contradictoires nous donnent matière à réfléchir à propos des entraves possibles – repérées peut-être sous la forme de stéréotypes ou même dues à un manque de formation adéquate –, ce qui pourrait fournir à l’enseignant de nouvelles bases pour une meilleure confiance en lui</a:t>
            </a:r>
            <a:r>
              <a:rPr lang="fr-FR" sz="1800" dirty="0" smtClean="0"/>
              <a:t>.</a:t>
            </a:r>
            <a:endParaRPr lang="fr-FR" sz="18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Consigne </a:t>
            </a:r>
            <a:endParaRPr lang="fr-FR"/>
          </a:p>
        </p:txBody>
      </p:sp>
      <p:sp>
        <p:nvSpPr>
          <p:cNvPr id="3" name="Espace réservé du contenu 2"/>
          <p:cNvSpPr>
            <a:spLocks noGrp="1"/>
          </p:cNvSpPr>
          <p:nvPr>
            <p:ph idx="1"/>
          </p:nvPr>
        </p:nvSpPr>
        <p:spPr>
          <a:xfrm>
            <a:off x="457200" y="1600200"/>
            <a:ext cx="8472518" cy="4525963"/>
          </a:xfrm>
        </p:spPr>
        <p:txBody>
          <a:bodyPr/>
          <a:lstStyle/>
          <a:p>
            <a:r>
              <a:rPr lang="fr-FR" dirty="0" err="1" smtClean="0"/>
              <a:t>Didactiser</a:t>
            </a:r>
            <a:r>
              <a:rPr lang="fr-FR" dirty="0" smtClean="0"/>
              <a:t> des documents authentiques</a:t>
            </a:r>
          </a:p>
          <a:p>
            <a:r>
              <a:rPr lang="fr-FR" dirty="0" err="1" smtClean="0"/>
              <a:t>Didactiser</a:t>
            </a:r>
            <a:r>
              <a:rPr lang="fr-FR" dirty="0" smtClean="0"/>
              <a:t> une communication – carte mentale </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7500" lnSpcReduction="20000"/>
          </a:bodyPr>
          <a:lstStyle/>
          <a:p>
            <a:pPr fontAlgn="base"/>
            <a:r>
              <a:rPr lang="fr-FR" dirty="0" smtClean="0"/>
              <a:t>Nous </a:t>
            </a:r>
            <a:r>
              <a:rPr lang="fr-FR" dirty="0"/>
              <a:t>retiendrons que le matériel didactique doit comprendre les éléments qui permettent un certain apprentissage spécifique. Ceci-dit, un livre n’est pas nécessairement toujours un matériel didactique. Si un élève lit un livre (un roman, par exemple) sans parvenir à l’analyser ou à faire un travail sur lui, dans ce cas le livre n’a pas pour rôle de servir de matériel didactique, même s’il apporte des informations de culture générale et enrichit la culture littéraire de l’élève en tant que lecteur</a:t>
            </a:r>
            <a:r>
              <a:rPr lang="fr-FR" dirty="0" smtClean="0"/>
              <a:t>.</a:t>
            </a:r>
          </a:p>
          <a:p>
            <a:pPr fontAlgn="base"/>
            <a:r>
              <a:rPr lang="fr-FR" dirty="0" smtClean="0"/>
              <a:t>Par contre, si ce même livre est analysé avec l’aide et sous l’orientation d’un professeur et est étudié selon certaines règles, alors il est bel et bien un matériel didactique permettant de soutenir l’apprentissage.</a:t>
            </a:r>
          </a:p>
          <a:p>
            <a:pPr fontAlgn="base"/>
            <a:endParaRPr lang="fr-FR" dirty="0"/>
          </a:p>
          <a:p>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7500" lnSpcReduction="20000"/>
          </a:bodyPr>
          <a:lstStyle/>
          <a:p>
            <a:pPr fontAlgn="base"/>
            <a:r>
              <a:rPr lang="fr-FR" dirty="0" smtClean="0"/>
              <a:t>Les </a:t>
            </a:r>
            <a:r>
              <a:rPr lang="fr-FR" dirty="0"/>
              <a:t>experts en la matière affirment que, pour être considéré didactique, un livre doit être communicatif </a:t>
            </a:r>
            <a:endParaRPr lang="fr-FR" dirty="0" smtClean="0"/>
          </a:p>
          <a:p>
            <a:pPr fontAlgn="base">
              <a:buNone/>
            </a:pPr>
            <a:r>
              <a:rPr lang="fr-FR" dirty="0" smtClean="0"/>
              <a:t>(</a:t>
            </a:r>
            <a:r>
              <a:rPr lang="fr-FR" dirty="0"/>
              <a:t>il doit faire en sorte que le public visé puisse le lire avec aisance), avoir une structure (c’est-à-dire, être cohérent dans ses parties et tout au long de son développement) et être pragmatique (pour offrir les ressources suffisantes qui permettent à l’élève de vérifier et de mettre en place les connaissances acquises).</a:t>
            </a:r>
          </a:p>
          <a:p>
            <a:pPr fontAlgn="base"/>
            <a:r>
              <a:rPr lang="fr-FR" dirty="0"/>
              <a:t>Nous retiendrons que non seulement les </a:t>
            </a:r>
            <a:r>
              <a:rPr lang="fr-FR" dirty="0" smtClean="0"/>
              <a:t>livres </a:t>
            </a:r>
            <a:r>
              <a:rPr lang="fr-FR" dirty="0"/>
              <a:t>peuvent constituer du matériel didactique : les films, les disques, les logiciels et les jeux, par exemple, peuvent l’être eux aussi.</a:t>
            </a:r>
          </a:p>
          <a:p>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Les formes du matériel didactique</a:t>
            </a:r>
            <a:endParaRPr lang="fr-FR" dirty="0"/>
          </a:p>
        </p:txBody>
      </p:sp>
      <p:sp>
        <p:nvSpPr>
          <p:cNvPr id="3" name="Espace réservé du contenu 2"/>
          <p:cNvSpPr>
            <a:spLocks noGrp="1"/>
          </p:cNvSpPr>
          <p:nvPr>
            <p:ph idx="1"/>
          </p:nvPr>
        </p:nvSpPr>
        <p:spPr>
          <a:xfrm>
            <a:off x="457200" y="1046177"/>
            <a:ext cx="8229600" cy="5597533"/>
          </a:xfrm>
        </p:spPr>
        <p:txBody>
          <a:bodyPr>
            <a:normAutofit fontScale="70000" lnSpcReduction="20000"/>
          </a:bodyPr>
          <a:lstStyle/>
          <a:p>
            <a:pPr fontAlgn="base"/>
            <a:endParaRPr lang="fr-FR" sz="3800" b="1" dirty="0"/>
          </a:p>
          <a:p>
            <a:pPr fontAlgn="base"/>
            <a:r>
              <a:rPr lang="fr-FR" sz="3800" dirty="0"/>
              <a:t>Selon Cuq (2003 : 75), « un document peut être </a:t>
            </a:r>
            <a:r>
              <a:rPr lang="fr-FR" sz="3800" b="1" dirty="0"/>
              <a:t>fonctionnel, culturel, authentique ou fabriqué </a:t>
            </a:r>
            <a:r>
              <a:rPr lang="fr-FR" sz="3800" dirty="0"/>
              <a:t>et peut relever de différents codes : </a:t>
            </a:r>
            <a:r>
              <a:rPr lang="fr-FR" sz="3800" b="1" dirty="0"/>
              <a:t>scriptural, oral ou sonore, iconique, télévisuel ou électronique</a:t>
            </a:r>
            <a:r>
              <a:rPr lang="fr-FR" sz="3800" dirty="0"/>
              <a:t> ». </a:t>
            </a:r>
            <a:endParaRPr lang="fr-FR" sz="3800" dirty="0" smtClean="0"/>
          </a:p>
          <a:p>
            <a:pPr fontAlgn="base"/>
            <a:r>
              <a:rPr lang="fr-FR" sz="3800" dirty="0" smtClean="0"/>
              <a:t>En </a:t>
            </a:r>
            <a:r>
              <a:rPr lang="fr-FR" sz="3800" dirty="0"/>
              <a:t>ce qui concerne les documents authentiques, non seulement ils présentent une diversité incontestablement énorme vu qu’ils émanent de la vie quotidienne, mais ils plébiscitent aussi l’intérêt des enseignants. Pour ce qui est des documents fabriqués, leur typologie coïncide avec celle des documents authentiques, puisqu’ils reproduisent une utilisation vraisemblable de la langue. À cette typologie s’ajoute les exercices structuraux, présentés sur des supports en version papier ou électronique (DVD, CD). </a:t>
            </a:r>
            <a:r>
              <a:rPr lang="fr-FR" dirty="0"/>
              <a:t/>
            </a:r>
            <a:br>
              <a:rPr lang="fr-FR" dirty="0"/>
            </a:br>
            <a:r>
              <a:rPr lang="fr-FR" dirty="0"/>
              <a:t>Exemple : un document authentique audiovisuel.</a:t>
            </a:r>
          </a:p>
          <a:p>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1026" name="Picture 2"/>
          <p:cNvPicPr>
            <a:picLocks noGrp="1" noChangeAspect="1" noChangeArrowheads="1"/>
          </p:cNvPicPr>
          <p:nvPr>
            <p:ph idx="1"/>
          </p:nvPr>
        </p:nvPicPr>
        <p:blipFill>
          <a:blip r:embed="rId2"/>
          <a:srcRect/>
          <a:stretch>
            <a:fillRect/>
          </a:stretch>
        </p:blipFill>
        <p:spPr bwMode="auto">
          <a:xfrm>
            <a:off x="214282" y="1785926"/>
            <a:ext cx="8786874" cy="3786214"/>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2050" name="Picture 2"/>
          <p:cNvPicPr>
            <a:picLocks noGrp="1" noChangeAspect="1" noChangeArrowheads="1"/>
          </p:cNvPicPr>
          <p:nvPr>
            <p:ph idx="1"/>
          </p:nvPr>
        </p:nvPicPr>
        <p:blipFill>
          <a:blip r:embed="rId2"/>
          <a:srcRect/>
          <a:stretch>
            <a:fillRect/>
          </a:stretch>
        </p:blipFill>
        <p:spPr bwMode="auto">
          <a:xfrm>
            <a:off x="142844" y="2357430"/>
            <a:ext cx="9001188" cy="3357585"/>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pic>
        <p:nvPicPr>
          <p:cNvPr id="3074" name="Picture 2"/>
          <p:cNvPicPr>
            <a:picLocks noChangeAspect="1" noChangeArrowheads="1"/>
          </p:cNvPicPr>
          <p:nvPr/>
        </p:nvPicPr>
        <p:blipFill>
          <a:blip r:embed="rId2"/>
          <a:srcRect/>
          <a:stretch>
            <a:fillRect/>
          </a:stretch>
        </p:blipFill>
        <p:spPr bwMode="auto">
          <a:xfrm>
            <a:off x="428596" y="2143116"/>
            <a:ext cx="8266245" cy="3067062"/>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098" name="Picture 2"/>
          <p:cNvPicPr>
            <a:picLocks noGrp="1" noChangeAspect="1" noChangeArrowheads="1"/>
          </p:cNvPicPr>
          <p:nvPr>
            <p:ph idx="1"/>
          </p:nvPr>
        </p:nvPicPr>
        <p:blipFill>
          <a:blip r:embed="rId2"/>
          <a:srcRect/>
          <a:stretch>
            <a:fillRect/>
          </a:stretch>
        </p:blipFill>
        <p:spPr bwMode="auto">
          <a:xfrm>
            <a:off x="214282" y="2071679"/>
            <a:ext cx="8929718" cy="3022376"/>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1008</TotalTime>
  <Words>883</Words>
  <Application>Microsoft Office PowerPoint</Application>
  <PresentationFormat>Affichage à l'écran (4:3)</PresentationFormat>
  <Paragraphs>116</Paragraphs>
  <Slides>28</Slides>
  <Notes>0</Notes>
  <HiddenSlides>0</HiddenSlides>
  <MMClips>0</MMClips>
  <ScaleCrop>false</ScaleCrop>
  <HeadingPairs>
    <vt:vector size="4" baseType="variant">
      <vt:variant>
        <vt:lpstr>Thème</vt:lpstr>
      </vt:variant>
      <vt:variant>
        <vt:i4>1</vt:i4>
      </vt:variant>
      <vt:variant>
        <vt:lpstr>Titres des diapositives</vt:lpstr>
      </vt:variant>
      <vt:variant>
        <vt:i4>28</vt:i4>
      </vt:variant>
    </vt:vector>
  </HeadingPairs>
  <TitlesOfParts>
    <vt:vector size="29" baseType="lpstr">
      <vt:lpstr>Thème Office</vt:lpstr>
      <vt:lpstr>Création de matériel didactique</vt:lpstr>
      <vt:lpstr>Diapositive 2</vt:lpstr>
      <vt:lpstr>Diapositive 3</vt:lpstr>
      <vt:lpstr>Diapositive 4</vt:lpstr>
      <vt:lpstr>Les formes du matériel didactique</vt:lpstr>
      <vt:lpstr>Diapositive 6</vt:lpstr>
      <vt:lpstr>Diapositive 7</vt:lpstr>
      <vt:lpstr>Diapositive 8</vt:lpstr>
      <vt:lpstr>Diapositive 9</vt:lpstr>
      <vt:lpstr>Les sources du matériel didactique </vt:lpstr>
      <vt:lpstr>Les sources du matériel didactique </vt:lpstr>
      <vt:lpstr>Les critères de sélection</vt:lpstr>
      <vt:lpstr>Critères Situationnels</vt:lpstr>
      <vt:lpstr>Critères pédagogiques</vt:lpstr>
      <vt:lpstr>Deuxième étape : la didactisation du matériel</vt:lpstr>
      <vt:lpstr>L’analyse pré-pédagogique des documents sélectionnés</vt:lpstr>
      <vt:lpstr>L’analyse pré-pédagogique des documents sélectionnés</vt:lpstr>
      <vt:lpstr>L’élaboration des activités</vt:lpstr>
      <vt:lpstr>La typologie des activités</vt:lpstr>
      <vt:lpstr>L’adéquation entre supports et activités</vt:lpstr>
      <vt:lpstr>La rédaction des consignes</vt:lpstr>
      <vt:lpstr>La rédaction des consignes</vt:lpstr>
      <vt:lpstr>Diapositive 23</vt:lpstr>
      <vt:lpstr>Diapositive 24</vt:lpstr>
      <vt:lpstr>La présentation et la forme finale du matériel</vt:lpstr>
      <vt:lpstr>La préparation du matériel didactique en six pas</vt:lpstr>
      <vt:lpstr>DISCUSSION</vt:lpstr>
      <vt:lpstr>Consigne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nabil</dc:creator>
  <cp:lastModifiedBy>nabil</cp:lastModifiedBy>
  <cp:revision>6</cp:revision>
  <dcterms:created xsi:type="dcterms:W3CDTF">2019-12-18T20:24:27Z</dcterms:created>
  <dcterms:modified xsi:type="dcterms:W3CDTF">2020-09-28T11:24:38Z</dcterms:modified>
</cp:coreProperties>
</file>