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1" r:id="rId2"/>
    <p:sldId id="288" r:id="rId3"/>
    <p:sldId id="282" r:id="rId4"/>
    <p:sldId id="283" r:id="rId5"/>
    <p:sldId id="289" r:id="rId6"/>
    <p:sldId id="290" r:id="rId7"/>
    <p:sldId id="293" r:id="rId8"/>
    <p:sldId id="315" r:id="rId9"/>
    <p:sldId id="313" r:id="rId10"/>
    <p:sldId id="294" r:id="rId11"/>
    <p:sldId id="295" r:id="rId12"/>
    <p:sldId id="256" r:id="rId13"/>
    <p:sldId id="296" r:id="rId14"/>
    <p:sldId id="297" r:id="rId15"/>
    <p:sldId id="298" r:id="rId16"/>
    <p:sldId id="299" r:id="rId17"/>
    <p:sldId id="300" r:id="rId18"/>
    <p:sldId id="301" r:id="rId19"/>
    <p:sldId id="316" r:id="rId20"/>
    <p:sldId id="302" r:id="rId21"/>
    <p:sldId id="303" r:id="rId22"/>
    <p:sldId id="304" r:id="rId23"/>
    <p:sldId id="305" r:id="rId24"/>
    <p:sldId id="307" r:id="rId25"/>
    <p:sldId id="310" r:id="rId26"/>
    <p:sldId id="309" r:id="rId27"/>
    <p:sldId id="308" r:id="rId28"/>
    <p:sldId id="317" r:id="rId29"/>
    <p:sldId id="311" r:id="rId30"/>
    <p:sldId id="312" r:id="rId31"/>
    <p:sldId id="319" r:id="rId32"/>
    <p:sldId id="321" r:id="rId33"/>
    <p:sldId id="318" r:id="rId34"/>
    <p:sldId id="322" r:id="rId35"/>
  </p:sldIdLst>
  <p:sldSz cx="9144000" cy="6858000" type="screen4x3"/>
  <p:notesSz cx="6858000" cy="9144000"/>
  <p:custDataLst>
    <p:tags r:id="rId3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55" autoAdjust="0"/>
  </p:normalViewPr>
  <p:slideViewPr>
    <p:cSldViewPr>
      <p:cViewPr varScale="1">
        <p:scale>
          <a:sx n="50" d="100"/>
          <a:sy n="50" d="100"/>
        </p:scale>
        <p:origin x="-18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394A0-033C-4421-B11B-ABA29F67D465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A7007-283B-4093-B55B-9A9DAD4ED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7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Selon la nature et l’importance des grandeurs d’influence le capteur peut subir des perturbations .C'est donc une cause d'erreurs agissant sur le signal de sortie.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72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27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/>
              <a:t>Ainsi, en absorbant un flux de rayonnement, le cristal </a:t>
            </a:r>
            <a:r>
              <a:rPr lang="fr-FR" sz="1600" dirty="0" err="1" smtClean="0"/>
              <a:t>pyroélectrique</a:t>
            </a:r>
            <a:r>
              <a:rPr lang="fr-FR" sz="1600" dirty="0" smtClean="0"/>
              <a:t> va s’échauffer et par la suite sa polarisation va se modifier.  </a:t>
            </a:r>
          </a:p>
          <a:p>
            <a:r>
              <a:rPr lang="fr-FR" sz="1600" dirty="0" smtClean="0"/>
              <a:t>Par conséquent, une variation de tension est détectable.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9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Donc L’application d’une force sur ce type de matériau engendre l’apparition de charges électriques crées par la déformation du matériau. Parmi les matériaux piézoélectriques, on peut citer : le quartz, la topaze, la </a:t>
            </a:r>
            <a:r>
              <a:rPr lang="fr-FR" dirty="0" err="1" smtClean="0"/>
              <a:t>tourmalite</a:t>
            </a:r>
            <a:r>
              <a:rPr lang="fr-FR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Applications : </a:t>
            </a:r>
            <a:r>
              <a:rPr lang="fr-FR" dirty="0" smtClean="0"/>
              <a:t>Le briquet, le bouton poussoir, les microphones, les haut-parleurs…..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17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Applications 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La mesure de la </a:t>
            </a:r>
            <a:r>
              <a:rPr lang="fr-FR" i="1" dirty="0" err="1" smtClean="0"/>
              <a:t>f</a:t>
            </a:r>
            <a:r>
              <a:rPr lang="fr-FR" dirty="0" err="1" smtClean="0"/>
              <a:t>.e.m</a:t>
            </a:r>
            <a:r>
              <a:rPr lang="fr-FR" dirty="0" smtClean="0"/>
              <a:t>. d’induction permet de connaître la vitesse de déplacement qui est à son origine.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Détection de passage d'un objet métallique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39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Ce dernier libère des charges électriques dans la matière et celles-ci en fonction du rayonnement.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1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constate l’apparition d’une différence de potentiel v et d’un champ électrique transversal 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78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2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36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Donc, il s'agit généralement d'impédance dont l'un des paramètres déterminants est sensible à la grandeur mesurée.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variation d'impédance résulte: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Soit d'une variation de dimension du capteur, c'est le principe de fonctionnement d'un grand nombre de capteur de position, potentiomètre, inductance a noyaux mobile, condensateur a armature mobile.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Soit d'une déformation résultant de force ou de grandeur s'y ramenant, pression accélération (Armature de condensateur soumise à une différence de pression, jauge d'extensomètre liée a une structure déformable).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tableau 01 résume, en fonction du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mesurande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les </a:t>
            </a:r>
            <a:r>
              <a:rPr lang="fr-FR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effets utilisés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réaliser la mesure.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75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cette famille, la sortie du capteur est équivalente à un générateur. C’est un dipôle actif qui peut être du type courant, tension ou charge.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capteur actif est généralement fondé dans sur un effet physique qui assure la conversion de l'énergie propre à la grandeur physique à prélever (énergie thermique, mécanique ou de rayonnement…) en énergie électrique.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principaux effets physiques mis en jeu sont présentés ci-dessous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2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. L’intégration apporte la miniaturisation, la diminution dans le coûts et une meilleure protection vis-à-vis des parasites.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28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4-Il est fondamental de connaître avec précision les caractéristiques d’un capteur afin de pouvoir déterminer les limites de  fonctionnement de celui-ci. En effet, les limites de fonctionnement d’un capteur conditionnent les limites de fonctionnement du système dont il fait partie.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4-1 Pour les appareils à gamme de mesure réglable, la valeur maximale de l'étendue de mesure est appelée pleine échelle.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Exemple 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Appareil de pesage, étendu de la graduation (0, 2 kg), étendu de la mesure (150 g, 2 kg).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47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4.2 De manière à classer les capteurs en fonction de leurs performances métrologiques, on est amené à définir des paramètres qui permettent de les sélectionner en fonction de l’application.</a:t>
            </a:r>
          </a:p>
          <a:p>
            <a:pPr marL="228600" indent="-228600">
              <a:buAutoNum type="arabicPeriod"/>
            </a:pP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Domaine nominal d’emploi: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Domaine de non-détérioration:…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sans que les caractéristiques du capteur ne soient modifiées après annulation de surcharges éventuelles</a:t>
            </a:r>
            <a:endParaRPr lang="fr-F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Domaine de non-destruction: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79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95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8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faut noter que la sensibilité d’un capteur peut être fonction du conditionneur auquel il est associé.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l’exemple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precedant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 sensibilité moyenne du capteur est de 0.4pF/%H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86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Exemple1: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cas d’une mesure thermique, on cherchera un capteur à faible capacité calorifique vis à vis des grandeurs l’environnant. La finesse et la sensibilité sont en général antagonistes(</a:t>
            </a:r>
            <a:r>
              <a:rPr lang="ar-D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الخصوم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Alors, il faut chercher un compromis à faire.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Exemple2: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un capteur d’induction magnétique B, un capteur à forte perméabilité sera très sensible, par contre sa présence aura tendance à perturber les lignes de champ et la mesure de l’induction ne sera pas celle sans capteur, d’où une mauvaise finesse.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 cette erreur peut être évaluée en vue d’une correction post-mesure et ainsi faire abstraction de la présence du capteur.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86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définit à partir de cette droite l’écart de linéarité qui exprime en % l’écart maximal entre la courbe réelle et la droite approchant la courbe.</a:t>
            </a:r>
            <a:endParaRPr lang="ar-D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r>
              <a:rPr lang="fr-FR" dirty="0" smtClean="0"/>
              <a:t>Cette zone peut être définie à partir de la définition d’une droite obtenue</a:t>
            </a:r>
            <a:r>
              <a:rPr lang="ar-DZ" dirty="0" smtClean="0"/>
              <a:t> </a:t>
            </a:r>
            <a:r>
              <a:rPr lang="fr-FR" dirty="0" smtClean="0"/>
              <a:t>comme approchant au mieux la caractéristique réelle du capteur, par exemple par la méthode des moindres carrés.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8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37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résultats de mesures répétées d'une même valeur 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mesurande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restent groupés autour d'une valeur moyenne.</a:t>
            </a:r>
          </a:p>
          <a:p>
            <a:r>
              <a:rPr lang="fr-FR" dirty="0" smtClean="0"/>
              <a:t> Un capteur est d'autant plus fidèle que son écart type est faible.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9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(les erreurs de fidélité n'étant pas prise en compte). </a:t>
            </a:r>
          </a:p>
          <a:p>
            <a:endParaRPr lang="fr-FR" sz="1200" dirty="0" smtClean="0"/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dirty="0" smtClean="0"/>
              <a:t>Elle est liée à la valeur moyenne obtenue sur un grand nombre de mesures par rapport à la valeur réelle. </a:t>
            </a:r>
          </a:p>
          <a:p>
            <a:r>
              <a:rPr lang="fr-FR" sz="1200" dirty="0" smtClean="0"/>
              <a:t>Un instrument est d'autant plus juste que la valeur moyenne est proche de la valeur vraie.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9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. Elle caractérise l'aptitude d'un capteur à donner une mesure M proche de la valeur vrai m de la grandeur mesurée.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9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96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cas d'un échelon de la grandeur entraînant la croissance de la mesure on définit le temps de réponse à 10%, 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c'est le temps nécessaire pour que la mesure croisse, 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partir de sa valeur initiale jusqu'à rester entre 90% et 110% de sa variation totale.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Remarque  :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parle aussi de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transducteur: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Lorsque la grandeur physique d’entrée (le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mesurande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étant transformée en une autre grandeur physique de sortie ou en un signal électrique.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7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-Pour des raisons de coût ou de facilité d’exploitation, on peut être amené à utiliser un capteur, non pas sensible au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mesurande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mais à l’un de ses effets.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 Les corps d’épreuve sont très utilisés pour la mesure de grandeurs mécaniques: Ces dernières imposent au corps d’épreuve des déformations ou des déplacements auxquels un capteur approprié (actif ou passif) est sensible.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7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Connaissant, l’équation du corps d’épreuve qui lie la traction (le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mesurande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primaire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ΔF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à la déformation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mesurande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secondaire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Connaissant d’autre part l’équation du capteur liant sa grandeur d’entrée, ici la déformation (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ΔL/L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à sa réponse électrique (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ΔR/R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soi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Par conséquent, on peut déduire la relation entre la traction (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et la variation de résistance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7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Transformation du débit en une pression différentielle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Transformation de la pression différentielle en une déformation mécanique d’une membrane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Transformation de la déformation mécanique en une grandeur électrique (à l’aide d’un piézoélectrique) via un circuit électronique associé. </a:t>
            </a:r>
          </a:p>
          <a:p>
            <a:pPr marL="0" indent="0">
              <a:buFontTx/>
              <a:buNone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L’ensemble de ces étapes constitue une chaîne de mesure.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72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 capteur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dispositif sensible aux variations de la grandeur physique à mesurer et qui délivre une autre grandeur électrique à partir de ces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variations. Généralement, il est constitué de deux éléments : - </a:t>
            </a:r>
            <a:r>
              <a:rPr lang="fr-FR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Corps d’épreuve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élément mécanique qui réagit à la grandeur à mesurer</a:t>
            </a:r>
          </a:p>
          <a:p>
            <a:r>
              <a:rPr lang="fr-FR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Elément de transduction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élément sensible lié au corps d'épreuve Il traduit les réactions du corps d'épreuve en une grandeur électrique constituant le signal de sortie. - </a:t>
            </a:r>
            <a:r>
              <a:rPr lang="fr-FR" sz="1200" b="0" i="0" u="sng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Boîtier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élément mécanique de protection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conditionneur de signaux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circuit électronique dont le rôle principal est l’alimentation électrique du capteur, la mise en forme et l'amplification du signal délivre par le capteur si nécessaire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unité de visualisation et/ou d'utilisation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 unité permet de lire la valeur de la grandeur et/ou de l'exploiter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72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7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10/04/2022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10/04/2022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10/04/2022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10/04/2022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10/04/2022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10/04/2022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10/04/2022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10/04/2022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851648" cy="1828800"/>
          </a:xfrm>
        </p:spPr>
        <p:txBody>
          <a:bodyPr/>
          <a:lstStyle/>
          <a:p>
            <a:pPr algn="ctr"/>
            <a:r>
              <a:rPr lang="fr-FR" dirty="0" smtClean="0"/>
              <a:t>Capteurs</a:t>
            </a:r>
            <a:r>
              <a:rPr lang="en-US" dirty="0" smtClean="0"/>
              <a:t> et </a:t>
            </a:r>
            <a:r>
              <a:rPr lang="fr-FR" dirty="0" smtClean="0"/>
              <a:t>chaines</a:t>
            </a:r>
            <a:r>
              <a:rPr lang="en-US" dirty="0" smtClean="0"/>
              <a:t> de </a:t>
            </a:r>
            <a:r>
              <a:rPr lang="fr-FR" dirty="0" smtClean="0"/>
              <a:t>Mesure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42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86" y="26269"/>
            <a:ext cx="8473218" cy="49148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CHAP.II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fr-FR" sz="2800" dirty="0">
                <a:solidFill>
                  <a:srgbClr val="FFFF00"/>
                </a:solidFill>
              </a:rPr>
              <a:t>CARACTERISTIQUES METROLOGIQUES DES CAPTEURS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9699" y="692696"/>
            <a:ext cx="490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1.5. Différents types de grandeurs physiques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934" y="1196752"/>
            <a:ext cx="8454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peut classer les grandeurs physiques en six familles, chaque capteur sera</a:t>
            </a:r>
          </a:p>
          <a:p>
            <a:r>
              <a:rPr lang="fr-FR" dirty="0"/>
              <a:t>obligatoirement associer à l’une de ces familles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054" y="2114861"/>
            <a:ext cx="8087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Mécaniques:</a:t>
            </a:r>
            <a:r>
              <a:rPr lang="fr-FR" b="1" dirty="0"/>
              <a:t> </a:t>
            </a:r>
            <a:r>
              <a:rPr lang="fr-FR" dirty="0"/>
              <a:t>Déplacement, force, masse, débit ….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272" y="2507272"/>
            <a:ext cx="7151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Thermiques</a:t>
            </a:r>
            <a:r>
              <a:rPr lang="fr-FR" b="1" dirty="0"/>
              <a:t>: </a:t>
            </a:r>
            <a:r>
              <a:rPr lang="fr-FR" dirty="0"/>
              <a:t>Température, capacité thermique, flux thermique... 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9331" y="2992820"/>
            <a:ext cx="8311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Electriques:</a:t>
            </a:r>
            <a:r>
              <a:rPr lang="fr-FR" b="1" dirty="0"/>
              <a:t> </a:t>
            </a:r>
            <a:r>
              <a:rPr lang="fr-FR" dirty="0"/>
              <a:t>Courant, tension, charge, impédance, diélectrique 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272" y="3625134"/>
            <a:ext cx="7849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Magnétiques:</a:t>
            </a:r>
            <a:r>
              <a:rPr lang="fr-FR" b="1" dirty="0"/>
              <a:t> </a:t>
            </a:r>
            <a:r>
              <a:rPr lang="fr-FR" dirty="0"/>
              <a:t>Champ magnétique, perméabilité, moment magnétique ….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4199580"/>
            <a:ext cx="8311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Radiatifs</a:t>
            </a:r>
            <a:r>
              <a:rPr lang="fr-FR" b="1" dirty="0"/>
              <a:t>: </a:t>
            </a:r>
            <a:r>
              <a:rPr lang="fr-FR" dirty="0"/>
              <a:t>Lumière visible, rayons X, micro-ondes ...(Capteurs : Photodiodes,</a:t>
            </a:r>
          </a:p>
          <a:p>
            <a:r>
              <a:rPr lang="fr-FR" dirty="0"/>
              <a:t>photorésistance, Phototransistor 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694" y="5085184"/>
            <a:ext cx="8029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(Bio-) Chimiques</a:t>
            </a:r>
            <a:r>
              <a:rPr lang="fr-FR" b="1" dirty="0"/>
              <a:t>: </a:t>
            </a:r>
            <a:r>
              <a:rPr lang="fr-FR" dirty="0"/>
              <a:t>Humidité, Gaz, Sucre, Hormone 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9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86" y="26269"/>
            <a:ext cx="8473218" cy="49148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CHAP.II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fr-FR" sz="2800" dirty="0">
                <a:solidFill>
                  <a:srgbClr val="FFFF00"/>
                </a:solidFill>
              </a:rPr>
              <a:t>CARACTERISTIQUES METROLOGIQUES DES CAPTEURS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9699" y="692696"/>
            <a:ext cx="302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1.6. Grandeurs d’influence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698" y="1074509"/>
            <a:ext cx="8742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Les grandeurs d'influence sont des grandeurs physiques étrangères (parasites</a:t>
            </a:r>
            <a:r>
              <a:rPr lang="fr-FR" sz="2400" dirty="0" smtClean="0"/>
              <a:t>) auxquelles </a:t>
            </a:r>
            <a:r>
              <a:rPr lang="fr-FR" sz="2400" dirty="0"/>
              <a:t>la réponse du capteur peut être sensible. </a:t>
            </a:r>
            <a:endParaRPr lang="fr-FR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42926" y="2787199"/>
            <a:ext cx="4269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dirty="0"/>
              <a:t>La </a:t>
            </a:r>
            <a:r>
              <a:rPr lang="fr-FR" sz="2400" dirty="0" smtClean="0"/>
              <a:t>température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926" y="4742349"/>
            <a:ext cx="6846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/>
              <a:t>L'humidité</a:t>
            </a:r>
            <a:r>
              <a:rPr lang="fr-FR" sz="2400" dirty="0"/>
              <a:t>, la projection d'eau, </a:t>
            </a:r>
            <a:r>
              <a:rPr lang="fr-FR" sz="2400" dirty="0" smtClean="0"/>
              <a:t>l'immersion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4211960" y="3441931"/>
            <a:ext cx="4269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/>
              <a:t> La pression environnante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5576" y="3516453"/>
            <a:ext cx="4269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/>
              <a:t>Les vibrations mécaniques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72578" y="2794819"/>
            <a:ext cx="556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/>
              <a:t>La </a:t>
            </a:r>
            <a:r>
              <a:rPr lang="fr-FR" sz="2400" dirty="0"/>
              <a:t>position du capteur et sa </a:t>
            </a:r>
            <a:r>
              <a:rPr lang="fr-FR" sz="2400" dirty="0" smtClean="0"/>
              <a:t>fixation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368898" y="4049851"/>
            <a:ext cx="7371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/>
              <a:t>L'alimentation </a:t>
            </a:r>
            <a:r>
              <a:rPr lang="fr-FR" sz="2400" dirty="0"/>
              <a:t>électrique du capteur.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8898" y="5334209"/>
            <a:ext cx="3823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/>
              <a:t>Les </a:t>
            </a:r>
            <a:r>
              <a:rPr lang="fr-FR" sz="2400" dirty="0"/>
              <a:t>ambiances </a:t>
            </a:r>
            <a:r>
              <a:rPr lang="fr-FR" sz="2400" dirty="0" smtClean="0"/>
              <a:t>corrosives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1243467" y="5934670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/>
              <a:t>Les </a:t>
            </a:r>
            <a:r>
              <a:rPr lang="fr-FR" sz="2400" dirty="0"/>
              <a:t>perturbations </a:t>
            </a:r>
            <a:r>
              <a:rPr lang="fr-FR" sz="2400" dirty="0" smtClean="0"/>
              <a:t>électromagnétiques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4521088" y="5342514"/>
            <a:ext cx="4320480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/>
              <a:t>Les </a:t>
            </a:r>
            <a:r>
              <a:rPr lang="fr-FR" sz="2400" dirty="0"/>
              <a:t>rayonnements </a:t>
            </a:r>
            <a:r>
              <a:rPr lang="fr-FR" sz="2400" dirty="0" smtClean="0"/>
              <a:t>nucléaires</a:t>
            </a:r>
            <a:endParaRPr lang="fr-FR" sz="2400" dirty="0"/>
          </a:p>
        </p:txBody>
      </p:sp>
      <p:sp>
        <p:nvSpPr>
          <p:cNvPr id="22" name="Flèche droite 21"/>
          <p:cNvSpPr/>
          <p:nvPr/>
        </p:nvSpPr>
        <p:spPr>
          <a:xfrm>
            <a:off x="149698" y="2274838"/>
            <a:ext cx="1728192" cy="323582"/>
          </a:xfrm>
          <a:prstGeom prst="rightArrow">
            <a:avLst>
              <a:gd name="adj1" fmla="val 0"/>
              <a:gd name="adj2" fmla="val 68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Exemples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8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45" y="603253"/>
            <a:ext cx="456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2. PRECISION SUR LES EFFETS UTILISES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1025254"/>
            <a:ext cx="6938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effets physiques les plus rencontrés en instrumentation sont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856" y="1399774"/>
            <a:ext cx="2533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2.1. Thermoélectricité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 rotWithShape="1">
          <a:blip r:embed="rId4"/>
          <a:srcRect l="30128" t="56157" r="30609" b="17617"/>
          <a:stretch/>
        </p:blipFill>
        <p:spPr bwMode="auto">
          <a:xfrm>
            <a:off x="2123728" y="3861048"/>
            <a:ext cx="4248472" cy="1632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1779092"/>
            <a:ext cx="8503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C’est le principe de tout thermocouple. C’est un circuit constitué de deux </a:t>
            </a:r>
            <a:r>
              <a:rPr lang="fr-FR" dirty="0" smtClean="0"/>
              <a:t>conducteurs de </a:t>
            </a:r>
            <a:r>
              <a:rPr lang="fr-FR" dirty="0"/>
              <a:t>nature chimique différente et dont les jonctions sont mises à des températures </a:t>
            </a:r>
            <a:r>
              <a:rPr lang="fr-FR" dirty="0" smtClean="0"/>
              <a:t>différentes T1 </a:t>
            </a:r>
            <a:r>
              <a:rPr lang="fr-FR" dirty="0"/>
              <a:t>et T2. </a:t>
            </a:r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apparaît aux bornes de ce circuit une tension (force électromotrice : </a:t>
            </a:r>
            <a:r>
              <a:rPr lang="fr-FR" i="1" dirty="0" err="1"/>
              <a:t>f.e.m</a:t>
            </a:r>
            <a:r>
              <a:rPr lang="fr-FR" dirty="0"/>
              <a:t>) liée à la</a:t>
            </a:r>
          </a:p>
          <a:p>
            <a:r>
              <a:rPr lang="fr-FR" dirty="0"/>
              <a:t>différence de température </a:t>
            </a:r>
            <a:r>
              <a:rPr lang="fr-FR" dirty="0" smtClean="0"/>
              <a:t>(</a:t>
            </a:r>
            <a:r>
              <a:rPr lang="fr-FR" dirty="0" smtClean="0">
                <a:sym typeface="Symbol"/>
              </a:rPr>
              <a:t></a:t>
            </a:r>
            <a:r>
              <a:rPr lang="fr-FR" dirty="0" smtClean="0"/>
              <a:t>T=T1-T2</a:t>
            </a:r>
            <a:r>
              <a:rPr lang="fr-FR" dirty="0"/>
              <a:t>).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45" y="603253"/>
            <a:ext cx="456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2. PRECISION SUR LES EFFETS UTILISES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025254"/>
            <a:ext cx="7658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Les effets physiques les plus rencontrés en instrumentation sont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856" y="1399774"/>
            <a:ext cx="2868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2.2. Pyroélectricité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300844" y="1916832"/>
            <a:ext cx="8519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Certains cristaux présentent une polarisation électrique proportionnelle à </a:t>
            </a:r>
            <a:r>
              <a:rPr lang="fr-FR" sz="2400" dirty="0" smtClean="0"/>
              <a:t>leur température</a:t>
            </a:r>
            <a:r>
              <a:rPr lang="fr-FR" sz="2400" dirty="0"/>
              <a:t>. </a:t>
            </a:r>
            <a:endParaRPr lang="fr-F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80" y="2765259"/>
            <a:ext cx="4161835" cy="343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3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45" y="603253"/>
            <a:ext cx="456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2. PRECISION SUR LES EFFETS UTILISES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93840" y="102580"/>
            <a:ext cx="8473218" cy="491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FF00"/>
                </a:solidFill>
              </a:rPr>
              <a:t>CHAP.II: </a:t>
            </a:r>
            <a:r>
              <a:rPr lang="fr-FR" sz="24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025254"/>
            <a:ext cx="7442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Les effets physiques les plus rencontrés en instrumentation sont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034" y="1477053"/>
            <a:ext cx="299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2.3. Piézoélectricité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77" y="3508378"/>
            <a:ext cx="3626264" cy="25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1162" y="193871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piézoélectricité (du grec « </a:t>
            </a:r>
            <a:r>
              <a:rPr lang="fr-FR" sz="2400" dirty="0" err="1"/>
              <a:t>piézein</a:t>
            </a:r>
            <a:r>
              <a:rPr lang="fr-FR" sz="2400" dirty="0"/>
              <a:t> » presser</a:t>
            </a:r>
            <a:r>
              <a:rPr lang="fr-FR" sz="2400" dirty="0" smtClean="0"/>
              <a:t>,) </a:t>
            </a:r>
            <a:r>
              <a:rPr lang="fr-FR" sz="2400" dirty="0"/>
              <a:t>est la propriété de </a:t>
            </a:r>
            <a:r>
              <a:rPr lang="fr-FR" sz="2400" dirty="0" smtClean="0"/>
              <a:t>certains corps </a:t>
            </a:r>
            <a:r>
              <a:rPr lang="fr-FR" sz="2400" dirty="0"/>
              <a:t>de se polariser électriquement sous l’action d’une force : </a:t>
            </a:r>
            <a:endParaRPr lang="fr-FR" sz="2400" dirty="0" smtClean="0"/>
          </a:p>
          <a:p>
            <a:r>
              <a:rPr lang="fr-FR" sz="2400" dirty="0" smtClean="0"/>
              <a:t>des </a:t>
            </a:r>
            <a:r>
              <a:rPr lang="fr-FR" sz="2400" dirty="0"/>
              <a:t>charges apparaissent </a:t>
            </a:r>
            <a:r>
              <a:rPr lang="fr-FR" sz="2400" dirty="0" smtClean="0"/>
              <a:t>sur les </a:t>
            </a:r>
            <a:r>
              <a:rPr lang="fr-FR" sz="2400" dirty="0"/>
              <a:t>faces du cristal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45" y="603253"/>
            <a:ext cx="456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2. PRECISION SUR LES EFFETS UTILISES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025254"/>
            <a:ext cx="7730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Les effets physiques les plus rencontrés en instrumentation sont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856" y="1399774"/>
            <a:ext cx="4277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2.4. Induction </a:t>
            </a:r>
            <a:r>
              <a:rPr lang="fr-FR" sz="2000" b="1" dirty="0" smtClean="0"/>
              <a:t> électromagnétique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467544" y="190710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Lorsqu’un un conducteur se déplace dans un champ d’induction fixe, il est le </a:t>
            </a:r>
            <a:r>
              <a:rPr lang="fr-FR" sz="2400" dirty="0" smtClean="0"/>
              <a:t>siège d’une </a:t>
            </a:r>
            <a:r>
              <a:rPr lang="fr-FR" sz="2400" dirty="0"/>
              <a:t>force électromotrice proportionnelle au flux coupé par unité de temps donc à sa </a:t>
            </a:r>
            <a:r>
              <a:rPr lang="fr-FR" sz="2400" dirty="0" smtClean="0"/>
              <a:t>vitesse de </a:t>
            </a:r>
            <a:r>
              <a:rPr lang="fr-FR" sz="2400" dirty="0"/>
              <a:t>déplacement.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60483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69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45" y="603253"/>
            <a:ext cx="456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2. PRECISION SUR LES EFFETS UTILISES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025254"/>
            <a:ext cx="7730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Les effets physiques les plus rencontrés en instrumentation sont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856" y="1399774"/>
            <a:ext cx="319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2.5. Photo-électrique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60122" y="176910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Sous </a:t>
            </a:r>
            <a:r>
              <a:rPr lang="fr-FR" sz="2400" dirty="0"/>
              <a:t>l'influence d’un rayonnement lumineux ou </a:t>
            </a:r>
            <a:r>
              <a:rPr lang="fr-FR" sz="2400" dirty="0" smtClean="0"/>
              <a:t>plus généralement </a:t>
            </a:r>
            <a:r>
              <a:rPr lang="fr-FR" sz="2400" dirty="0"/>
              <a:t>d'un rayonnement électromagnétique dont la longueur d'onde est inférieure </a:t>
            </a:r>
            <a:r>
              <a:rPr lang="fr-FR" sz="2400" dirty="0" smtClean="0"/>
              <a:t>à une </a:t>
            </a:r>
            <a:r>
              <a:rPr lang="fr-FR" sz="2400" dirty="0"/>
              <a:t>valeur seuil caractéristique du matériau.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38766"/>
            <a:ext cx="4252323" cy="243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95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45" y="603253"/>
            <a:ext cx="456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2. PRECISION SUR LES EFFETS UTILISES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025254"/>
            <a:ext cx="7802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Les effets physiques les plus rencontrés en instrumentation sont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856" y="1399774"/>
            <a:ext cx="2125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2.6. Effet Hall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303702" y="1781191"/>
            <a:ext cx="851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On appelle </a:t>
            </a:r>
            <a:r>
              <a:rPr lang="fr-FR" sz="2400" i="1" dirty="0"/>
              <a:t>effet Hall, l</a:t>
            </a:r>
            <a:r>
              <a:rPr lang="fr-FR" sz="2400" dirty="0"/>
              <a:t>orsqu’un conducteur est parcouru par un courant électrique </a:t>
            </a:r>
            <a:r>
              <a:rPr lang="fr-FR" sz="2400" dirty="0" smtClean="0"/>
              <a:t>et plongé </a:t>
            </a:r>
            <a:r>
              <a:rPr lang="fr-FR" sz="2400" dirty="0"/>
              <a:t>dans une induction magnétique perpendiculaire B à la direction de ce courant,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68640"/>
            <a:ext cx="5344288" cy="343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320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45" y="603253"/>
            <a:ext cx="456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2. PRECISION SUR LES EFFETS UTILISES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1025254"/>
            <a:ext cx="6938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effets physiques les plus rencontrés en instrumentation sont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856" y="1399774"/>
            <a:ext cx="227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2.7. Photovoltaïque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21162" y="1922775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Des électrons et des trous sont libérés au voisinage d'une jonction PN illuminée, </a:t>
            </a:r>
            <a:r>
              <a:rPr lang="fr-FR" sz="2400" dirty="0" smtClean="0"/>
              <a:t>leur déplacement </a:t>
            </a:r>
            <a:r>
              <a:rPr lang="fr-FR" sz="2400" dirty="0"/>
              <a:t>modifie la tension à ses bornes.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2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544" y="980728"/>
            <a:ext cx="405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 CLASSIFICATION DES CAPTEURS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62582" y="155679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Si l'on s'intéresse aux phénomènes physiques mis en jeux dans les capteurs </a:t>
            </a:r>
            <a:r>
              <a:rPr lang="fr-FR" sz="2400" dirty="0" smtClean="0"/>
              <a:t>c’est-à-dire selon </a:t>
            </a:r>
            <a:r>
              <a:rPr lang="fr-FR" sz="2400" dirty="0"/>
              <a:t>la caractéristique électrique de la grandeur de sortie, on peut classer ces dispositifs </a:t>
            </a:r>
            <a:r>
              <a:rPr lang="fr-FR" sz="2400" dirty="0" smtClean="0"/>
              <a:t>en deux </a:t>
            </a:r>
            <a:r>
              <a:rPr lang="fr-FR" sz="2400" dirty="0"/>
              <a:t>grandes familles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671156" y="3356992"/>
            <a:ext cx="3722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dirty="0"/>
              <a:t>Capteurs </a:t>
            </a:r>
            <a:r>
              <a:rPr lang="fr-FR" sz="2800" dirty="0" smtClean="0"/>
              <a:t>passifs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2294" y="4509120"/>
            <a:ext cx="2840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800" dirty="0" smtClean="0"/>
              <a:t>Capteurs </a:t>
            </a:r>
            <a:r>
              <a:rPr lang="fr-FR" sz="2800" dirty="0"/>
              <a:t>actifs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06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04056"/>
          </a:xfrm>
        </p:spPr>
        <p:txBody>
          <a:bodyPr>
            <a:noAutofit/>
          </a:bodyPr>
          <a:lstStyle/>
          <a:p>
            <a:r>
              <a:rPr lang="en-US" sz="2400" b="1" dirty="0"/>
              <a:t>CHAP.II: CARACTERISTIQUES METROLOGIQUES DES CAPTEURS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400600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1</a:t>
            </a:r>
            <a:r>
              <a:rPr lang="fr-FR" sz="2000" b="1" dirty="0"/>
              <a:t>. </a:t>
            </a:r>
            <a:r>
              <a:rPr lang="fr-FR" sz="2000" b="1" dirty="0" smtClean="0">
                <a:solidFill>
                  <a:srgbClr val="FF0000"/>
                </a:solidFill>
              </a:rPr>
              <a:t>DEFINITIONS</a:t>
            </a:r>
          </a:p>
          <a:p>
            <a:pPr marL="854075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1.1 </a:t>
            </a:r>
            <a:r>
              <a:rPr lang="fr-FR" sz="2000" b="1" dirty="0" err="1" smtClean="0">
                <a:solidFill>
                  <a:schemeClr val="accent1"/>
                </a:solidFill>
              </a:rPr>
              <a:t>Mesurande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pPr marL="854075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1.2. </a:t>
            </a:r>
            <a:r>
              <a:rPr lang="fr-FR" sz="2000" b="1" dirty="0" smtClean="0">
                <a:solidFill>
                  <a:schemeClr val="accent1"/>
                </a:solidFill>
              </a:rPr>
              <a:t>Capteur</a:t>
            </a:r>
          </a:p>
          <a:p>
            <a:pPr marL="854075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1.3. Corps d’épreuve et Capteurs </a:t>
            </a:r>
            <a:r>
              <a:rPr lang="fr-FR" sz="2000" b="1" dirty="0" smtClean="0">
                <a:solidFill>
                  <a:schemeClr val="accent1"/>
                </a:solidFill>
              </a:rPr>
              <a:t>composites</a:t>
            </a:r>
          </a:p>
          <a:p>
            <a:pPr marL="854075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1.4. Constitution d’une chaîne de </a:t>
            </a:r>
            <a:r>
              <a:rPr lang="fr-FR" sz="2000" b="1" dirty="0" smtClean="0">
                <a:solidFill>
                  <a:schemeClr val="accent1"/>
                </a:solidFill>
              </a:rPr>
              <a:t>mesure</a:t>
            </a:r>
          </a:p>
          <a:p>
            <a:pPr marL="854075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1.5. Différents types de grandeurs </a:t>
            </a:r>
            <a:r>
              <a:rPr lang="fr-FR" sz="2000" b="1" dirty="0" smtClean="0">
                <a:solidFill>
                  <a:schemeClr val="accent1"/>
                </a:solidFill>
              </a:rPr>
              <a:t>physiques</a:t>
            </a:r>
          </a:p>
          <a:p>
            <a:pPr marL="854075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1.6. Grandeurs d’influence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2. PRECISION SUR LES EFFETS </a:t>
            </a:r>
            <a:r>
              <a:rPr lang="fr-FR" sz="2000" b="1" dirty="0" smtClean="0">
                <a:solidFill>
                  <a:srgbClr val="FF0000"/>
                </a:solidFill>
              </a:rPr>
              <a:t>UTILISES</a:t>
            </a:r>
          </a:p>
          <a:p>
            <a:pPr marL="682625" indent="-109538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2.1. </a:t>
            </a:r>
            <a:r>
              <a:rPr lang="fr-FR" sz="2000" b="1" dirty="0" smtClean="0">
                <a:solidFill>
                  <a:schemeClr val="accent1"/>
                </a:solidFill>
              </a:rPr>
              <a:t>Thermoélectricité</a:t>
            </a:r>
          </a:p>
          <a:p>
            <a:pPr marL="682625" indent="-109538">
              <a:buFont typeface="Wingdings" pitchFamily="2" charset="2"/>
              <a:buChar char="Ø"/>
            </a:pPr>
            <a:r>
              <a:rPr lang="fr-FR" sz="1800" b="1" dirty="0">
                <a:solidFill>
                  <a:schemeClr val="accent1"/>
                </a:solidFill>
              </a:rPr>
              <a:t>2.2. </a:t>
            </a:r>
            <a:r>
              <a:rPr lang="fr-FR" sz="1800" b="1" dirty="0" smtClean="0">
                <a:solidFill>
                  <a:schemeClr val="accent1"/>
                </a:solidFill>
              </a:rPr>
              <a:t>Pyroélectricité</a:t>
            </a:r>
          </a:p>
          <a:p>
            <a:pPr marL="682625" indent="-109538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2.3. </a:t>
            </a:r>
            <a:r>
              <a:rPr lang="fr-FR" sz="2000" b="1" dirty="0" smtClean="0">
                <a:solidFill>
                  <a:schemeClr val="accent1"/>
                </a:solidFill>
              </a:rPr>
              <a:t>Piézoélectricité</a:t>
            </a:r>
          </a:p>
          <a:p>
            <a:pPr marL="682625" indent="-109538">
              <a:buFont typeface="Wingdings" pitchFamily="2" charset="2"/>
              <a:buChar char="Ø"/>
            </a:pPr>
            <a:r>
              <a:rPr lang="fr-FR" sz="1800" b="1" dirty="0">
                <a:solidFill>
                  <a:schemeClr val="accent1"/>
                </a:solidFill>
              </a:rPr>
              <a:t>2.4. Induction </a:t>
            </a:r>
            <a:r>
              <a:rPr lang="fr-FR" sz="1800" b="1" dirty="0" smtClean="0">
                <a:solidFill>
                  <a:schemeClr val="accent1"/>
                </a:solidFill>
              </a:rPr>
              <a:t>électromagnétique</a:t>
            </a:r>
          </a:p>
          <a:p>
            <a:pPr marL="682625" indent="-109538">
              <a:buFont typeface="Wingdings" pitchFamily="2" charset="2"/>
              <a:buChar char="Ø"/>
            </a:pPr>
            <a:r>
              <a:rPr lang="fr-FR" sz="1800" b="1" dirty="0">
                <a:solidFill>
                  <a:schemeClr val="accent1"/>
                </a:solidFill>
              </a:rPr>
              <a:t>2.5. </a:t>
            </a:r>
            <a:r>
              <a:rPr lang="fr-FR" sz="1800" b="1" dirty="0" smtClean="0">
                <a:solidFill>
                  <a:schemeClr val="accent1"/>
                </a:solidFill>
              </a:rPr>
              <a:t>Photo-électrique</a:t>
            </a:r>
          </a:p>
          <a:p>
            <a:pPr marL="682625" indent="-109538">
              <a:buFont typeface="Wingdings" pitchFamily="2" charset="2"/>
              <a:buChar char="Ø"/>
            </a:pPr>
            <a:r>
              <a:rPr lang="fr-FR" sz="1800" b="1" dirty="0">
                <a:solidFill>
                  <a:schemeClr val="accent1"/>
                </a:solidFill>
              </a:rPr>
              <a:t>2.6. Effet </a:t>
            </a:r>
            <a:r>
              <a:rPr lang="fr-FR" sz="1800" b="1" dirty="0" smtClean="0">
                <a:solidFill>
                  <a:schemeClr val="accent1"/>
                </a:solidFill>
              </a:rPr>
              <a:t>Hall</a:t>
            </a:r>
          </a:p>
          <a:p>
            <a:pPr marL="682625" indent="-109538">
              <a:buFont typeface="Wingdings" pitchFamily="2" charset="2"/>
              <a:buChar char="Ø"/>
            </a:pPr>
            <a:r>
              <a:rPr lang="fr-FR" sz="1800" b="1" dirty="0">
                <a:solidFill>
                  <a:schemeClr val="accent1"/>
                </a:solidFill>
              </a:rPr>
              <a:t>2.7. </a:t>
            </a:r>
            <a:r>
              <a:rPr lang="fr-FR" sz="1800" b="1" dirty="0" smtClean="0">
                <a:solidFill>
                  <a:schemeClr val="accent1"/>
                </a:solidFill>
              </a:rPr>
              <a:t>Photovoltaïque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3348" y="948618"/>
            <a:ext cx="2489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3.1 Capteurs passifs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231314" y="1284456"/>
            <a:ext cx="8537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 capteur se comporte en sortie comme un dipôle passif qui </a:t>
            </a:r>
            <a:r>
              <a:rPr lang="fr-FR" sz="2000" dirty="0" smtClean="0"/>
              <a:t>peut être </a:t>
            </a:r>
            <a:r>
              <a:rPr lang="fr-FR" sz="2000" dirty="0"/>
              <a:t>résistif, capacitif ou inductif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5" t="26542" r="35516" b="13828"/>
          <a:stretch/>
        </p:blipFill>
        <p:spPr bwMode="auto">
          <a:xfrm>
            <a:off x="755576" y="1969763"/>
            <a:ext cx="7488832" cy="469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6134" y="594060"/>
            <a:ext cx="405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 CLASSIFICATION DES CAPTEURS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1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134" y="476672"/>
            <a:ext cx="405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 CLASSIFICATION DES CAPTEURS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923928" y="650766"/>
            <a:ext cx="220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3.2. Capteurs actifs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9045" y="1059995"/>
            <a:ext cx="8648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sortie du capteur est équivalente à un générateur. C’est un </a:t>
            </a:r>
            <a:r>
              <a:rPr lang="fr-FR" dirty="0" smtClean="0"/>
              <a:t>dipôle actif </a:t>
            </a:r>
            <a:r>
              <a:rPr lang="fr-FR" dirty="0"/>
              <a:t>qui peut être du type courant, tension ou </a:t>
            </a:r>
            <a:r>
              <a:rPr lang="fr-FR" dirty="0" smtClean="0"/>
              <a:t>charge. </a:t>
            </a:r>
          </a:p>
          <a:p>
            <a:r>
              <a:rPr lang="fr-FR" dirty="0" smtClean="0"/>
              <a:t>Un </a:t>
            </a:r>
            <a:r>
              <a:rPr lang="fr-FR" dirty="0"/>
              <a:t>capteur actif est généralement </a:t>
            </a:r>
            <a:r>
              <a:rPr lang="fr-FR" dirty="0" smtClean="0"/>
              <a:t>fondé sur </a:t>
            </a:r>
            <a:r>
              <a:rPr lang="fr-FR" dirty="0"/>
              <a:t>un effet physique qui assure la conversion de l'énergie propre à la grandeur </a:t>
            </a:r>
            <a:r>
              <a:rPr lang="fr-FR" dirty="0" smtClean="0"/>
              <a:t>physique à </a:t>
            </a:r>
            <a:r>
              <a:rPr lang="fr-FR" dirty="0"/>
              <a:t>prélever 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29166" r="33672" b="6250"/>
          <a:stretch/>
        </p:blipFill>
        <p:spPr bwMode="auto">
          <a:xfrm>
            <a:off x="1680490" y="2260324"/>
            <a:ext cx="6181821" cy="430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721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134" y="594060"/>
            <a:ext cx="4487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3. CLASSIFICATION DES CAPTEURS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3923928" y="963392"/>
            <a:ext cx="2514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3.3. Capteur intégré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156134" y="1332724"/>
            <a:ext cx="8880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Un capteur intégré est un composant réalisé par les techniques de la </a:t>
            </a:r>
            <a:r>
              <a:rPr lang="fr-FR" sz="2400" dirty="0" smtClean="0"/>
              <a:t>Microélectroniques et </a:t>
            </a:r>
            <a:r>
              <a:rPr lang="fr-FR" sz="2400" dirty="0"/>
              <a:t>qui regroupe sur un substrat de silicium commun, le capteur à proprement dit</a:t>
            </a:r>
            <a:r>
              <a:rPr lang="fr-FR" sz="2400" dirty="0" smtClean="0"/>
              <a:t>, le </a:t>
            </a:r>
            <a:r>
              <a:rPr lang="fr-FR" sz="2400" dirty="0"/>
              <a:t>corps d’épreuve et l’électronique de conditionnement du </a:t>
            </a:r>
            <a:r>
              <a:rPr lang="fr-FR" sz="2400" dirty="0" smtClean="0"/>
              <a:t>signal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t="57237" r="30548" b="16667"/>
          <a:stretch/>
        </p:blipFill>
        <p:spPr bwMode="auto">
          <a:xfrm>
            <a:off x="539552" y="3216086"/>
            <a:ext cx="7427959" cy="286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721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993" y="1196752"/>
            <a:ext cx="8819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Chaque application envisagée implique un cahier des charges. Le choix du capteur</a:t>
            </a:r>
          </a:p>
          <a:p>
            <a:r>
              <a:rPr lang="fr-FR" dirty="0"/>
              <a:t>dépend de </a:t>
            </a:r>
            <a:r>
              <a:rPr lang="fr-FR" dirty="0" smtClean="0"/>
              <a:t> </a:t>
            </a:r>
            <a:r>
              <a:rPr lang="fr-FR" dirty="0"/>
              <a:t>ses caractéristiques métrologiques</a:t>
            </a:r>
            <a:r>
              <a:rPr lang="fr-FR" dirty="0" smtClean="0"/>
              <a:t>., qui font font référence </a:t>
            </a:r>
            <a:r>
              <a:rPr lang="fr-FR" dirty="0"/>
              <a:t>à des </a:t>
            </a:r>
            <a:r>
              <a:rPr lang="fr-FR" dirty="0" smtClean="0"/>
              <a:t>étalonnages </a:t>
            </a:r>
            <a:r>
              <a:rPr lang="fr-FR" dirty="0"/>
              <a:t>réalisés en </a:t>
            </a:r>
            <a:r>
              <a:rPr lang="fr-FR" dirty="0" smtClean="0"/>
              <a:t>laboratoire….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86096" y="594060"/>
            <a:ext cx="374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4. METROLOGIE DES CAPTEURS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23528" y="2566645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La gamme de mesure, c'est l'ensemble des valeurs du </a:t>
            </a:r>
            <a:r>
              <a:rPr lang="fr-FR" sz="2000" dirty="0" err="1"/>
              <a:t>mesurande</a:t>
            </a:r>
            <a:r>
              <a:rPr lang="fr-FR" sz="2000" dirty="0"/>
              <a:t> pour lesquelles </a:t>
            </a:r>
            <a:r>
              <a:rPr lang="fr-FR" sz="2000" dirty="0" smtClean="0"/>
              <a:t>un instrument </a:t>
            </a:r>
            <a:r>
              <a:rPr lang="fr-FR" sz="2000" dirty="0"/>
              <a:t>de mesure est supposé fournir une mesure correcte.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3286725"/>
            <a:ext cx="8306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L'étendue </a:t>
            </a:r>
            <a:r>
              <a:rPr lang="fr-FR" sz="2000" dirty="0"/>
              <a:t>de </a:t>
            </a:r>
            <a:r>
              <a:rPr lang="fr-FR" sz="2000" dirty="0" smtClean="0"/>
              <a:t>mesure correspond </a:t>
            </a:r>
            <a:r>
              <a:rPr lang="fr-FR" sz="2000" dirty="0"/>
              <a:t>à la différence entre la valeur </a:t>
            </a:r>
            <a:r>
              <a:rPr lang="fr-FR" sz="2400" dirty="0"/>
              <a:t>maximale</a:t>
            </a:r>
            <a:r>
              <a:rPr lang="fr-FR" sz="2000" dirty="0"/>
              <a:t> et la valeur minimale de la gamme </a:t>
            </a:r>
            <a:r>
              <a:rPr lang="fr-FR" sz="2000" dirty="0" smtClean="0"/>
              <a:t>de mesure</a:t>
            </a:r>
            <a:r>
              <a:rPr lang="fr-FR" sz="2000" dirty="0"/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1" y="4005064"/>
            <a:ext cx="7606203" cy="254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41225" y="2049229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4.1. Gamme de mesure - étendue de mesure</a:t>
            </a:r>
            <a:endParaRPr 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20688"/>
            <a:ext cx="3922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4.2. Les performances d’un capteur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87270" y="1052736"/>
            <a:ext cx="307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4.2.1. Etendue de la mesure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78" y="3602680"/>
            <a:ext cx="4839685" cy="3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93713" y="1052736"/>
            <a:ext cx="5053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peut </a:t>
            </a:r>
            <a:r>
              <a:rPr lang="fr-FR" dirty="0" smtClean="0"/>
              <a:t>partitionné </a:t>
            </a:r>
            <a:r>
              <a:rPr lang="fr-FR" dirty="0"/>
              <a:t>cette zone en trois domaines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281" y="1484784"/>
            <a:ext cx="862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1.C’est </a:t>
            </a:r>
            <a:r>
              <a:rPr lang="fr-FR" sz="2000" dirty="0"/>
              <a:t>la zone dans laquelle le </a:t>
            </a:r>
            <a:r>
              <a:rPr lang="fr-FR" sz="2000" dirty="0" err="1"/>
              <a:t>mesurande</a:t>
            </a:r>
            <a:r>
              <a:rPr lang="fr-FR" sz="2000" dirty="0"/>
              <a:t> peut évoluer sans modification des</a:t>
            </a:r>
          </a:p>
          <a:p>
            <a:r>
              <a:rPr lang="fr-FR" sz="2000" dirty="0"/>
              <a:t>caractéristiques métrologiques du capteur.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2192670"/>
            <a:ext cx="8678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2 les </a:t>
            </a:r>
            <a:r>
              <a:rPr lang="fr-FR" sz="2400" dirty="0"/>
              <a:t>Valeurs limites des grandeurs </a:t>
            </a:r>
            <a:r>
              <a:rPr lang="fr-FR" sz="2400" dirty="0" smtClean="0"/>
              <a:t> d’influences </a:t>
            </a:r>
            <a:r>
              <a:rPr lang="fr-FR" sz="2400" dirty="0"/>
              <a:t>sur le </a:t>
            </a:r>
            <a:r>
              <a:rPr lang="fr-FR" sz="2400" dirty="0" smtClean="0"/>
              <a:t>capteur...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156857" y="2780928"/>
            <a:ext cx="8987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3.Elle </a:t>
            </a:r>
            <a:r>
              <a:rPr lang="fr-FR" sz="2000" dirty="0"/>
              <a:t>définit les limites garantissant la non-destruction du capteur mais dans laquelle </a:t>
            </a:r>
            <a:r>
              <a:rPr lang="fr-FR" sz="2000" dirty="0" smtClean="0"/>
              <a:t>il peut </a:t>
            </a:r>
            <a:r>
              <a:rPr lang="fr-FR" sz="2000" dirty="0"/>
              <a:t>y avoir des </a:t>
            </a:r>
            <a:r>
              <a:rPr lang="fr-FR" sz="2000" dirty="0" smtClean="0"/>
              <a:t> modifications permanentes de ces caractéristiques.</a:t>
            </a:r>
            <a:endParaRPr 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8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018" y="799413"/>
            <a:ext cx="2337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4.3. Résolution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49376" y="126107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résolution d’un capteur correspond à la plus petite variation du </a:t>
            </a:r>
            <a:r>
              <a:rPr lang="fr-FR" sz="2400" dirty="0" err="1"/>
              <a:t>mesurande</a:t>
            </a:r>
            <a:r>
              <a:rPr lang="fr-FR" sz="2400" dirty="0"/>
              <a:t> que </a:t>
            </a:r>
            <a:r>
              <a:rPr lang="fr-FR" sz="2400" dirty="0" smtClean="0"/>
              <a:t>le capteur </a:t>
            </a:r>
            <a:r>
              <a:rPr lang="fr-FR" sz="2400" dirty="0"/>
              <a:t>est susceptible de déceler.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4046" y="2276872"/>
            <a:ext cx="8018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Lorsque l'appareil de mesure est un appareil numérique, on définit la résolution par </a:t>
            </a:r>
            <a:r>
              <a:rPr lang="fr-FR" sz="2400" dirty="0" smtClean="0"/>
              <a:t>la formule </a:t>
            </a:r>
            <a:r>
              <a:rPr lang="fr-FR" sz="2400" dirty="0"/>
              <a:t>suivante : </a:t>
            </a:r>
            <a:endParaRPr lang="fr-FR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326901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Résolutio</a:t>
            </a:r>
            <a:r>
              <a:rPr lang="fr-FR" sz="2400" dirty="0" smtClean="0"/>
              <a:t>n = Etendue </a:t>
            </a:r>
            <a:r>
              <a:rPr lang="fr-FR" sz="2400" dirty="0"/>
              <a:t>de mesure / Le nombre de points de mesure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84507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résolution peut ne pas être constante sur toute l'étendue de la mesure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32076" y="4935071"/>
            <a:ext cx="9011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</a:t>
            </a:r>
            <a:r>
              <a:rPr lang="fr-FR" sz="2400" dirty="0" smtClean="0"/>
              <a:t>résolution s'applique </a:t>
            </a:r>
            <a:r>
              <a:rPr lang="fr-FR" sz="2400" dirty="0"/>
              <a:t>aussi aux </a:t>
            </a:r>
            <a:r>
              <a:rPr lang="fr-FR" sz="2400" dirty="0" smtClean="0"/>
              <a:t>convertisseurs </a:t>
            </a:r>
            <a:r>
              <a:rPr lang="fr-FR" sz="2400" dirty="0"/>
              <a:t>analogiques</a:t>
            </a:r>
            <a:r>
              <a:rPr lang="fr-FR" sz="2400" dirty="0" smtClean="0"/>
              <a:t>/ numériques </a:t>
            </a:r>
            <a:r>
              <a:rPr lang="fr-FR" sz="2400" dirty="0"/>
              <a:t>(A/N)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6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856" y="764704"/>
            <a:ext cx="6215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4.4. Caractéristique d’entrée-sortie d’un capteur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-36512" y="2095981"/>
            <a:ext cx="9167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Elle </a:t>
            </a:r>
            <a:r>
              <a:rPr lang="fr-FR" sz="2400" dirty="0"/>
              <a:t>est donnée classiquement par une courbe en régime permanent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56" y="1235052"/>
            <a:ext cx="8987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Elle donne la relation d’évolution de la grandeur de sortie en fonction de la </a:t>
            </a:r>
            <a:r>
              <a:rPr lang="fr-FR" sz="2400" dirty="0" smtClean="0"/>
              <a:t>grandeur d’entrée</a:t>
            </a:r>
            <a:r>
              <a:rPr lang="fr-FR" sz="2400" dirty="0"/>
              <a:t>. 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03" y="3356992"/>
            <a:ext cx="5583723" cy="273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6165304"/>
            <a:ext cx="801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Exemple de caractéristique d’un </a:t>
            </a:r>
            <a:r>
              <a:rPr lang="fr-FR" sz="2000" dirty="0" smtClean="0"/>
              <a:t>capteur d’humidité </a:t>
            </a:r>
            <a:r>
              <a:rPr lang="fr-FR" sz="2000" dirty="0"/>
              <a:t>du type capacitif.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6" y="2564904"/>
            <a:ext cx="8987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Elle ne </a:t>
            </a:r>
            <a:r>
              <a:rPr lang="fr-FR" sz="2400" dirty="0" smtClean="0"/>
              <a:t>donne pas </a:t>
            </a:r>
            <a:r>
              <a:rPr lang="fr-FR" sz="2400" dirty="0"/>
              <a:t>d’informations sur les caractéristiques transitoires du capteur.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1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692696"/>
            <a:ext cx="2283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4.5. Sensibilité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95536" y="148478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Elle détermine l’évolution de la grandeur de sortie en fonction de la grandeur </a:t>
            </a:r>
            <a:r>
              <a:rPr lang="fr-FR" sz="2400" dirty="0" smtClean="0"/>
              <a:t>d’entrée en </a:t>
            </a:r>
            <a:r>
              <a:rPr lang="fr-FR" sz="2400" dirty="0"/>
              <a:t>un point donné. </a:t>
            </a:r>
            <a:endParaRPr lang="fr-F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8032" y="2734761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C’est </a:t>
            </a:r>
            <a:r>
              <a:rPr lang="fr-FR" sz="2400" dirty="0"/>
              <a:t>la pente de la tangente à la courbe issue de la caractéristique </a:t>
            </a:r>
            <a:r>
              <a:rPr lang="fr-FR" sz="2400" dirty="0" smtClean="0"/>
              <a:t>du capteur</a:t>
            </a:r>
            <a:r>
              <a:rPr lang="fr-FR" sz="2400" dirty="0"/>
              <a:t>. Dans le cas d’un capteur linéaire, la sensibilité du capteur est constante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2121505" y="4308386"/>
                <a:ext cx="4423840" cy="733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𝑠𝑒𝑛𝑠𝑖𝑏𝑖𝑙</m:t>
                      </m:r>
                      <m:r>
                        <a:rPr lang="en-US" sz="2000" b="0" i="1" smtClean="0">
                          <a:latin typeface="Cambria Math"/>
                        </a:rPr>
                        <m:t>𝑖𝑡</m:t>
                      </m:r>
                      <m:r>
                        <a:rPr lang="en-US" sz="2000" b="0" i="1" smtClean="0">
                          <a:latin typeface="Cambria Math"/>
                        </a:rPr>
                        <m:t>é=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𝐺𝑟𝑎𝑛𝑑𝑒𝑢𝑟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𝑠𝑜𝑟𝑡𝑖𝑒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𝑀𝑒𝑠𝑢𝑟𝑎𝑛𝑑𝑒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505" y="4308386"/>
                <a:ext cx="4423840" cy="7331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143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255" y="908720"/>
            <a:ext cx="2119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4.6. Finesse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147638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/>
              <a:t>Elle qualifié l'incidence de l'instrument de mesure sur </a:t>
            </a:r>
            <a:r>
              <a:rPr lang="fr-FR" sz="2000" dirty="0"/>
              <a:t>le </a:t>
            </a:r>
            <a:r>
              <a:rPr lang="fr-FR" sz="2000" dirty="0" smtClean="0"/>
              <a:t>phénomène Mesuré.</a:t>
            </a:r>
            <a:r>
              <a:rPr lang="fr-FR" sz="2200" dirty="0" smtClean="0"/>
              <a:t> </a:t>
            </a:r>
            <a:endParaRPr lang="fr-FR" sz="2200" dirty="0"/>
          </a:p>
        </p:txBody>
      </p:sp>
      <p:sp>
        <p:nvSpPr>
          <p:cNvPr id="9" name="Rectangle 8"/>
          <p:cNvSpPr/>
          <p:nvPr/>
        </p:nvSpPr>
        <p:spPr>
          <a:xfrm>
            <a:off x="14728" y="2423257"/>
            <a:ext cx="88597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C’est </a:t>
            </a:r>
            <a:r>
              <a:rPr lang="fr-FR" sz="2200" dirty="0"/>
              <a:t>la qualité d’un </a:t>
            </a:r>
            <a:r>
              <a:rPr lang="fr-FR" sz="2200" dirty="0" smtClean="0"/>
              <a:t>capteur à </a:t>
            </a:r>
            <a:r>
              <a:rPr lang="fr-FR" sz="2200" dirty="0"/>
              <a:t>ne pas venir modifier par sa présence la grandeur à mesurer. </a:t>
            </a:r>
            <a:endParaRPr lang="fr-FR" sz="2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9352" y="3789039"/>
            <a:ext cx="8608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On </a:t>
            </a:r>
            <a:r>
              <a:rPr lang="fr-FR" sz="2400" dirty="0"/>
              <a:t>la définit non seulement vis à vis du capteur </a:t>
            </a:r>
            <a:r>
              <a:rPr lang="fr-FR" sz="2400" dirty="0" smtClean="0"/>
              <a:t>mais aussi </a:t>
            </a:r>
            <a:r>
              <a:rPr lang="fr-FR" sz="2400" dirty="0"/>
              <a:t>vis à vis de l’environnement d’utilisation du capteur.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28" y="199237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Elle est grande </a:t>
            </a:r>
            <a:r>
              <a:rPr lang="fr-FR" sz="2200" dirty="0"/>
              <a:t>lorsque l'appareil perturbe très peu la grandeur à mesurer.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248" y="3207511"/>
            <a:ext cx="8859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/>
              <a:t>Cela </a:t>
            </a:r>
            <a:r>
              <a:rPr lang="fr-FR" sz="2200" dirty="0"/>
              <a:t>permet </a:t>
            </a:r>
            <a:r>
              <a:rPr lang="fr-FR" sz="2200" dirty="0" smtClean="0"/>
              <a:t>d’évaluer  l’influence </a:t>
            </a:r>
            <a:r>
              <a:rPr lang="fr-FR" sz="2200" dirty="0"/>
              <a:t>du capteur sur la mesure. </a:t>
            </a:r>
            <a:r>
              <a:rPr lang="fr-FR" sz="2200" dirty="0" smtClean="0"/>
              <a:t> </a:t>
            </a:r>
            <a:endParaRPr lang="fr-FR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9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594060"/>
            <a:ext cx="197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4.7 Linéarité</a:t>
            </a:r>
            <a:endParaRPr lang="fr-F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0" y="2665220"/>
            <a:ext cx="5436606" cy="393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5" y="980728"/>
            <a:ext cx="8639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linéarité est une caractéristique qui définit la constance de la sensibilité sur toute </a:t>
            </a:r>
            <a:r>
              <a:rPr lang="fr-FR" sz="2400" dirty="0" smtClean="0"/>
              <a:t>la plage </a:t>
            </a:r>
            <a:r>
              <a:rPr lang="fr-FR" sz="2400" dirty="0"/>
              <a:t>de mesure.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067" y="1834223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</a:t>
            </a:r>
            <a:r>
              <a:rPr lang="fr-FR" sz="2400" dirty="0"/>
              <a:t>C’est la zone dans laquelle la sensibilité du capteur est indépendante de </a:t>
            </a:r>
            <a:r>
              <a:rPr lang="fr-FR" sz="2400" dirty="0" smtClean="0"/>
              <a:t>la valeur </a:t>
            </a:r>
            <a:r>
              <a:rPr lang="fr-FR" sz="2400" dirty="0"/>
              <a:t>du </a:t>
            </a:r>
            <a:r>
              <a:rPr lang="fr-FR" sz="2400" dirty="0" err="1"/>
              <a:t>mesurande</a:t>
            </a:r>
            <a:r>
              <a:rPr lang="fr-FR" sz="2400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16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3</a:t>
            </a:r>
            <a:r>
              <a:rPr lang="fr-FR" sz="2000" b="1" dirty="0">
                <a:solidFill>
                  <a:srgbClr val="FF0000"/>
                </a:solidFill>
              </a:rPr>
              <a:t>. CLASSIFICATION DES </a:t>
            </a:r>
            <a:r>
              <a:rPr lang="fr-FR" sz="2000" b="1" dirty="0" smtClean="0">
                <a:solidFill>
                  <a:srgbClr val="FF0000"/>
                </a:solidFill>
              </a:rPr>
              <a:t>CAPTEURS</a:t>
            </a:r>
          </a:p>
          <a:p>
            <a:pPr marL="808038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3.1 Capteurs </a:t>
            </a:r>
            <a:r>
              <a:rPr lang="fr-FR" sz="2000" b="1" dirty="0" smtClean="0">
                <a:solidFill>
                  <a:schemeClr val="accent1"/>
                </a:solidFill>
              </a:rPr>
              <a:t>passifs</a:t>
            </a:r>
          </a:p>
          <a:p>
            <a:pPr marL="808038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3.2. Capteurs </a:t>
            </a:r>
            <a:r>
              <a:rPr lang="fr-FR" sz="2000" b="1" dirty="0" smtClean="0">
                <a:solidFill>
                  <a:schemeClr val="accent1"/>
                </a:solidFill>
              </a:rPr>
              <a:t>actifs</a:t>
            </a:r>
          </a:p>
          <a:p>
            <a:pPr marL="808038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3.3. Capteur intégré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4. METROLOGIE DES </a:t>
            </a:r>
            <a:r>
              <a:rPr lang="fr-FR" sz="2000" b="1" dirty="0" smtClean="0">
                <a:solidFill>
                  <a:srgbClr val="FF0000"/>
                </a:solidFill>
              </a:rPr>
              <a:t>CAPTEURS</a:t>
            </a:r>
          </a:p>
          <a:p>
            <a:pPr marL="504825" indent="238125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4.1. Gamme de mesure - étendue de </a:t>
            </a:r>
            <a:r>
              <a:rPr lang="fr-FR" sz="2000" b="1" dirty="0" smtClean="0">
                <a:solidFill>
                  <a:schemeClr val="accent1"/>
                </a:solidFill>
              </a:rPr>
              <a:t>mesure</a:t>
            </a:r>
          </a:p>
          <a:p>
            <a:pPr marL="504825" indent="238125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4.2. Les performances d’un </a:t>
            </a:r>
            <a:r>
              <a:rPr lang="fr-FR" sz="2000" b="1" dirty="0" smtClean="0">
                <a:solidFill>
                  <a:schemeClr val="accent1"/>
                </a:solidFill>
              </a:rPr>
              <a:t>capteur</a:t>
            </a:r>
          </a:p>
          <a:p>
            <a:pPr marL="504825" indent="238125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4.3. </a:t>
            </a:r>
            <a:r>
              <a:rPr lang="fr-FR" sz="2000" b="1" dirty="0" smtClean="0">
                <a:solidFill>
                  <a:schemeClr val="accent1"/>
                </a:solidFill>
              </a:rPr>
              <a:t>Résolution</a:t>
            </a:r>
          </a:p>
          <a:p>
            <a:pPr marL="504825" indent="238125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4.4. Caractéristique d’entrée-sortie d’un </a:t>
            </a:r>
            <a:r>
              <a:rPr lang="fr-FR" sz="2000" b="1" dirty="0" smtClean="0">
                <a:solidFill>
                  <a:schemeClr val="accent1"/>
                </a:solidFill>
              </a:rPr>
              <a:t>capteur</a:t>
            </a:r>
          </a:p>
          <a:p>
            <a:pPr marL="504825" indent="238125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4.5. </a:t>
            </a:r>
            <a:r>
              <a:rPr lang="fr-FR" sz="2000" b="1" dirty="0" smtClean="0">
                <a:solidFill>
                  <a:schemeClr val="accent1"/>
                </a:solidFill>
              </a:rPr>
              <a:t>Sensibilité</a:t>
            </a:r>
          </a:p>
          <a:p>
            <a:pPr marL="504825" indent="238125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4.6. </a:t>
            </a:r>
            <a:r>
              <a:rPr lang="fr-FR" sz="2000" b="1" dirty="0" smtClean="0">
                <a:solidFill>
                  <a:schemeClr val="accent1"/>
                </a:solidFill>
              </a:rPr>
              <a:t>Finesse</a:t>
            </a:r>
          </a:p>
          <a:p>
            <a:pPr marL="504825" indent="238125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4.7 </a:t>
            </a:r>
            <a:r>
              <a:rPr lang="fr-FR" sz="2000" b="1" dirty="0" smtClean="0">
                <a:solidFill>
                  <a:schemeClr val="accent1"/>
                </a:solidFill>
              </a:rPr>
              <a:t>Linéarité</a:t>
            </a:r>
          </a:p>
          <a:p>
            <a:pPr marL="504825" indent="238125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4.8. Caractéristiques statistiques d’un </a:t>
            </a:r>
            <a:r>
              <a:rPr lang="fr-FR" sz="2000" b="1" dirty="0" smtClean="0">
                <a:solidFill>
                  <a:schemeClr val="accent1"/>
                </a:solidFill>
              </a:rPr>
              <a:t>capteur</a:t>
            </a:r>
          </a:p>
          <a:p>
            <a:pPr marL="504825" indent="238125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4.9. Rapidité, Temps de réponse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3528" y="188640"/>
            <a:ext cx="8229600" cy="5040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CHAP.II: CARACTERISTIQUES METROLOGIQUES DES CAPTEURS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09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78490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4.8. Caractéristiques statistiques d’un capteur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Ces paramètres permettent de prendre en compte la notion d’erreurs accidentelles </a:t>
            </a:r>
            <a:r>
              <a:rPr lang="fr-FR" sz="2400" dirty="0" smtClean="0"/>
              <a:t>qui peuvent </a:t>
            </a:r>
            <a:r>
              <a:rPr lang="fr-FR" sz="2400" dirty="0"/>
              <a:t>survenir sur un capteur.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380088"/>
            <a:ext cx="207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4.8.1. Fidélité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23528" y="286601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/>
              <a:t>Elle définit la qualité d’un capteur à délivrer une mesure répétitive sans erreurs.</a:t>
            </a:r>
          </a:p>
          <a:p>
            <a:r>
              <a:rPr lang="fr-FR" sz="2400" dirty="0"/>
              <a:t>L’erreur de fidélité correspond à l’écart type obtenu sur une série de </a:t>
            </a:r>
            <a:r>
              <a:rPr lang="fr-FR" sz="2400" dirty="0" smtClean="0"/>
              <a:t>mesures correspondant à une </a:t>
            </a:r>
            <a:r>
              <a:rPr lang="fr-FR" sz="2400" dirty="0"/>
              <a:t>valeur constante du </a:t>
            </a:r>
            <a:r>
              <a:rPr lang="fr-FR" sz="2400" dirty="0" err="1"/>
              <a:t>mesurande</a:t>
            </a:r>
            <a:r>
              <a:rPr lang="fr-FR" sz="2400" dirty="0"/>
              <a:t>. </a:t>
            </a:r>
            <a:endParaRPr lang="fr-FR" sz="24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9" b="50000"/>
          <a:stretch/>
        </p:blipFill>
        <p:spPr bwMode="auto">
          <a:xfrm>
            <a:off x="5242892" y="2841753"/>
            <a:ext cx="3410002" cy="307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8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78490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4.8. Caractéristiques statistiques d’un capteur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92710" y="2559131"/>
            <a:ext cx="42792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justesse c’est l’aptitude d’un capteur à délivrer une réponse proche de la </a:t>
            </a:r>
            <a:r>
              <a:rPr lang="fr-FR" sz="2400" dirty="0" smtClean="0"/>
              <a:t>valeur  vraie </a:t>
            </a:r>
            <a:r>
              <a:rPr lang="fr-FR" sz="2400" dirty="0"/>
              <a:t>et ceci </a:t>
            </a:r>
            <a:r>
              <a:rPr lang="fr-FR" sz="2400" dirty="0" smtClean="0"/>
              <a:t>indépendamment </a:t>
            </a:r>
            <a:r>
              <a:rPr lang="fr-FR" sz="2400" dirty="0"/>
              <a:t>de la notion de </a:t>
            </a:r>
            <a:r>
              <a:rPr lang="fr-FR" sz="2400" dirty="0" smtClean="0"/>
              <a:t>fidélité</a:t>
            </a:r>
          </a:p>
        </p:txBody>
      </p:sp>
      <p:sp>
        <p:nvSpPr>
          <p:cNvPr id="9" name="Rectangle 8"/>
          <p:cNvSpPr/>
          <p:nvPr/>
        </p:nvSpPr>
        <p:spPr>
          <a:xfrm>
            <a:off x="503784" y="1761481"/>
            <a:ext cx="2167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4.8.2. Justesse</a:t>
            </a:r>
            <a:endParaRPr lang="fr-FR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50000" r="55299"/>
          <a:stretch/>
        </p:blipFill>
        <p:spPr bwMode="auto">
          <a:xfrm>
            <a:off x="4953000" y="2550615"/>
            <a:ext cx="3878932" cy="34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3784" y="1203419"/>
            <a:ext cx="207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4.8.1. Fidélité</a:t>
            </a:r>
            <a:endParaRPr lang="fr-F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1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78490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4.8. Caractéristiques statistiques d’un capteur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7072" y="2708920"/>
            <a:ext cx="42792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précision est un des paramètres les plus importants d'un système de mesure. La</a:t>
            </a:r>
          </a:p>
          <a:p>
            <a:r>
              <a:rPr lang="fr-FR" sz="2400" dirty="0"/>
              <a:t>précision d’un capteur définit l’écart en % que l’on peut obtenir entre la valeur réelle et </a:t>
            </a:r>
            <a:r>
              <a:rPr lang="fr-FR" sz="2400" dirty="0" smtClean="0"/>
              <a:t>la valeur </a:t>
            </a:r>
            <a:r>
              <a:rPr lang="fr-FR" sz="2400" dirty="0"/>
              <a:t>obtenue en sortie du </a:t>
            </a:r>
            <a:r>
              <a:rPr lang="fr-FR" sz="2400" dirty="0" smtClean="0"/>
              <a:t>capteur</a:t>
            </a:r>
          </a:p>
        </p:txBody>
      </p:sp>
      <p:sp>
        <p:nvSpPr>
          <p:cNvPr id="9" name="Rectangle 8"/>
          <p:cNvSpPr/>
          <p:nvPr/>
        </p:nvSpPr>
        <p:spPr>
          <a:xfrm>
            <a:off x="503784" y="1556792"/>
            <a:ext cx="2167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4.8.2. Justesse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503784" y="1124744"/>
            <a:ext cx="207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4.8.1. Fidélité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503783" y="1988840"/>
            <a:ext cx="2556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4.8.3. Précision</a:t>
            </a:r>
            <a:endParaRPr lang="fr-FR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3991" r="52428" b="50000"/>
          <a:stretch/>
        </p:blipFill>
        <p:spPr bwMode="auto">
          <a:xfrm>
            <a:off x="4434506" y="2450505"/>
            <a:ext cx="4456486" cy="313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45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784900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4.8. Caractéristiques statistiques d’un capteur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323528" y="1489972"/>
            <a:ext cx="207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4.8.1. Fidélité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2590937" y="1484784"/>
            <a:ext cx="2167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4.8.2. Justesse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5314937" y="1497162"/>
            <a:ext cx="235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4.8.3. Précision</a:t>
            </a:r>
            <a:endParaRPr lang="fr-F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84" y="1946449"/>
            <a:ext cx="6840381" cy="454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2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56856" y="102580"/>
            <a:ext cx="8473218" cy="4914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CHAP.II: </a:t>
            </a:r>
            <a:r>
              <a:rPr lang="fr-FR" sz="2800" b="1" dirty="0" smtClean="0">
                <a:solidFill>
                  <a:srgbClr val="FFFF00"/>
                </a:solidFill>
              </a:rPr>
              <a:t>CARACTERISTIQUES METROLOGIQUES DES CAPTEURS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78490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4.9</a:t>
            </a:r>
            <a:r>
              <a:rPr lang="fr-FR" sz="2400" b="1" dirty="0"/>
              <a:t>. Rapidité, Temps de réponse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611560" y="1397675"/>
            <a:ext cx="8018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Elle caractérise l'aptitude d'un dispositif à répondre aux variations temporelles </a:t>
            </a:r>
            <a:r>
              <a:rPr lang="fr-FR" sz="2400" dirty="0" smtClean="0"/>
              <a:t>du </a:t>
            </a:r>
            <a:r>
              <a:rPr lang="fr-FR" sz="2400" dirty="0" err="1" smtClean="0"/>
              <a:t>mesurande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23528" y="2413338"/>
            <a:ext cx="8306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 </a:t>
            </a:r>
            <a:r>
              <a:rPr lang="fr-FR" sz="2400" dirty="0"/>
              <a:t>temps de réponse est défini comme étant le temps nécessaire pour que </a:t>
            </a:r>
            <a:r>
              <a:rPr lang="fr-FR" sz="2400" dirty="0" smtClean="0"/>
              <a:t>la réponse </a:t>
            </a:r>
            <a:r>
              <a:rPr lang="fr-FR" sz="2400" dirty="0"/>
              <a:t>du capteur atteigne 90% de son amplitude maximale lorsqu’il est exposé </a:t>
            </a:r>
            <a:r>
              <a:rPr lang="fr-FR" sz="2400" dirty="0" smtClean="0"/>
              <a:t>au </a:t>
            </a:r>
            <a:r>
              <a:rPr lang="fr-FR" sz="2400" dirty="0" err="1" smtClean="0"/>
              <a:t>mesurande</a:t>
            </a:r>
            <a:r>
              <a:rPr lang="fr-FR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4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86" y="26269"/>
            <a:ext cx="8473218" cy="49148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CHAP.II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fr-FR" sz="2800" dirty="0">
                <a:solidFill>
                  <a:srgbClr val="FFFF00"/>
                </a:solidFill>
              </a:rPr>
              <a:t>CARACTERISTIQUES METROLOGIQUES DES CAPTEURS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67544" y="548680"/>
            <a:ext cx="8293705" cy="237626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rgbClr val="FFFF00"/>
                </a:solidFill>
              </a:rPr>
              <a:t>1.DEFINITIONS</a:t>
            </a:r>
            <a:endParaRPr lang="en-US" sz="1800" dirty="0">
              <a:solidFill>
                <a:srgbClr val="FFFF00"/>
              </a:solidFill>
            </a:endParaRPr>
          </a:p>
          <a:p>
            <a:pPr algn="l"/>
            <a:r>
              <a:rPr lang="fr-FR" sz="1800" b="1" dirty="0">
                <a:solidFill>
                  <a:srgbClr val="FFFF00"/>
                </a:solidFill>
              </a:rPr>
              <a:t>1.1 </a:t>
            </a:r>
            <a:r>
              <a:rPr lang="fr-FR" sz="1800" b="1" dirty="0" err="1">
                <a:solidFill>
                  <a:srgbClr val="FFFF00"/>
                </a:solidFill>
              </a:rPr>
              <a:t>Mesurande</a:t>
            </a:r>
            <a:r>
              <a:rPr lang="en-US" sz="1800" b="1" dirty="0" smtClean="0">
                <a:solidFill>
                  <a:srgbClr val="FFFF00"/>
                </a:solidFill>
              </a:rPr>
              <a:t>    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/>
              <a:t>C’est la grandeur physique que l’on souhaite connaître (déplacement, température</a:t>
            </a:r>
            <a:r>
              <a:rPr lang="fr-FR" sz="1800" dirty="0" smtClean="0"/>
              <a:t>, pression</a:t>
            </a:r>
            <a:r>
              <a:rPr lang="fr-FR" sz="1800" dirty="0"/>
              <a:t>, rayonnement, force… etc.).</a:t>
            </a:r>
          </a:p>
          <a:p>
            <a:pPr algn="l"/>
            <a:r>
              <a:rPr lang="fr-FR" sz="1800" b="1" dirty="0" smtClean="0">
                <a:solidFill>
                  <a:srgbClr val="FFFF00"/>
                </a:solidFill>
              </a:rPr>
              <a:t>1.2.Capteur:</a:t>
            </a:r>
            <a:r>
              <a:rPr lang="fr-FR" sz="1800" dirty="0"/>
              <a:t>Un capteur est un dispositif qui transforme une grandeur physique d'entrée, </a:t>
            </a:r>
            <a:r>
              <a:rPr lang="fr-FR" sz="1800" dirty="0" smtClean="0"/>
              <a:t>appelée </a:t>
            </a:r>
            <a:r>
              <a:rPr lang="fr-FR" sz="1800" dirty="0" err="1" smtClean="0"/>
              <a:t>mesurande</a:t>
            </a:r>
            <a:r>
              <a:rPr lang="fr-FR" sz="1800" dirty="0" smtClean="0"/>
              <a:t> </a:t>
            </a:r>
            <a:r>
              <a:rPr lang="fr-FR" sz="1800" b="1" dirty="0"/>
              <a:t>[m], </a:t>
            </a:r>
            <a:r>
              <a:rPr lang="fr-FR" sz="1800" dirty="0"/>
              <a:t>en une grandeur généralement de nature électrique (Charge, Tension, </a:t>
            </a:r>
            <a:r>
              <a:rPr lang="fr-FR" sz="1800" dirty="0" smtClean="0"/>
              <a:t>Courant ou </a:t>
            </a:r>
            <a:r>
              <a:rPr lang="fr-FR" sz="1800" dirty="0"/>
              <a:t>Impédance) appelée réponse </a:t>
            </a:r>
            <a:r>
              <a:rPr lang="fr-FR" sz="1800" b="1" dirty="0"/>
              <a:t>[s]</a:t>
            </a:r>
            <a:r>
              <a:rPr lang="fr-FR" sz="1800" dirty="0"/>
              <a:t>.</a:t>
            </a:r>
            <a:r>
              <a:rPr lang="fr-FR" sz="1800" b="1" dirty="0" smtClean="0"/>
              <a:t> </a:t>
            </a:r>
          </a:p>
          <a:p>
            <a:pPr algn="ctr"/>
            <a:r>
              <a:rPr lang="fr-FR" sz="1800" dirty="0"/>
              <a:t>Avec : </a:t>
            </a:r>
            <a:r>
              <a:rPr lang="fr-FR" sz="1800" b="1" i="1" dirty="0"/>
              <a:t>s </a:t>
            </a:r>
            <a:r>
              <a:rPr lang="fr-FR" sz="1800" dirty="0"/>
              <a:t>=</a:t>
            </a:r>
            <a:r>
              <a:rPr lang="fr-FR" sz="1800" i="1" dirty="0"/>
              <a:t>F </a:t>
            </a:r>
            <a:r>
              <a:rPr lang="fr-FR" sz="1800" dirty="0"/>
              <a:t>(</a:t>
            </a:r>
            <a:r>
              <a:rPr lang="fr-FR" sz="1800" b="1" i="1" dirty="0"/>
              <a:t>m</a:t>
            </a:r>
            <a:r>
              <a:rPr lang="fr-FR" sz="1800" dirty="0" smtClean="0"/>
              <a:t>)</a:t>
            </a:r>
            <a:endParaRPr lang="fr-FR" sz="1800" dirty="0" smtClean="0">
              <a:solidFill>
                <a:srgbClr val="FFFF00"/>
              </a:solidFill>
            </a:endParaRPr>
          </a:p>
          <a:p>
            <a:pPr algn="l"/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4"/>
          <a:srcRect l="14423" t="23375" r="34295" b="24458"/>
          <a:stretch/>
        </p:blipFill>
        <p:spPr bwMode="auto">
          <a:xfrm>
            <a:off x="1259632" y="2780928"/>
            <a:ext cx="5976664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3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86" y="26269"/>
            <a:ext cx="8473218" cy="49148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CHAP.II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fr-FR" sz="2800" dirty="0">
                <a:solidFill>
                  <a:srgbClr val="FFFF00"/>
                </a:solidFill>
              </a:rPr>
              <a:t>CARACTERISTIQUES METROLOGIQUES DES CAPTEURS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1373" y="613234"/>
            <a:ext cx="8856984" cy="101556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rgbClr val="FFFF00"/>
                </a:solidFill>
              </a:rPr>
              <a:t>1.DEFINITIONS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endParaRPr lang="fr-FR" sz="1800" dirty="0" smtClean="0">
              <a:solidFill>
                <a:srgbClr val="FFFF00"/>
              </a:solidFill>
            </a:endParaRPr>
          </a:p>
          <a:p>
            <a:pPr algn="l"/>
            <a:r>
              <a:rPr lang="fr-FR" sz="1800" dirty="0" smtClean="0"/>
              <a:t>Le </a:t>
            </a:r>
            <a:r>
              <a:rPr lang="fr-FR" sz="1800" dirty="0"/>
              <a:t>capteur nous permettre de délivrer une image exploitable (signal électrique par exemple</a:t>
            </a:r>
            <a:r>
              <a:rPr lang="fr-FR" sz="1800" dirty="0" smtClean="0"/>
              <a:t>).</a:t>
            </a:r>
            <a:endParaRPr lang="fr-FR" sz="1800" dirty="0" smtClean="0">
              <a:solidFill>
                <a:srgbClr val="FFFF00"/>
              </a:solidFill>
            </a:endParaRPr>
          </a:p>
          <a:p>
            <a:pPr algn="l"/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3419708"/>
            <a:ext cx="485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1.3. Corps d’épreuve et Capteurs composites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2008" y="37890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corps d’épreuve est le dispositif qui assure une première traduction de la grandeur</a:t>
            </a:r>
          </a:p>
          <a:p>
            <a:r>
              <a:rPr lang="fr-FR" dirty="0"/>
              <a:t>physique en une autre grandeur physique non électrique (appelée </a:t>
            </a:r>
            <a:r>
              <a:rPr lang="fr-FR" dirty="0" err="1"/>
              <a:t>mesurande</a:t>
            </a:r>
            <a:r>
              <a:rPr lang="fr-FR" dirty="0"/>
              <a:t> secondaire </a:t>
            </a:r>
            <a:r>
              <a:rPr lang="fr-FR" dirty="0" smtClean="0"/>
              <a:t>plus facile </a:t>
            </a:r>
            <a:r>
              <a:rPr lang="fr-FR" dirty="0"/>
              <a:t>à mesurer), qui sera traduit par la suite en une grandeur électrique à l’aide d’un </a:t>
            </a:r>
            <a:r>
              <a:rPr lang="fr-FR" dirty="0" smtClean="0"/>
              <a:t>capteur adéquat.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79512" y="1631590"/>
            <a:ext cx="8856984" cy="71834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 smtClean="0"/>
              <a:t>Généralement</a:t>
            </a:r>
            <a:r>
              <a:rPr lang="fr-FR" sz="1800" dirty="0"/>
              <a:t>, on obtient une grandeur de sortie du type électrique. Elle peut être soit : </a:t>
            </a:r>
            <a:r>
              <a:rPr lang="fr-FR" sz="1800" dirty="0" smtClean="0"/>
              <a:t>une  charge </a:t>
            </a:r>
            <a:r>
              <a:rPr lang="fr-FR" sz="1800" dirty="0"/>
              <a:t>(Q), une tension (V), un courant (I), une impédance (R, L, C</a:t>
            </a:r>
            <a:r>
              <a:rPr lang="fr-FR" sz="1800" dirty="0" smtClean="0"/>
              <a:t>).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2008" y="2451937"/>
            <a:ext cx="8856984" cy="96777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 smtClean="0"/>
              <a:t>Domaines </a:t>
            </a:r>
            <a:r>
              <a:rPr lang="fr-FR" sz="1800" dirty="0"/>
              <a:t>d’utilisation des capteurs: Tous les domaines d’activité nécessitent l’emploi </a:t>
            </a:r>
            <a:r>
              <a:rPr lang="fr-FR" sz="1800" dirty="0" smtClean="0"/>
              <a:t>de capteurs</a:t>
            </a:r>
            <a:r>
              <a:rPr lang="fr-FR" sz="1800" dirty="0"/>
              <a:t>: Automobile (domaine principal), contrôle de la production, agriculture, sécurité</a:t>
            </a:r>
            <a:r>
              <a:rPr lang="fr-FR" sz="1800" dirty="0" smtClean="0"/>
              <a:t>, médical </a:t>
            </a:r>
            <a:r>
              <a:rPr lang="fr-FR" sz="1800" dirty="0"/>
              <a:t>(domaine du micro-capteur) et électroménager………</a:t>
            </a:r>
            <a:endParaRPr lang="fr-FR" sz="1800" dirty="0" smtClean="0">
              <a:solidFill>
                <a:srgbClr val="FFFF00"/>
              </a:solidFill>
            </a:endParaRPr>
          </a:p>
          <a:p>
            <a:pPr algn="l"/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519406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L’ensemble </a:t>
            </a:r>
            <a:r>
              <a:rPr lang="fr-FR" dirty="0"/>
              <a:t>formé par le corps d’épreuve et le capteur </a:t>
            </a:r>
            <a:r>
              <a:rPr lang="fr-FR" dirty="0" smtClean="0"/>
              <a:t>adéquat constitue </a:t>
            </a:r>
            <a:r>
              <a:rPr lang="fr-FR" dirty="0"/>
              <a:t>un capteur composite.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0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86" y="26269"/>
            <a:ext cx="8473218" cy="49148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CHAP.II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fr-FR" sz="2800" dirty="0">
                <a:solidFill>
                  <a:srgbClr val="FFFF00"/>
                </a:solidFill>
              </a:rPr>
              <a:t>CARACTERISTIQUES METROLOGIQUES DES CAPTEURS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9699" y="692696"/>
            <a:ext cx="485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1.3. Corps d’épreuve et Capteurs composites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4"/>
          <a:srcRect l="13142" t="57583" r="33493" b="19042"/>
          <a:stretch/>
        </p:blipFill>
        <p:spPr bwMode="auto">
          <a:xfrm>
            <a:off x="1187624" y="1196752"/>
            <a:ext cx="6120679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78496" y="3129804"/>
            <a:ext cx="861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Exemple 1</a:t>
            </a:r>
          </a:p>
          <a:p>
            <a:r>
              <a:rPr lang="fr-FR" dirty="0"/>
              <a:t>Une traction F exercée sur une barre (de longueur L, de section A et de module</a:t>
            </a:r>
          </a:p>
          <a:p>
            <a:r>
              <a:rPr lang="fr-FR" dirty="0"/>
              <a:t>d’Young Y) entraîne une déformation ΔL/L qui est mesurable par la variation ΔR/R de </a:t>
            </a:r>
            <a:r>
              <a:rPr lang="fr-FR" dirty="0" smtClean="0"/>
              <a:t>la résistance </a:t>
            </a:r>
            <a:r>
              <a:rPr lang="fr-FR" dirty="0"/>
              <a:t>d’une jauge collée sur la barre.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6" y="4316167"/>
            <a:ext cx="31146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6"/>
          <a:srcRect l="33173" t="35918" r="56570" b="55245"/>
          <a:stretch/>
        </p:blipFill>
        <p:spPr bwMode="auto">
          <a:xfrm>
            <a:off x="3657600" y="4349505"/>
            <a:ext cx="1058416" cy="519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 rotWithShape="1">
          <a:blip r:embed="rId6"/>
          <a:srcRect l="32532" t="85519" r="55609" b="5644"/>
          <a:stretch/>
        </p:blipFill>
        <p:spPr bwMode="auto">
          <a:xfrm>
            <a:off x="5216623" y="4390538"/>
            <a:ext cx="1519783" cy="540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/>
          <p:nvPr/>
        </p:nvPicPr>
        <p:blipFill rotWithShape="1">
          <a:blip r:embed="rId7"/>
          <a:srcRect l="33974" t="49886" r="53846" b="39567"/>
          <a:stretch/>
        </p:blipFill>
        <p:spPr bwMode="auto">
          <a:xfrm>
            <a:off x="4620281" y="5172502"/>
            <a:ext cx="1226046" cy="515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088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86" y="26269"/>
            <a:ext cx="8473218" cy="49148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CHAP.II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fr-FR" sz="2800" dirty="0">
                <a:solidFill>
                  <a:srgbClr val="FFFF00"/>
                </a:solidFill>
              </a:rPr>
              <a:t>CARACTERISTIQUES METROLOGIQUES DES CAPTEURS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252" y="1062028"/>
            <a:ext cx="302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débit </a:t>
            </a:r>
            <a:r>
              <a:rPr lang="fr-FR" dirty="0"/>
              <a:t>en une pression différentielle,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7489" y="1091023"/>
            <a:ext cx="25870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/>
              <a:t>la pression en </a:t>
            </a:r>
            <a:r>
              <a:rPr lang="fr-FR" sz="1600" dirty="0"/>
              <a:t>une déformation mécanique </a:t>
            </a:r>
            <a:r>
              <a:rPr lang="fr-FR" sz="1600" dirty="0" smtClean="0"/>
              <a:t>d’une membrane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5910299" y="1091023"/>
            <a:ext cx="307848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</a:t>
            </a:r>
            <a:r>
              <a:rPr lang="fr-FR" dirty="0"/>
              <a:t>déformation mécanique en une grandeur électrique</a:t>
            </a:r>
            <a:r>
              <a:rPr lang="fr-FR" dirty="0" smtClean="0"/>
              <a:t>,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49699" y="2041281"/>
            <a:ext cx="8688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la </a:t>
            </a:r>
            <a:r>
              <a:rPr lang="fr-FR" dirty="0"/>
              <a:t>sortie de la chaîne de mesure est du type électrique (Charge</a:t>
            </a:r>
            <a:r>
              <a:rPr lang="fr-FR" dirty="0" smtClean="0"/>
              <a:t>, Courant</a:t>
            </a:r>
            <a:r>
              <a:rPr lang="fr-FR" dirty="0"/>
              <a:t>, Tension). 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9516" y="644652"/>
            <a:ext cx="7351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Exemple 2</a:t>
            </a:r>
            <a:r>
              <a:rPr lang="fr-FR" b="1" dirty="0" smtClean="0"/>
              <a:t> </a:t>
            </a:r>
            <a:r>
              <a:rPr lang="fr-FR" b="1" dirty="0"/>
              <a:t>: </a:t>
            </a:r>
            <a:r>
              <a:rPr lang="fr-FR" dirty="0" smtClean="0"/>
              <a:t> </a:t>
            </a:r>
            <a:r>
              <a:rPr lang="fr-FR" dirty="0"/>
              <a:t>la mesure d’un débit peut se faire en plusieurs étapes :</a:t>
            </a:r>
          </a:p>
        </p:txBody>
      </p:sp>
      <p:pic>
        <p:nvPicPr>
          <p:cNvPr id="14" name="Image 13"/>
          <p:cNvPicPr/>
          <p:nvPr/>
        </p:nvPicPr>
        <p:blipFill rotWithShape="1">
          <a:blip r:embed="rId4"/>
          <a:srcRect l="12179" t="60148" r="31891" b="10490"/>
          <a:stretch/>
        </p:blipFill>
        <p:spPr bwMode="auto">
          <a:xfrm>
            <a:off x="755576" y="2768277"/>
            <a:ext cx="6905118" cy="1986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384976" y="2398945"/>
            <a:ext cx="45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1.4. Constitution d’une chaîne de mesure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11776" y="4754391"/>
            <a:ext cx="8726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Pour obtenir une image d’une grandeur physique, on fait appel à une chaîne de </a:t>
            </a:r>
            <a:r>
              <a:rPr lang="fr-FR" sz="2000" dirty="0" smtClean="0"/>
              <a:t>mesure qui </a:t>
            </a:r>
            <a:r>
              <a:rPr lang="fr-FR" sz="2000" dirty="0"/>
              <a:t>peut faire intervenir plusieurs phénomènes différents. 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3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5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86" y="26269"/>
            <a:ext cx="8473218" cy="49148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CHAP.II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fr-FR" sz="2800" dirty="0">
                <a:solidFill>
                  <a:srgbClr val="FFFF00"/>
                </a:solidFill>
              </a:rPr>
              <a:t>CARACTERISTIQUES METROLOGIQUES DES CAPTEURS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9699" y="692696"/>
            <a:ext cx="455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1.4. Constitution d’une chaîne de mesure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68127" y="4331548"/>
            <a:ext cx="763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1.4.1. Un </a:t>
            </a:r>
            <a:r>
              <a:rPr lang="fr-FR" b="1" dirty="0" smtClean="0"/>
              <a:t>capteur= </a:t>
            </a:r>
            <a:r>
              <a:rPr lang="fr-FR" b="1" dirty="0"/>
              <a:t>Corps </a:t>
            </a:r>
            <a:r>
              <a:rPr lang="fr-FR" b="1" dirty="0" smtClean="0"/>
              <a:t>d’épreuve+ Elément </a:t>
            </a:r>
            <a:r>
              <a:rPr lang="fr-FR" b="1" dirty="0"/>
              <a:t>de </a:t>
            </a:r>
            <a:r>
              <a:rPr lang="fr-FR" b="1" dirty="0" smtClean="0"/>
              <a:t>transduction + Boîtier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74956" y="4706560"/>
            <a:ext cx="389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1.4.2. Un conditionneur de signaux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689943" y="507589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1.4.3. Une unité de visualisation et/ou d'utilisation</a:t>
            </a:r>
            <a:endParaRPr lang="fr-FR" dirty="0"/>
          </a:p>
        </p:txBody>
      </p:sp>
      <p:pic>
        <p:nvPicPr>
          <p:cNvPr id="10" name="Image 9"/>
          <p:cNvPicPr/>
          <p:nvPr/>
        </p:nvPicPr>
        <p:blipFill rotWithShape="1">
          <a:blip r:embed="rId4"/>
          <a:srcRect l="12179" t="60148" r="31891" b="10490"/>
          <a:stretch/>
        </p:blipFill>
        <p:spPr bwMode="auto">
          <a:xfrm>
            <a:off x="912586" y="1628800"/>
            <a:ext cx="6905118" cy="217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9699" y="10620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</a:t>
            </a:r>
            <a:r>
              <a:rPr lang="fr-FR" sz="2000" dirty="0" smtClean="0"/>
              <a:t>La </a:t>
            </a:r>
            <a:r>
              <a:rPr lang="fr-FR" sz="2000" dirty="0"/>
              <a:t>structure de base d'une chaîne </a:t>
            </a:r>
            <a:r>
              <a:rPr lang="fr-FR" sz="2000" dirty="0" smtClean="0"/>
              <a:t>de mesure </a:t>
            </a:r>
            <a:r>
              <a:rPr lang="fr-FR" sz="2000" dirty="0"/>
              <a:t>comprend au minimum trois étages: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672" y="1772816"/>
            <a:ext cx="3240360" cy="1224136"/>
          </a:xfrm>
          <a:prstGeom prst="rect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508104" y="1772816"/>
            <a:ext cx="1224136" cy="943272"/>
          </a:xfrm>
          <a:prstGeom prst="rect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919664" y="1772816"/>
            <a:ext cx="612068" cy="943272"/>
          </a:xfrm>
          <a:prstGeom prst="rect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4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86" y="26269"/>
            <a:ext cx="8473218" cy="49148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CHAP.II</a:t>
            </a:r>
            <a:r>
              <a:rPr lang="en-US" sz="3600" dirty="0">
                <a:solidFill>
                  <a:srgbClr val="FFFF00"/>
                </a:solidFill>
              </a:rPr>
              <a:t>: </a:t>
            </a:r>
            <a:r>
              <a:rPr lang="fr-FR" sz="2800" dirty="0">
                <a:solidFill>
                  <a:srgbClr val="FFFF00"/>
                </a:solidFill>
              </a:rPr>
              <a:t>CARACTERISTIQUES METROLOGIQUES DES CAPTEURS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0739" y="4797152"/>
            <a:ext cx="821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r>
              <a:rPr lang="fr-FR" dirty="0"/>
              <a:t>Le choix du circuit de conditionnement est une étape importante dans le cadre de </a:t>
            </a:r>
            <a:r>
              <a:rPr lang="fr-FR" dirty="0" smtClean="0"/>
              <a:t>la chaîne </a:t>
            </a:r>
            <a:r>
              <a:rPr lang="fr-FR" dirty="0"/>
              <a:t>de mesure car: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0916" y="5589240"/>
            <a:ext cx="278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/>
              <a:t>il est associé au capteur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99163" y="5681752"/>
            <a:ext cx="5281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/>
              <a:t>il détermine la nature finale du signal électrique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8790" y="6068228"/>
            <a:ext cx="5034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/>
              <a:t>il va influencer les performances de la mesure</a:t>
            </a:r>
          </a:p>
        </p:txBody>
      </p:sp>
      <p:pic>
        <p:nvPicPr>
          <p:cNvPr id="14" name="Image 13"/>
          <p:cNvPicPr/>
          <p:nvPr/>
        </p:nvPicPr>
        <p:blipFill rotWithShape="1">
          <a:blip r:embed="rId4"/>
          <a:srcRect l="12179" t="60148" r="31891" b="10490"/>
          <a:stretch/>
        </p:blipFill>
        <p:spPr bwMode="auto">
          <a:xfrm>
            <a:off x="530739" y="2367168"/>
            <a:ext cx="7416824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12751" y="692696"/>
            <a:ext cx="8321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Si </a:t>
            </a:r>
            <a:r>
              <a:rPr lang="fr-FR" dirty="0"/>
              <a:t>la chaîne de mesure fait intervenir plusieurs transducteurs, on </a:t>
            </a:r>
            <a:r>
              <a:rPr lang="fr-FR" dirty="0" smtClean="0"/>
              <a:t>appelle corps </a:t>
            </a:r>
            <a:r>
              <a:rPr lang="fr-FR" dirty="0"/>
              <a:t>d’épreuve celui en contact direct avec le </a:t>
            </a:r>
            <a:r>
              <a:rPr lang="fr-FR" dirty="0" err="1" smtClean="0"/>
              <a:t>mesurande</a:t>
            </a:r>
            <a:r>
              <a:rPr lang="fr-FR" dirty="0" smtClean="0"/>
              <a:t>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877" y="1388915"/>
            <a:ext cx="8025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Le </a:t>
            </a:r>
            <a:r>
              <a:rPr lang="fr-FR" dirty="0"/>
              <a:t>dernier transducteur est </a:t>
            </a:r>
            <a:r>
              <a:rPr lang="fr-FR" dirty="0" smtClean="0"/>
              <a:t>associé à </a:t>
            </a:r>
            <a:r>
              <a:rPr lang="fr-FR" dirty="0"/>
              <a:t>un conditionneur qui fournit la grandeur électrique de sortie de manière exploitable.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08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4B309CA-F98C-434F-A54B-F8446ED2212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H\u0006\uFFFD{51B8FA04-CB1E-4135-9636-019FE0A0980D}&quot;,&quot;C:\\Users\\mhhou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chapitre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66B2F1-FBD8-4DB8-8E4C-76FC3E3F0B94}:3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F4D6FF-8764-4B31-807B-873D43D4BB99}:2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55BDF9-A0C0-4F64-B355-42A70456FEFC}:2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EC1333-1DF7-40AD-AE15-FD6BB78D6151}:2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B60796-5F8E-4D7E-8E77-48356B601C9C}:2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B36327-FD59-4C0A-98DD-362B8589DB85}:2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34142B-A0B3-43F9-A3DF-48BEC3C9BC33}:2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C5F5B9-9C9D-4E16-96C6-71CF13ECF01C}:2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1E80EC-701D-4374-B2B6-BE23E81434F3}:3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899108-744B-483D-81C5-F799E066889B}:3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55151A-6839-4264-B9A6-F6BC0D0281D0}:3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18868A-155B-4059-897B-BACDC0AB7FBC}:3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889EB2-BBCB-4B89-BDE1-A659C485506D}:30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E73CEE-3D3F-4481-8E56-07257EA3B1B9}:3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BCED14-F3E7-4B9E-B38A-E78B8029C90A}:30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1FEA16-BF33-4B0D-B490-DC4778A1B54A}:3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BF6DFA-670E-4F4D-8CBC-B6DF0690AB89}:3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21BD66-722F-434F-AAAA-A730766B900C}:30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3FED02-3665-4C03-8607-91E2CAF566EF}:30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3FED02-3665-4C03-8607-91E2CAF566EF}: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6D0381-BA0E-4521-91CC-BDE2945B4451}:28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450680-8B56-4261-B560-A06375CE7208}:3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869909-EEFC-48C1-9B81-A29D117A8C7B}:3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869909-EEFC-48C1-9B81-A29D117A8C7B}:3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869909-EEFC-48C1-9B81-A29D117A8C7B}:3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869909-EEFC-48C1-9B81-A29D117A8C7B}:3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869909-EEFC-48C1-9B81-A29D117A8C7B}:3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B1DC1D-8BD9-4F03-8683-5CAEEB19AF18}:2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A47D74-7D06-4832-B44D-BCC063FD417D}:2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B548A1-F818-449F-947C-757C906F4590}: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F1C3B8-C1DD-4BC1-8D65-3E7F0F4CFDD3}:2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EE49D3-CDB7-4BE9-A9AA-472699AF04C3}:2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EA0D0F-7462-4081-9651-D70E78D7454F}:3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11558</TotalTime>
  <Words>3495</Words>
  <Application>Microsoft Office PowerPoint</Application>
  <PresentationFormat>Affichage à l'écran (4:3)</PresentationFormat>
  <Paragraphs>320</Paragraphs>
  <Slides>34</Slides>
  <Notes>34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Débit</vt:lpstr>
      <vt:lpstr>Capteurs et chaines de Mesure</vt:lpstr>
      <vt:lpstr>CHAP.II: CARACTERISTIQUES METROLOGIQUES DES CAPTEURS</vt:lpstr>
      <vt:lpstr>Présentation PowerPoint</vt:lpstr>
      <vt:lpstr>CHAP.II: CARACTERISTIQUES METROLOGIQUES DES CAPTEURS</vt:lpstr>
      <vt:lpstr>CHAP.II: CARACTERISTIQUES METROLOGIQUES DES CAPTEURS</vt:lpstr>
      <vt:lpstr>CHAP.II: CARACTERISTIQUES METROLOGIQUES DES CAPTEURS</vt:lpstr>
      <vt:lpstr>CHAP.II: CARACTERISTIQUES METROLOGIQUES DES CAPTEURS</vt:lpstr>
      <vt:lpstr>CHAP.II: CARACTERISTIQUES METROLOGIQUES DES CAPTEURS</vt:lpstr>
      <vt:lpstr>CHAP.II: CARACTERISTIQUES METROLOGIQUES DES CAPTEURS</vt:lpstr>
      <vt:lpstr>CHAP.II: CARACTERISTIQUES METROLOGIQUES DES CAPTEURS</vt:lpstr>
      <vt:lpstr>CHAP.II: CARACTERISTIQUES METROLOGIQUES DES CAPTEURS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chapitre2</dc:title>
  <dc:creator>Feyrouz</dc:creator>
  <cp:lastModifiedBy>houari-mohammed</cp:lastModifiedBy>
  <cp:revision>137</cp:revision>
  <dcterms:created xsi:type="dcterms:W3CDTF">2020-01-26T17:16:43Z</dcterms:created>
  <dcterms:modified xsi:type="dcterms:W3CDTF">2022-04-10T17:35:05Z</dcterms:modified>
</cp:coreProperties>
</file>