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491C17-DF1E-49FD-B801-F2A39C549F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04882EB-0148-4999-B0AF-B2C860A254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F713E41-EDD3-456E-9A7B-62FF5A1C7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1E59-3E5C-4E86-98A8-F882BE2D0F14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2DED0BF-986A-468D-92C8-048CD771E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E697FF-45D9-4002-9305-39C2A548E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7A20B-3141-4B52-A79D-20F95D29F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198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07BC32-CA3B-4AAC-9DC9-227BEDDB1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A1B3898-AE9E-4209-95D7-BEE8DD7E97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44D751-F898-41E8-95DD-6C0874FCF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1E59-3E5C-4E86-98A8-F882BE2D0F14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91DCC0-A6CC-41D9-B3FE-7DD79AB32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CC2F83-1628-4C50-BDA3-1E3E67CAA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7A20B-3141-4B52-A79D-20F95D29F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3500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20CFB7A-A5C9-40E6-BB98-352162FA71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82D612F-719E-48C1-8830-C4EA160CE1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E89A005-53AD-45FC-8647-06A1D29A4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1E59-3E5C-4E86-98A8-F882BE2D0F14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BCB7B06-6989-4384-A829-20B0DEAD1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8408888-21A6-42B5-A553-F0D84005C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7A20B-3141-4B52-A79D-20F95D29F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78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DC6CE3-5F4E-4A8B-AFE5-94C38EAF3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10CFD4C-B6BF-4BBB-9562-24F009DF5C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659CBD-684F-47B1-A5C2-80C861955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1E59-3E5C-4E86-98A8-F882BE2D0F14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5AD29E-763C-47D6-BBE7-293DE7114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31CDB1-1489-4B7C-A0B4-CEE67C82E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7A20B-3141-4B52-A79D-20F95D29F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9706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906E77-706F-46A0-8C51-965D2127A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B131AC1-86C6-4363-9003-E6B375670D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3DEE2D0-1176-4ACF-8FC8-76DFB127E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1E59-3E5C-4E86-98A8-F882BE2D0F14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6B4C1E7-3BBA-4C1B-8CD6-AF86FD3F0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037F0B-F896-41CA-A995-C20279C2E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7A20B-3141-4B52-A79D-20F95D29F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1769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178888-0BFD-4824-B28F-60B4DB3CE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BBD5BA5-455B-4CC7-90EE-499E75BFB7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7F2423C-666D-48D7-B94E-B11D0B4DD4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53A6B83-DCF4-4968-A08B-D0EF1D454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1E59-3E5C-4E86-98A8-F882BE2D0F14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A6EC9D2-80B1-485A-A9CA-849E85934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3E561D2-50BA-4261-A8F7-80BBCB99B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7A20B-3141-4B52-A79D-20F95D29F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7769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420FE2-3D6A-4046-B401-D92BEE77B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D3831D5-2C5E-460C-BD8F-BA6AAD6EDF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72B668B-7EDE-4C13-9C18-0D73C49BC2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5860B99-C3F0-4289-B851-56D5872E20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99A2C33-64CB-4FDC-A63B-AA1E282300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298806B-8311-40C7-A923-8035952BF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1E59-3E5C-4E86-98A8-F882BE2D0F14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7FE7B82-55B9-4EC6-8493-D30EEAE10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79675F0-D860-4B0A-9946-E5118490D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7A20B-3141-4B52-A79D-20F95D29F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9789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138D48-8EA0-45B9-A4CF-0002BE7CA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ADBF8B2-262C-48FC-BAF5-A0094C50A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1E59-3E5C-4E86-98A8-F882BE2D0F14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C76959A-AAC2-4634-A325-600688B0E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7E3BB37-5AE9-4F0B-B571-2402104AE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7A20B-3141-4B52-A79D-20F95D29F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471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3256DD2-B66E-46C2-8FCD-6299F3DB0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1E59-3E5C-4E86-98A8-F882BE2D0F14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8A05689-CF1F-4710-9AE1-B86EB5C26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20D54D-11EC-4625-A19B-C5CE484FD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7A20B-3141-4B52-A79D-20F95D29F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1916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3572D0-A1B3-4261-BE2D-3B3A57548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91500A-AF96-4B35-A6AB-AA44A2FBA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3A0BCF7-221A-40F0-BFD7-0984F053E6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A3B78BA-8F12-446A-9CAF-C697C4340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1E59-3E5C-4E86-98A8-F882BE2D0F14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7C814BD-5C51-48CB-B28E-FDA85255C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A723260-E8C7-4A8C-94E3-7073E6D2D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7A20B-3141-4B52-A79D-20F95D29F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5723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0CAC86-73BD-41A8-9A60-995B0ED3B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0DF2024-DD90-40F0-94A5-AFC06F6B44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9446C39-2E87-4BC9-81C5-8EFDFFFFFC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D5D03C8-D6AE-4FB2-A219-453DAE505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1E59-3E5C-4E86-98A8-F882BE2D0F14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8BDA957-9461-4539-90F7-217F42EEC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7716ECC-9740-4C46-80D7-3094BF81E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7A20B-3141-4B52-A79D-20F95D29F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8682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132D1DB-D325-4059-B304-17867BAD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2A40C6D-7920-4FE2-93A3-32A89359DC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0E6D088-F5E7-428C-974B-A1BD0AFAC6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61E59-3E5C-4E86-98A8-F882BE2D0F14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B5F028-D4CB-4737-AD98-4D79BA8C3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E648BD-9DB5-4E08-8550-F873A86F65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7A20B-3141-4B52-A79D-20F95D29F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6766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60A9B6EB-8718-4151-824B-582C3929F512}"/>
              </a:ext>
            </a:extLst>
          </p:cNvPr>
          <p:cNvSpPr txBox="1"/>
          <p:nvPr/>
        </p:nvSpPr>
        <p:spPr>
          <a:xfrm>
            <a:off x="2549156" y="224644"/>
            <a:ext cx="6097772" cy="49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2523490" algn="l"/>
              </a:tabLst>
            </a:pPr>
            <a:r>
              <a:rPr lang="fr-FR" sz="2400" b="1" dirty="0">
                <a:solidFill>
                  <a:srgbClr val="0033CC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Chapitre 3 : Partie commande</a:t>
            </a:r>
            <a:endParaRPr lang="fr-FR" sz="2400" dirty="0">
              <a:solidFill>
                <a:srgbClr val="0033CC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2CCACB2-FC6E-41D7-9A49-A1A8E5718137}"/>
              </a:ext>
            </a:extLst>
          </p:cNvPr>
          <p:cNvSpPr txBox="1"/>
          <p:nvPr/>
        </p:nvSpPr>
        <p:spPr>
          <a:xfrm>
            <a:off x="26582" y="1043669"/>
            <a:ext cx="12192000" cy="18832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2400" b="1" dirty="0">
                <a:solidFill>
                  <a:srgbClr val="0033CC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3.1 Type de partie de commande :</a:t>
            </a:r>
            <a:endParaRPr lang="fr-FR" sz="2400" b="1" dirty="0">
              <a:solidFill>
                <a:srgbClr val="0033CC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L’automaticien dispose de nombreux outils technologiques pour réaliser l’organe de commande de son système que l’on regroupe habituellement en deux catégories fondamentales :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EC5829B-F6FB-403B-8F39-CE8FA99FC4F9}"/>
              </a:ext>
            </a:extLst>
          </p:cNvPr>
          <p:cNvSpPr txBox="1"/>
          <p:nvPr/>
        </p:nvSpPr>
        <p:spPr>
          <a:xfrm>
            <a:off x="-53161" y="3378087"/>
            <a:ext cx="12271743" cy="24362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2400" b="1" dirty="0">
                <a:solidFill>
                  <a:srgbClr val="0033CC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3.1.1 Les solutions câblées 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2400" b="1" dirty="0">
                <a:solidFill>
                  <a:srgbClr val="0033CC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l’automatisme est réalisé par des modules raccordés entre eux selon un schéma fourni par la théorie ou par l’expérience.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En électricité ou en électronique, les liaisons sont faites par câbles électriques alors qu’en fluidique. </a:t>
            </a:r>
          </a:p>
        </p:txBody>
      </p:sp>
    </p:spTree>
    <p:extLst>
      <p:ext uri="{BB962C8B-B14F-4D97-AF65-F5344CB8AC3E}">
        <p14:creationId xmlns:p14="http://schemas.microsoft.com/office/powerpoint/2010/main" val="141844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D8FC54B3-CABA-4C0E-8CA2-CC5FED5A1AAB}"/>
              </a:ext>
            </a:extLst>
          </p:cNvPr>
          <p:cNvSpPr txBox="1"/>
          <p:nvPr/>
        </p:nvSpPr>
        <p:spPr>
          <a:xfrm>
            <a:off x="1" y="93316"/>
            <a:ext cx="12191999" cy="67717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L'interface réalise trois fonctions principales : 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Le découplage mécanique (borniers à vis par exemple) entre le câblage processus et le câblage interne de l'automate. 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Le découplage électrique (isolation galvanique) : Le problème est de se protéger contre les tensions de mode commun existant non seulement entre les signaux d'entrée et l'automate mais aussi entre les signaux d'entrée eux-mêmes. 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L’adaptation des niveaux de tensions (Par exemple, atténuer les entrées haut niveau hors standards, amplifier les entrées bas niveau, effectuer la transformation courant/tension) 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La conversion analogique/numérique. 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Filtrage des signaux parasites : Elimination des parasites industriels de fréquence supérieure à celles du signal utile. 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La synchronisation des transferts conformément aux procédures d'échange du BUS de l'automate</a:t>
            </a:r>
          </a:p>
        </p:txBody>
      </p:sp>
    </p:spTree>
    <p:extLst>
      <p:ext uri="{BB962C8B-B14F-4D97-AF65-F5344CB8AC3E}">
        <p14:creationId xmlns:p14="http://schemas.microsoft.com/office/powerpoint/2010/main" val="555469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B9BE5FAD-8BA9-424C-AEF1-1B5D53E0A6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55" t="2773" r="11477" b="5926"/>
          <a:stretch/>
        </p:blipFill>
        <p:spPr bwMode="auto">
          <a:xfrm rot="5400000">
            <a:off x="4184595" y="-1787468"/>
            <a:ext cx="3049064" cy="6624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2BF2E4E9-D8D5-417E-896D-0F6E348571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282687" y="1548200"/>
            <a:ext cx="2577288" cy="66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0321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6BC4AE41-5821-4980-B978-42CFDB7486D1}"/>
              </a:ext>
            </a:extLst>
          </p:cNvPr>
          <p:cNvSpPr txBox="1"/>
          <p:nvPr/>
        </p:nvSpPr>
        <p:spPr>
          <a:xfrm>
            <a:off x="0" y="0"/>
            <a:ext cx="12192000" cy="16857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  <a:tabLst>
                <a:tab pos="1078230" algn="l"/>
              </a:tabLst>
            </a:pPr>
            <a:r>
              <a:rPr lang="fr-FR" sz="2400" b="1" dirty="0">
                <a:solidFill>
                  <a:srgbClr val="0033CC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3.2.4 Alimentation électrique : </a:t>
            </a: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Tous les automates actuels sont équipés d'une alimentation 240 V 50/60 Hz, 24 V DC. Les entrées sont en 24 V DC et une mise à la terre doit également être prévue.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518381B-2A5C-4830-B751-F381CCEA0EC6}"/>
              </a:ext>
            </a:extLst>
          </p:cNvPr>
          <p:cNvSpPr txBox="1"/>
          <p:nvPr/>
        </p:nvSpPr>
        <p:spPr>
          <a:xfrm>
            <a:off x="0" y="1685783"/>
            <a:ext cx="12191999" cy="42864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  <a:tabLst>
                <a:tab pos="836930" algn="l"/>
              </a:tabLst>
            </a:pPr>
            <a:r>
              <a:rPr lang="fr-FR" sz="2400" b="1" dirty="0">
                <a:solidFill>
                  <a:srgbClr val="0033CC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3.3 Langages de programmation : </a:t>
            </a: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différentes langages sont utilisées</a:t>
            </a:r>
          </a:p>
          <a:p>
            <a:pPr>
              <a:lnSpc>
                <a:spcPct val="150000"/>
              </a:lnSpc>
              <a:spcAft>
                <a:spcPts val="1000"/>
              </a:spcAft>
              <a:tabLst>
                <a:tab pos="836930" algn="l"/>
              </a:tabLst>
            </a:pPr>
            <a:r>
              <a:rPr lang="fr-FR" sz="2400" b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1-Langage assembleur : </a:t>
            </a: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le langage de plus bas niveau qui représente le langage machine sous une forme lisible par un humain. Il est spécifique pour chaque processeur.</a:t>
            </a:r>
          </a:p>
          <a:p>
            <a:pPr>
              <a:lnSpc>
                <a:spcPct val="150000"/>
              </a:lnSpc>
              <a:spcAft>
                <a:spcPts val="1000"/>
              </a:spcAft>
              <a:tabLst>
                <a:tab pos="836930" algn="l"/>
              </a:tabLst>
            </a:pPr>
            <a:r>
              <a:rPr lang="fr-FR" sz="2400" b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2-Langage évolué : </a:t>
            </a: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(c/c++, pascal, c#...) haut niveau.</a:t>
            </a:r>
          </a:p>
          <a:p>
            <a:pPr>
              <a:lnSpc>
                <a:spcPct val="150000"/>
              </a:lnSpc>
              <a:spcAft>
                <a:spcPts val="1000"/>
              </a:spcAft>
              <a:tabLst>
                <a:tab pos="836930" algn="l"/>
              </a:tabLst>
            </a:pPr>
            <a:r>
              <a:rPr lang="fr-FR" sz="2400" b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3-Liste d'instructions </a:t>
            </a: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: (IL : Instruction List) Langage textuel de même nature que l'assembleur. Très peu utilisé par les automaticiens.</a:t>
            </a:r>
          </a:p>
        </p:txBody>
      </p:sp>
    </p:spTree>
    <p:extLst>
      <p:ext uri="{BB962C8B-B14F-4D97-AF65-F5344CB8AC3E}">
        <p14:creationId xmlns:p14="http://schemas.microsoft.com/office/powerpoint/2010/main" val="1508514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22F61004-AC15-49B8-8201-1AF3FA699DF2}"/>
              </a:ext>
            </a:extLst>
          </p:cNvPr>
          <p:cNvSpPr txBox="1"/>
          <p:nvPr/>
        </p:nvSpPr>
        <p:spPr>
          <a:xfrm>
            <a:off x="-1904" y="0"/>
            <a:ext cx="12193904" cy="16857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  <a:tabLst>
                <a:tab pos="836930" algn="l"/>
              </a:tabLst>
            </a:pPr>
            <a:r>
              <a:rPr lang="fr-FR" sz="2400" b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4-Langage texte structuré : </a:t>
            </a: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(ST : Structure </a:t>
            </a:r>
            <a:r>
              <a:rPr lang="fr-FR" sz="2400" b="1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Text</a:t>
            </a: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 :Langage informatique de même nature que le Pascal, il utilise les fonctions comme (if ... </a:t>
            </a:r>
            <a:r>
              <a:rPr lang="fr-FR" sz="2400" b="1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then</a:t>
            </a: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...else) ... (si ... alors ... sinon ...) Peu utilisé par les automaticiens.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840BEB7-5F48-4EED-8214-EEC3A05C52E0}"/>
              </a:ext>
            </a:extLst>
          </p:cNvPr>
          <p:cNvSpPr txBox="1"/>
          <p:nvPr/>
        </p:nvSpPr>
        <p:spPr>
          <a:xfrm>
            <a:off x="0" y="1594921"/>
            <a:ext cx="12192000" cy="49247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836930" algn="l"/>
              </a:tabLst>
            </a:pPr>
            <a:r>
              <a:rPr lang="fr-FR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5-</a:t>
            </a:r>
            <a:r>
              <a:rPr lang="fr-FR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Langage à contacts : </a:t>
            </a:r>
            <a:r>
              <a:rPr lang="fr-F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(LD : Ladder </a:t>
            </a:r>
            <a:r>
              <a:rPr lang="fr-FR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diagram</a:t>
            </a:r>
            <a:r>
              <a:rPr lang="fr-F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: Langage graphique développé pour les électriciens. Il utilise les symboles tels que : contacts, relais et blocs fonctionnels et s'organise en réseaux (labels). C'est le plus utilisé.</a:t>
            </a:r>
            <a:endParaRPr lang="fr-F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836930" algn="l"/>
              </a:tabLst>
            </a:pPr>
            <a:r>
              <a:rPr lang="fr-FR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6-</a:t>
            </a:r>
            <a:r>
              <a:rPr lang="fr-FR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Blocs Fonctionnels : </a:t>
            </a:r>
            <a:r>
              <a:rPr lang="fr-F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(FBD : </a:t>
            </a:r>
            <a:r>
              <a:rPr lang="fr-FR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Function</a:t>
            </a:r>
            <a:r>
              <a:rPr lang="fr-F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Bloc Diagram) : Langage graphique ou des fonctions sont représentées par des rectangles avec les entrées à gauche et les sorties à droites. Les blocs sont programmés (bibliothèque) ou programmables. Utilisé par les automaticiens.</a:t>
            </a:r>
            <a:endParaRPr lang="fr-F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  <a:tabLst>
                <a:tab pos="836930" algn="l"/>
              </a:tabLst>
            </a:pPr>
            <a:r>
              <a:rPr lang="fr-FR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7- GRAFCET: </a:t>
            </a:r>
            <a:r>
              <a:rPr lang="fr-F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(SFC : </a:t>
            </a:r>
            <a:r>
              <a:rPr lang="fr-FR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Sequential</a:t>
            </a:r>
            <a:r>
              <a:rPr lang="fr-F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Function</a:t>
            </a:r>
            <a:r>
              <a:rPr lang="fr-F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Chart) :</a:t>
            </a:r>
            <a:r>
              <a:rPr lang="fr-F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permet une programmation aisée des systèmes séquentiels tout en facilitant la mise au point des programmes ainsi que le dépannage des systèmes. </a:t>
            </a:r>
            <a:endParaRPr lang="fr-F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374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CC92D347-7894-4296-B0CB-79232FA4111A}"/>
              </a:ext>
            </a:extLst>
          </p:cNvPr>
          <p:cNvSpPr txBox="1"/>
          <p:nvPr/>
        </p:nvSpPr>
        <p:spPr>
          <a:xfrm>
            <a:off x="0" y="88315"/>
            <a:ext cx="12192000" cy="11317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On peut également traduire un grafcet en langage en contacts et l'implanter sur tout type d'automate.</a:t>
            </a:r>
            <a:endParaRPr lang="fr-FR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6" name="Image 5" descr="Résultat de recherche d'images pour &quot;Langage ladder&quot;">
            <a:extLst>
              <a:ext uri="{FF2B5EF4-FFF2-40B4-BE49-F238E27FC236}">
                <a16:creationId xmlns:a16="http://schemas.microsoft.com/office/drawing/2014/main" id="{A2F2AB13-78CD-4114-B4E9-81ADB65250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0690" y="2058670"/>
            <a:ext cx="4744560" cy="43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 descr="Résultat de recherche d'images pour &quot;Langage FBD&quot;">
            <a:extLst>
              <a:ext uri="{FF2B5EF4-FFF2-40B4-BE49-F238E27FC236}">
                <a16:creationId xmlns:a16="http://schemas.microsoft.com/office/drawing/2014/main" id="{E40D3A0D-462C-4C28-A91A-7200381E0D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" y="2058670"/>
            <a:ext cx="7139250" cy="450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5873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0A3A5284-D811-4D6A-B497-69F650069348}"/>
              </a:ext>
            </a:extLst>
          </p:cNvPr>
          <p:cNvSpPr txBox="1"/>
          <p:nvPr/>
        </p:nvSpPr>
        <p:spPr>
          <a:xfrm>
            <a:off x="37214" y="214646"/>
            <a:ext cx="12117572" cy="28703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Chaque opérateur des équations de commande booléennes est représenté physiquement par un circuit.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Trois technologies permettent de réaliser des automatismes câblés : </a:t>
            </a: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relais électromagnétiques, </a:t>
            </a: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modules logiques pneumatiques, 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cartes ou modules électroniques.</a:t>
            </a:r>
          </a:p>
        </p:txBody>
      </p:sp>
    </p:spTree>
    <p:extLst>
      <p:ext uri="{BB962C8B-B14F-4D97-AF65-F5344CB8AC3E}">
        <p14:creationId xmlns:p14="http://schemas.microsoft.com/office/powerpoint/2010/main" val="2111437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D8CC1F53-105C-455A-B355-A671F81D68BD}"/>
              </a:ext>
            </a:extLst>
          </p:cNvPr>
          <p:cNvSpPr txBox="1"/>
          <p:nvPr/>
        </p:nvSpPr>
        <p:spPr>
          <a:xfrm>
            <a:off x="0" y="600780"/>
            <a:ext cx="12192000" cy="19422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fr-FR" sz="2400" b="1" dirty="0">
                <a:solidFill>
                  <a:srgbClr val="0033CC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Les inconvénients : </a:t>
            </a: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La complexité de l’installation 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coût élevé et dialogue limité avec de telles installations</a:t>
            </a:r>
            <a:endParaRPr lang="fr-FR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BEE5883-6E2E-4A4F-A1D3-1E4FB626BD79}"/>
              </a:ext>
            </a:extLst>
          </p:cNvPr>
          <p:cNvSpPr txBox="1"/>
          <p:nvPr/>
        </p:nvSpPr>
        <p:spPr>
          <a:xfrm>
            <a:off x="0" y="2918067"/>
            <a:ext cx="12192000" cy="23680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fr-FR" sz="2400" b="1" dirty="0">
                <a:solidFill>
                  <a:srgbClr val="0033CC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Les avantages sont :</a:t>
            </a: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technologie simple, connue et maîtrisée ;</a:t>
            </a: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Conception, réalisation, mise en service et maintenance assurées par un personnel ne nécessitant pas de formation spécifique.</a:t>
            </a:r>
          </a:p>
        </p:txBody>
      </p:sp>
    </p:spTree>
    <p:extLst>
      <p:ext uri="{BB962C8B-B14F-4D97-AF65-F5344CB8AC3E}">
        <p14:creationId xmlns:p14="http://schemas.microsoft.com/office/powerpoint/2010/main" val="2376754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3D39A633-1D2F-4DDA-A60E-AFD8CC2ED3DB}"/>
              </a:ext>
            </a:extLst>
          </p:cNvPr>
          <p:cNvSpPr txBox="1"/>
          <p:nvPr/>
        </p:nvSpPr>
        <p:spPr>
          <a:xfrm>
            <a:off x="0" y="171466"/>
            <a:ext cx="12192000" cy="3988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fr-FR" sz="2400" b="1" dirty="0">
                <a:solidFill>
                  <a:srgbClr val="0033CC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3.1.2 Les solutions programmées :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L’automatisme est personnalisé par les choix matériels et par la programmation.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Trois technologies permettent de réaliser des automatismes programmés :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Cartes électroniques standards et spécifiques, 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Micro-ordinateurs, 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Automates programmables.</a:t>
            </a:r>
          </a:p>
        </p:txBody>
      </p:sp>
    </p:spTree>
    <p:extLst>
      <p:ext uri="{BB962C8B-B14F-4D97-AF65-F5344CB8AC3E}">
        <p14:creationId xmlns:p14="http://schemas.microsoft.com/office/powerpoint/2010/main" val="3910568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A6C63347-3D50-467B-9758-3DCA9F7EE07D}"/>
              </a:ext>
            </a:extLst>
          </p:cNvPr>
          <p:cNvSpPr txBox="1"/>
          <p:nvPr/>
        </p:nvSpPr>
        <p:spPr>
          <a:xfrm>
            <a:off x="0" y="213826"/>
            <a:ext cx="12192000" cy="38607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fr-FR" sz="2400" b="1" dirty="0">
                <a:solidFill>
                  <a:srgbClr val="0033CC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Avantages :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Symbol" panose="05050102010706020507" pitchFamily="18" charset="2"/>
              </a:rPr>
              <a:t>· </a:t>
            </a: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Encombrement de l’armoire électrique réduit lorsque la complexité de l’installation augmente ;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Symbol" panose="05050102010706020507" pitchFamily="18" charset="2"/>
              </a:rPr>
              <a:t>· </a:t>
            </a: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Main d’œuvre réduite lors du câblage ;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Symbol" panose="05050102010706020507" pitchFamily="18" charset="2"/>
              </a:rPr>
              <a:t>· </a:t>
            </a: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Modification possible sans intervention sur le câblage ;</a:t>
            </a:r>
          </a:p>
          <a:p>
            <a:pPr>
              <a:lnSpc>
                <a:spcPct val="150000"/>
              </a:lnSpc>
            </a:pP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Symbol" panose="05050102010706020507" pitchFamily="18" charset="2"/>
              </a:rPr>
              <a:t>· </a:t>
            </a: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Dialogue avec l’installation développée</a:t>
            </a:r>
            <a:endParaRPr lang="fr-FR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820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1E6DF0CD-40C4-4CD3-8D94-AC99BB4EB5EA}"/>
              </a:ext>
            </a:extLst>
          </p:cNvPr>
          <p:cNvSpPr txBox="1"/>
          <p:nvPr/>
        </p:nvSpPr>
        <p:spPr>
          <a:xfrm>
            <a:off x="0" y="214210"/>
            <a:ext cx="12192000" cy="61075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400" b="1" dirty="0">
                <a:solidFill>
                  <a:srgbClr val="0033CC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3.2 Architecture de la partie commande </a:t>
            </a:r>
            <a:r>
              <a:rPr lang="fr-FR" sz="2400" b="1" dirty="0">
                <a:solidFill>
                  <a:srgbClr val="0000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La structure interne de la partie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commande est assez voisine de celle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d’un système Informatique simple.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Cette structure comporte quatre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principales parties :</a:t>
            </a: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-Une unité de traitement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(un processeur CPU);</a:t>
            </a: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-Une mémoire ;</a:t>
            </a: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-Des interfaces et modules d'entrées-sorties ;</a:t>
            </a:r>
          </a:p>
          <a:p>
            <a:pPr marL="342900" indent="-342900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-Une alimentation 230 V, 50/60 Hz (AC) - 24 V (DC).</a:t>
            </a:r>
          </a:p>
        </p:txBody>
      </p:sp>
      <p:pic>
        <p:nvPicPr>
          <p:cNvPr id="6" name="Image 5" descr="Structure interne d'un automate programmable industriel (API)">
            <a:extLst>
              <a:ext uri="{FF2B5EF4-FFF2-40B4-BE49-F238E27FC236}">
                <a16:creationId xmlns:a16="http://schemas.microsoft.com/office/drawing/2014/main" id="{29532C51-27FE-4D7D-A872-CF1CA669B0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996" y="689580"/>
            <a:ext cx="6747625" cy="4176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6052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02FC6F95-11F9-4975-A37D-A98C9BB1C936}"/>
              </a:ext>
            </a:extLst>
          </p:cNvPr>
          <p:cNvSpPr txBox="1"/>
          <p:nvPr/>
        </p:nvSpPr>
        <p:spPr>
          <a:xfrm>
            <a:off x="0" y="139111"/>
            <a:ext cx="12192000" cy="2239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  <a:tabLst>
                <a:tab pos="2487930" algn="l"/>
              </a:tabLst>
            </a:pPr>
            <a:r>
              <a:rPr lang="fr-FR" sz="2400" b="1" dirty="0">
                <a:solidFill>
                  <a:srgbClr val="0033CC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3.2.1 Processeur : </a:t>
            </a: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Son rôle consiste d’une part à organiser les différentes relations entre la zone mémoire et les interfaces d’entrées et de sorties et d’autre part à exécuter les instructions du programme. Les instructions sont effectuées les unes après les autres, séquencées par une horloge.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F0B58A7-1C05-41B9-AD0A-49BE5D7134B0}"/>
              </a:ext>
            </a:extLst>
          </p:cNvPr>
          <p:cNvSpPr txBox="1"/>
          <p:nvPr/>
        </p:nvSpPr>
        <p:spPr>
          <a:xfrm>
            <a:off x="0" y="2400514"/>
            <a:ext cx="12192000" cy="4481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b="1" dirty="0">
                <a:solidFill>
                  <a:srgbClr val="0033CC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3.2.2 Mémoire :</a:t>
            </a:r>
            <a:r>
              <a:rPr lang="fr-FR" sz="2400" b="1" dirty="0">
                <a:solidFill>
                  <a:srgbClr val="0033CC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fr-FR" sz="24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Elle est conçue pour : </a:t>
            </a:r>
          </a:p>
          <a:p>
            <a:pPr marL="342900" lvl="0" indent="-342900">
              <a:lnSpc>
                <a:spcPct val="150000"/>
              </a:lnSpc>
              <a:spcAft>
                <a:spcPts val="245"/>
              </a:spcAft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recevoir les informations issues des capteurs d’entrées </a:t>
            </a: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recevoir les informations générées par le processeur et destinées à la commande des sorties. </a:t>
            </a: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recevoir et conserver le programme du processus. </a:t>
            </a:r>
          </a:p>
          <a:p>
            <a:pPr>
              <a:lnSpc>
                <a:spcPct val="150000"/>
              </a:lnSpc>
            </a:pP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Il existe dans les automates trois types de mémoires qui remplissent des fonctions différentes </a:t>
            </a:r>
            <a:endParaRPr lang="fr-FR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167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E290498B-8FEC-4C57-9194-DBF067883FF0}"/>
              </a:ext>
            </a:extLst>
          </p:cNvPr>
          <p:cNvSpPr txBox="1"/>
          <p:nvPr/>
        </p:nvSpPr>
        <p:spPr>
          <a:xfrm>
            <a:off x="-182880" y="0"/>
            <a:ext cx="12192000" cy="5009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algn="just">
              <a:lnSpc>
                <a:spcPct val="150000"/>
              </a:lnSpc>
            </a:pPr>
            <a:r>
              <a:rPr lang="fr-FR" sz="2400" b="1" dirty="0">
                <a:solidFill>
                  <a:srgbClr val="0000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• Mémoire de programme : </a:t>
            </a:r>
            <a:r>
              <a:rPr lang="fr-FR" sz="24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Cette mémoire est utilisée pour stocké le programme. Elle est en général de type EEPROM (</a:t>
            </a:r>
            <a:r>
              <a:rPr lang="fr-FR" sz="2400" b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electrically</a:t>
            </a:r>
            <a:r>
              <a:rPr lang="fr-FR" sz="24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r-FR" sz="2400" b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erasable</a:t>
            </a:r>
            <a:r>
              <a:rPr lang="fr-FR" sz="24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PROM : mémoires mortes reprogrammables effacement électrique). </a:t>
            </a:r>
          </a:p>
          <a:p>
            <a:pPr marL="228600" algn="just">
              <a:lnSpc>
                <a:spcPct val="150000"/>
              </a:lnSpc>
            </a:pPr>
            <a:r>
              <a:rPr lang="fr-FR" sz="2400" b="1" dirty="0">
                <a:solidFill>
                  <a:srgbClr val="0000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• Mémoire système : </a:t>
            </a:r>
            <a:r>
              <a:rPr lang="fr-FR" sz="24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Cette mémoire, présente dans le cas d'automates à microprocesseurs, est utilisée pour stocker le système d'exploitation et elle est programmée en usine par le constructeur. Elle peut donc sans problème être réalisée en technologie PROM (c'est-à-dire programmable une seule fois, sans possibilité d'effacement) voire ROM (mémoire morte accessible uniquement en lecture).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A805A1C-C7F3-4D8A-AE44-ED94218948D0}"/>
              </a:ext>
            </a:extLst>
          </p:cNvPr>
          <p:cNvSpPr txBox="1"/>
          <p:nvPr/>
        </p:nvSpPr>
        <p:spPr>
          <a:xfrm>
            <a:off x="0" y="5148643"/>
            <a:ext cx="12192000" cy="11317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algn="just">
              <a:lnSpc>
                <a:spcPct val="150000"/>
              </a:lnSpc>
            </a:pPr>
            <a:r>
              <a:rPr lang="fr-FR" sz="2400" b="1" dirty="0">
                <a:solidFill>
                  <a:srgbClr val="0000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• Mémoire de données : </a:t>
            </a:r>
            <a:r>
              <a:rPr lang="fr-FR" sz="24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Elle est utilisable en lecture-écriture des données pendant le fonctionnement. </a:t>
            </a:r>
          </a:p>
        </p:txBody>
      </p:sp>
    </p:spTree>
    <p:extLst>
      <p:ext uri="{BB962C8B-B14F-4D97-AF65-F5344CB8AC3E}">
        <p14:creationId xmlns:p14="http://schemas.microsoft.com/office/powerpoint/2010/main" val="1018661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A2D49867-4E31-440A-9B14-8CF7D14047C5}"/>
              </a:ext>
            </a:extLst>
          </p:cNvPr>
          <p:cNvSpPr txBox="1"/>
          <p:nvPr/>
        </p:nvSpPr>
        <p:spPr>
          <a:xfrm>
            <a:off x="0" y="1307618"/>
            <a:ext cx="12192000" cy="11406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consommation électrique du moins, à l'état de repos et elle nécessite une batterie de sauvegarde.</a:t>
            </a:r>
            <a:endParaRPr lang="fr-FR" sz="2400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80CF951-EECE-45EF-B76A-D8D1FCA0CBEA}"/>
              </a:ext>
            </a:extLst>
          </p:cNvPr>
          <p:cNvSpPr txBox="1"/>
          <p:nvPr/>
        </p:nvSpPr>
        <p:spPr>
          <a:xfrm>
            <a:off x="0" y="166985"/>
            <a:ext cx="12192000" cy="11406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C’est une mémoire de type RAM (mémoire vive dans laquelle on peut lire, écrire et effacer) utilisant une technologie spéciale (CMOS) à très faible</a:t>
            </a:r>
            <a:endParaRPr lang="fr-FR" sz="2400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D59708C-05F4-4940-A32E-58269287C4DF}"/>
              </a:ext>
            </a:extLst>
          </p:cNvPr>
          <p:cNvSpPr txBox="1"/>
          <p:nvPr/>
        </p:nvSpPr>
        <p:spPr>
          <a:xfrm>
            <a:off x="0" y="2448251"/>
            <a:ext cx="12192000" cy="40300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fr-FR" sz="2400" b="1" dirty="0">
                <a:solidFill>
                  <a:srgbClr val="0033CC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3.2.3 Interfaces et cartes d’Entrées / Sorties :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Les entrées reçoivent des informations en provenance des éléments de détection (capteurs) et du pupitre opérateur (BP). Les sorties transmettent des informations aux </a:t>
            </a:r>
            <a:r>
              <a:rPr lang="fr-FR" sz="2400" b="1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pré-actionneurs</a:t>
            </a: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(relais, électrovannes …) et aux éléments de signalisation (voyants) du pupitre. Le nombre de ces entrées est sorties varie suivant le type d’automate. Les cartes d’E/S ont une modularité de 8, 16 ou 32 voies. Les tensions disponibles sont normalisées (24, 48, 110 ou 230V continu ou alternatif ...).</a:t>
            </a:r>
          </a:p>
        </p:txBody>
      </p:sp>
    </p:spTree>
    <p:extLst>
      <p:ext uri="{BB962C8B-B14F-4D97-AF65-F5344CB8AC3E}">
        <p14:creationId xmlns:p14="http://schemas.microsoft.com/office/powerpoint/2010/main" val="165573837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1103</Words>
  <Application>Microsoft Office PowerPoint</Application>
  <PresentationFormat>Grand écran</PresentationFormat>
  <Paragraphs>70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Cambria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tayeb lantri</dc:creator>
  <cp:lastModifiedBy>tayeb lantri</cp:lastModifiedBy>
  <cp:revision>4</cp:revision>
  <dcterms:created xsi:type="dcterms:W3CDTF">2021-05-07T05:25:58Z</dcterms:created>
  <dcterms:modified xsi:type="dcterms:W3CDTF">2021-05-07T05:51:21Z</dcterms:modified>
</cp:coreProperties>
</file>