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429" r:id="rId2"/>
    <p:sldId id="393" r:id="rId3"/>
    <p:sldId id="397" r:id="rId4"/>
    <p:sldId id="395" r:id="rId5"/>
    <p:sldId id="402" r:id="rId6"/>
    <p:sldId id="399" r:id="rId7"/>
    <p:sldId id="400" r:id="rId8"/>
    <p:sldId id="401" r:id="rId9"/>
    <p:sldId id="396" r:id="rId10"/>
    <p:sldId id="403" r:id="rId11"/>
    <p:sldId id="404" r:id="rId12"/>
    <p:sldId id="405" r:id="rId13"/>
    <p:sldId id="406" r:id="rId14"/>
    <p:sldId id="407" r:id="rId15"/>
    <p:sldId id="408" r:id="rId16"/>
    <p:sldId id="409" r:id="rId17"/>
    <p:sldId id="410" r:id="rId18"/>
    <p:sldId id="411" r:id="rId19"/>
    <p:sldId id="412" r:id="rId20"/>
    <p:sldId id="413" r:id="rId21"/>
    <p:sldId id="414" r:id="rId22"/>
    <p:sldId id="415" r:id="rId23"/>
    <p:sldId id="416" r:id="rId24"/>
    <p:sldId id="417" r:id="rId25"/>
    <p:sldId id="418" r:id="rId26"/>
    <p:sldId id="419" r:id="rId27"/>
    <p:sldId id="423" r:id="rId28"/>
    <p:sldId id="424" r:id="rId29"/>
    <p:sldId id="420" r:id="rId30"/>
    <p:sldId id="421" r:id="rId31"/>
    <p:sldId id="425" r:id="rId32"/>
    <p:sldId id="284" r:id="rId3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BB054A"/>
    <a:srgbClr val="CC0000"/>
    <a:srgbClr val="FF3300"/>
    <a:srgbClr val="FFCC66"/>
    <a:srgbClr val="339966"/>
    <a:srgbClr val="FFCC99"/>
    <a:srgbClr val="FFCCCC"/>
    <a:srgbClr val="FF9999"/>
    <a:srgbClr val="F3CD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1756" autoAdjust="0"/>
  </p:normalViewPr>
  <p:slideViewPr>
    <p:cSldViewPr>
      <p:cViewPr varScale="1">
        <p:scale>
          <a:sx n="68" d="100"/>
          <a:sy n="68" d="100"/>
        </p:scale>
        <p:origin x="1410" y="7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402"/>
    </p:cViewPr>
  </p:sorterViewPr>
  <p:notesViewPr>
    <p:cSldViewPr>
      <p:cViewPr varScale="1">
        <p:scale>
          <a:sx n="55" d="100"/>
          <a:sy n="55" d="100"/>
        </p:scale>
        <p:origin x="-285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588234-87D0-4E2F-A6A8-51A3E0DC0523}" type="datetimeFigureOut">
              <a:rPr lang="fr-FR" smtClean="0"/>
              <a:pPr/>
              <a:t>23/04/2022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E7EBCF-AD37-4920-9DAF-FD8B674AC010}" type="slidenum">
              <a:rPr lang="fr-FR" smtClean="0"/>
              <a:pPr/>
              <a:t>‹N°›</a:t>
            </a:fld>
            <a:endParaRPr lang="fr-FR"/>
          </a:p>
        </p:txBody>
      </p:sp>
    </p:spTree>
    <p:extLst>
      <p:ext uri="{BB962C8B-B14F-4D97-AF65-F5344CB8AC3E}">
        <p14:creationId xmlns:p14="http://schemas.microsoft.com/office/powerpoint/2010/main" val="1888358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6F323D-8DB9-458F-B9F7-6EE7E53FA5D6}" type="datetimeFigureOut">
              <a:rPr lang="fr-FR" smtClean="0"/>
              <a:pPr/>
              <a:t>23/04/2022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430774-F349-462C-A2C2-2174DEAEF1E9}" type="slidenum">
              <a:rPr lang="fr-FR" smtClean="0"/>
              <a:pPr/>
              <a:t>‹N°›</a:t>
            </a:fld>
            <a:endParaRPr lang="fr-FR"/>
          </a:p>
        </p:txBody>
      </p:sp>
    </p:spTree>
    <p:extLst>
      <p:ext uri="{BB962C8B-B14F-4D97-AF65-F5344CB8AC3E}">
        <p14:creationId xmlns:p14="http://schemas.microsoft.com/office/powerpoint/2010/main" val="1397946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B430774-F349-462C-A2C2-2174DEAEF1E9}" type="slidenum">
              <a:rPr lang="fr-FR" smtClean="0"/>
              <a:pPr/>
              <a:t>1</a:t>
            </a:fld>
            <a:endParaRPr lang="fr-FR"/>
          </a:p>
        </p:txBody>
      </p:sp>
    </p:spTree>
    <p:extLst>
      <p:ext uri="{BB962C8B-B14F-4D97-AF65-F5344CB8AC3E}">
        <p14:creationId xmlns:p14="http://schemas.microsoft.com/office/powerpoint/2010/main" val="451824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B430774-F349-462C-A2C2-2174DEAEF1E9}" type="slidenum">
              <a:rPr lang="fr-FR" smtClean="0"/>
              <a:pPr/>
              <a:t>32</a:t>
            </a:fld>
            <a:endParaRPr lang="fr-FR"/>
          </a:p>
        </p:txBody>
      </p:sp>
    </p:spTree>
    <p:extLst>
      <p:ext uri="{BB962C8B-B14F-4D97-AF65-F5344CB8AC3E}">
        <p14:creationId xmlns:p14="http://schemas.microsoft.com/office/powerpoint/2010/main" val="761908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aphicFrame>
        <p:nvGraphicFramePr>
          <p:cNvPr id="4" name="Object 21"/>
          <p:cNvGraphicFramePr>
            <a:graphicFrameLocks noChangeAspect="1"/>
          </p:cNvGraphicFramePr>
          <p:nvPr/>
        </p:nvGraphicFramePr>
        <p:xfrm>
          <a:off x="6350" y="3586163"/>
          <a:ext cx="9140825" cy="3357562"/>
        </p:xfrm>
        <a:graphic>
          <a:graphicData uri="http://schemas.openxmlformats.org/presentationml/2006/ole">
            <mc:AlternateContent xmlns:mc="http://schemas.openxmlformats.org/markup-compatibility/2006">
              <mc:Choice xmlns:v="urn:schemas-microsoft-com:vml" Requires="v">
                <p:oleObj spid="_x0000_s2066" name="Image" r:id="rId3" imgW="7034921" imgH="3530159" progId="">
                  <p:embed/>
                </p:oleObj>
              </mc:Choice>
              <mc:Fallback>
                <p:oleObj name="Image" r:id="rId3" imgW="7034921" imgH="3530159" progId="">
                  <p:embed/>
                  <p:pic>
                    <p:nvPicPr>
                      <p:cNvPr id="0" name="Object 21"/>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gray">
                      <a:xfrm>
                        <a:off x="6350" y="3586163"/>
                        <a:ext cx="9140825" cy="33575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18"/>
          <p:cNvGraphicFramePr>
            <a:graphicFrameLocks noChangeAspect="1"/>
          </p:cNvGraphicFramePr>
          <p:nvPr/>
        </p:nvGraphicFramePr>
        <p:xfrm>
          <a:off x="3175" y="0"/>
          <a:ext cx="9140825" cy="3357563"/>
        </p:xfrm>
        <a:graphic>
          <a:graphicData uri="http://schemas.openxmlformats.org/presentationml/2006/ole">
            <mc:AlternateContent xmlns:mc="http://schemas.openxmlformats.org/markup-compatibility/2006">
              <mc:Choice xmlns:v="urn:schemas-microsoft-com:vml" Requires="v">
                <p:oleObj spid="_x0000_s2067" name="Image" r:id="rId5" imgW="7034921" imgH="3530159" progId="">
                  <p:embed/>
                </p:oleObj>
              </mc:Choice>
              <mc:Fallback>
                <p:oleObj name="Image" r:id="rId5" imgW="7034921" imgH="3530159"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3175" y="0"/>
                        <a:ext cx="9140825" cy="33575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17"/>
          <p:cNvSpPr>
            <a:spLocks noChangeArrowheads="1"/>
          </p:cNvSpPr>
          <p:nvPr/>
        </p:nvSpPr>
        <p:spPr bwMode="gray">
          <a:xfrm>
            <a:off x="6350" y="1844675"/>
            <a:ext cx="9137650" cy="2808288"/>
          </a:xfrm>
          <a:prstGeom prst="rect">
            <a:avLst/>
          </a:prstGeom>
          <a:solidFill>
            <a:schemeClr val="bg1"/>
          </a:solidFill>
          <a:ln w="9525" algn="ctr">
            <a:noFill/>
            <a:miter lim="800000"/>
            <a:headEnd/>
            <a:tailEnd/>
          </a:ln>
          <a:effectLst/>
        </p:spPr>
        <p:txBody>
          <a:bodyPr wrap="none" anchor="ctr"/>
          <a:lstStyle/>
          <a:p>
            <a:pPr>
              <a:defRPr/>
            </a:pPr>
            <a:endParaRPr lang="fr-FR"/>
          </a:p>
        </p:txBody>
      </p:sp>
      <p:sp>
        <p:nvSpPr>
          <p:cNvPr id="3074" name="Rectangle 2"/>
          <p:cNvSpPr>
            <a:spLocks noGrp="1" noChangeArrowheads="1"/>
          </p:cNvSpPr>
          <p:nvPr>
            <p:ph type="ctrTitle"/>
          </p:nvPr>
        </p:nvSpPr>
        <p:spPr>
          <a:xfrm>
            <a:off x="0" y="2781300"/>
            <a:ext cx="7596188" cy="1439863"/>
          </a:xfrm>
          <a:solidFill>
            <a:schemeClr val="bg1"/>
          </a:solidFill>
        </p:spPr>
        <p:txBody>
          <a:bodyPr/>
          <a:lstStyle>
            <a:lvl1pPr algn="ctr">
              <a:defRPr sz="2800">
                <a:solidFill>
                  <a:schemeClr val="tx1"/>
                </a:solidFill>
              </a:defRPr>
            </a:lvl1pPr>
          </a:lstStyle>
          <a:p>
            <a:r>
              <a:rPr lang="fr-FR" smtClean="0"/>
              <a:t>Cliquez pour modifier le style du titre</a:t>
            </a:r>
            <a:endParaRPr lang="fr-FR"/>
          </a:p>
        </p:txBody>
      </p:sp>
      <p:sp>
        <p:nvSpPr>
          <p:cNvPr id="3075" name="Rectangle 3"/>
          <p:cNvSpPr>
            <a:spLocks noGrp="1" noChangeArrowheads="1"/>
          </p:cNvSpPr>
          <p:nvPr>
            <p:ph type="subTitle" idx="1"/>
          </p:nvPr>
        </p:nvSpPr>
        <p:spPr bwMode="white">
          <a:xfrm>
            <a:off x="304800" y="4953000"/>
            <a:ext cx="8534400" cy="381000"/>
          </a:xfrm>
        </p:spPr>
        <p:txBody>
          <a:bodyPr/>
          <a:lstStyle>
            <a:lvl1pPr marL="0" indent="0" algn="ctr">
              <a:buFont typeface="Wingdings" pitchFamily="2" charset="2"/>
              <a:buNone/>
              <a:defRPr sz="1800" b="0">
                <a:solidFill>
                  <a:schemeClr val="bg1"/>
                </a:solidFill>
              </a:defRPr>
            </a:lvl1pPr>
          </a:lstStyle>
          <a:p>
            <a:r>
              <a:rPr lang="fr-FR" smtClean="0"/>
              <a:t>Cliquez pour modifier le style des sous-titres du masque</a:t>
            </a:r>
            <a:endParaRPr lang="en-US"/>
          </a:p>
        </p:txBody>
      </p:sp>
    </p:spTree>
  </p:cSld>
  <p:clrMapOvr>
    <a:masterClrMapping/>
  </p:clrMapOvr>
  <p:transition>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5" name="Rectangle 19"/>
          <p:cNvSpPr>
            <a:spLocks noGrp="1" noChangeArrowheads="1"/>
          </p:cNvSpPr>
          <p:nvPr>
            <p:ph type="dt" sz="half" idx="11"/>
          </p:nvPr>
        </p:nvSpPr>
        <p:spPr>
          <a:ln/>
        </p:spPr>
        <p:txBody>
          <a:bodyPr/>
          <a:lstStyle>
            <a:lvl1pPr>
              <a:defRPr/>
            </a:lvl1pPr>
          </a:lstStyle>
          <a:p>
            <a:fld id="{1EC70CB9-9BCE-4045-82A4-06BD7AE61032}" type="datetime1">
              <a:rPr lang="fr-FR" smtClean="0"/>
              <a:pPr/>
              <a:t>23/04/2022</a:t>
            </a:fld>
            <a:endParaRPr lang="fr-FR"/>
          </a:p>
        </p:txBody>
      </p:sp>
    </p:spTree>
  </p:cSld>
  <p:clrMapOvr>
    <a:masterClrMapping/>
  </p:clrMapOvr>
  <p:transition>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43700" y="44450"/>
            <a:ext cx="2095500" cy="64230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44450"/>
            <a:ext cx="6134100" cy="64230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5" name="Rectangle 19"/>
          <p:cNvSpPr>
            <a:spLocks noGrp="1" noChangeArrowheads="1"/>
          </p:cNvSpPr>
          <p:nvPr>
            <p:ph type="dt" sz="half" idx="11"/>
          </p:nvPr>
        </p:nvSpPr>
        <p:spPr>
          <a:ln/>
        </p:spPr>
        <p:txBody>
          <a:bodyPr/>
          <a:lstStyle>
            <a:lvl1pPr>
              <a:defRPr/>
            </a:lvl1pPr>
          </a:lstStyle>
          <a:p>
            <a:fld id="{78434D13-1808-4FA5-A2D5-40DD97890F12}" type="datetime1">
              <a:rPr lang="fr-FR" smtClean="0"/>
              <a:pPr/>
              <a:t>23/04/2022</a:t>
            </a:fld>
            <a:endParaRPr lang="fr-FR"/>
          </a:p>
        </p:txBody>
      </p:sp>
    </p:spTree>
  </p:cSld>
  <p:clrMapOvr>
    <a:masterClrMapping/>
  </p:clrMapOvr>
  <p:transition>
    <p:cover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44450"/>
            <a:ext cx="8382000" cy="563563"/>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908050"/>
            <a:ext cx="4038600" cy="55594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908050"/>
            <a:ext cx="4038600" cy="55594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6" name="Rectangle 19"/>
          <p:cNvSpPr>
            <a:spLocks noGrp="1" noChangeArrowheads="1"/>
          </p:cNvSpPr>
          <p:nvPr>
            <p:ph type="dt" sz="half" idx="11"/>
          </p:nvPr>
        </p:nvSpPr>
        <p:spPr>
          <a:ln/>
        </p:spPr>
        <p:txBody>
          <a:bodyPr/>
          <a:lstStyle>
            <a:lvl1pPr>
              <a:defRPr/>
            </a:lvl1pPr>
          </a:lstStyle>
          <a:p>
            <a:fld id="{B6FA3A8D-2F98-41E9-BA21-DD72DD89B676}" type="datetime1">
              <a:rPr lang="fr-FR" smtClean="0"/>
              <a:pPr/>
              <a:t>23/04/2022</a:t>
            </a:fld>
            <a:endParaRPr lang="fr-FR"/>
          </a:p>
        </p:txBody>
      </p:sp>
    </p:spTree>
  </p:cSld>
  <p:clrMapOvr>
    <a:masterClrMapping/>
  </p:clrMapOvr>
  <p:transition>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5" name="Rectangle 19"/>
          <p:cNvSpPr>
            <a:spLocks noGrp="1" noChangeArrowheads="1"/>
          </p:cNvSpPr>
          <p:nvPr>
            <p:ph type="dt" sz="half" idx="11"/>
          </p:nvPr>
        </p:nvSpPr>
        <p:spPr>
          <a:ln/>
        </p:spPr>
        <p:txBody>
          <a:bodyPr/>
          <a:lstStyle>
            <a:lvl1pPr>
              <a:defRPr/>
            </a:lvl1pPr>
          </a:lstStyle>
          <a:p>
            <a:fld id="{BA1DFDD5-1A20-4CF0-A135-900A008DBAF8}" type="datetime1">
              <a:rPr lang="fr-FR" smtClean="0"/>
              <a:pPr/>
              <a:t>23/04/2022</a:t>
            </a:fld>
            <a:endParaRPr lang="fr-FR"/>
          </a:p>
        </p:txBody>
      </p:sp>
    </p:spTree>
  </p:cSld>
  <p:clrMapOvr>
    <a:masterClrMapping/>
  </p:clrMapOvr>
  <p:transition>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5" name="Rectangle 19"/>
          <p:cNvSpPr>
            <a:spLocks noGrp="1" noChangeArrowheads="1"/>
          </p:cNvSpPr>
          <p:nvPr>
            <p:ph type="dt" sz="half" idx="11"/>
          </p:nvPr>
        </p:nvSpPr>
        <p:spPr>
          <a:ln/>
        </p:spPr>
        <p:txBody>
          <a:bodyPr/>
          <a:lstStyle>
            <a:lvl1pPr>
              <a:defRPr/>
            </a:lvl1pPr>
          </a:lstStyle>
          <a:p>
            <a:fld id="{41F90FB0-6B4B-4EEE-A5A9-1FF26BEBDFF3}" type="datetime1">
              <a:rPr lang="fr-FR" smtClean="0"/>
              <a:pPr/>
              <a:t>23/04/2022</a:t>
            </a:fld>
            <a:endParaRPr lang="fr-FR"/>
          </a:p>
        </p:txBody>
      </p:sp>
    </p:spTree>
  </p:cSld>
  <p:clrMapOvr>
    <a:masterClrMapping/>
  </p:clrMapOvr>
  <p:transition>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908050"/>
            <a:ext cx="4038600" cy="555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908050"/>
            <a:ext cx="4038600" cy="555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6" name="Rectangle 19"/>
          <p:cNvSpPr>
            <a:spLocks noGrp="1" noChangeArrowheads="1"/>
          </p:cNvSpPr>
          <p:nvPr>
            <p:ph type="dt" sz="half" idx="11"/>
          </p:nvPr>
        </p:nvSpPr>
        <p:spPr>
          <a:ln/>
        </p:spPr>
        <p:txBody>
          <a:bodyPr/>
          <a:lstStyle>
            <a:lvl1pPr>
              <a:defRPr/>
            </a:lvl1pPr>
          </a:lstStyle>
          <a:p>
            <a:fld id="{315D7921-6955-4377-94BD-AE096C21BDA0}" type="datetime1">
              <a:rPr lang="fr-FR" smtClean="0"/>
              <a:pPr/>
              <a:t>23/04/2022</a:t>
            </a:fld>
            <a:endParaRPr lang="fr-FR"/>
          </a:p>
        </p:txBody>
      </p:sp>
    </p:spTree>
  </p:cSld>
  <p:clrMapOvr>
    <a:masterClrMapping/>
  </p:clrMapOvr>
  <p:transition>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8" name="Rectangle 19"/>
          <p:cNvSpPr>
            <a:spLocks noGrp="1" noChangeArrowheads="1"/>
          </p:cNvSpPr>
          <p:nvPr>
            <p:ph type="dt" sz="half" idx="11"/>
          </p:nvPr>
        </p:nvSpPr>
        <p:spPr>
          <a:ln/>
        </p:spPr>
        <p:txBody>
          <a:bodyPr/>
          <a:lstStyle>
            <a:lvl1pPr>
              <a:defRPr/>
            </a:lvl1pPr>
          </a:lstStyle>
          <a:p>
            <a:fld id="{22FEA5AC-A959-49E2-AE7B-3875110FED64}" type="datetime1">
              <a:rPr lang="fr-FR" smtClean="0"/>
              <a:pPr/>
              <a:t>23/04/2022</a:t>
            </a:fld>
            <a:endParaRPr lang="fr-FR"/>
          </a:p>
        </p:txBody>
      </p:sp>
    </p:spTree>
  </p:cSld>
  <p:clrMapOvr>
    <a:masterClrMapping/>
  </p:clrMapOvr>
  <p:transition>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4" name="Rectangle 19"/>
          <p:cNvSpPr>
            <a:spLocks noGrp="1" noChangeArrowheads="1"/>
          </p:cNvSpPr>
          <p:nvPr>
            <p:ph type="dt" sz="half" idx="11"/>
          </p:nvPr>
        </p:nvSpPr>
        <p:spPr>
          <a:ln/>
        </p:spPr>
        <p:txBody>
          <a:bodyPr/>
          <a:lstStyle>
            <a:lvl1pPr>
              <a:defRPr/>
            </a:lvl1pPr>
          </a:lstStyle>
          <a:p>
            <a:fld id="{7D2AA2D3-B43D-43EB-97F4-EE715F88773B}" type="datetime1">
              <a:rPr lang="fr-FR" smtClean="0"/>
              <a:pPr/>
              <a:t>23/04/2022</a:t>
            </a:fld>
            <a:endParaRPr lang="fr-FR"/>
          </a:p>
        </p:txBody>
      </p:sp>
    </p:spTree>
  </p:cSld>
  <p:clrMapOvr>
    <a:masterClrMapping/>
  </p:clrMapOvr>
  <p:transition>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3" name="Rectangle 19"/>
          <p:cNvSpPr>
            <a:spLocks noGrp="1" noChangeArrowheads="1"/>
          </p:cNvSpPr>
          <p:nvPr>
            <p:ph type="dt" sz="half" idx="11"/>
          </p:nvPr>
        </p:nvSpPr>
        <p:spPr>
          <a:ln/>
        </p:spPr>
        <p:txBody>
          <a:bodyPr/>
          <a:lstStyle>
            <a:lvl1pPr>
              <a:defRPr/>
            </a:lvl1pPr>
          </a:lstStyle>
          <a:p>
            <a:fld id="{665CCFE5-8502-4710-B883-275D59914CAF}" type="datetime1">
              <a:rPr lang="fr-FR" smtClean="0"/>
              <a:pPr/>
              <a:t>23/04/2022</a:t>
            </a:fld>
            <a:endParaRPr lang="fr-FR"/>
          </a:p>
        </p:txBody>
      </p:sp>
    </p:spTree>
  </p:cSld>
  <p:clrMapOvr>
    <a:masterClrMapping/>
  </p:clrMapOvr>
  <p:transition>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6" name="Rectangle 19"/>
          <p:cNvSpPr>
            <a:spLocks noGrp="1" noChangeArrowheads="1"/>
          </p:cNvSpPr>
          <p:nvPr>
            <p:ph type="dt" sz="half" idx="11"/>
          </p:nvPr>
        </p:nvSpPr>
        <p:spPr>
          <a:ln/>
        </p:spPr>
        <p:txBody>
          <a:bodyPr/>
          <a:lstStyle>
            <a:lvl1pPr>
              <a:defRPr/>
            </a:lvl1pPr>
          </a:lstStyle>
          <a:p>
            <a:fld id="{00D4E6AF-F04B-4B5A-ADAB-E4A9181E3143}" type="datetime1">
              <a:rPr lang="fr-FR" smtClean="0"/>
              <a:pPr/>
              <a:t>23/04/2022</a:t>
            </a:fld>
            <a:endParaRPr lang="fr-FR"/>
          </a:p>
        </p:txBody>
      </p:sp>
    </p:spTree>
  </p:cSld>
  <p:clrMapOvr>
    <a:masterClrMapping/>
  </p:clrMapOvr>
  <p:transition>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6" name="Rectangle 19"/>
          <p:cNvSpPr>
            <a:spLocks noGrp="1" noChangeArrowheads="1"/>
          </p:cNvSpPr>
          <p:nvPr>
            <p:ph type="dt" sz="half" idx="11"/>
          </p:nvPr>
        </p:nvSpPr>
        <p:spPr>
          <a:ln/>
        </p:spPr>
        <p:txBody>
          <a:bodyPr/>
          <a:lstStyle>
            <a:lvl1pPr>
              <a:defRPr/>
            </a:lvl1pPr>
          </a:lstStyle>
          <a:p>
            <a:fld id="{0D462A2C-5B37-4788-AD32-5EDC9BCF7899}" type="datetime1">
              <a:rPr lang="fr-FR" smtClean="0"/>
              <a:pPr/>
              <a:t>23/04/2022</a:t>
            </a:fld>
            <a:endParaRPr lang="fr-FR"/>
          </a:p>
        </p:txBody>
      </p:sp>
    </p:spTree>
  </p:cSld>
  <p:clrMapOvr>
    <a:masterClrMapping/>
  </p:clrMapOvr>
  <p:transition>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gray">
          <a:xfrm>
            <a:off x="0" y="6524625"/>
            <a:ext cx="9144000" cy="333375"/>
          </a:xfrm>
          <a:prstGeom prst="rect">
            <a:avLst/>
          </a:prstGeom>
          <a:solidFill>
            <a:schemeClr val="bg2"/>
          </a:solidFill>
          <a:ln w="9525">
            <a:noFill/>
            <a:miter lim="800000"/>
            <a:headEnd/>
            <a:tailEnd/>
          </a:ln>
          <a:effectLst/>
        </p:spPr>
        <p:txBody>
          <a:bodyPr wrap="none" anchor="ctr"/>
          <a:lstStyle/>
          <a:p>
            <a:pPr>
              <a:defRPr/>
            </a:pPr>
            <a:endParaRPr lang="fr-FR"/>
          </a:p>
        </p:txBody>
      </p:sp>
      <p:graphicFrame>
        <p:nvGraphicFramePr>
          <p:cNvPr id="1026" name="Object 16"/>
          <p:cNvGraphicFramePr>
            <a:graphicFrameLocks noChangeAspect="1"/>
          </p:cNvGraphicFramePr>
          <p:nvPr/>
        </p:nvGraphicFramePr>
        <p:xfrm>
          <a:off x="0" y="-12700"/>
          <a:ext cx="9144000" cy="736600"/>
        </p:xfrm>
        <a:graphic>
          <a:graphicData uri="http://schemas.openxmlformats.org/presentationml/2006/ole">
            <mc:AlternateContent xmlns:mc="http://schemas.openxmlformats.org/markup-compatibility/2006">
              <mc:Choice xmlns:v="urn:schemas-microsoft-com:vml" Requires="v">
                <p:oleObj spid="_x0000_s1034" name="Image" r:id="rId15" imgW="6844444" imgH="736248" progId="">
                  <p:embed/>
                </p:oleObj>
              </mc:Choice>
              <mc:Fallback>
                <p:oleObj name="Image" r:id="rId15" imgW="6844444" imgH="736248" progId="">
                  <p:embed/>
                  <p:pic>
                    <p:nvPicPr>
                      <p:cNvPr id="0"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12700"/>
                        <a:ext cx="9144000" cy="736600"/>
                      </a:xfrm>
                      <a:prstGeom prst="rect">
                        <a:avLst/>
                      </a:prstGeom>
                      <a:noFill/>
                      <a:ln>
                        <a:noFill/>
                      </a:ln>
                      <a:effectLst/>
                      <a:extLst>
                        <a:ext uri="{909E8E84-426E-40DD-AFC4-6F175D3DCCD1}">
                          <a14:hiddenFill xmlns:a14="http://schemas.microsoft.com/office/drawing/2010/main">
                            <a:solidFill>
                              <a:srgbClr val="399D72"/>
                            </a:solidFill>
                          </a14:hiddenFill>
                        </a:ext>
                        <a:ext uri="{91240B29-F687-4F45-9708-019B960494DF}">
                          <a14:hiddenLine xmlns:a14="http://schemas.microsoft.com/office/drawing/2010/main" w="9525">
                            <a:solidFill>
                              <a:srgbClr val="1D528D"/>
                            </a:solid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pic>
                </p:oleObj>
              </mc:Fallback>
            </mc:AlternateContent>
          </a:graphicData>
        </a:graphic>
      </p:graphicFrame>
      <p:sp>
        <p:nvSpPr>
          <p:cNvPr id="1029" name="Rectangle 3"/>
          <p:cNvSpPr>
            <a:spLocks noGrp="1" noChangeArrowheads="1"/>
          </p:cNvSpPr>
          <p:nvPr>
            <p:ph type="body" idx="1"/>
          </p:nvPr>
        </p:nvSpPr>
        <p:spPr bwMode="auto">
          <a:xfrm>
            <a:off x="457200" y="908050"/>
            <a:ext cx="8229600" cy="555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30" name="Rectangle 6"/>
          <p:cNvSpPr>
            <a:spLocks noGrp="1" noChangeArrowheads="1"/>
          </p:cNvSpPr>
          <p:nvPr>
            <p:ph type="sldNum" sz="quarter" idx="4"/>
          </p:nvPr>
        </p:nvSpPr>
        <p:spPr bwMode="auto">
          <a:xfrm>
            <a:off x="8027988" y="6553200"/>
            <a:ext cx="100806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chemeClr val="tx1"/>
                </a:solidFill>
                <a:latin typeface="+mn-lt"/>
              </a:defRPr>
            </a:lvl1pPr>
          </a:lstStyle>
          <a:p>
            <a:fld id="{EBEAC074-9B23-4764-AAD9-173741C63EFD}" type="slidenum">
              <a:rPr lang="fr-FR" smtClean="0"/>
              <a:pPr/>
              <a:t>‹N°›</a:t>
            </a:fld>
            <a:endParaRPr lang="fr-FR"/>
          </a:p>
        </p:txBody>
      </p:sp>
      <p:sp>
        <p:nvSpPr>
          <p:cNvPr id="1031" name="Rectangle 2"/>
          <p:cNvSpPr>
            <a:spLocks noGrp="1" noChangeArrowheads="1"/>
          </p:cNvSpPr>
          <p:nvPr>
            <p:ph type="title"/>
          </p:nvPr>
        </p:nvSpPr>
        <p:spPr bwMode="white">
          <a:xfrm>
            <a:off x="457200" y="44450"/>
            <a:ext cx="83820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cxnSp>
        <p:nvCxnSpPr>
          <p:cNvPr id="1032" name="AutoShape 18"/>
          <p:cNvCxnSpPr>
            <a:cxnSpLocks noChangeShapeType="1"/>
            <a:stCxn id="1030" idx="3"/>
            <a:endCxn id="1030" idx="3"/>
          </p:cNvCxnSpPr>
          <p:nvPr/>
        </p:nvCxnSpPr>
        <p:spPr bwMode="auto">
          <a:xfrm>
            <a:off x="9036050" y="6705600"/>
            <a:ext cx="0" cy="0"/>
          </a:xfrm>
          <a:prstGeom prst="straightConnector1">
            <a:avLst/>
          </a:prstGeom>
          <a:noFill/>
          <a:ln w="9525">
            <a:solidFill>
              <a:schemeClr val="tx1"/>
            </a:solidFill>
            <a:round/>
            <a:headEnd/>
            <a:tailEnd type="triangle" w="med" len="med"/>
          </a:ln>
        </p:spPr>
      </p:cxnSp>
      <p:sp>
        <p:nvSpPr>
          <p:cNvPr id="1043" name="Rectangle 19"/>
          <p:cNvSpPr>
            <a:spLocks noGrp="1" noChangeArrowheads="1"/>
          </p:cNvSpPr>
          <p:nvPr>
            <p:ph type="dt" sz="half" idx="2"/>
          </p:nvPr>
        </p:nvSpPr>
        <p:spPr bwMode="auto">
          <a:xfrm>
            <a:off x="457200" y="6553200"/>
            <a:ext cx="253047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mn-lt"/>
              </a:defRPr>
            </a:lvl1pPr>
          </a:lstStyle>
          <a:p>
            <a:fld id="{FE5F509C-18EC-4DA6-95B2-1DFD8B648153}" type="datetime1">
              <a:rPr lang="fr-FR" smtClean="0"/>
              <a:pPr/>
              <a:t>23/04/2022</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cover dir="r"/>
  </p:transition>
  <p:timing>
    <p:tnLst>
      <p:par>
        <p:cTn id="1" dur="indefinite" restart="never" nodeType="tmRoot"/>
      </p:par>
    </p:tnLst>
  </p:timing>
  <p:hf hdr="0" ftr="0"/>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Verdana" pitchFamily="34" charset="0"/>
        </a:defRPr>
      </a:lvl2pPr>
      <a:lvl3pPr algn="l" rtl="0" eaLnBrk="1" fontAlgn="base" hangingPunct="1">
        <a:spcBef>
          <a:spcPct val="0"/>
        </a:spcBef>
        <a:spcAft>
          <a:spcPct val="0"/>
        </a:spcAft>
        <a:defRPr sz="3200">
          <a:solidFill>
            <a:schemeClr val="bg1"/>
          </a:solidFill>
          <a:latin typeface="Verdana" pitchFamily="34" charset="0"/>
        </a:defRPr>
      </a:lvl3pPr>
      <a:lvl4pPr algn="l" rtl="0" eaLnBrk="1" fontAlgn="base" hangingPunct="1">
        <a:spcBef>
          <a:spcPct val="0"/>
        </a:spcBef>
        <a:spcAft>
          <a:spcPct val="0"/>
        </a:spcAft>
        <a:defRPr sz="3200">
          <a:solidFill>
            <a:schemeClr val="bg1"/>
          </a:solidFill>
          <a:latin typeface="Verdana" pitchFamily="34" charset="0"/>
        </a:defRPr>
      </a:lvl4pPr>
      <a:lvl5pPr algn="l" rtl="0" eaLnBrk="1" fontAlgn="base" hangingPunct="1">
        <a:spcBef>
          <a:spcPct val="0"/>
        </a:spcBef>
        <a:spcAft>
          <a:spcPct val="0"/>
        </a:spcAft>
        <a:defRPr sz="3200">
          <a:solidFill>
            <a:schemeClr val="bg1"/>
          </a:solidFill>
          <a:latin typeface="Verdana" pitchFamily="34" charset="0"/>
        </a:defRPr>
      </a:lvl5pPr>
      <a:lvl6pPr marL="457200" algn="l" rtl="0" eaLnBrk="1" fontAlgn="base" hangingPunct="1">
        <a:spcBef>
          <a:spcPct val="0"/>
        </a:spcBef>
        <a:spcAft>
          <a:spcPct val="0"/>
        </a:spcAft>
        <a:defRPr sz="3200">
          <a:solidFill>
            <a:schemeClr val="bg1"/>
          </a:solidFill>
          <a:latin typeface="Verdana" pitchFamily="34" charset="0"/>
        </a:defRPr>
      </a:lvl6pPr>
      <a:lvl7pPr marL="914400" algn="l" rtl="0" eaLnBrk="1" fontAlgn="base" hangingPunct="1">
        <a:spcBef>
          <a:spcPct val="0"/>
        </a:spcBef>
        <a:spcAft>
          <a:spcPct val="0"/>
        </a:spcAft>
        <a:defRPr sz="3200">
          <a:solidFill>
            <a:schemeClr val="bg1"/>
          </a:solidFill>
          <a:latin typeface="Verdana" pitchFamily="34" charset="0"/>
        </a:defRPr>
      </a:lvl7pPr>
      <a:lvl8pPr marL="1371600" algn="l" rtl="0" eaLnBrk="1" fontAlgn="base" hangingPunct="1">
        <a:spcBef>
          <a:spcPct val="0"/>
        </a:spcBef>
        <a:spcAft>
          <a:spcPct val="0"/>
        </a:spcAft>
        <a:defRPr sz="3200">
          <a:solidFill>
            <a:schemeClr val="bg1"/>
          </a:solidFill>
          <a:latin typeface="Verdana" pitchFamily="34" charset="0"/>
        </a:defRPr>
      </a:lvl8pPr>
      <a:lvl9pPr marL="1828800" algn="l" rtl="0" eaLnBrk="1" fontAlgn="base" hangingPunct="1">
        <a:spcBef>
          <a:spcPct val="0"/>
        </a:spcBef>
        <a:spcAft>
          <a:spcPct val="0"/>
        </a:spcAft>
        <a:defRPr sz="3200">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95736" y="6165304"/>
            <a:ext cx="4786346" cy="357190"/>
          </a:xfrm>
        </p:spPr>
        <p:txBody>
          <a:bodyPr/>
          <a:lstStyle/>
          <a:p>
            <a:r>
              <a:rPr lang="fr-FR" sz="1600" b="1" dirty="0" smtClean="0">
                <a:solidFill>
                  <a:srgbClr val="002060"/>
                </a:solidFill>
                <a:latin typeface="Constantia" pitchFamily="18" charset="0"/>
              </a:rPr>
              <a:t>Option: RSD</a:t>
            </a:r>
            <a:endParaRPr lang="fr-FR" sz="1600" b="1" dirty="0">
              <a:solidFill>
                <a:srgbClr val="002060"/>
              </a:solidFill>
              <a:latin typeface="Constantia" pitchFamily="18" charset="0"/>
            </a:endParaRPr>
          </a:p>
        </p:txBody>
      </p:sp>
      <p:sp>
        <p:nvSpPr>
          <p:cNvPr id="4" name="Text Box 12"/>
          <p:cNvSpPr txBox="1">
            <a:spLocks noChangeArrowheads="1"/>
          </p:cNvSpPr>
          <p:nvPr/>
        </p:nvSpPr>
        <p:spPr bwMode="auto">
          <a:xfrm>
            <a:off x="539552" y="0"/>
            <a:ext cx="8143902" cy="1529978"/>
          </a:xfrm>
          <a:prstGeom prst="rect">
            <a:avLst/>
          </a:prstGeom>
          <a:noFill/>
          <a:ln w="38100">
            <a:noFill/>
            <a:miter lim="800000"/>
            <a:headEnd/>
            <a:tailEnd/>
          </a:ln>
        </p:spPr>
        <p:txBody>
          <a:bodyPr anchor="b"/>
          <a:lstStyle/>
          <a:p>
            <a:pPr algn="ctr">
              <a:spcBef>
                <a:spcPct val="50000"/>
              </a:spcBef>
            </a:pPr>
            <a:endParaRPr lang="fr-FR" sz="1600" b="1" dirty="0" smtClean="0">
              <a:solidFill>
                <a:srgbClr val="FFFF00"/>
              </a:solidFill>
              <a:latin typeface="Lucida Fax" pitchFamily="18" charset="0"/>
            </a:endParaRPr>
          </a:p>
          <a:p>
            <a:pPr algn="ctr">
              <a:spcBef>
                <a:spcPct val="50000"/>
              </a:spcBef>
            </a:pPr>
            <a:endParaRPr lang="fr-FR" sz="1600" b="1" dirty="0" smtClean="0">
              <a:solidFill>
                <a:srgbClr val="FFFF00"/>
              </a:solidFill>
              <a:latin typeface="Lucida Fax" pitchFamily="18" charset="0"/>
            </a:endParaRPr>
          </a:p>
          <a:p>
            <a:pPr algn="ctr">
              <a:spcBef>
                <a:spcPct val="50000"/>
              </a:spcBef>
            </a:pPr>
            <a:endParaRPr lang="fr-FR" sz="1600" b="1" dirty="0" smtClean="0">
              <a:solidFill>
                <a:srgbClr val="FFFF00"/>
              </a:solidFill>
              <a:latin typeface="Lucida Fax" pitchFamily="18" charset="0"/>
            </a:endParaRPr>
          </a:p>
          <a:p>
            <a:pPr algn="ctr">
              <a:spcBef>
                <a:spcPct val="50000"/>
              </a:spcBef>
            </a:pPr>
            <a:endParaRPr lang="fr-FR" sz="1600" b="1" dirty="0">
              <a:solidFill>
                <a:srgbClr val="FFFF00"/>
              </a:solidFill>
              <a:latin typeface="Lucida Fax" pitchFamily="18" charset="0"/>
            </a:endParaRPr>
          </a:p>
        </p:txBody>
      </p:sp>
      <p:sp>
        <p:nvSpPr>
          <p:cNvPr id="5" name="Sous-titre 8"/>
          <p:cNvSpPr txBox="1">
            <a:spLocks/>
          </p:cNvSpPr>
          <p:nvPr/>
        </p:nvSpPr>
        <p:spPr bwMode="white">
          <a:xfrm>
            <a:off x="0" y="5286388"/>
            <a:ext cx="8534400" cy="13573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fontAlgn="base">
              <a:spcAft>
                <a:spcPct val="0"/>
              </a:spcAft>
              <a:buClr>
                <a:schemeClr val="hlink"/>
              </a:buClr>
              <a:defRPr/>
            </a:pPr>
            <a:r>
              <a:rPr kumimoji="0" lang="fr-FR" sz="1800" b="1" i="0" u="none" strike="noStrike" kern="0" cap="none" spc="0" normalizeH="0" baseline="0" noProof="0" dirty="0" smtClean="0">
                <a:ln>
                  <a:noFill/>
                </a:ln>
                <a:solidFill>
                  <a:srgbClr val="002060"/>
                </a:solidFill>
                <a:effectLst/>
                <a:uLnTx/>
                <a:uFillTx/>
                <a:latin typeface="Constantia" pitchFamily="18" charset="0"/>
              </a:rPr>
              <a:t>Cours Première année</a:t>
            </a:r>
            <a:r>
              <a:rPr kumimoji="0" lang="fr-FR" sz="1800" b="1" i="0" u="none" strike="noStrike" kern="0" cap="none" spc="0" normalizeH="0" noProof="0" dirty="0" smtClean="0">
                <a:ln>
                  <a:noFill/>
                </a:ln>
                <a:solidFill>
                  <a:srgbClr val="002060"/>
                </a:solidFill>
                <a:effectLst/>
                <a:uLnTx/>
                <a:uFillTx/>
                <a:latin typeface="Constantia" pitchFamily="18" charset="0"/>
              </a:rPr>
              <a:t> Master </a:t>
            </a:r>
            <a:r>
              <a:rPr kumimoji="0" lang="fr-FR" sz="1800" b="1" i="0" u="none" strike="noStrike" kern="0" cap="none" spc="0" normalizeH="0" baseline="0" noProof="0" dirty="0" smtClean="0">
                <a:ln>
                  <a:noFill/>
                </a:ln>
                <a:solidFill>
                  <a:srgbClr val="002060"/>
                </a:solidFill>
                <a:effectLst/>
                <a:uLnTx/>
                <a:uFillTx/>
                <a:latin typeface="Constantia" pitchFamily="18" charset="0"/>
              </a:rPr>
              <a:t> Présenté par </a:t>
            </a:r>
            <a:r>
              <a:rPr lang="fr-FR" b="1" kern="0" dirty="0" smtClean="0">
                <a:solidFill>
                  <a:srgbClr val="002060"/>
                </a:solidFill>
                <a:latin typeface="Constantia" pitchFamily="18" charset="0"/>
              </a:rPr>
              <a:t>:  </a:t>
            </a:r>
            <a:r>
              <a:rPr lang="fr-FR" b="1" kern="0" dirty="0" err="1" smtClean="0">
                <a:solidFill>
                  <a:srgbClr val="002060"/>
                </a:solidFill>
                <a:latin typeface="Constantia" pitchFamily="18" charset="0"/>
              </a:rPr>
              <a:t>Yachba</a:t>
            </a:r>
            <a:r>
              <a:rPr lang="fr-FR" b="1" kern="0" dirty="0" smtClean="0">
                <a:solidFill>
                  <a:srgbClr val="002060"/>
                </a:solidFill>
                <a:latin typeface="Constantia" pitchFamily="18" charset="0"/>
              </a:rPr>
              <a:t> </a:t>
            </a:r>
            <a:r>
              <a:rPr lang="fr-FR" b="1" kern="0" dirty="0" err="1" smtClean="0">
                <a:solidFill>
                  <a:srgbClr val="002060"/>
                </a:solidFill>
                <a:latin typeface="Constantia" pitchFamily="18" charset="0"/>
              </a:rPr>
              <a:t>Khadidja</a:t>
            </a:r>
            <a:endParaRPr lang="fr-FR" b="1" kern="0" dirty="0" smtClean="0">
              <a:solidFill>
                <a:srgbClr val="002060"/>
              </a:solidFill>
              <a:latin typeface="Constantia" pitchFamily="18" charset="0"/>
            </a:endParaRPr>
          </a:p>
          <a:p>
            <a:pPr lvl="0" algn="just" fontAlgn="base">
              <a:spcAft>
                <a:spcPct val="0"/>
              </a:spcAft>
              <a:buClr>
                <a:schemeClr val="hlink"/>
              </a:buClr>
              <a:defRPr/>
            </a:pPr>
            <a:r>
              <a:rPr kumimoji="0" lang="fr-FR" sz="1800" b="1" i="0" u="none" strike="noStrike" kern="0" cap="none" spc="0" normalizeH="0" baseline="0" noProof="0" dirty="0" smtClean="0">
                <a:ln>
                  <a:noFill/>
                </a:ln>
                <a:solidFill>
                  <a:srgbClr val="002060"/>
                </a:solidFill>
                <a:effectLst/>
                <a:uLnTx/>
                <a:uFillTx/>
                <a:latin typeface="Constantia" pitchFamily="18" charset="0"/>
              </a:rPr>
              <a:t>Spécialité : Informatique ( RSD)</a:t>
            </a:r>
          </a:p>
          <a:p>
            <a:pPr lvl="0" algn="just" fontAlgn="base">
              <a:spcAft>
                <a:spcPct val="0"/>
              </a:spcAft>
              <a:buClr>
                <a:schemeClr val="hlink"/>
              </a:buClr>
              <a:defRPr/>
            </a:pPr>
            <a:endParaRPr kumimoji="0" lang="fr-FR" sz="1800" b="0" i="0" u="none" strike="noStrike" kern="0" cap="none" spc="0" normalizeH="0" baseline="0" noProof="0" dirty="0" smtClean="0">
              <a:ln>
                <a:noFill/>
              </a:ln>
              <a:solidFill>
                <a:srgbClr val="002060"/>
              </a:solidFill>
              <a:effectLst/>
              <a:uLnTx/>
              <a:uFillTx/>
              <a:latin typeface="Constantia" pitchFamily="18" charset="0"/>
            </a:endParaRPr>
          </a:p>
          <a:p>
            <a:pPr lvl="0" algn="just" fontAlgn="base">
              <a:spcAft>
                <a:spcPct val="0"/>
              </a:spcAft>
              <a:buClr>
                <a:schemeClr val="hlink"/>
              </a:buClr>
              <a:defRPr/>
            </a:pPr>
            <a:r>
              <a:rPr lang="fr-FR" b="1" kern="0" dirty="0" smtClean="0">
                <a:solidFill>
                  <a:srgbClr val="002060"/>
                </a:solidFill>
                <a:latin typeface="Constantia" pitchFamily="18" charset="0"/>
              </a:rPr>
              <a:t> </a:t>
            </a:r>
            <a:endParaRPr kumimoji="0" lang="fr-FR" sz="1800" i="0" u="none" strike="noStrike" kern="0" cap="none" spc="0" normalizeH="0" baseline="0" noProof="0" dirty="0" smtClean="0">
              <a:ln>
                <a:noFill/>
              </a:ln>
              <a:solidFill>
                <a:srgbClr val="002060"/>
              </a:solidFill>
              <a:effectLst/>
              <a:uLnTx/>
              <a:uFillTx/>
              <a:latin typeface="Constantia" pitchFamily="18" charset="0"/>
            </a:endParaRPr>
          </a:p>
          <a:p>
            <a:pPr marL="0" marR="0" lvl="0" indent="0" algn="just"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endParaRPr kumimoji="0" lang="fr-FR" sz="1800" b="0" i="0" u="none" strike="noStrike" kern="0" cap="none" spc="0" normalizeH="0" baseline="0" noProof="0" dirty="0">
              <a:ln>
                <a:noFill/>
              </a:ln>
              <a:solidFill>
                <a:srgbClr val="002060"/>
              </a:solidFill>
              <a:effectLst/>
              <a:uLnTx/>
              <a:uFillTx/>
              <a:latin typeface="Lucida Fax" pitchFamily="18" charset="0"/>
            </a:endParaRPr>
          </a:p>
        </p:txBody>
      </p:sp>
      <p:sp>
        <p:nvSpPr>
          <p:cNvPr id="9" name="ZoneTexte 8"/>
          <p:cNvSpPr txBox="1"/>
          <p:nvPr/>
        </p:nvSpPr>
        <p:spPr>
          <a:xfrm>
            <a:off x="2071670" y="-24"/>
            <a:ext cx="5286412" cy="1846659"/>
          </a:xfrm>
          <a:prstGeom prst="rect">
            <a:avLst/>
          </a:prstGeom>
          <a:solidFill>
            <a:schemeClr val="bg1"/>
          </a:solidFill>
        </p:spPr>
        <p:txBody>
          <a:bodyPr wrap="square" rtlCol="0">
            <a:spAutoFit/>
          </a:bodyPr>
          <a:lstStyle/>
          <a:p>
            <a:pPr algn="ctr"/>
            <a:r>
              <a:rPr lang="fr-FR" sz="1600" b="1" dirty="0" smtClean="0">
                <a:solidFill>
                  <a:schemeClr val="tx2"/>
                </a:solidFill>
                <a:latin typeface="Cambria" pitchFamily="18" charset="0"/>
              </a:rPr>
              <a:t>Faculté  des Sciences  et Technologies</a:t>
            </a:r>
          </a:p>
          <a:p>
            <a:pPr algn="ctr"/>
            <a:endParaRPr lang="fr-FR" sz="1600" b="1" dirty="0" smtClean="0">
              <a:solidFill>
                <a:schemeClr val="tx2"/>
              </a:solidFill>
              <a:latin typeface="Cambria" pitchFamily="18" charset="0"/>
            </a:endParaRPr>
          </a:p>
          <a:p>
            <a:pPr algn="ctr"/>
            <a:endParaRPr lang="fr-FR" sz="1600" b="1" dirty="0" smtClean="0">
              <a:solidFill>
                <a:schemeClr val="tx2"/>
              </a:solidFill>
              <a:latin typeface="Cambria" pitchFamily="18" charset="0"/>
            </a:endParaRPr>
          </a:p>
          <a:p>
            <a:pPr algn="ctr"/>
            <a:r>
              <a:rPr lang="fr-FR" sz="1600" b="1" dirty="0" smtClean="0">
                <a:solidFill>
                  <a:schemeClr val="tx2"/>
                </a:solidFill>
                <a:latin typeface="Cambria" pitchFamily="18" charset="0"/>
              </a:rPr>
              <a:t>Département d’informatique</a:t>
            </a:r>
          </a:p>
          <a:p>
            <a:pPr algn="ctr"/>
            <a:endParaRPr lang="fr-FR" sz="1600" b="1" dirty="0" smtClean="0">
              <a:solidFill>
                <a:schemeClr val="tx2"/>
              </a:solidFill>
              <a:latin typeface="Cambria" pitchFamily="18" charset="0"/>
            </a:endParaRPr>
          </a:p>
          <a:p>
            <a:endParaRPr lang="fr-FR" sz="1600" b="1" dirty="0" smtClean="0">
              <a:solidFill>
                <a:schemeClr val="tx2"/>
              </a:solidFill>
              <a:latin typeface="Cambria" pitchFamily="18" charset="0"/>
            </a:endParaRPr>
          </a:p>
          <a:p>
            <a:endParaRPr lang="fr-FR" dirty="0">
              <a:solidFill>
                <a:schemeClr val="tx2"/>
              </a:solidFill>
              <a:latin typeface="Cambria" pitchFamily="18" charset="0"/>
            </a:endParaRP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100900"/>
            <a:ext cx="2550766" cy="2017731"/>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5561"/>
            <a:ext cx="2483768" cy="2017731"/>
          </a:xfrm>
          <a:prstGeom prst="rect">
            <a:avLst/>
          </a:prstGeom>
        </p:spPr>
      </p:pic>
      <p:sp>
        <p:nvSpPr>
          <p:cNvPr id="11" name="Rectangle 10"/>
          <p:cNvSpPr/>
          <p:nvPr/>
        </p:nvSpPr>
        <p:spPr bwMode="auto">
          <a:xfrm>
            <a:off x="357158" y="2643182"/>
            <a:ext cx="8572528" cy="1571636"/>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fr-FR" sz="3600" b="1" u="none" strike="noStrike" cap="none" normalizeH="0" baseline="0" dirty="0" smtClean="0">
                <a:ln>
                  <a:noFill/>
                </a:ln>
                <a:solidFill>
                  <a:schemeClr val="tx2">
                    <a:lumMod val="75000"/>
                    <a:lumOff val="25000"/>
                  </a:schemeClr>
                </a:solidFill>
                <a:effectLst/>
                <a:latin typeface="Constantia" pitchFamily="18" charset="0"/>
              </a:rPr>
              <a:t>Cloud</a:t>
            </a:r>
            <a:r>
              <a:rPr kumimoji="0" lang="fr-FR" sz="3600" b="1" u="none" strike="noStrike" cap="none" normalizeH="0" dirty="0" smtClean="0">
                <a:ln>
                  <a:noFill/>
                </a:ln>
                <a:solidFill>
                  <a:schemeClr val="tx2">
                    <a:lumMod val="75000"/>
                    <a:lumOff val="25000"/>
                  </a:schemeClr>
                </a:solidFill>
                <a:effectLst/>
                <a:latin typeface="Constantia" pitchFamily="18" charset="0"/>
              </a:rPr>
              <a:t> </a:t>
            </a:r>
            <a:r>
              <a:rPr kumimoji="0" lang="fr-FR" sz="3600" b="1" u="none" strike="noStrike" cap="none" normalizeH="0" dirty="0" err="1" smtClean="0">
                <a:ln>
                  <a:noFill/>
                </a:ln>
                <a:solidFill>
                  <a:schemeClr val="tx2">
                    <a:lumMod val="75000"/>
                    <a:lumOff val="25000"/>
                  </a:schemeClr>
                </a:solidFill>
                <a:effectLst/>
                <a:latin typeface="Constantia" pitchFamily="18" charset="0"/>
              </a:rPr>
              <a:t>Computing</a:t>
            </a:r>
            <a:endParaRPr kumimoji="0" lang="fr-FR" sz="3600" b="1" u="none" strike="noStrike" cap="none" normalizeH="0" dirty="0" smtClean="0">
              <a:ln>
                <a:noFill/>
              </a:ln>
              <a:solidFill>
                <a:schemeClr val="tx2">
                  <a:lumMod val="75000"/>
                  <a:lumOff val="25000"/>
                </a:schemeClr>
              </a:solidFill>
              <a:effectLst/>
              <a:latin typeface="Constantia" pitchFamily="18" charset="0"/>
            </a:endParaRPr>
          </a:p>
          <a:p>
            <a:pPr algn="ctr"/>
            <a:r>
              <a:rPr lang="fr-FR" sz="3600" b="1" dirty="0" smtClean="0">
                <a:solidFill>
                  <a:schemeClr val="tx2"/>
                </a:solidFill>
                <a:latin typeface="Constantia" pitchFamily="18" charset="0"/>
              </a:rPr>
              <a:t>Sécurité, Disponibilité, SLA;</a:t>
            </a:r>
            <a:br>
              <a:rPr lang="fr-FR" sz="3600" b="1" dirty="0" smtClean="0">
                <a:solidFill>
                  <a:schemeClr val="tx2"/>
                </a:solidFill>
                <a:latin typeface="Constantia" pitchFamily="18" charset="0"/>
              </a:rPr>
            </a:br>
            <a:endParaRPr kumimoji="0" lang="fr-FR" sz="3600" b="1" u="none" strike="noStrike" cap="none" normalizeH="0" baseline="0" dirty="0" smtClean="0">
              <a:ln>
                <a:noFill/>
              </a:ln>
              <a:solidFill>
                <a:schemeClr val="tx2"/>
              </a:solidFill>
              <a:effectLst/>
              <a:latin typeface="Constantia" pitchFamily="18" charset="0"/>
            </a:endParaRPr>
          </a:p>
        </p:txBody>
      </p:sp>
    </p:spTree>
    <p:extLst>
      <p:ext uri="{BB962C8B-B14F-4D97-AF65-F5344CB8AC3E}">
        <p14:creationId xmlns:p14="http://schemas.microsoft.com/office/powerpoint/2010/main" val="4054678324"/>
      </p:ext>
    </p:extLst>
  </p:cSld>
  <p:clrMapOvr>
    <a:masterClrMapping/>
  </p:clrMapOvr>
  <p:transition>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10</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23/04/2022</a:t>
            </a:fld>
            <a:endParaRPr lang="fr-FR"/>
          </a:p>
        </p:txBody>
      </p:sp>
      <p:sp>
        <p:nvSpPr>
          <p:cNvPr id="6" name="Titre 5"/>
          <p:cNvSpPr txBox="1">
            <a:spLocks noGrp="1"/>
          </p:cNvSpPr>
          <p:nvPr>
            <p:ph type="title"/>
          </p:nvPr>
        </p:nvSpPr>
        <p:spPr>
          <a:xfrm>
            <a:off x="457200" y="44450"/>
            <a:ext cx="8382000" cy="1754326"/>
          </a:xfrm>
          <a:prstGeom prst="rect">
            <a:avLst/>
          </a:prstGeom>
          <a:noFill/>
        </p:spPr>
        <p:txBody>
          <a:bodyPr wrap="square" rtlCol="0">
            <a:spAutoFit/>
          </a:bodyPr>
          <a:lstStyle/>
          <a:p>
            <a:pPr algn="ctr" fontAlgn="auto">
              <a:spcBef>
                <a:spcPts val="0"/>
              </a:spcBef>
              <a:spcAft>
                <a:spcPts val="0"/>
              </a:spcAft>
            </a:pPr>
            <a:r>
              <a:rPr lang="fr-FR" sz="2800" b="1" kern="1200" dirty="0" smtClean="0">
                <a:latin typeface="Constantia" pitchFamily="18" charset="0"/>
              </a:rPr>
              <a:t>La sécurité des infrastructures</a:t>
            </a:r>
            <a:br>
              <a:rPr lang="fr-FR" sz="2800" b="1" kern="1200" dirty="0" smtClean="0">
                <a:latin typeface="Constantia" pitchFamily="18" charset="0"/>
              </a:rPr>
            </a:br>
            <a:r>
              <a:rPr lang="fr-FR" sz="2800" b="1" kern="1200" dirty="0" smtClean="0">
                <a:latin typeface="Constantia" pitchFamily="18" charset="0"/>
              </a:rPr>
              <a:t> </a:t>
            </a:r>
            <a:r>
              <a:rPr lang="fr-FR" sz="2400" b="1" kern="1200" dirty="0" smtClean="0">
                <a:latin typeface="Constantia" pitchFamily="18" charset="0"/>
                <a:ea typeface="+mn-ea"/>
                <a:cs typeface="+mn-cs"/>
              </a:rPr>
              <a:t/>
            </a:r>
            <a:br>
              <a:rPr lang="fr-FR" sz="2400" b="1" kern="1200" dirty="0" smtClean="0">
                <a:latin typeface="Constantia" pitchFamily="18" charset="0"/>
                <a:ea typeface="+mn-ea"/>
                <a:cs typeface="+mn-cs"/>
              </a:rPr>
            </a:br>
            <a:r>
              <a:rPr lang="fr-FR" sz="2400" b="1" kern="1200" dirty="0" smtClean="0">
                <a:latin typeface="Constantia" pitchFamily="18" charset="0"/>
                <a:ea typeface="+mn-ea"/>
                <a:cs typeface="+mn-cs"/>
              </a:rPr>
              <a:t/>
            </a:r>
            <a:br>
              <a:rPr lang="fr-FR" sz="2400" b="1" kern="1200" dirty="0" smtClean="0">
                <a:latin typeface="Constantia" pitchFamily="18" charset="0"/>
                <a:ea typeface="+mn-ea"/>
                <a:cs typeface="+mn-cs"/>
              </a:rPr>
            </a:br>
            <a:r>
              <a:rPr lang="fr-FR" sz="2800" b="1" dirty="0" smtClean="0">
                <a:solidFill>
                  <a:schemeClr val="bg1"/>
                </a:solidFill>
                <a:latin typeface="Constantia" pitchFamily="18" charset="0"/>
              </a:rPr>
              <a:t> </a:t>
            </a:r>
            <a:endParaRPr lang="fr-FR" sz="2800" b="1" dirty="0">
              <a:solidFill>
                <a:schemeClr val="bg1"/>
              </a:solidFill>
              <a:latin typeface="Constantia" pitchFamily="18" charset="0"/>
            </a:endParaRPr>
          </a:p>
        </p:txBody>
      </p:sp>
      <p:sp>
        <p:nvSpPr>
          <p:cNvPr id="8" name="Rectangle 7"/>
          <p:cNvSpPr/>
          <p:nvPr/>
        </p:nvSpPr>
        <p:spPr>
          <a:xfrm>
            <a:off x="142844" y="857232"/>
            <a:ext cx="8786874" cy="5078313"/>
          </a:xfrm>
          <a:prstGeom prst="rect">
            <a:avLst/>
          </a:prstGeom>
        </p:spPr>
        <p:txBody>
          <a:bodyPr wrap="square">
            <a:spAutoFit/>
          </a:bodyPr>
          <a:lstStyle/>
          <a:p>
            <a:pPr algn="just">
              <a:lnSpc>
                <a:spcPct val="150000"/>
              </a:lnSpc>
            </a:pPr>
            <a:r>
              <a:rPr lang="fr-FR" b="1" dirty="0" smtClean="0">
                <a:solidFill>
                  <a:schemeClr val="tx2"/>
                </a:solidFill>
                <a:latin typeface="Constantia" pitchFamily="18" charset="0"/>
              </a:rPr>
              <a:t> La sécurité physique</a:t>
            </a:r>
            <a:r>
              <a:rPr lang="fr-FR" dirty="0" smtClean="0">
                <a:solidFill>
                  <a:schemeClr val="tx2"/>
                </a:solidFill>
                <a:latin typeface="Constantia" pitchFamily="18" charset="0"/>
              </a:rPr>
              <a:t> </a:t>
            </a:r>
          </a:p>
          <a:p>
            <a:pPr algn="just">
              <a:lnSpc>
                <a:spcPct val="150000"/>
              </a:lnSpc>
            </a:pPr>
            <a:r>
              <a:rPr lang="fr-FR" dirty="0" smtClean="0">
                <a:solidFill>
                  <a:schemeClr val="tx2"/>
                </a:solidFill>
                <a:latin typeface="Constantia" pitchFamily="18" charset="0"/>
              </a:rPr>
              <a:t>La sécurité physique est rompue avec le modèle du </a:t>
            </a:r>
            <a:r>
              <a:rPr lang="fr-FR" dirty="0" err="1" smtClean="0">
                <a:solidFill>
                  <a:schemeClr val="tx2"/>
                </a:solidFill>
                <a:latin typeface="Constantia" pitchFamily="18" charset="0"/>
              </a:rPr>
              <a:t>cloud</a:t>
            </a:r>
            <a:r>
              <a:rPr lang="fr-FR" dirty="0" smtClean="0">
                <a:solidFill>
                  <a:schemeClr val="tx2"/>
                </a:solidFill>
                <a:latin typeface="Constantia" pitchFamily="18" charset="0"/>
              </a:rPr>
              <a:t>, à cause de la notion de partage de ressources et de virtualisation.</a:t>
            </a:r>
          </a:p>
          <a:p>
            <a:pPr algn="just">
              <a:lnSpc>
                <a:spcPct val="150000"/>
              </a:lnSpc>
            </a:pPr>
            <a:r>
              <a:rPr lang="fr-FR" dirty="0" smtClean="0">
                <a:solidFill>
                  <a:schemeClr val="tx2"/>
                </a:solidFill>
                <a:latin typeface="Constantia" pitchFamily="18" charset="0"/>
              </a:rPr>
              <a:t>Une machine physique partage ses ressources avec les différentes machines virtuelles qu'elle héberge et ceci indépendamment du client de la machine. Il revient logiquement au fournisseur de choisir ou mettre en place son architecture et quelle sécurité physique est déployée, mais aussi protéger et documenter l’accès au données utilisateur.</a:t>
            </a:r>
          </a:p>
          <a:p>
            <a:pPr algn="just">
              <a:lnSpc>
                <a:spcPct val="150000"/>
              </a:lnSpc>
            </a:pPr>
            <a:r>
              <a:rPr lang="fr-FR" b="1" dirty="0" smtClean="0">
                <a:solidFill>
                  <a:schemeClr val="tx2"/>
                </a:solidFill>
                <a:latin typeface="Constantia" pitchFamily="18" charset="0"/>
              </a:rPr>
              <a:t>L'audit </a:t>
            </a:r>
          </a:p>
          <a:p>
            <a:pPr algn="just">
              <a:lnSpc>
                <a:spcPct val="150000"/>
              </a:lnSpc>
            </a:pPr>
            <a:r>
              <a:rPr lang="fr-FR" dirty="0" smtClean="0">
                <a:solidFill>
                  <a:schemeClr val="tx2"/>
                </a:solidFill>
                <a:latin typeface="Constantia" pitchFamily="18" charset="0"/>
              </a:rPr>
              <a:t>Le fournisseur de </a:t>
            </a:r>
            <a:r>
              <a:rPr lang="fr-FR" dirty="0" err="1" smtClean="0">
                <a:solidFill>
                  <a:schemeClr val="tx2"/>
                </a:solidFill>
                <a:latin typeface="Constantia" pitchFamily="18" charset="0"/>
              </a:rPr>
              <a:t>cloud</a:t>
            </a:r>
            <a:r>
              <a:rPr lang="fr-FR" dirty="0" smtClean="0">
                <a:solidFill>
                  <a:schemeClr val="tx2"/>
                </a:solidFill>
                <a:latin typeface="Constantia" pitchFamily="18" charset="0"/>
              </a:rPr>
              <a:t> doit être audité sur la sécurité de ses infrastructures et de ses solutions par une société externe ou passer acquérir une certification</a:t>
            </a:r>
          </a:p>
          <a:p>
            <a:pPr algn="just">
              <a:lnSpc>
                <a:spcPct val="150000"/>
              </a:lnSpc>
            </a:pPr>
            <a:endParaRPr lang="fr-FR" dirty="0" smtClean="0">
              <a:solidFill>
                <a:schemeClr val="tx2"/>
              </a:solidFill>
              <a:latin typeface="Constantia" pitchFamily="18" charset="0"/>
            </a:endParaRPr>
          </a:p>
        </p:txBody>
      </p:sp>
    </p:spTree>
  </p:cSld>
  <p:clrMapOvr>
    <a:masterClrMapping/>
  </p:clrMapOvr>
  <p:transition>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11</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23/04/2022</a:t>
            </a:fld>
            <a:endParaRPr lang="fr-FR"/>
          </a:p>
        </p:txBody>
      </p:sp>
      <p:sp>
        <p:nvSpPr>
          <p:cNvPr id="6" name="Titre 5"/>
          <p:cNvSpPr txBox="1">
            <a:spLocks noGrp="1"/>
          </p:cNvSpPr>
          <p:nvPr>
            <p:ph type="title"/>
          </p:nvPr>
        </p:nvSpPr>
        <p:spPr>
          <a:xfrm>
            <a:off x="457200" y="44450"/>
            <a:ext cx="8382000" cy="1754326"/>
          </a:xfrm>
          <a:prstGeom prst="rect">
            <a:avLst/>
          </a:prstGeom>
          <a:noFill/>
        </p:spPr>
        <p:txBody>
          <a:bodyPr wrap="square" rtlCol="0">
            <a:spAutoFit/>
          </a:bodyPr>
          <a:lstStyle/>
          <a:p>
            <a:pPr algn="ctr" fontAlgn="auto">
              <a:spcBef>
                <a:spcPts val="0"/>
              </a:spcBef>
              <a:spcAft>
                <a:spcPts val="0"/>
              </a:spcAft>
            </a:pPr>
            <a:r>
              <a:rPr lang="fr-FR" sz="2800" b="1" kern="1200" dirty="0" smtClean="0">
                <a:latin typeface="Constantia" pitchFamily="18" charset="0"/>
              </a:rPr>
              <a:t>La sécurité des infrastructures</a:t>
            </a:r>
            <a:br>
              <a:rPr lang="fr-FR" sz="2800" b="1" kern="1200" dirty="0" smtClean="0">
                <a:latin typeface="Constantia" pitchFamily="18" charset="0"/>
              </a:rPr>
            </a:br>
            <a:r>
              <a:rPr lang="fr-FR" sz="2800" b="1" kern="1200" dirty="0" smtClean="0">
                <a:latin typeface="Constantia" pitchFamily="18" charset="0"/>
              </a:rPr>
              <a:t> </a:t>
            </a:r>
            <a:r>
              <a:rPr lang="fr-FR" sz="2400" b="1" kern="1200" dirty="0" smtClean="0">
                <a:latin typeface="Constantia" pitchFamily="18" charset="0"/>
                <a:ea typeface="+mn-ea"/>
                <a:cs typeface="+mn-cs"/>
              </a:rPr>
              <a:t/>
            </a:r>
            <a:br>
              <a:rPr lang="fr-FR" sz="2400" b="1" kern="1200" dirty="0" smtClean="0">
                <a:latin typeface="Constantia" pitchFamily="18" charset="0"/>
                <a:ea typeface="+mn-ea"/>
                <a:cs typeface="+mn-cs"/>
              </a:rPr>
            </a:br>
            <a:r>
              <a:rPr lang="fr-FR" sz="2400" b="1" kern="1200" dirty="0" smtClean="0">
                <a:latin typeface="Constantia" pitchFamily="18" charset="0"/>
                <a:ea typeface="+mn-ea"/>
                <a:cs typeface="+mn-cs"/>
              </a:rPr>
              <a:t/>
            </a:r>
            <a:br>
              <a:rPr lang="fr-FR" sz="2400" b="1" kern="1200" dirty="0" smtClean="0">
                <a:latin typeface="Constantia" pitchFamily="18" charset="0"/>
                <a:ea typeface="+mn-ea"/>
                <a:cs typeface="+mn-cs"/>
              </a:rPr>
            </a:br>
            <a:r>
              <a:rPr lang="fr-FR" sz="2800" b="1" dirty="0" smtClean="0">
                <a:solidFill>
                  <a:schemeClr val="bg1"/>
                </a:solidFill>
                <a:latin typeface="Constantia" pitchFamily="18" charset="0"/>
              </a:rPr>
              <a:t> </a:t>
            </a:r>
            <a:endParaRPr lang="fr-FR" sz="2800" b="1" dirty="0">
              <a:solidFill>
                <a:schemeClr val="bg1"/>
              </a:solidFill>
              <a:latin typeface="Constantia" pitchFamily="18" charset="0"/>
            </a:endParaRPr>
          </a:p>
        </p:txBody>
      </p:sp>
      <p:sp>
        <p:nvSpPr>
          <p:cNvPr id="8" name="Rectangle 7"/>
          <p:cNvSpPr/>
          <p:nvPr/>
        </p:nvSpPr>
        <p:spPr>
          <a:xfrm>
            <a:off x="142844" y="857232"/>
            <a:ext cx="8786874" cy="4247317"/>
          </a:xfrm>
          <a:prstGeom prst="rect">
            <a:avLst/>
          </a:prstGeom>
        </p:spPr>
        <p:txBody>
          <a:bodyPr wrap="square">
            <a:spAutoFit/>
          </a:bodyPr>
          <a:lstStyle/>
          <a:p>
            <a:pPr algn="just">
              <a:lnSpc>
                <a:spcPct val="150000"/>
              </a:lnSpc>
            </a:pPr>
            <a:r>
              <a:rPr lang="fr-FR" b="1" dirty="0" smtClean="0">
                <a:solidFill>
                  <a:schemeClr val="tx2"/>
                </a:solidFill>
                <a:latin typeface="Constantia" pitchFamily="18" charset="0"/>
              </a:rPr>
              <a:t>  Les mises à jour </a:t>
            </a:r>
          </a:p>
          <a:p>
            <a:pPr algn="just">
              <a:lnSpc>
                <a:spcPct val="150000"/>
              </a:lnSpc>
            </a:pPr>
            <a:r>
              <a:rPr lang="fr-FR" dirty="0" smtClean="0">
                <a:solidFill>
                  <a:schemeClr val="tx2"/>
                </a:solidFill>
                <a:latin typeface="Constantia" pitchFamily="18" charset="0"/>
              </a:rPr>
              <a:t>Afin de bénéficier des mises à jour de sécurité sur les produits qui sont installés ou utilisés sur l'infrastructure </a:t>
            </a:r>
            <a:r>
              <a:rPr lang="fr-FR" dirty="0" err="1" smtClean="0">
                <a:solidFill>
                  <a:schemeClr val="tx2"/>
                </a:solidFill>
                <a:latin typeface="Constantia" pitchFamily="18" charset="0"/>
              </a:rPr>
              <a:t>cloud</a:t>
            </a:r>
            <a:r>
              <a:rPr lang="fr-FR" dirty="0" smtClean="0">
                <a:solidFill>
                  <a:schemeClr val="tx2"/>
                </a:solidFill>
                <a:latin typeface="Constantia" pitchFamily="18" charset="0"/>
              </a:rPr>
              <a:t>, le client doit s'assurer d'effectuer régulièrement les mises à jour.</a:t>
            </a:r>
          </a:p>
          <a:p>
            <a:pPr algn="just">
              <a:lnSpc>
                <a:spcPct val="150000"/>
              </a:lnSpc>
            </a:pPr>
            <a:r>
              <a:rPr lang="fr-FR" b="1" dirty="0" smtClean="0">
                <a:solidFill>
                  <a:schemeClr val="tx2"/>
                </a:solidFill>
                <a:latin typeface="Constantia" pitchFamily="18" charset="0"/>
              </a:rPr>
              <a:t>Test de sécurité de l'image de base</a:t>
            </a:r>
          </a:p>
          <a:p>
            <a:pPr algn="just">
              <a:lnSpc>
                <a:spcPct val="150000"/>
              </a:lnSpc>
            </a:pPr>
            <a:r>
              <a:rPr lang="fr-FR" dirty="0" smtClean="0">
                <a:solidFill>
                  <a:schemeClr val="tx2"/>
                </a:solidFill>
                <a:latin typeface="Constantia" pitchFamily="18" charset="0"/>
              </a:rPr>
              <a:t>Le </a:t>
            </a:r>
            <a:r>
              <a:rPr lang="fr-FR" dirty="0" err="1" smtClean="0">
                <a:solidFill>
                  <a:schemeClr val="tx2"/>
                </a:solidFill>
                <a:latin typeface="Constantia" pitchFamily="18" charset="0"/>
              </a:rPr>
              <a:t>cloud</a:t>
            </a:r>
            <a:r>
              <a:rPr lang="fr-FR" dirty="0" smtClean="0">
                <a:solidFill>
                  <a:schemeClr val="tx2"/>
                </a:solidFill>
                <a:latin typeface="Constantia" pitchFamily="18" charset="0"/>
              </a:rPr>
              <a:t> est basé sur la virtualisation, ceci permet au fournisseur de créer une image de base sécurisée et à jour afin de déployer à la demande d'un client une machine ou un service. </a:t>
            </a:r>
          </a:p>
          <a:p>
            <a:pPr algn="just">
              <a:lnSpc>
                <a:spcPct val="150000"/>
              </a:lnSpc>
            </a:pPr>
            <a:r>
              <a:rPr lang="fr-FR" dirty="0" smtClean="0">
                <a:solidFill>
                  <a:schemeClr val="tx2"/>
                </a:solidFill>
                <a:latin typeface="Constantia" pitchFamily="18" charset="0"/>
              </a:rPr>
              <a:t>Elle permet au fournisseur de mettre en place des patchs de sécurité mais également de tester les impacts de l'installation de celui-ci.</a:t>
            </a:r>
          </a:p>
        </p:txBody>
      </p:sp>
    </p:spTree>
  </p:cSld>
  <p:clrMapOvr>
    <a:masterClrMapping/>
  </p:clrMapOvr>
  <p:transition>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12</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23/04/2022</a:t>
            </a:fld>
            <a:endParaRPr lang="fr-FR"/>
          </a:p>
        </p:txBody>
      </p:sp>
      <p:sp>
        <p:nvSpPr>
          <p:cNvPr id="6" name="Titre 5"/>
          <p:cNvSpPr txBox="1">
            <a:spLocks noGrp="1"/>
          </p:cNvSpPr>
          <p:nvPr>
            <p:ph type="title"/>
          </p:nvPr>
        </p:nvSpPr>
        <p:spPr>
          <a:xfrm>
            <a:off x="457200" y="44450"/>
            <a:ext cx="8382000" cy="2185214"/>
          </a:xfrm>
          <a:prstGeom prst="rect">
            <a:avLst/>
          </a:prstGeom>
          <a:noFill/>
        </p:spPr>
        <p:txBody>
          <a:bodyPr wrap="square" rtlCol="0">
            <a:spAutoFit/>
          </a:bodyPr>
          <a:lstStyle/>
          <a:p>
            <a:pPr algn="ctr" fontAlgn="auto">
              <a:spcBef>
                <a:spcPts val="0"/>
              </a:spcBef>
              <a:spcAft>
                <a:spcPts val="0"/>
              </a:spcAft>
            </a:pPr>
            <a:r>
              <a:rPr lang="fr-FR" sz="2800" b="1" kern="1200" dirty="0" smtClean="0">
                <a:latin typeface="Constantia" pitchFamily="18" charset="0"/>
              </a:rPr>
              <a:t>La justice et le </a:t>
            </a:r>
            <a:r>
              <a:rPr lang="fr-FR" sz="2800" b="1" kern="1200" dirty="0" err="1" smtClean="0">
                <a:latin typeface="Constantia" pitchFamily="18" charset="0"/>
              </a:rPr>
              <a:t>cloud</a:t>
            </a:r>
            <a:r>
              <a:rPr lang="fr-FR" sz="2800" b="1" kern="1200" dirty="0" smtClean="0">
                <a:latin typeface="Constantia" pitchFamily="18" charset="0"/>
              </a:rPr>
              <a:t/>
            </a:r>
            <a:br>
              <a:rPr lang="fr-FR" sz="2800" b="1" kern="1200" dirty="0" smtClean="0">
                <a:latin typeface="Constantia" pitchFamily="18" charset="0"/>
              </a:rPr>
            </a:br>
            <a:r>
              <a:rPr lang="fr-FR" sz="2800" b="1" kern="1200" dirty="0" smtClean="0">
                <a:latin typeface="Constantia" pitchFamily="18" charset="0"/>
              </a:rPr>
              <a:t/>
            </a:r>
            <a:br>
              <a:rPr lang="fr-FR" sz="2800" b="1" kern="1200" dirty="0" smtClean="0">
                <a:latin typeface="Constantia" pitchFamily="18" charset="0"/>
              </a:rPr>
            </a:br>
            <a:r>
              <a:rPr lang="fr-FR" sz="2800" b="1" kern="1200" dirty="0" smtClean="0">
                <a:latin typeface="Constantia" pitchFamily="18" charset="0"/>
              </a:rPr>
              <a:t> </a:t>
            </a:r>
            <a:r>
              <a:rPr lang="fr-FR" sz="2400" b="1" kern="1200" dirty="0" smtClean="0">
                <a:latin typeface="Constantia" pitchFamily="18" charset="0"/>
                <a:ea typeface="+mn-ea"/>
                <a:cs typeface="+mn-cs"/>
              </a:rPr>
              <a:t/>
            </a:r>
            <a:br>
              <a:rPr lang="fr-FR" sz="2400" b="1" kern="1200" dirty="0" smtClean="0">
                <a:latin typeface="Constantia" pitchFamily="18" charset="0"/>
                <a:ea typeface="+mn-ea"/>
                <a:cs typeface="+mn-cs"/>
              </a:rPr>
            </a:br>
            <a:r>
              <a:rPr lang="fr-FR" sz="2400" b="1" kern="1200" dirty="0" smtClean="0">
                <a:latin typeface="Constantia" pitchFamily="18" charset="0"/>
                <a:ea typeface="+mn-ea"/>
                <a:cs typeface="+mn-cs"/>
              </a:rPr>
              <a:t/>
            </a:r>
            <a:br>
              <a:rPr lang="fr-FR" sz="2400" b="1" kern="1200" dirty="0" smtClean="0">
                <a:latin typeface="Constantia" pitchFamily="18" charset="0"/>
                <a:ea typeface="+mn-ea"/>
                <a:cs typeface="+mn-cs"/>
              </a:rPr>
            </a:br>
            <a:r>
              <a:rPr lang="fr-FR" sz="2800" b="1" dirty="0" smtClean="0">
                <a:solidFill>
                  <a:schemeClr val="bg1"/>
                </a:solidFill>
                <a:latin typeface="Constantia" pitchFamily="18" charset="0"/>
              </a:rPr>
              <a:t> </a:t>
            </a:r>
            <a:endParaRPr lang="fr-FR" sz="2800" b="1" dirty="0">
              <a:solidFill>
                <a:schemeClr val="bg1"/>
              </a:solidFill>
              <a:latin typeface="Constantia" pitchFamily="18" charset="0"/>
            </a:endParaRPr>
          </a:p>
        </p:txBody>
      </p:sp>
      <p:sp>
        <p:nvSpPr>
          <p:cNvPr id="8" name="Rectangle 7"/>
          <p:cNvSpPr/>
          <p:nvPr/>
        </p:nvSpPr>
        <p:spPr>
          <a:xfrm>
            <a:off x="142844" y="714356"/>
            <a:ext cx="8786874" cy="4662815"/>
          </a:xfrm>
          <a:prstGeom prst="rect">
            <a:avLst/>
          </a:prstGeom>
        </p:spPr>
        <p:txBody>
          <a:bodyPr wrap="square">
            <a:spAutoFit/>
          </a:bodyPr>
          <a:lstStyle/>
          <a:p>
            <a:pPr algn="just">
              <a:lnSpc>
                <a:spcPct val="150000"/>
              </a:lnSpc>
            </a:pPr>
            <a:r>
              <a:rPr lang="fr-FR" b="1" dirty="0" smtClean="0">
                <a:solidFill>
                  <a:schemeClr val="tx2"/>
                </a:solidFill>
                <a:latin typeface="Constantia" pitchFamily="18" charset="0"/>
              </a:rPr>
              <a:t> La sécurité de la localisation des données</a:t>
            </a:r>
          </a:p>
          <a:p>
            <a:pPr algn="just">
              <a:lnSpc>
                <a:spcPct val="150000"/>
              </a:lnSpc>
            </a:pPr>
            <a:r>
              <a:rPr lang="fr-FR" b="1" dirty="0" smtClean="0">
                <a:solidFill>
                  <a:schemeClr val="tx2"/>
                </a:solidFill>
                <a:latin typeface="Constantia" pitchFamily="18" charset="0"/>
              </a:rPr>
              <a:t> </a:t>
            </a:r>
          </a:p>
          <a:p>
            <a:pPr algn="just">
              <a:lnSpc>
                <a:spcPct val="150000"/>
              </a:lnSpc>
            </a:pPr>
            <a:r>
              <a:rPr lang="fr-FR" dirty="0" smtClean="0">
                <a:solidFill>
                  <a:schemeClr val="tx2"/>
                </a:solidFill>
                <a:latin typeface="Constantia" pitchFamily="18" charset="0"/>
              </a:rPr>
              <a:t>Dans le </a:t>
            </a:r>
            <a:r>
              <a:rPr lang="fr-FR" dirty="0" err="1" smtClean="0">
                <a:solidFill>
                  <a:schemeClr val="tx2"/>
                </a:solidFill>
                <a:latin typeface="Constantia" pitchFamily="18" charset="0"/>
              </a:rPr>
              <a:t>cloud</a:t>
            </a:r>
            <a:r>
              <a:rPr lang="fr-FR" dirty="0" smtClean="0">
                <a:solidFill>
                  <a:schemeClr val="tx2"/>
                </a:solidFill>
                <a:latin typeface="Constantia" pitchFamily="18" charset="0"/>
              </a:rPr>
              <a:t>, les données d'un particulier ou d'une entreprise sont hébergées chez le fournisseur. </a:t>
            </a:r>
          </a:p>
          <a:p>
            <a:pPr algn="just">
              <a:lnSpc>
                <a:spcPct val="150000"/>
              </a:lnSpc>
            </a:pPr>
            <a:endParaRPr lang="fr-FR" dirty="0" smtClean="0">
              <a:solidFill>
                <a:schemeClr val="tx2"/>
              </a:solidFill>
              <a:latin typeface="Constantia" pitchFamily="18" charset="0"/>
            </a:endParaRPr>
          </a:p>
          <a:p>
            <a:pPr algn="just">
              <a:lnSpc>
                <a:spcPct val="150000"/>
              </a:lnSpc>
            </a:pPr>
            <a:r>
              <a:rPr lang="fr-FR" dirty="0" smtClean="0">
                <a:solidFill>
                  <a:schemeClr val="tx2"/>
                </a:solidFill>
                <a:latin typeface="Constantia" pitchFamily="18" charset="0"/>
              </a:rPr>
              <a:t>Les lois concernant le transfert de données personnelles ainsi que la conservation des données peuvent différer d'un pays à l'autre.</a:t>
            </a:r>
          </a:p>
          <a:p>
            <a:pPr algn="just">
              <a:lnSpc>
                <a:spcPct val="150000"/>
              </a:lnSpc>
            </a:pPr>
            <a:endParaRPr lang="fr-FR" dirty="0" smtClean="0">
              <a:solidFill>
                <a:schemeClr val="tx2"/>
              </a:solidFill>
              <a:latin typeface="Constantia" pitchFamily="18" charset="0"/>
            </a:endParaRPr>
          </a:p>
          <a:p>
            <a:pPr algn="just">
              <a:lnSpc>
                <a:spcPct val="150000"/>
              </a:lnSpc>
            </a:pPr>
            <a:r>
              <a:rPr lang="fr-FR" dirty="0" smtClean="0">
                <a:solidFill>
                  <a:schemeClr val="tx2"/>
                </a:solidFill>
                <a:latin typeface="Constantia" pitchFamily="18" charset="0"/>
              </a:rPr>
              <a:t> Dans le cas où des données violent la loi de l’État où elles résident il y a un risque potentiel de saisie par le gouvernement</a:t>
            </a:r>
            <a:r>
              <a:rPr lang="fr-FR" b="1" dirty="0" smtClean="0">
                <a:solidFill>
                  <a:schemeClr val="tx2"/>
                </a:solidFill>
                <a:latin typeface="Constantia" pitchFamily="18" charset="0"/>
              </a:rPr>
              <a:t> .</a:t>
            </a:r>
          </a:p>
          <a:p>
            <a:pPr algn="just">
              <a:lnSpc>
                <a:spcPct val="150000"/>
              </a:lnSpc>
            </a:pPr>
            <a:endParaRPr lang="fr-FR" dirty="0" smtClean="0">
              <a:solidFill>
                <a:schemeClr val="tx2"/>
              </a:solidFill>
              <a:latin typeface="Constantia" pitchFamily="18" charset="0"/>
            </a:endParaRPr>
          </a:p>
        </p:txBody>
      </p:sp>
    </p:spTree>
  </p:cSld>
  <p:clrMapOvr>
    <a:masterClrMapping/>
  </p:clrMapOvr>
  <p:transition>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13</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23/04/2022</a:t>
            </a:fld>
            <a:endParaRPr lang="fr-FR"/>
          </a:p>
        </p:txBody>
      </p:sp>
      <p:sp>
        <p:nvSpPr>
          <p:cNvPr id="6" name="Titre 5"/>
          <p:cNvSpPr txBox="1">
            <a:spLocks noGrp="1"/>
          </p:cNvSpPr>
          <p:nvPr>
            <p:ph type="title"/>
          </p:nvPr>
        </p:nvSpPr>
        <p:spPr>
          <a:xfrm>
            <a:off x="457200" y="44450"/>
            <a:ext cx="8382000" cy="2185214"/>
          </a:xfrm>
          <a:prstGeom prst="rect">
            <a:avLst/>
          </a:prstGeom>
          <a:noFill/>
        </p:spPr>
        <p:txBody>
          <a:bodyPr wrap="square" rtlCol="0">
            <a:spAutoFit/>
          </a:bodyPr>
          <a:lstStyle/>
          <a:p>
            <a:pPr algn="ctr" fontAlgn="auto">
              <a:spcBef>
                <a:spcPts val="0"/>
              </a:spcBef>
              <a:spcAft>
                <a:spcPts val="0"/>
              </a:spcAft>
            </a:pPr>
            <a:r>
              <a:rPr lang="fr-FR" sz="2800" b="1" kern="1200" dirty="0" smtClean="0">
                <a:latin typeface="Constantia" pitchFamily="18" charset="0"/>
              </a:rPr>
              <a:t>La justice et le </a:t>
            </a:r>
            <a:r>
              <a:rPr lang="fr-FR" sz="2800" b="1" kern="1200" dirty="0" err="1" smtClean="0">
                <a:latin typeface="Constantia" pitchFamily="18" charset="0"/>
              </a:rPr>
              <a:t>cloud</a:t>
            </a:r>
            <a:r>
              <a:rPr lang="fr-FR" sz="2800" b="1" kern="1200" dirty="0" smtClean="0">
                <a:latin typeface="Constantia" pitchFamily="18" charset="0"/>
              </a:rPr>
              <a:t/>
            </a:r>
            <a:br>
              <a:rPr lang="fr-FR" sz="2800" b="1" kern="1200" dirty="0" smtClean="0">
                <a:latin typeface="Constantia" pitchFamily="18" charset="0"/>
              </a:rPr>
            </a:br>
            <a:r>
              <a:rPr lang="fr-FR" sz="2800" b="1" kern="1200" dirty="0" smtClean="0">
                <a:latin typeface="Constantia" pitchFamily="18" charset="0"/>
              </a:rPr>
              <a:t/>
            </a:r>
            <a:br>
              <a:rPr lang="fr-FR" sz="2800" b="1" kern="1200" dirty="0" smtClean="0">
                <a:latin typeface="Constantia" pitchFamily="18" charset="0"/>
              </a:rPr>
            </a:br>
            <a:r>
              <a:rPr lang="fr-FR" sz="2800" b="1" kern="1200" dirty="0" smtClean="0">
                <a:latin typeface="Constantia" pitchFamily="18" charset="0"/>
              </a:rPr>
              <a:t> </a:t>
            </a:r>
            <a:r>
              <a:rPr lang="fr-FR" sz="2400" b="1" kern="1200" dirty="0" smtClean="0">
                <a:latin typeface="Constantia" pitchFamily="18" charset="0"/>
                <a:ea typeface="+mn-ea"/>
                <a:cs typeface="+mn-cs"/>
              </a:rPr>
              <a:t/>
            </a:r>
            <a:br>
              <a:rPr lang="fr-FR" sz="2400" b="1" kern="1200" dirty="0" smtClean="0">
                <a:latin typeface="Constantia" pitchFamily="18" charset="0"/>
                <a:ea typeface="+mn-ea"/>
                <a:cs typeface="+mn-cs"/>
              </a:rPr>
            </a:br>
            <a:r>
              <a:rPr lang="fr-FR" sz="2400" b="1" kern="1200" dirty="0" smtClean="0">
                <a:latin typeface="Constantia" pitchFamily="18" charset="0"/>
                <a:ea typeface="+mn-ea"/>
                <a:cs typeface="+mn-cs"/>
              </a:rPr>
              <a:t/>
            </a:r>
            <a:br>
              <a:rPr lang="fr-FR" sz="2400" b="1" kern="1200" dirty="0" smtClean="0">
                <a:latin typeface="Constantia" pitchFamily="18" charset="0"/>
                <a:ea typeface="+mn-ea"/>
                <a:cs typeface="+mn-cs"/>
              </a:rPr>
            </a:br>
            <a:r>
              <a:rPr lang="fr-FR" sz="2800" b="1" dirty="0" smtClean="0">
                <a:solidFill>
                  <a:schemeClr val="bg1"/>
                </a:solidFill>
                <a:latin typeface="Constantia" pitchFamily="18" charset="0"/>
              </a:rPr>
              <a:t> </a:t>
            </a:r>
            <a:endParaRPr lang="fr-FR" sz="2800" b="1" dirty="0">
              <a:solidFill>
                <a:schemeClr val="bg1"/>
              </a:solidFill>
              <a:latin typeface="Constantia" pitchFamily="18" charset="0"/>
            </a:endParaRPr>
          </a:p>
        </p:txBody>
      </p:sp>
      <p:sp>
        <p:nvSpPr>
          <p:cNvPr id="8" name="Rectangle 7"/>
          <p:cNvSpPr/>
          <p:nvPr/>
        </p:nvSpPr>
        <p:spPr>
          <a:xfrm>
            <a:off x="142844" y="714356"/>
            <a:ext cx="8786874" cy="5493812"/>
          </a:xfrm>
          <a:prstGeom prst="rect">
            <a:avLst/>
          </a:prstGeom>
        </p:spPr>
        <p:txBody>
          <a:bodyPr wrap="square">
            <a:spAutoFit/>
          </a:bodyPr>
          <a:lstStyle/>
          <a:p>
            <a:pPr algn="just">
              <a:lnSpc>
                <a:spcPct val="150000"/>
              </a:lnSpc>
            </a:pPr>
            <a:r>
              <a:rPr lang="fr-FR" b="1" dirty="0" smtClean="0">
                <a:solidFill>
                  <a:schemeClr val="tx2"/>
                </a:solidFill>
                <a:latin typeface="Constantia" pitchFamily="18" charset="0"/>
              </a:rPr>
              <a:t>La confidentialité des données </a:t>
            </a:r>
          </a:p>
          <a:p>
            <a:pPr algn="just">
              <a:lnSpc>
                <a:spcPct val="150000"/>
              </a:lnSpc>
            </a:pPr>
            <a:endParaRPr lang="fr-FR" b="1" dirty="0" smtClean="0">
              <a:solidFill>
                <a:schemeClr val="tx2"/>
              </a:solidFill>
              <a:latin typeface="Constantia" pitchFamily="18" charset="0"/>
            </a:endParaRPr>
          </a:p>
          <a:p>
            <a:pPr algn="just">
              <a:lnSpc>
                <a:spcPct val="150000"/>
              </a:lnSpc>
            </a:pPr>
            <a:r>
              <a:rPr lang="fr-FR" dirty="0" smtClean="0">
                <a:solidFill>
                  <a:schemeClr val="tx2"/>
                </a:solidFill>
                <a:latin typeface="Constantia" pitchFamily="18" charset="0"/>
              </a:rPr>
              <a:t>Le client doit connaître l'utilisation de ses données et pouvoir faire valoir ce droit de confidentialité devant la justice afin que le fournisseur justifie de l'utilisation de ses données. </a:t>
            </a:r>
          </a:p>
          <a:p>
            <a:pPr algn="just">
              <a:lnSpc>
                <a:spcPct val="150000"/>
              </a:lnSpc>
            </a:pPr>
            <a:endParaRPr lang="fr-FR" dirty="0" smtClean="0">
              <a:solidFill>
                <a:schemeClr val="tx2"/>
              </a:solidFill>
              <a:latin typeface="Constantia" pitchFamily="18" charset="0"/>
            </a:endParaRPr>
          </a:p>
          <a:p>
            <a:pPr algn="just">
              <a:lnSpc>
                <a:spcPct val="150000"/>
              </a:lnSpc>
            </a:pPr>
            <a:r>
              <a:rPr lang="fr-FR" b="1" dirty="0" smtClean="0">
                <a:solidFill>
                  <a:schemeClr val="tx2"/>
                </a:solidFill>
                <a:latin typeface="Constantia" pitchFamily="18" charset="0"/>
              </a:rPr>
              <a:t>Les données confidentielles</a:t>
            </a:r>
          </a:p>
          <a:p>
            <a:pPr algn="just">
              <a:lnSpc>
                <a:spcPct val="150000"/>
              </a:lnSpc>
            </a:pPr>
            <a:endParaRPr lang="fr-FR" b="1" dirty="0" smtClean="0">
              <a:solidFill>
                <a:schemeClr val="tx2"/>
              </a:solidFill>
              <a:latin typeface="Constantia" pitchFamily="18" charset="0"/>
            </a:endParaRPr>
          </a:p>
          <a:p>
            <a:pPr algn="just">
              <a:lnSpc>
                <a:spcPct val="150000"/>
              </a:lnSpc>
            </a:pPr>
            <a:r>
              <a:rPr lang="fr-FR" dirty="0" smtClean="0">
                <a:solidFill>
                  <a:schemeClr val="tx2"/>
                </a:solidFill>
                <a:latin typeface="Constantia" pitchFamily="18" charset="0"/>
              </a:rPr>
              <a:t>Toute information permettant d'identifier un individu.</a:t>
            </a:r>
          </a:p>
          <a:p>
            <a:pPr algn="just">
              <a:lnSpc>
                <a:spcPct val="150000"/>
              </a:lnSpc>
            </a:pPr>
            <a:r>
              <a:rPr lang="fr-FR" dirty="0" smtClean="0">
                <a:solidFill>
                  <a:schemeClr val="tx2"/>
                </a:solidFill>
                <a:latin typeface="Constantia" pitchFamily="18" charset="0"/>
              </a:rPr>
              <a:t> Toute information récoltée par le biais d'un ordinateur personnel.</a:t>
            </a:r>
          </a:p>
          <a:p>
            <a:pPr algn="just">
              <a:lnSpc>
                <a:spcPct val="150000"/>
              </a:lnSpc>
            </a:pPr>
            <a:r>
              <a:rPr lang="fr-FR" dirty="0" smtClean="0">
                <a:solidFill>
                  <a:schemeClr val="tx2"/>
                </a:solidFill>
                <a:latin typeface="Constantia" pitchFamily="18" charset="0"/>
              </a:rPr>
              <a:t>Toute information permettant la localisation d'un périphérique personnel.</a:t>
            </a:r>
          </a:p>
          <a:p>
            <a:pPr algn="just">
              <a:lnSpc>
                <a:spcPct val="150000"/>
              </a:lnSpc>
            </a:pPr>
            <a:r>
              <a:rPr lang="fr-FR" dirty="0" smtClean="0">
                <a:solidFill>
                  <a:schemeClr val="tx2"/>
                </a:solidFill>
                <a:latin typeface="Constantia" pitchFamily="18" charset="0"/>
              </a:rPr>
              <a:t>Toute information personnelle d'un individu</a:t>
            </a:r>
          </a:p>
          <a:p>
            <a:pPr algn="just">
              <a:lnSpc>
                <a:spcPct val="150000"/>
              </a:lnSpc>
            </a:pPr>
            <a:endParaRPr lang="fr-FR" dirty="0" smtClean="0">
              <a:solidFill>
                <a:schemeClr val="tx2"/>
              </a:solidFill>
              <a:latin typeface="Constantia" pitchFamily="18" charset="0"/>
            </a:endParaRPr>
          </a:p>
        </p:txBody>
      </p:sp>
    </p:spTree>
  </p:cSld>
  <p:clrMapOvr>
    <a:masterClrMapping/>
  </p:clrMapOvr>
  <p:transition>
    <p:cover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14</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23/04/2022</a:t>
            </a:fld>
            <a:endParaRPr lang="fr-FR"/>
          </a:p>
        </p:txBody>
      </p:sp>
      <p:sp>
        <p:nvSpPr>
          <p:cNvPr id="6" name="Titre 5"/>
          <p:cNvSpPr txBox="1">
            <a:spLocks noGrp="1"/>
          </p:cNvSpPr>
          <p:nvPr>
            <p:ph type="title"/>
          </p:nvPr>
        </p:nvSpPr>
        <p:spPr>
          <a:xfrm>
            <a:off x="457200" y="44450"/>
            <a:ext cx="8382000" cy="2185214"/>
          </a:xfrm>
          <a:prstGeom prst="rect">
            <a:avLst/>
          </a:prstGeom>
          <a:noFill/>
        </p:spPr>
        <p:txBody>
          <a:bodyPr wrap="square" rtlCol="0">
            <a:spAutoFit/>
          </a:bodyPr>
          <a:lstStyle/>
          <a:p>
            <a:pPr algn="ctr" fontAlgn="auto">
              <a:spcBef>
                <a:spcPts val="0"/>
              </a:spcBef>
              <a:spcAft>
                <a:spcPts val="0"/>
              </a:spcAft>
            </a:pPr>
            <a:r>
              <a:rPr lang="fr-FR" sz="2800" b="1" kern="1200" dirty="0" smtClean="0">
                <a:latin typeface="Constantia" pitchFamily="18" charset="0"/>
              </a:rPr>
              <a:t>L’isolation</a:t>
            </a:r>
            <a:br>
              <a:rPr lang="fr-FR" sz="2800" b="1" kern="1200" dirty="0" smtClean="0">
                <a:latin typeface="Constantia" pitchFamily="18" charset="0"/>
              </a:rPr>
            </a:br>
            <a:r>
              <a:rPr lang="fr-FR" sz="2800" b="1" kern="1200" dirty="0" smtClean="0">
                <a:latin typeface="Constantia" pitchFamily="18" charset="0"/>
              </a:rPr>
              <a:t/>
            </a:r>
            <a:br>
              <a:rPr lang="fr-FR" sz="2800" b="1" kern="1200" dirty="0" smtClean="0">
                <a:latin typeface="Constantia" pitchFamily="18" charset="0"/>
              </a:rPr>
            </a:br>
            <a:r>
              <a:rPr lang="fr-FR" sz="2800" b="1" kern="1200" dirty="0" smtClean="0">
                <a:latin typeface="Constantia" pitchFamily="18" charset="0"/>
              </a:rPr>
              <a:t> </a:t>
            </a:r>
            <a:r>
              <a:rPr lang="fr-FR" sz="2400" b="1" kern="1200" dirty="0" smtClean="0">
                <a:latin typeface="Constantia" pitchFamily="18" charset="0"/>
                <a:ea typeface="+mn-ea"/>
                <a:cs typeface="+mn-cs"/>
              </a:rPr>
              <a:t/>
            </a:r>
            <a:br>
              <a:rPr lang="fr-FR" sz="2400" b="1" kern="1200" dirty="0" smtClean="0">
                <a:latin typeface="Constantia" pitchFamily="18" charset="0"/>
                <a:ea typeface="+mn-ea"/>
                <a:cs typeface="+mn-cs"/>
              </a:rPr>
            </a:br>
            <a:r>
              <a:rPr lang="fr-FR" sz="2400" b="1" kern="1200" dirty="0" smtClean="0">
                <a:latin typeface="Constantia" pitchFamily="18" charset="0"/>
                <a:ea typeface="+mn-ea"/>
                <a:cs typeface="+mn-cs"/>
              </a:rPr>
              <a:t/>
            </a:r>
            <a:br>
              <a:rPr lang="fr-FR" sz="2400" b="1" kern="1200" dirty="0" smtClean="0">
                <a:latin typeface="Constantia" pitchFamily="18" charset="0"/>
                <a:ea typeface="+mn-ea"/>
                <a:cs typeface="+mn-cs"/>
              </a:rPr>
            </a:br>
            <a:r>
              <a:rPr lang="fr-FR" sz="2800" b="1" dirty="0" smtClean="0">
                <a:solidFill>
                  <a:schemeClr val="bg1"/>
                </a:solidFill>
                <a:latin typeface="Constantia" pitchFamily="18" charset="0"/>
              </a:rPr>
              <a:t> </a:t>
            </a:r>
            <a:endParaRPr lang="fr-FR" sz="2800" b="1" dirty="0">
              <a:solidFill>
                <a:schemeClr val="bg1"/>
              </a:solidFill>
              <a:latin typeface="Constantia" pitchFamily="18" charset="0"/>
            </a:endParaRPr>
          </a:p>
        </p:txBody>
      </p:sp>
      <p:sp>
        <p:nvSpPr>
          <p:cNvPr id="8" name="Rectangle 7"/>
          <p:cNvSpPr/>
          <p:nvPr/>
        </p:nvSpPr>
        <p:spPr>
          <a:xfrm>
            <a:off x="142844" y="714356"/>
            <a:ext cx="8786874" cy="4204356"/>
          </a:xfrm>
          <a:prstGeom prst="rect">
            <a:avLst/>
          </a:prstGeom>
        </p:spPr>
        <p:txBody>
          <a:bodyPr wrap="square">
            <a:spAutoFit/>
          </a:bodyPr>
          <a:lstStyle/>
          <a:p>
            <a:pPr algn="just">
              <a:lnSpc>
                <a:spcPct val="150000"/>
              </a:lnSpc>
            </a:pPr>
            <a:r>
              <a:rPr lang="fr-FR" dirty="0" smtClean="0">
                <a:solidFill>
                  <a:schemeClr val="tx2"/>
                </a:solidFill>
                <a:latin typeface="Constantia" pitchFamily="18" charset="0"/>
              </a:rPr>
              <a:t>Le </a:t>
            </a:r>
            <a:r>
              <a:rPr lang="fr-FR" dirty="0" err="1" smtClean="0">
                <a:solidFill>
                  <a:schemeClr val="tx2"/>
                </a:solidFill>
                <a:latin typeface="Constantia" pitchFamily="18" charset="0"/>
              </a:rPr>
              <a:t>cloud</a:t>
            </a:r>
            <a:r>
              <a:rPr lang="fr-FR" dirty="0" smtClean="0">
                <a:solidFill>
                  <a:schemeClr val="tx2"/>
                </a:solidFill>
                <a:latin typeface="Constantia" pitchFamily="18" charset="0"/>
              </a:rPr>
              <a:t> </a:t>
            </a:r>
            <a:r>
              <a:rPr lang="fr-FR" dirty="0" err="1" smtClean="0">
                <a:solidFill>
                  <a:schemeClr val="tx2"/>
                </a:solidFill>
                <a:latin typeface="Constantia" pitchFamily="18" charset="0"/>
              </a:rPr>
              <a:t>computing</a:t>
            </a:r>
            <a:r>
              <a:rPr lang="fr-FR" dirty="0" smtClean="0">
                <a:solidFill>
                  <a:schemeClr val="tx2"/>
                </a:solidFill>
                <a:latin typeface="Constantia" pitchFamily="18" charset="0"/>
              </a:rPr>
              <a:t> introduit le partage de ressources, ce qui peut potentiellement mener à des attaques de type attaque par canal auxiliaire (écoute passive d'informations) ou canal caché (envoi d'informations) entre différentes machines virtuelles évoluant dans le même environnement.</a:t>
            </a:r>
          </a:p>
          <a:p>
            <a:pPr algn="just">
              <a:lnSpc>
                <a:spcPct val="150000"/>
              </a:lnSpc>
            </a:pPr>
            <a:r>
              <a:rPr lang="fr-FR" dirty="0" smtClean="0">
                <a:solidFill>
                  <a:schemeClr val="tx2"/>
                </a:solidFill>
                <a:latin typeface="Constantia" pitchFamily="18" charset="0"/>
              </a:rPr>
              <a:t>Le problème d'isolation réside dans le fait que l’environnement (machine virtuelle) d'un attaquant peut potentiellement se retrouver sur la même machine physique d'un utilisateur cause que cette dernière héberge de multiples machines virtuelles. Cela lui permet de mettre en place différentes attaques matérielles ou logicielles pour écouter ou perturber les autres machines virtuelles.</a:t>
            </a:r>
          </a:p>
          <a:p>
            <a:pPr algn="just">
              <a:lnSpc>
                <a:spcPct val="150000"/>
              </a:lnSpc>
            </a:pPr>
            <a:endParaRPr lang="fr-FR" dirty="0" smtClean="0">
              <a:solidFill>
                <a:schemeClr val="tx2"/>
              </a:solidFill>
              <a:latin typeface="Constantia" pitchFamily="18" charset="0"/>
            </a:endParaRPr>
          </a:p>
        </p:txBody>
      </p:sp>
    </p:spTree>
  </p:cSld>
  <p:clrMapOvr>
    <a:masterClrMapping/>
  </p:clrMapOvr>
  <p:transition>
    <p:cover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15</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23/04/2022</a:t>
            </a:fld>
            <a:endParaRPr lang="fr-FR"/>
          </a:p>
        </p:txBody>
      </p:sp>
      <p:sp>
        <p:nvSpPr>
          <p:cNvPr id="6" name="Titre 5"/>
          <p:cNvSpPr txBox="1">
            <a:spLocks noGrp="1"/>
          </p:cNvSpPr>
          <p:nvPr>
            <p:ph type="title"/>
          </p:nvPr>
        </p:nvSpPr>
        <p:spPr>
          <a:xfrm>
            <a:off x="457200" y="44450"/>
            <a:ext cx="8382000" cy="2616101"/>
          </a:xfrm>
          <a:prstGeom prst="rect">
            <a:avLst/>
          </a:prstGeom>
          <a:noFill/>
        </p:spPr>
        <p:txBody>
          <a:bodyPr wrap="square" rtlCol="0">
            <a:spAutoFit/>
          </a:bodyPr>
          <a:lstStyle/>
          <a:p>
            <a:pPr algn="ctr" fontAlgn="auto">
              <a:spcBef>
                <a:spcPts val="0"/>
              </a:spcBef>
              <a:spcAft>
                <a:spcPts val="0"/>
              </a:spcAft>
            </a:pPr>
            <a:r>
              <a:rPr lang="fr-FR" sz="2800" b="1" kern="1200" dirty="0" smtClean="0">
                <a:latin typeface="Constantia" pitchFamily="18" charset="0"/>
              </a:rPr>
              <a:t>La virtualisation et la sécurité dans le </a:t>
            </a:r>
            <a:r>
              <a:rPr lang="fr-FR" sz="2800" b="1" kern="1200" dirty="0" err="1" smtClean="0">
                <a:latin typeface="Constantia" pitchFamily="18" charset="0"/>
              </a:rPr>
              <a:t>cloud</a:t>
            </a:r>
            <a:r>
              <a:rPr lang="fr-FR" sz="2800" b="1" kern="1200" dirty="0" smtClean="0">
                <a:latin typeface="Constantia" pitchFamily="18" charset="0"/>
              </a:rPr>
              <a:t/>
            </a:r>
            <a:br>
              <a:rPr lang="fr-FR" sz="2800" b="1" kern="1200" dirty="0" smtClean="0">
                <a:latin typeface="Constantia" pitchFamily="18" charset="0"/>
              </a:rPr>
            </a:br>
            <a:r>
              <a:rPr lang="fr-FR" sz="2800" b="1" kern="1200" dirty="0" smtClean="0">
                <a:latin typeface="Constantia" pitchFamily="18" charset="0"/>
              </a:rPr>
              <a:t/>
            </a:r>
            <a:br>
              <a:rPr lang="fr-FR" sz="2800" b="1" kern="1200" dirty="0" smtClean="0">
                <a:latin typeface="Constantia" pitchFamily="18" charset="0"/>
              </a:rPr>
            </a:br>
            <a:r>
              <a:rPr lang="fr-FR" sz="2800" b="1" kern="1200" dirty="0" smtClean="0">
                <a:latin typeface="Constantia" pitchFamily="18" charset="0"/>
              </a:rPr>
              <a:t/>
            </a:r>
            <a:br>
              <a:rPr lang="fr-FR" sz="2800" b="1" kern="1200" dirty="0" smtClean="0">
                <a:latin typeface="Constantia" pitchFamily="18" charset="0"/>
              </a:rPr>
            </a:br>
            <a:r>
              <a:rPr lang="fr-FR" sz="2800" b="1" kern="1200" dirty="0" smtClean="0">
                <a:latin typeface="Constantia" pitchFamily="18" charset="0"/>
              </a:rPr>
              <a:t> </a:t>
            </a:r>
            <a:r>
              <a:rPr lang="fr-FR" sz="2400" b="1" kern="1200" dirty="0" smtClean="0">
                <a:latin typeface="Constantia" pitchFamily="18" charset="0"/>
                <a:ea typeface="+mn-ea"/>
                <a:cs typeface="+mn-cs"/>
              </a:rPr>
              <a:t/>
            </a:r>
            <a:br>
              <a:rPr lang="fr-FR" sz="2400" b="1" kern="1200" dirty="0" smtClean="0">
                <a:latin typeface="Constantia" pitchFamily="18" charset="0"/>
                <a:ea typeface="+mn-ea"/>
                <a:cs typeface="+mn-cs"/>
              </a:rPr>
            </a:br>
            <a:r>
              <a:rPr lang="fr-FR" sz="2400" b="1" kern="1200" dirty="0" smtClean="0">
                <a:latin typeface="Constantia" pitchFamily="18" charset="0"/>
                <a:ea typeface="+mn-ea"/>
                <a:cs typeface="+mn-cs"/>
              </a:rPr>
              <a:t/>
            </a:r>
            <a:br>
              <a:rPr lang="fr-FR" sz="2400" b="1" kern="1200" dirty="0" smtClean="0">
                <a:latin typeface="Constantia" pitchFamily="18" charset="0"/>
                <a:ea typeface="+mn-ea"/>
                <a:cs typeface="+mn-cs"/>
              </a:rPr>
            </a:br>
            <a:r>
              <a:rPr lang="fr-FR" sz="2800" b="1" dirty="0" smtClean="0">
                <a:solidFill>
                  <a:schemeClr val="bg1"/>
                </a:solidFill>
                <a:latin typeface="Constantia" pitchFamily="18" charset="0"/>
              </a:rPr>
              <a:t> </a:t>
            </a:r>
            <a:endParaRPr lang="fr-FR" sz="2800" b="1" dirty="0">
              <a:solidFill>
                <a:schemeClr val="bg1"/>
              </a:solidFill>
              <a:latin typeface="Constantia" pitchFamily="18" charset="0"/>
            </a:endParaRPr>
          </a:p>
        </p:txBody>
      </p:sp>
      <p:sp>
        <p:nvSpPr>
          <p:cNvPr id="8" name="Rectangle 7"/>
          <p:cNvSpPr/>
          <p:nvPr/>
        </p:nvSpPr>
        <p:spPr>
          <a:xfrm>
            <a:off x="142844" y="714356"/>
            <a:ext cx="8786874" cy="4662815"/>
          </a:xfrm>
          <a:prstGeom prst="rect">
            <a:avLst/>
          </a:prstGeom>
        </p:spPr>
        <p:txBody>
          <a:bodyPr wrap="square">
            <a:spAutoFit/>
          </a:bodyPr>
          <a:lstStyle/>
          <a:p>
            <a:pPr algn="just">
              <a:lnSpc>
                <a:spcPct val="150000"/>
              </a:lnSpc>
            </a:pPr>
            <a:endParaRPr lang="fr-FR" dirty="0" smtClean="0">
              <a:solidFill>
                <a:schemeClr val="tx2"/>
              </a:solidFill>
              <a:latin typeface="Constantia" pitchFamily="18" charset="0"/>
            </a:endParaRPr>
          </a:p>
          <a:p>
            <a:pPr algn="just">
              <a:lnSpc>
                <a:spcPct val="150000"/>
              </a:lnSpc>
            </a:pPr>
            <a:r>
              <a:rPr lang="fr-FR" dirty="0" smtClean="0">
                <a:solidFill>
                  <a:schemeClr val="tx2"/>
                </a:solidFill>
                <a:latin typeface="Constantia" pitchFamily="18" charset="0"/>
              </a:rPr>
              <a:t>La virtualisation est liée au </a:t>
            </a:r>
            <a:r>
              <a:rPr lang="fr-FR" dirty="0" err="1" smtClean="0">
                <a:solidFill>
                  <a:schemeClr val="tx2"/>
                </a:solidFill>
                <a:latin typeface="Constantia" pitchFamily="18" charset="0"/>
              </a:rPr>
              <a:t>cloud</a:t>
            </a:r>
            <a:r>
              <a:rPr lang="fr-FR" dirty="0" smtClean="0">
                <a:solidFill>
                  <a:schemeClr val="tx2"/>
                </a:solidFill>
                <a:latin typeface="Constantia" pitchFamily="18" charset="0"/>
              </a:rPr>
              <a:t> </a:t>
            </a:r>
            <a:r>
              <a:rPr lang="fr-FR" dirty="0" err="1" smtClean="0">
                <a:solidFill>
                  <a:schemeClr val="tx2"/>
                </a:solidFill>
                <a:latin typeface="Constantia" pitchFamily="18" charset="0"/>
              </a:rPr>
              <a:t>computing</a:t>
            </a:r>
            <a:r>
              <a:rPr lang="fr-FR" dirty="0" smtClean="0">
                <a:solidFill>
                  <a:schemeClr val="tx2"/>
                </a:solidFill>
                <a:latin typeface="Constantia" pitchFamily="18" charset="0"/>
              </a:rPr>
              <a:t>. </a:t>
            </a:r>
          </a:p>
          <a:p>
            <a:pPr algn="just">
              <a:lnSpc>
                <a:spcPct val="150000"/>
              </a:lnSpc>
            </a:pPr>
            <a:endParaRPr lang="fr-FR" dirty="0" smtClean="0">
              <a:solidFill>
                <a:schemeClr val="tx2"/>
              </a:solidFill>
              <a:latin typeface="Constantia" pitchFamily="18" charset="0"/>
            </a:endParaRPr>
          </a:p>
          <a:p>
            <a:pPr algn="just">
              <a:lnSpc>
                <a:spcPct val="150000"/>
              </a:lnSpc>
            </a:pPr>
            <a:r>
              <a:rPr lang="fr-FR" dirty="0" smtClean="0">
                <a:solidFill>
                  <a:schemeClr val="tx2"/>
                </a:solidFill>
                <a:latin typeface="Constantia" pitchFamily="18" charset="0"/>
              </a:rPr>
              <a:t>En effet, le fournisseur de </a:t>
            </a:r>
            <a:r>
              <a:rPr lang="fr-FR" dirty="0" err="1" smtClean="0">
                <a:solidFill>
                  <a:schemeClr val="tx2"/>
                </a:solidFill>
                <a:latin typeface="Constantia" pitchFamily="18" charset="0"/>
              </a:rPr>
              <a:t>cloud</a:t>
            </a:r>
            <a:r>
              <a:rPr lang="fr-FR" dirty="0" smtClean="0">
                <a:solidFill>
                  <a:schemeClr val="tx2"/>
                </a:solidFill>
                <a:latin typeface="Constantia" pitchFamily="18" charset="0"/>
              </a:rPr>
              <a:t> propose à ses clients d'acquérir son propre serveur autrement dit sa propre</a:t>
            </a:r>
            <a:r>
              <a:rPr lang="fr-FR" b="1" dirty="0" smtClean="0">
                <a:solidFill>
                  <a:schemeClr val="tx2"/>
                </a:solidFill>
                <a:latin typeface="Constantia" pitchFamily="18" charset="0"/>
              </a:rPr>
              <a:t> machine virtuelle</a:t>
            </a:r>
            <a:r>
              <a:rPr lang="fr-FR" dirty="0" smtClean="0">
                <a:solidFill>
                  <a:schemeClr val="tx2"/>
                </a:solidFill>
                <a:latin typeface="Constantia" pitchFamily="18" charset="0"/>
              </a:rPr>
              <a:t>.</a:t>
            </a:r>
          </a:p>
          <a:p>
            <a:pPr algn="just">
              <a:lnSpc>
                <a:spcPct val="150000"/>
              </a:lnSpc>
            </a:pPr>
            <a:endParaRPr lang="fr-FR" dirty="0" smtClean="0">
              <a:solidFill>
                <a:schemeClr val="tx2"/>
              </a:solidFill>
              <a:latin typeface="Constantia" pitchFamily="18" charset="0"/>
            </a:endParaRPr>
          </a:p>
          <a:p>
            <a:pPr algn="just">
              <a:lnSpc>
                <a:spcPct val="150000"/>
              </a:lnSpc>
            </a:pPr>
            <a:r>
              <a:rPr lang="fr-FR" dirty="0" smtClean="0">
                <a:solidFill>
                  <a:schemeClr val="tx2"/>
                </a:solidFill>
                <a:latin typeface="Constantia" pitchFamily="18" charset="0"/>
              </a:rPr>
              <a:t> Le fournisseur de </a:t>
            </a:r>
            <a:r>
              <a:rPr lang="fr-FR" dirty="0" err="1" smtClean="0">
                <a:solidFill>
                  <a:schemeClr val="tx2"/>
                </a:solidFill>
                <a:latin typeface="Constantia" pitchFamily="18" charset="0"/>
              </a:rPr>
              <a:t>cloud</a:t>
            </a:r>
            <a:r>
              <a:rPr lang="fr-FR" dirty="0" smtClean="0">
                <a:solidFill>
                  <a:schemeClr val="tx2"/>
                </a:solidFill>
                <a:latin typeface="Constantia" pitchFamily="18" charset="0"/>
              </a:rPr>
              <a:t>, propose ce service sans prendre connaissance du système d'exploitation installé sur cette machine virtuelle, ni de la configuration de celui-ci.</a:t>
            </a:r>
          </a:p>
          <a:p>
            <a:pPr algn="just">
              <a:lnSpc>
                <a:spcPct val="150000"/>
              </a:lnSpc>
            </a:pPr>
            <a:endParaRPr lang="fr-FR" dirty="0" smtClean="0">
              <a:solidFill>
                <a:schemeClr val="tx2"/>
              </a:solidFill>
              <a:latin typeface="Constantia" pitchFamily="18" charset="0"/>
            </a:endParaRPr>
          </a:p>
          <a:p>
            <a:pPr algn="just">
              <a:lnSpc>
                <a:spcPct val="150000"/>
              </a:lnSpc>
            </a:pPr>
            <a:r>
              <a:rPr lang="fr-FR" dirty="0" smtClean="0">
                <a:solidFill>
                  <a:schemeClr val="tx2"/>
                </a:solidFill>
                <a:latin typeface="Constantia" pitchFamily="18" charset="0"/>
              </a:rPr>
              <a:t> Néanmoins, ce dernier propose un système de sécurité comme service (Security as a service) basé sur l'introspection des machines virtuelle.</a:t>
            </a:r>
          </a:p>
        </p:txBody>
      </p:sp>
    </p:spTree>
  </p:cSld>
  <p:clrMapOvr>
    <a:masterClrMapping/>
  </p:clrMapOvr>
  <p:transition>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16</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23/04/2022</a:t>
            </a:fld>
            <a:endParaRPr lang="fr-FR"/>
          </a:p>
        </p:txBody>
      </p:sp>
      <p:sp>
        <p:nvSpPr>
          <p:cNvPr id="6" name="Titre 5"/>
          <p:cNvSpPr txBox="1">
            <a:spLocks noGrp="1"/>
          </p:cNvSpPr>
          <p:nvPr>
            <p:ph type="title"/>
          </p:nvPr>
        </p:nvSpPr>
        <p:spPr>
          <a:xfrm>
            <a:off x="457200" y="44450"/>
            <a:ext cx="8382000" cy="2616101"/>
          </a:xfrm>
          <a:prstGeom prst="rect">
            <a:avLst/>
          </a:prstGeom>
          <a:noFill/>
        </p:spPr>
        <p:txBody>
          <a:bodyPr wrap="square" rtlCol="0">
            <a:spAutoFit/>
          </a:bodyPr>
          <a:lstStyle/>
          <a:p>
            <a:pPr algn="ctr" fontAlgn="auto">
              <a:spcBef>
                <a:spcPts val="0"/>
              </a:spcBef>
              <a:spcAft>
                <a:spcPts val="0"/>
              </a:spcAft>
            </a:pPr>
            <a:r>
              <a:rPr lang="fr-FR" sz="2800" b="1" kern="1200" dirty="0" smtClean="0">
                <a:latin typeface="Constantia" pitchFamily="18" charset="0"/>
              </a:rPr>
              <a:t>La virtualisation et la sécurité dans le </a:t>
            </a:r>
            <a:r>
              <a:rPr lang="fr-FR" sz="2800" b="1" kern="1200" dirty="0" err="1" smtClean="0">
                <a:latin typeface="Constantia" pitchFamily="18" charset="0"/>
              </a:rPr>
              <a:t>cloud</a:t>
            </a:r>
            <a:r>
              <a:rPr lang="fr-FR" sz="2800" b="1" kern="1200" dirty="0" smtClean="0">
                <a:latin typeface="Constantia" pitchFamily="18" charset="0"/>
              </a:rPr>
              <a:t/>
            </a:r>
            <a:br>
              <a:rPr lang="fr-FR" sz="2800" b="1" kern="1200" dirty="0" smtClean="0">
                <a:latin typeface="Constantia" pitchFamily="18" charset="0"/>
              </a:rPr>
            </a:br>
            <a:r>
              <a:rPr lang="fr-FR" sz="2800" b="1" kern="1200" dirty="0" smtClean="0">
                <a:latin typeface="Constantia" pitchFamily="18" charset="0"/>
              </a:rPr>
              <a:t/>
            </a:r>
            <a:br>
              <a:rPr lang="fr-FR" sz="2800" b="1" kern="1200" dirty="0" smtClean="0">
                <a:latin typeface="Constantia" pitchFamily="18" charset="0"/>
              </a:rPr>
            </a:br>
            <a:r>
              <a:rPr lang="fr-FR" sz="2800" b="1" kern="1200" dirty="0" smtClean="0">
                <a:latin typeface="Constantia" pitchFamily="18" charset="0"/>
              </a:rPr>
              <a:t/>
            </a:r>
            <a:br>
              <a:rPr lang="fr-FR" sz="2800" b="1" kern="1200" dirty="0" smtClean="0">
                <a:latin typeface="Constantia" pitchFamily="18" charset="0"/>
              </a:rPr>
            </a:br>
            <a:r>
              <a:rPr lang="fr-FR" sz="2800" b="1" kern="1200" dirty="0" smtClean="0">
                <a:latin typeface="Constantia" pitchFamily="18" charset="0"/>
              </a:rPr>
              <a:t> </a:t>
            </a:r>
            <a:r>
              <a:rPr lang="fr-FR" sz="2400" b="1" kern="1200" dirty="0" smtClean="0">
                <a:latin typeface="Constantia" pitchFamily="18" charset="0"/>
                <a:ea typeface="+mn-ea"/>
                <a:cs typeface="+mn-cs"/>
              </a:rPr>
              <a:t/>
            </a:r>
            <a:br>
              <a:rPr lang="fr-FR" sz="2400" b="1" kern="1200" dirty="0" smtClean="0">
                <a:latin typeface="Constantia" pitchFamily="18" charset="0"/>
                <a:ea typeface="+mn-ea"/>
                <a:cs typeface="+mn-cs"/>
              </a:rPr>
            </a:br>
            <a:r>
              <a:rPr lang="fr-FR" sz="2400" b="1" kern="1200" dirty="0" smtClean="0">
                <a:latin typeface="Constantia" pitchFamily="18" charset="0"/>
                <a:ea typeface="+mn-ea"/>
                <a:cs typeface="+mn-cs"/>
              </a:rPr>
              <a:t/>
            </a:r>
            <a:br>
              <a:rPr lang="fr-FR" sz="2400" b="1" kern="1200" dirty="0" smtClean="0">
                <a:latin typeface="Constantia" pitchFamily="18" charset="0"/>
                <a:ea typeface="+mn-ea"/>
                <a:cs typeface="+mn-cs"/>
              </a:rPr>
            </a:br>
            <a:r>
              <a:rPr lang="fr-FR" sz="2800" b="1" dirty="0" smtClean="0">
                <a:solidFill>
                  <a:schemeClr val="bg1"/>
                </a:solidFill>
                <a:latin typeface="Constantia" pitchFamily="18" charset="0"/>
              </a:rPr>
              <a:t> </a:t>
            </a:r>
            <a:endParaRPr lang="fr-FR" sz="2800" b="1" dirty="0">
              <a:solidFill>
                <a:schemeClr val="bg1"/>
              </a:solidFill>
              <a:latin typeface="Constantia" pitchFamily="18" charset="0"/>
            </a:endParaRPr>
          </a:p>
        </p:txBody>
      </p:sp>
      <p:sp>
        <p:nvSpPr>
          <p:cNvPr id="8" name="Rectangle 7"/>
          <p:cNvSpPr/>
          <p:nvPr/>
        </p:nvSpPr>
        <p:spPr>
          <a:xfrm>
            <a:off x="142844" y="714356"/>
            <a:ext cx="8786874" cy="5078313"/>
          </a:xfrm>
          <a:prstGeom prst="rect">
            <a:avLst/>
          </a:prstGeom>
        </p:spPr>
        <p:txBody>
          <a:bodyPr wrap="square">
            <a:spAutoFit/>
          </a:bodyPr>
          <a:lstStyle/>
          <a:p>
            <a:pPr algn="just">
              <a:lnSpc>
                <a:spcPct val="150000"/>
              </a:lnSpc>
            </a:pPr>
            <a:endParaRPr lang="fr-FR" b="1" dirty="0" smtClean="0">
              <a:solidFill>
                <a:schemeClr val="tx2"/>
              </a:solidFill>
              <a:latin typeface="Constantia" pitchFamily="18" charset="0"/>
            </a:endParaRPr>
          </a:p>
          <a:p>
            <a:pPr algn="just">
              <a:lnSpc>
                <a:spcPct val="150000"/>
              </a:lnSpc>
            </a:pPr>
            <a:r>
              <a:rPr lang="fr-FR" b="1" dirty="0" smtClean="0">
                <a:solidFill>
                  <a:schemeClr val="tx2"/>
                </a:solidFill>
                <a:latin typeface="Constantia" pitchFamily="18" charset="0"/>
              </a:rPr>
              <a:t>L'introspection des machines virtuelles pour la sécurité</a:t>
            </a:r>
          </a:p>
          <a:p>
            <a:pPr algn="just">
              <a:lnSpc>
                <a:spcPct val="150000"/>
              </a:lnSpc>
            </a:pPr>
            <a:endParaRPr lang="fr-FR" dirty="0" smtClean="0">
              <a:solidFill>
                <a:schemeClr val="tx2"/>
              </a:solidFill>
              <a:latin typeface="Constantia" pitchFamily="18" charset="0"/>
            </a:endParaRPr>
          </a:p>
          <a:p>
            <a:pPr algn="just">
              <a:lnSpc>
                <a:spcPct val="150000"/>
              </a:lnSpc>
            </a:pPr>
            <a:r>
              <a:rPr lang="fr-FR" dirty="0" smtClean="0">
                <a:solidFill>
                  <a:schemeClr val="tx2"/>
                </a:solidFill>
                <a:latin typeface="Constantia" pitchFamily="18" charset="0"/>
              </a:rPr>
              <a:t>Pour assurer la sécurité des ressources des machines virtuelles, il existe un composant permettant de contrôler la mémoire, le disque virtuel et le système d'exploitation installé sur celle-ci. </a:t>
            </a:r>
          </a:p>
          <a:p>
            <a:pPr algn="just">
              <a:lnSpc>
                <a:spcPct val="150000"/>
              </a:lnSpc>
            </a:pPr>
            <a:r>
              <a:rPr lang="fr-FR" dirty="0" smtClean="0">
                <a:solidFill>
                  <a:schemeClr val="tx2"/>
                </a:solidFill>
                <a:latin typeface="Constantia" pitchFamily="18" charset="0"/>
              </a:rPr>
              <a:t>Ce composant est basé sur l'introspection de la machine virtuelle (VMI).</a:t>
            </a:r>
          </a:p>
          <a:p>
            <a:pPr algn="just">
              <a:lnSpc>
                <a:spcPct val="150000"/>
              </a:lnSpc>
            </a:pPr>
            <a:endParaRPr lang="fr-FR" dirty="0" smtClean="0">
              <a:solidFill>
                <a:schemeClr val="tx2"/>
              </a:solidFill>
              <a:latin typeface="Constantia" pitchFamily="18" charset="0"/>
            </a:endParaRPr>
          </a:p>
          <a:p>
            <a:pPr algn="just">
              <a:lnSpc>
                <a:spcPct val="150000"/>
              </a:lnSpc>
            </a:pPr>
            <a:r>
              <a:rPr lang="fr-FR" dirty="0" smtClean="0">
                <a:solidFill>
                  <a:schemeClr val="tx2"/>
                </a:solidFill>
                <a:latin typeface="Constantia" pitchFamily="18" charset="0"/>
              </a:rPr>
              <a:t> Un exemple d'un tel composant est </a:t>
            </a:r>
            <a:r>
              <a:rPr lang="fr-FR" dirty="0" err="1" smtClean="0">
                <a:solidFill>
                  <a:schemeClr val="tx2"/>
                </a:solidFill>
                <a:latin typeface="Constantia" pitchFamily="18" charset="0"/>
              </a:rPr>
              <a:t>Xen</a:t>
            </a:r>
            <a:r>
              <a:rPr lang="fr-FR" dirty="0" smtClean="0">
                <a:solidFill>
                  <a:schemeClr val="tx2"/>
                </a:solidFill>
                <a:latin typeface="Constantia" pitchFamily="18" charset="0"/>
              </a:rPr>
              <a:t> Access. Il permet de contrôler que les ressources soient sécurisées et qu'il n'y a à pas eu d'intrusion avant le démarrage de la machine virtuelle</a:t>
            </a:r>
          </a:p>
          <a:p>
            <a:pPr algn="just">
              <a:lnSpc>
                <a:spcPct val="150000"/>
              </a:lnSpc>
            </a:pPr>
            <a:endParaRPr lang="fr-FR" dirty="0" smtClean="0">
              <a:solidFill>
                <a:schemeClr val="tx2"/>
              </a:solidFill>
              <a:latin typeface="Constantia" pitchFamily="18" charset="0"/>
            </a:endParaRPr>
          </a:p>
        </p:txBody>
      </p:sp>
    </p:spTree>
  </p:cSld>
  <p:clrMapOvr>
    <a:masterClrMapping/>
  </p:clrMapOvr>
  <p:transition>
    <p:cover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17</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23/04/2022</a:t>
            </a:fld>
            <a:endParaRPr lang="fr-FR"/>
          </a:p>
        </p:txBody>
      </p:sp>
      <p:sp>
        <p:nvSpPr>
          <p:cNvPr id="6" name="Titre 5"/>
          <p:cNvSpPr txBox="1">
            <a:spLocks noGrp="1"/>
          </p:cNvSpPr>
          <p:nvPr>
            <p:ph type="title"/>
          </p:nvPr>
        </p:nvSpPr>
        <p:spPr>
          <a:xfrm>
            <a:off x="457200" y="44450"/>
            <a:ext cx="8382000" cy="2616101"/>
          </a:xfrm>
          <a:prstGeom prst="rect">
            <a:avLst/>
          </a:prstGeom>
          <a:noFill/>
        </p:spPr>
        <p:txBody>
          <a:bodyPr wrap="square" rtlCol="0">
            <a:spAutoFit/>
          </a:bodyPr>
          <a:lstStyle/>
          <a:p>
            <a:pPr algn="ctr" fontAlgn="auto">
              <a:spcBef>
                <a:spcPts val="0"/>
              </a:spcBef>
              <a:spcAft>
                <a:spcPts val="0"/>
              </a:spcAft>
            </a:pPr>
            <a:r>
              <a:rPr lang="fr-FR" sz="2800" b="1" kern="1200" dirty="0" smtClean="0">
                <a:latin typeface="Constantia" pitchFamily="18" charset="0"/>
              </a:rPr>
              <a:t>La virtualisation et la sécurité dans le </a:t>
            </a:r>
            <a:r>
              <a:rPr lang="fr-FR" sz="2800" b="1" kern="1200" dirty="0" err="1" smtClean="0">
                <a:latin typeface="Constantia" pitchFamily="18" charset="0"/>
              </a:rPr>
              <a:t>cloud</a:t>
            </a:r>
            <a:r>
              <a:rPr lang="fr-FR" sz="2800" b="1" kern="1200" dirty="0" smtClean="0">
                <a:latin typeface="Constantia" pitchFamily="18" charset="0"/>
              </a:rPr>
              <a:t/>
            </a:r>
            <a:br>
              <a:rPr lang="fr-FR" sz="2800" b="1" kern="1200" dirty="0" smtClean="0">
                <a:latin typeface="Constantia" pitchFamily="18" charset="0"/>
              </a:rPr>
            </a:br>
            <a:r>
              <a:rPr lang="fr-FR" sz="2800" b="1" kern="1200" dirty="0" smtClean="0">
                <a:latin typeface="Constantia" pitchFamily="18" charset="0"/>
              </a:rPr>
              <a:t/>
            </a:r>
            <a:br>
              <a:rPr lang="fr-FR" sz="2800" b="1" kern="1200" dirty="0" smtClean="0">
                <a:latin typeface="Constantia" pitchFamily="18" charset="0"/>
              </a:rPr>
            </a:br>
            <a:r>
              <a:rPr lang="fr-FR" sz="2800" b="1" kern="1200" dirty="0" smtClean="0">
                <a:latin typeface="Constantia" pitchFamily="18" charset="0"/>
              </a:rPr>
              <a:t/>
            </a:r>
            <a:br>
              <a:rPr lang="fr-FR" sz="2800" b="1" kern="1200" dirty="0" smtClean="0">
                <a:latin typeface="Constantia" pitchFamily="18" charset="0"/>
              </a:rPr>
            </a:br>
            <a:r>
              <a:rPr lang="fr-FR" sz="2800" b="1" kern="1200" dirty="0" smtClean="0">
                <a:latin typeface="Constantia" pitchFamily="18" charset="0"/>
              </a:rPr>
              <a:t> </a:t>
            </a:r>
            <a:r>
              <a:rPr lang="fr-FR" sz="2400" b="1" kern="1200" dirty="0" smtClean="0">
                <a:latin typeface="Constantia" pitchFamily="18" charset="0"/>
                <a:ea typeface="+mn-ea"/>
                <a:cs typeface="+mn-cs"/>
              </a:rPr>
              <a:t/>
            </a:r>
            <a:br>
              <a:rPr lang="fr-FR" sz="2400" b="1" kern="1200" dirty="0" smtClean="0">
                <a:latin typeface="Constantia" pitchFamily="18" charset="0"/>
                <a:ea typeface="+mn-ea"/>
                <a:cs typeface="+mn-cs"/>
              </a:rPr>
            </a:br>
            <a:r>
              <a:rPr lang="fr-FR" sz="2400" b="1" kern="1200" dirty="0" smtClean="0">
                <a:latin typeface="Constantia" pitchFamily="18" charset="0"/>
                <a:ea typeface="+mn-ea"/>
                <a:cs typeface="+mn-cs"/>
              </a:rPr>
              <a:t/>
            </a:r>
            <a:br>
              <a:rPr lang="fr-FR" sz="2400" b="1" kern="1200" dirty="0" smtClean="0">
                <a:latin typeface="Constantia" pitchFamily="18" charset="0"/>
                <a:ea typeface="+mn-ea"/>
                <a:cs typeface="+mn-cs"/>
              </a:rPr>
            </a:br>
            <a:r>
              <a:rPr lang="fr-FR" sz="2800" b="1" dirty="0" smtClean="0">
                <a:solidFill>
                  <a:schemeClr val="bg1"/>
                </a:solidFill>
                <a:latin typeface="Constantia" pitchFamily="18" charset="0"/>
              </a:rPr>
              <a:t> </a:t>
            </a:r>
            <a:endParaRPr lang="fr-FR" sz="2800" b="1" dirty="0">
              <a:solidFill>
                <a:schemeClr val="bg1"/>
              </a:solidFill>
              <a:latin typeface="Constantia" pitchFamily="18" charset="0"/>
            </a:endParaRPr>
          </a:p>
        </p:txBody>
      </p:sp>
      <p:sp>
        <p:nvSpPr>
          <p:cNvPr id="8" name="Rectangle 7"/>
          <p:cNvSpPr/>
          <p:nvPr/>
        </p:nvSpPr>
        <p:spPr>
          <a:xfrm>
            <a:off x="142844" y="714356"/>
            <a:ext cx="8786874" cy="6324808"/>
          </a:xfrm>
          <a:prstGeom prst="rect">
            <a:avLst/>
          </a:prstGeom>
        </p:spPr>
        <p:txBody>
          <a:bodyPr wrap="square">
            <a:spAutoFit/>
          </a:bodyPr>
          <a:lstStyle/>
          <a:p>
            <a:pPr algn="just">
              <a:lnSpc>
                <a:spcPct val="150000"/>
              </a:lnSpc>
            </a:pPr>
            <a:r>
              <a:rPr lang="fr-FR" b="1" dirty="0" smtClean="0">
                <a:solidFill>
                  <a:schemeClr val="tx2"/>
                </a:solidFill>
                <a:latin typeface="Constantia" pitchFamily="18" charset="0"/>
              </a:rPr>
              <a:t>La protection de la mémoire</a:t>
            </a:r>
          </a:p>
          <a:p>
            <a:pPr algn="just">
              <a:lnSpc>
                <a:spcPct val="150000"/>
              </a:lnSpc>
            </a:pPr>
            <a:r>
              <a:rPr lang="fr-FR" dirty="0" smtClean="0">
                <a:solidFill>
                  <a:schemeClr val="tx2"/>
                </a:solidFill>
                <a:latin typeface="Constantia" pitchFamily="18" charset="0"/>
              </a:rPr>
              <a:t>Une machine virtuelle peut subir une attaque basée sur la modification de la mémoire. L'attaquant peut soit y introduire un </a:t>
            </a:r>
            <a:r>
              <a:rPr lang="fr-FR" dirty="0" err="1" smtClean="0">
                <a:solidFill>
                  <a:schemeClr val="tx2"/>
                </a:solidFill>
                <a:latin typeface="Constantia" pitchFamily="18" charset="0"/>
              </a:rPr>
              <a:t>Rootkit</a:t>
            </a:r>
            <a:r>
              <a:rPr lang="fr-FR" dirty="0" smtClean="0">
                <a:solidFill>
                  <a:schemeClr val="tx2"/>
                </a:solidFill>
                <a:latin typeface="Constantia" pitchFamily="18" charset="0"/>
              </a:rPr>
              <a:t> ou des données dans les zones protégées de celle-ci. </a:t>
            </a:r>
          </a:p>
          <a:p>
            <a:pPr algn="just">
              <a:lnSpc>
                <a:spcPct val="150000"/>
              </a:lnSpc>
            </a:pPr>
            <a:r>
              <a:rPr lang="fr-FR" dirty="0" smtClean="0">
                <a:solidFill>
                  <a:schemeClr val="tx2"/>
                </a:solidFill>
                <a:latin typeface="Constantia" pitchFamily="18" charset="0"/>
              </a:rPr>
              <a:t>Quelques implémentations de protection pour la mémoire :</a:t>
            </a:r>
          </a:p>
          <a:p>
            <a:pPr algn="just">
              <a:lnSpc>
                <a:spcPct val="150000"/>
              </a:lnSpc>
              <a:buFont typeface="Wingdings" pitchFamily="2" charset="2"/>
              <a:buChar char="Ø"/>
            </a:pPr>
            <a:r>
              <a:rPr lang="fr-FR" dirty="0" err="1" smtClean="0">
                <a:solidFill>
                  <a:schemeClr val="tx2"/>
                </a:solidFill>
                <a:latin typeface="Constantia" pitchFamily="18" charset="0"/>
              </a:rPr>
              <a:t>CoPilot</a:t>
            </a:r>
            <a:r>
              <a:rPr lang="fr-FR" dirty="0" smtClean="0">
                <a:solidFill>
                  <a:schemeClr val="tx2"/>
                </a:solidFill>
                <a:latin typeface="Constantia" pitchFamily="18" charset="0"/>
              </a:rPr>
              <a:t>, un noyau de système d'exploitation basé sur le contrôle d'intégrité et la détection des modifications illégales d'un noyau Linux.</a:t>
            </a:r>
          </a:p>
          <a:p>
            <a:pPr algn="just">
              <a:lnSpc>
                <a:spcPct val="150000"/>
              </a:lnSpc>
              <a:buFont typeface="Wingdings" pitchFamily="2" charset="2"/>
              <a:buChar char="Ø"/>
            </a:pPr>
            <a:r>
              <a:rPr lang="fr-FR" dirty="0" smtClean="0">
                <a:solidFill>
                  <a:schemeClr val="tx2"/>
                </a:solidFill>
                <a:latin typeface="Constantia" pitchFamily="18" charset="0"/>
              </a:rPr>
              <a:t>Paladin, un composant qui utilise la virtualisation pour la détection et le contrôle d'une attaque par </a:t>
            </a:r>
            <a:r>
              <a:rPr lang="fr-FR" dirty="0" err="1" smtClean="0">
                <a:solidFill>
                  <a:schemeClr val="tx2"/>
                </a:solidFill>
                <a:latin typeface="Constantia" pitchFamily="18" charset="0"/>
              </a:rPr>
              <a:t>Rootkit</a:t>
            </a:r>
            <a:r>
              <a:rPr lang="fr-FR" dirty="0" smtClean="0">
                <a:solidFill>
                  <a:schemeClr val="tx2"/>
                </a:solidFill>
                <a:latin typeface="Constantia" pitchFamily="18" charset="0"/>
              </a:rPr>
              <a:t>.</a:t>
            </a:r>
          </a:p>
          <a:p>
            <a:pPr algn="just">
              <a:lnSpc>
                <a:spcPct val="150000"/>
              </a:lnSpc>
              <a:buFont typeface="Wingdings" pitchFamily="2" charset="2"/>
              <a:buChar char="Ø"/>
            </a:pPr>
            <a:r>
              <a:rPr lang="fr-FR" dirty="0" err="1" smtClean="0">
                <a:solidFill>
                  <a:schemeClr val="tx2"/>
                </a:solidFill>
                <a:latin typeface="Constantia" pitchFamily="18" charset="0"/>
              </a:rPr>
              <a:t>Xenkimono</a:t>
            </a:r>
            <a:r>
              <a:rPr lang="fr-FR" dirty="0" smtClean="0">
                <a:solidFill>
                  <a:schemeClr val="tx2"/>
                </a:solidFill>
                <a:latin typeface="Constantia" pitchFamily="18" charset="0"/>
              </a:rPr>
              <a:t>, un composant qui détecte les violations des règles de sécurité en utilisant l'introspection de la machine virtuelle (VMI). Il implémente un contrôle d'intégrité, pour détecter la modification du code du noyau système.</a:t>
            </a:r>
          </a:p>
          <a:p>
            <a:pPr algn="just">
              <a:lnSpc>
                <a:spcPct val="150000"/>
              </a:lnSpc>
              <a:buFont typeface="Wingdings" pitchFamily="2" charset="2"/>
              <a:buChar char="Ø"/>
            </a:pPr>
            <a:r>
              <a:rPr lang="fr-FR" dirty="0" err="1" smtClean="0">
                <a:solidFill>
                  <a:schemeClr val="tx2"/>
                </a:solidFill>
                <a:latin typeface="Constantia" pitchFamily="18" charset="0"/>
              </a:rPr>
              <a:t>SecVisor</a:t>
            </a:r>
            <a:r>
              <a:rPr lang="fr-FR" dirty="0" smtClean="0">
                <a:solidFill>
                  <a:schemeClr val="tx2"/>
                </a:solidFill>
                <a:latin typeface="Constantia" pitchFamily="18" charset="0"/>
              </a:rPr>
              <a:t>, un petit </a:t>
            </a:r>
            <a:r>
              <a:rPr lang="fr-FR" dirty="0" err="1" smtClean="0">
                <a:solidFill>
                  <a:schemeClr val="tx2"/>
                </a:solidFill>
                <a:latin typeface="Constantia" pitchFamily="18" charset="0"/>
              </a:rPr>
              <a:t>hyperviseur</a:t>
            </a:r>
            <a:r>
              <a:rPr lang="fr-FR" dirty="0" smtClean="0">
                <a:solidFill>
                  <a:schemeClr val="tx2"/>
                </a:solidFill>
                <a:latin typeface="Constantia" pitchFamily="18" charset="0"/>
              </a:rPr>
              <a:t> qui assure que le code exécuté par le noyau système est approuvé par l'utilisateur. Il utilise pour cela la virtualisation de la mémoire physique</a:t>
            </a:r>
          </a:p>
          <a:p>
            <a:pPr algn="just">
              <a:lnSpc>
                <a:spcPct val="150000"/>
              </a:lnSpc>
            </a:pPr>
            <a:endParaRPr lang="fr-FR" dirty="0" smtClean="0">
              <a:solidFill>
                <a:schemeClr val="tx2"/>
              </a:solidFill>
              <a:latin typeface="Constantia" pitchFamily="18" charset="0"/>
            </a:endParaRPr>
          </a:p>
        </p:txBody>
      </p:sp>
    </p:spTree>
  </p:cSld>
  <p:clrMapOvr>
    <a:masterClrMapping/>
  </p:clrMapOvr>
  <p:transition>
    <p:cover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18</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23/04/2022</a:t>
            </a:fld>
            <a:endParaRPr lang="fr-FR"/>
          </a:p>
        </p:txBody>
      </p:sp>
      <p:sp>
        <p:nvSpPr>
          <p:cNvPr id="6" name="Titre 5"/>
          <p:cNvSpPr txBox="1">
            <a:spLocks noGrp="1"/>
          </p:cNvSpPr>
          <p:nvPr>
            <p:ph type="title"/>
          </p:nvPr>
        </p:nvSpPr>
        <p:spPr>
          <a:xfrm>
            <a:off x="457200" y="44450"/>
            <a:ext cx="8382000" cy="2616101"/>
          </a:xfrm>
          <a:prstGeom prst="rect">
            <a:avLst/>
          </a:prstGeom>
          <a:noFill/>
        </p:spPr>
        <p:txBody>
          <a:bodyPr wrap="square" rtlCol="0">
            <a:spAutoFit/>
          </a:bodyPr>
          <a:lstStyle/>
          <a:p>
            <a:pPr algn="ctr" fontAlgn="auto">
              <a:spcBef>
                <a:spcPts val="0"/>
              </a:spcBef>
              <a:spcAft>
                <a:spcPts val="0"/>
              </a:spcAft>
            </a:pPr>
            <a:r>
              <a:rPr lang="fr-FR" sz="2800" b="1" kern="1200" dirty="0" smtClean="0">
                <a:latin typeface="Constantia" pitchFamily="18" charset="0"/>
              </a:rPr>
              <a:t>La virtualisation et la sécurité dans le </a:t>
            </a:r>
            <a:r>
              <a:rPr lang="fr-FR" sz="2800" b="1" kern="1200" dirty="0" err="1" smtClean="0">
                <a:latin typeface="Constantia" pitchFamily="18" charset="0"/>
              </a:rPr>
              <a:t>cloud</a:t>
            </a:r>
            <a:r>
              <a:rPr lang="fr-FR" sz="2800" b="1" kern="1200" dirty="0" smtClean="0">
                <a:latin typeface="Constantia" pitchFamily="18" charset="0"/>
              </a:rPr>
              <a:t/>
            </a:r>
            <a:br>
              <a:rPr lang="fr-FR" sz="2800" b="1" kern="1200" dirty="0" smtClean="0">
                <a:latin typeface="Constantia" pitchFamily="18" charset="0"/>
              </a:rPr>
            </a:br>
            <a:r>
              <a:rPr lang="fr-FR" sz="2800" b="1" kern="1200" dirty="0" smtClean="0">
                <a:latin typeface="Constantia" pitchFamily="18" charset="0"/>
              </a:rPr>
              <a:t/>
            </a:r>
            <a:br>
              <a:rPr lang="fr-FR" sz="2800" b="1" kern="1200" dirty="0" smtClean="0">
                <a:latin typeface="Constantia" pitchFamily="18" charset="0"/>
              </a:rPr>
            </a:br>
            <a:r>
              <a:rPr lang="fr-FR" sz="2800" b="1" kern="1200" dirty="0" smtClean="0">
                <a:latin typeface="Constantia" pitchFamily="18" charset="0"/>
              </a:rPr>
              <a:t/>
            </a:r>
            <a:br>
              <a:rPr lang="fr-FR" sz="2800" b="1" kern="1200" dirty="0" smtClean="0">
                <a:latin typeface="Constantia" pitchFamily="18" charset="0"/>
              </a:rPr>
            </a:br>
            <a:r>
              <a:rPr lang="fr-FR" sz="2800" b="1" kern="1200" dirty="0" smtClean="0">
                <a:latin typeface="Constantia" pitchFamily="18" charset="0"/>
              </a:rPr>
              <a:t> </a:t>
            </a:r>
            <a:r>
              <a:rPr lang="fr-FR" sz="2400" b="1" kern="1200" dirty="0" smtClean="0">
                <a:latin typeface="Constantia" pitchFamily="18" charset="0"/>
                <a:ea typeface="+mn-ea"/>
                <a:cs typeface="+mn-cs"/>
              </a:rPr>
              <a:t/>
            </a:r>
            <a:br>
              <a:rPr lang="fr-FR" sz="2400" b="1" kern="1200" dirty="0" smtClean="0">
                <a:latin typeface="Constantia" pitchFamily="18" charset="0"/>
                <a:ea typeface="+mn-ea"/>
                <a:cs typeface="+mn-cs"/>
              </a:rPr>
            </a:br>
            <a:r>
              <a:rPr lang="fr-FR" sz="2400" b="1" kern="1200" dirty="0" smtClean="0">
                <a:latin typeface="Constantia" pitchFamily="18" charset="0"/>
                <a:ea typeface="+mn-ea"/>
                <a:cs typeface="+mn-cs"/>
              </a:rPr>
              <a:t/>
            </a:r>
            <a:br>
              <a:rPr lang="fr-FR" sz="2400" b="1" kern="1200" dirty="0" smtClean="0">
                <a:latin typeface="Constantia" pitchFamily="18" charset="0"/>
                <a:ea typeface="+mn-ea"/>
                <a:cs typeface="+mn-cs"/>
              </a:rPr>
            </a:br>
            <a:r>
              <a:rPr lang="fr-FR" sz="2800" b="1" dirty="0" smtClean="0">
                <a:solidFill>
                  <a:schemeClr val="bg1"/>
                </a:solidFill>
                <a:latin typeface="Constantia" pitchFamily="18" charset="0"/>
              </a:rPr>
              <a:t> </a:t>
            </a:r>
            <a:endParaRPr lang="fr-FR" sz="2800" b="1" dirty="0">
              <a:solidFill>
                <a:schemeClr val="bg1"/>
              </a:solidFill>
              <a:latin typeface="Constantia" pitchFamily="18" charset="0"/>
            </a:endParaRPr>
          </a:p>
        </p:txBody>
      </p:sp>
      <p:sp>
        <p:nvSpPr>
          <p:cNvPr id="8" name="Rectangle 7"/>
          <p:cNvSpPr/>
          <p:nvPr/>
        </p:nvSpPr>
        <p:spPr>
          <a:xfrm>
            <a:off x="142844" y="714356"/>
            <a:ext cx="8786874" cy="6324808"/>
          </a:xfrm>
          <a:prstGeom prst="rect">
            <a:avLst/>
          </a:prstGeom>
        </p:spPr>
        <p:txBody>
          <a:bodyPr wrap="square">
            <a:spAutoFit/>
          </a:bodyPr>
          <a:lstStyle/>
          <a:p>
            <a:pPr algn="just">
              <a:lnSpc>
                <a:spcPct val="150000"/>
              </a:lnSpc>
            </a:pPr>
            <a:r>
              <a:rPr lang="fr-FR" b="1" dirty="0" smtClean="0">
                <a:solidFill>
                  <a:schemeClr val="tx2"/>
                </a:solidFill>
                <a:latin typeface="Constantia" pitchFamily="18" charset="0"/>
              </a:rPr>
              <a:t>La sécurisation de l'exécution de code</a:t>
            </a:r>
          </a:p>
          <a:p>
            <a:pPr algn="just">
              <a:lnSpc>
                <a:spcPct val="150000"/>
              </a:lnSpc>
            </a:pPr>
            <a:r>
              <a:rPr lang="fr-FR" dirty="0" smtClean="0">
                <a:solidFill>
                  <a:schemeClr val="tx2"/>
                </a:solidFill>
                <a:latin typeface="Constantia" pitchFamily="18" charset="0"/>
              </a:rPr>
              <a:t>La sécurisation de l'exécution de code dans le noyau permet de prévoir les exécutions malveillantes. Un exemple de système permettant de contourner ce problème et d'assurer la protection de l'exécution de code est </a:t>
            </a:r>
            <a:r>
              <a:rPr lang="fr-FR" b="1" dirty="0" smtClean="0">
                <a:solidFill>
                  <a:schemeClr val="tx2"/>
                </a:solidFill>
                <a:latin typeface="Constantia" pitchFamily="18" charset="0"/>
              </a:rPr>
              <a:t>Manitou</a:t>
            </a:r>
            <a:r>
              <a:rPr lang="fr-FR" dirty="0" smtClean="0">
                <a:solidFill>
                  <a:schemeClr val="tx2"/>
                </a:solidFill>
                <a:latin typeface="Constantia" pitchFamily="18" charset="0"/>
              </a:rPr>
              <a:t>. Ce système utilise le moniteur de mémoire virtuelle (VMM) afin de calculer un hash sur chaque page mémoire et de vérifier avant l'exécution du code si le hash est dans la liste des hash autorisés.</a:t>
            </a:r>
          </a:p>
          <a:p>
            <a:pPr algn="just">
              <a:lnSpc>
                <a:spcPct val="150000"/>
              </a:lnSpc>
            </a:pPr>
            <a:r>
              <a:rPr lang="fr-FR" b="1" dirty="0" smtClean="0">
                <a:solidFill>
                  <a:schemeClr val="tx2"/>
                </a:solidFill>
                <a:latin typeface="Constantia" pitchFamily="18" charset="0"/>
              </a:rPr>
              <a:t>La sécurité des flux de données</a:t>
            </a:r>
          </a:p>
          <a:p>
            <a:pPr algn="just">
              <a:lnSpc>
                <a:spcPct val="150000"/>
              </a:lnSpc>
            </a:pPr>
            <a:r>
              <a:rPr lang="fr-FR" dirty="0" smtClean="0">
                <a:solidFill>
                  <a:schemeClr val="tx2"/>
                </a:solidFill>
                <a:latin typeface="Constantia" pitchFamily="18" charset="0"/>
              </a:rPr>
              <a:t>Une attaque sur les machines virtuelles peut agir sur des flux de données par exemple. C'est pour cela que la mise en place de système de contrôle et d'intégrité doit permettre d'éviter la modification des flux de données. </a:t>
            </a:r>
            <a:r>
              <a:rPr lang="fr-FR" b="1" dirty="0" smtClean="0">
                <a:solidFill>
                  <a:schemeClr val="tx2"/>
                </a:solidFill>
                <a:latin typeface="Constantia" pitchFamily="18" charset="0"/>
              </a:rPr>
              <a:t>Lares </a:t>
            </a:r>
            <a:r>
              <a:rPr lang="fr-FR" dirty="0" smtClean="0">
                <a:solidFill>
                  <a:schemeClr val="tx2"/>
                </a:solidFill>
                <a:latin typeface="Constantia" pitchFamily="18" charset="0"/>
              </a:rPr>
              <a:t>est un exemple de composant permettant via l'introduction d'un outil sur le système d'exploitation cible, de vérifier si la machine virtuelle est sécurisée. Il utilise pour cela la vérification des règles de sécurité et l'introspection de la machine virtuelle (VMI)</a:t>
            </a:r>
          </a:p>
          <a:p>
            <a:pPr algn="just">
              <a:lnSpc>
                <a:spcPct val="150000"/>
              </a:lnSpc>
            </a:pPr>
            <a:endParaRPr lang="fr-FR" dirty="0" smtClean="0">
              <a:solidFill>
                <a:schemeClr val="tx2"/>
              </a:solidFill>
              <a:latin typeface="Constantia" pitchFamily="18" charset="0"/>
            </a:endParaRPr>
          </a:p>
        </p:txBody>
      </p:sp>
    </p:spTree>
  </p:cSld>
  <p:clrMapOvr>
    <a:masterClrMapping/>
  </p:clrMapOvr>
  <p:transition>
    <p:cover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19</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23/04/2022</a:t>
            </a:fld>
            <a:endParaRPr lang="fr-FR"/>
          </a:p>
        </p:txBody>
      </p:sp>
      <p:sp>
        <p:nvSpPr>
          <p:cNvPr id="6" name="Titre 5"/>
          <p:cNvSpPr txBox="1">
            <a:spLocks noGrp="1"/>
          </p:cNvSpPr>
          <p:nvPr>
            <p:ph type="title"/>
          </p:nvPr>
        </p:nvSpPr>
        <p:spPr>
          <a:xfrm>
            <a:off x="457200" y="44450"/>
            <a:ext cx="8382000" cy="2616101"/>
          </a:xfrm>
          <a:prstGeom prst="rect">
            <a:avLst/>
          </a:prstGeom>
          <a:noFill/>
        </p:spPr>
        <p:txBody>
          <a:bodyPr wrap="square" rtlCol="0">
            <a:spAutoFit/>
          </a:bodyPr>
          <a:lstStyle/>
          <a:p>
            <a:pPr algn="ctr" fontAlgn="auto">
              <a:spcBef>
                <a:spcPts val="0"/>
              </a:spcBef>
              <a:spcAft>
                <a:spcPts val="0"/>
              </a:spcAft>
            </a:pPr>
            <a:r>
              <a:rPr lang="fr-FR" sz="2800" b="1" kern="1200" dirty="0" smtClean="0">
                <a:latin typeface="Constantia" pitchFamily="18" charset="0"/>
              </a:rPr>
              <a:t>Les normes dans le </a:t>
            </a:r>
            <a:r>
              <a:rPr lang="fr-FR" sz="2800" b="1" kern="1200" dirty="0" err="1" smtClean="0">
                <a:latin typeface="Constantia" pitchFamily="18" charset="0"/>
              </a:rPr>
              <a:t>cloud</a:t>
            </a:r>
            <a:r>
              <a:rPr lang="fr-FR" sz="2800" b="1" kern="1200" dirty="0" smtClean="0">
                <a:latin typeface="Constantia" pitchFamily="18" charset="0"/>
              </a:rPr>
              <a:t/>
            </a:r>
            <a:br>
              <a:rPr lang="fr-FR" sz="2800" b="1" kern="1200" dirty="0" smtClean="0">
                <a:latin typeface="Constantia" pitchFamily="18" charset="0"/>
              </a:rPr>
            </a:br>
            <a:r>
              <a:rPr lang="fr-FR" sz="2800" b="1" kern="1200" dirty="0" smtClean="0">
                <a:latin typeface="Constantia" pitchFamily="18" charset="0"/>
              </a:rPr>
              <a:t/>
            </a:r>
            <a:br>
              <a:rPr lang="fr-FR" sz="2800" b="1" kern="1200" dirty="0" smtClean="0">
                <a:latin typeface="Constantia" pitchFamily="18" charset="0"/>
              </a:rPr>
            </a:br>
            <a:r>
              <a:rPr lang="fr-FR" sz="2800" b="1" kern="1200" dirty="0" smtClean="0">
                <a:latin typeface="Constantia" pitchFamily="18" charset="0"/>
              </a:rPr>
              <a:t/>
            </a:r>
            <a:br>
              <a:rPr lang="fr-FR" sz="2800" b="1" kern="1200" dirty="0" smtClean="0">
                <a:latin typeface="Constantia" pitchFamily="18" charset="0"/>
              </a:rPr>
            </a:br>
            <a:r>
              <a:rPr lang="fr-FR" sz="2800" b="1" kern="1200" dirty="0" smtClean="0">
                <a:latin typeface="Constantia" pitchFamily="18" charset="0"/>
              </a:rPr>
              <a:t> </a:t>
            </a:r>
            <a:r>
              <a:rPr lang="fr-FR" sz="2400" b="1" kern="1200" dirty="0" smtClean="0">
                <a:latin typeface="Constantia" pitchFamily="18" charset="0"/>
                <a:ea typeface="+mn-ea"/>
                <a:cs typeface="+mn-cs"/>
              </a:rPr>
              <a:t/>
            </a:r>
            <a:br>
              <a:rPr lang="fr-FR" sz="2400" b="1" kern="1200" dirty="0" smtClean="0">
                <a:latin typeface="Constantia" pitchFamily="18" charset="0"/>
                <a:ea typeface="+mn-ea"/>
                <a:cs typeface="+mn-cs"/>
              </a:rPr>
            </a:br>
            <a:r>
              <a:rPr lang="fr-FR" sz="2400" b="1" kern="1200" dirty="0" smtClean="0">
                <a:latin typeface="Constantia" pitchFamily="18" charset="0"/>
                <a:ea typeface="+mn-ea"/>
                <a:cs typeface="+mn-cs"/>
              </a:rPr>
              <a:t/>
            </a:r>
            <a:br>
              <a:rPr lang="fr-FR" sz="2400" b="1" kern="1200" dirty="0" smtClean="0">
                <a:latin typeface="Constantia" pitchFamily="18" charset="0"/>
                <a:ea typeface="+mn-ea"/>
                <a:cs typeface="+mn-cs"/>
              </a:rPr>
            </a:br>
            <a:r>
              <a:rPr lang="fr-FR" sz="2800" b="1" dirty="0" smtClean="0">
                <a:solidFill>
                  <a:schemeClr val="bg1"/>
                </a:solidFill>
                <a:latin typeface="Constantia" pitchFamily="18" charset="0"/>
              </a:rPr>
              <a:t> </a:t>
            </a:r>
            <a:endParaRPr lang="fr-FR" sz="2800" b="1" dirty="0">
              <a:solidFill>
                <a:schemeClr val="bg1"/>
              </a:solidFill>
              <a:latin typeface="Constantia" pitchFamily="18" charset="0"/>
            </a:endParaRPr>
          </a:p>
        </p:txBody>
      </p:sp>
      <p:sp>
        <p:nvSpPr>
          <p:cNvPr id="7" name="Rectangle 6"/>
          <p:cNvSpPr/>
          <p:nvPr/>
        </p:nvSpPr>
        <p:spPr>
          <a:xfrm>
            <a:off x="0" y="428604"/>
            <a:ext cx="9144000" cy="6463308"/>
          </a:xfrm>
          <a:prstGeom prst="rect">
            <a:avLst/>
          </a:prstGeom>
        </p:spPr>
        <p:txBody>
          <a:bodyPr wrap="square">
            <a:spAutoFit/>
          </a:bodyPr>
          <a:lstStyle/>
          <a:p>
            <a:endParaRPr lang="fr-FR" b="1" dirty="0" smtClean="0">
              <a:solidFill>
                <a:schemeClr val="tx2"/>
              </a:solidFill>
              <a:latin typeface="Constantia" pitchFamily="18" charset="0"/>
            </a:endParaRPr>
          </a:p>
          <a:p>
            <a:r>
              <a:rPr lang="fr-FR" b="1" dirty="0" smtClean="0">
                <a:solidFill>
                  <a:schemeClr val="tx2"/>
                </a:solidFill>
                <a:latin typeface="Constantia" pitchFamily="18" charset="0"/>
              </a:rPr>
              <a:t>Normes ISO</a:t>
            </a:r>
          </a:p>
          <a:p>
            <a:pPr algn="just"/>
            <a:r>
              <a:rPr lang="fr-FR" dirty="0" smtClean="0">
                <a:solidFill>
                  <a:schemeClr val="tx2"/>
                </a:solidFill>
                <a:latin typeface="Constantia" pitchFamily="18" charset="0"/>
              </a:rPr>
              <a:t>	Il n'y a pour le moment pas de norme ISO standardisant explicitement le </a:t>
            </a:r>
            <a:r>
              <a:rPr lang="fr-FR" dirty="0" err="1" smtClean="0">
                <a:solidFill>
                  <a:schemeClr val="tx2"/>
                </a:solidFill>
                <a:latin typeface="Constantia" pitchFamily="18" charset="0"/>
              </a:rPr>
              <a:t>cloud</a:t>
            </a:r>
            <a:r>
              <a:rPr lang="fr-FR" dirty="0" smtClean="0">
                <a:solidFill>
                  <a:schemeClr val="tx2"/>
                </a:solidFill>
                <a:latin typeface="Constantia" pitchFamily="18" charset="0"/>
              </a:rPr>
              <a:t>.  Cette prochaine norme est en cours de création et permettra de standardiser le </a:t>
            </a:r>
            <a:r>
              <a:rPr lang="fr-FR" dirty="0" err="1" smtClean="0">
                <a:solidFill>
                  <a:schemeClr val="tx2"/>
                </a:solidFill>
                <a:latin typeface="Constantia" pitchFamily="18" charset="0"/>
              </a:rPr>
              <a:t>cloud</a:t>
            </a:r>
            <a:r>
              <a:rPr lang="fr-FR" dirty="0" smtClean="0">
                <a:solidFill>
                  <a:schemeClr val="tx2"/>
                </a:solidFill>
                <a:latin typeface="Constantia" pitchFamily="18" charset="0"/>
              </a:rPr>
              <a:t> de manière à rendre disponible une API unique pour l'utilisation de plusieurs fournisseurs de </a:t>
            </a:r>
            <a:r>
              <a:rPr lang="fr-FR" dirty="0" err="1" smtClean="0">
                <a:solidFill>
                  <a:schemeClr val="tx2"/>
                </a:solidFill>
                <a:latin typeface="Constantia" pitchFamily="18" charset="0"/>
              </a:rPr>
              <a:t>cloud</a:t>
            </a:r>
            <a:r>
              <a:rPr lang="fr-FR" dirty="0" smtClean="0">
                <a:solidFill>
                  <a:schemeClr val="tx2"/>
                </a:solidFill>
                <a:latin typeface="Constantia" pitchFamily="18" charset="0"/>
              </a:rPr>
              <a:t> mais également définir la sécurité requise pour le </a:t>
            </a:r>
            <a:r>
              <a:rPr lang="fr-FR" dirty="0" err="1" smtClean="0">
                <a:solidFill>
                  <a:schemeClr val="tx2"/>
                </a:solidFill>
                <a:latin typeface="Constantia" pitchFamily="18" charset="0"/>
              </a:rPr>
              <a:t>cloud</a:t>
            </a:r>
            <a:r>
              <a:rPr lang="fr-FR" dirty="0" smtClean="0">
                <a:solidFill>
                  <a:schemeClr val="tx2"/>
                </a:solidFill>
                <a:latin typeface="Constantia" pitchFamily="18" charset="0"/>
              </a:rPr>
              <a:t>. Néanmoins, les fournisseurs de </a:t>
            </a:r>
            <a:r>
              <a:rPr lang="fr-FR" dirty="0" err="1" smtClean="0">
                <a:solidFill>
                  <a:schemeClr val="tx2"/>
                </a:solidFill>
                <a:latin typeface="Constantia" pitchFamily="18" charset="0"/>
              </a:rPr>
              <a:t>cloud</a:t>
            </a:r>
            <a:r>
              <a:rPr lang="fr-FR" dirty="0" smtClean="0">
                <a:solidFill>
                  <a:schemeClr val="tx2"/>
                </a:solidFill>
                <a:latin typeface="Constantia" pitchFamily="18" charset="0"/>
              </a:rPr>
              <a:t> concrétisent leur niveau de sécurité en obtenant des normes sur la sécurité de l'information applicables en partie sur le </a:t>
            </a:r>
            <a:r>
              <a:rPr lang="fr-FR" dirty="0" err="1" smtClean="0">
                <a:solidFill>
                  <a:schemeClr val="tx2"/>
                </a:solidFill>
                <a:latin typeface="Constantia" pitchFamily="18" charset="0"/>
              </a:rPr>
              <a:t>cloud</a:t>
            </a:r>
            <a:r>
              <a:rPr lang="fr-FR" dirty="0" smtClean="0">
                <a:solidFill>
                  <a:schemeClr val="tx2"/>
                </a:solidFill>
                <a:latin typeface="Constantia" pitchFamily="18" charset="0"/>
              </a:rPr>
              <a:t>.  </a:t>
            </a:r>
            <a:endParaRPr lang="fr-FR" b="1" dirty="0" smtClean="0">
              <a:solidFill>
                <a:schemeClr val="tx2"/>
              </a:solidFill>
              <a:latin typeface="Constantia" pitchFamily="18" charset="0"/>
            </a:endParaRPr>
          </a:p>
          <a:p>
            <a:pPr algn="just"/>
            <a:r>
              <a:rPr lang="fr-FR" b="1" dirty="0" smtClean="0">
                <a:solidFill>
                  <a:schemeClr val="tx2"/>
                </a:solidFill>
                <a:latin typeface="Constantia" pitchFamily="18" charset="0"/>
              </a:rPr>
              <a:t>ISO 7498-2 </a:t>
            </a:r>
            <a:r>
              <a:rPr lang="fr-FR" dirty="0" smtClean="0">
                <a:solidFill>
                  <a:schemeClr val="tx2"/>
                </a:solidFill>
                <a:latin typeface="Constantia" pitchFamily="18" charset="0"/>
              </a:rPr>
              <a:t>:  est un volet sécurité relativement ancien de la norme ISO 7498 plus connue sous le nom de Modèle OSI. Elle définit l'exigence en termes de sécurité sur des thèmes comme : </a:t>
            </a:r>
            <a:r>
              <a:rPr lang="fr-FR" b="1" dirty="0" smtClean="0">
                <a:solidFill>
                  <a:schemeClr val="tx2"/>
                </a:solidFill>
                <a:latin typeface="Constantia" pitchFamily="18" charset="0"/>
              </a:rPr>
              <a:t>l'identification, les autorisations, la confidentialité, la disponibilité, l'intégrité</a:t>
            </a:r>
            <a:r>
              <a:rPr lang="fr-FR" dirty="0" smtClean="0">
                <a:solidFill>
                  <a:schemeClr val="tx2"/>
                </a:solidFill>
                <a:latin typeface="Constantia" pitchFamily="18" charset="0"/>
              </a:rPr>
              <a:t>. La sécurité du </a:t>
            </a:r>
            <a:r>
              <a:rPr lang="fr-FR" dirty="0" err="1" smtClean="0">
                <a:solidFill>
                  <a:schemeClr val="tx2"/>
                </a:solidFill>
                <a:latin typeface="Constantia" pitchFamily="18" charset="0"/>
              </a:rPr>
              <a:t>cloud</a:t>
            </a:r>
            <a:r>
              <a:rPr lang="fr-FR" dirty="0" smtClean="0">
                <a:solidFill>
                  <a:schemeClr val="tx2"/>
                </a:solidFill>
                <a:latin typeface="Constantia" pitchFamily="18" charset="0"/>
              </a:rPr>
              <a:t> peut être guidée par cette norme afin d'être efficace et sécurisée.</a:t>
            </a:r>
          </a:p>
          <a:p>
            <a:pPr algn="just"/>
            <a:r>
              <a:rPr lang="fr-FR" b="1" dirty="0" smtClean="0">
                <a:solidFill>
                  <a:schemeClr val="tx2"/>
                </a:solidFill>
                <a:latin typeface="Constantia" pitchFamily="18" charset="0"/>
              </a:rPr>
              <a:t>ISO/CEI 27001 : </a:t>
            </a:r>
            <a:r>
              <a:rPr lang="fr-FR" dirty="0" smtClean="0">
                <a:solidFill>
                  <a:schemeClr val="tx2"/>
                </a:solidFill>
                <a:latin typeface="Constantia" pitchFamily="18" charset="0"/>
              </a:rPr>
              <a:t>la norme ISO 27001 est une norme reconnue à l'échelle internationale pour </a:t>
            </a:r>
            <a:r>
              <a:rPr lang="fr-FR" b="1" dirty="0" smtClean="0">
                <a:solidFill>
                  <a:schemeClr val="tx2"/>
                </a:solidFill>
                <a:latin typeface="Constantia" pitchFamily="18" charset="0"/>
              </a:rPr>
              <a:t>l'évaluation de la sécurité des environnements informatiques</a:t>
            </a:r>
            <a:r>
              <a:rPr lang="fr-FR" dirty="0" smtClean="0">
                <a:solidFill>
                  <a:schemeClr val="tx2"/>
                </a:solidFill>
                <a:latin typeface="Constantia" pitchFamily="18" charset="0"/>
              </a:rPr>
              <a:t>. Cette norme concernant la sécurité de l'information est basée sur les méthodes de gestion de la sécurisation de l'information, la confidentialité, l'intégrité et la disponibilité.</a:t>
            </a:r>
          </a:p>
          <a:p>
            <a:pPr algn="just"/>
            <a:r>
              <a:rPr lang="fr-FR" b="1" dirty="0" smtClean="0">
                <a:solidFill>
                  <a:schemeClr val="tx2"/>
                </a:solidFill>
                <a:latin typeface="Constantia" pitchFamily="18" charset="0"/>
              </a:rPr>
              <a:t>ISO/CEI 27017 : </a:t>
            </a:r>
            <a:r>
              <a:rPr lang="fr-FR" dirty="0" smtClean="0">
                <a:solidFill>
                  <a:schemeClr val="tx2"/>
                </a:solidFill>
                <a:latin typeface="Constantia" pitchFamily="18" charset="0"/>
              </a:rPr>
              <a:t> est une déclinaison du </a:t>
            </a:r>
            <a:r>
              <a:rPr lang="fr-FR" b="1" dirty="0" smtClean="0">
                <a:solidFill>
                  <a:schemeClr val="tx2"/>
                </a:solidFill>
                <a:latin typeface="Constantia" pitchFamily="18" charset="0"/>
              </a:rPr>
              <a:t>guide de bonnes pratiques</a:t>
            </a:r>
            <a:r>
              <a:rPr lang="fr-FR" dirty="0" smtClean="0">
                <a:solidFill>
                  <a:schemeClr val="tx2"/>
                </a:solidFill>
                <a:latin typeface="Constantia" pitchFamily="18" charset="0"/>
              </a:rPr>
              <a:t> ISO/CEI 27002 traitant spécifiquement de l'informatique en nuages.</a:t>
            </a:r>
          </a:p>
          <a:p>
            <a:pPr algn="just"/>
            <a:r>
              <a:rPr lang="fr-FR" b="1" dirty="0" smtClean="0">
                <a:solidFill>
                  <a:schemeClr val="tx2"/>
                </a:solidFill>
                <a:latin typeface="Constantia" pitchFamily="18" charset="0"/>
              </a:rPr>
              <a:t>ISO/CEI 27018 :</a:t>
            </a:r>
            <a:r>
              <a:rPr lang="fr-FR" dirty="0" smtClean="0">
                <a:solidFill>
                  <a:schemeClr val="tx2"/>
                </a:solidFill>
                <a:latin typeface="Constantia" pitchFamily="18" charset="0"/>
              </a:rPr>
              <a:t> est une norme récente (août 2014) corollaire à ISO 27001 et elle concerne </a:t>
            </a:r>
            <a:r>
              <a:rPr lang="fr-FR" b="1" dirty="0" smtClean="0">
                <a:solidFill>
                  <a:schemeClr val="tx2"/>
                </a:solidFill>
                <a:latin typeface="Constantia" pitchFamily="18" charset="0"/>
              </a:rPr>
              <a:t>les prestataires des services Cloud public</a:t>
            </a:r>
            <a:r>
              <a:rPr lang="fr-FR" dirty="0" smtClean="0">
                <a:solidFill>
                  <a:schemeClr val="tx2"/>
                </a:solidFill>
                <a:latin typeface="Constantia" pitchFamily="18" charset="0"/>
              </a:rPr>
              <a:t>. Elle propose un ensemble de bonnes pratiques pour la protection des informations personnelles identifiables.</a:t>
            </a:r>
          </a:p>
          <a:p>
            <a:endParaRPr lang="fr-FR" b="1" dirty="0">
              <a:solidFill>
                <a:schemeClr val="tx2"/>
              </a:solidFill>
              <a:latin typeface="Constantia" pitchFamily="18" charset="0"/>
            </a:endParaRPr>
          </a:p>
        </p:txBody>
      </p:sp>
    </p:spTree>
  </p:cSld>
  <p:clrMapOvr>
    <a:masterClrMapping/>
  </p:clrMapOvr>
  <p:transition>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2</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23/04/2022</a:t>
            </a:fld>
            <a:endParaRPr lang="fr-FR"/>
          </a:p>
        </p:txBody>
      </p:sp>
      <p:sp>
        <p:nvSpPr>
          <p:cNvPr id="6" name="Titre 5"/>
          <p:cNvSpPr txBox="1">
            <a:spLocks noGrp="1"/>
          </p:cNvSpPr>
          <p:nvPr>
            <p:ph type="title"/>
          </p:nvPr>
        </p:nvSpPr>
        <p:spPr>
          <a:xfrm>
            <a:off x="457200" y="44450"/>
            <a:ext cx="8382000" cy="1323439"/>
          </a:xfrm>
          <a:prstGeom prst="rect">
            <a:avLst/>
          </a:prstGeom>
          <a:noFill/>
        </p:spPr>
        <p:txBody>
          <a:bodyPr wrap="square" rtlCol="0">
            <a:spAutoFit/>
          </a:bodyPr>
          <a:lstStyle/>
          <a:p>
            <a:pPr algn="ctr" fontAlgn="auto">
              <a:spcBef>
                <a:spcPts val="0"/>
              </a:spcBef>
              <a:spcAft>
                <a:spcPts val="0"/>
              </a:spcAft>
            </a:pPr>
            <a:r>
              <a:rPr lang="fr-FR" sz="2800" b="1" dirty="0" smtClean="0">
                <a:solidFill>
                  <a:schemeClr val="bg1"/>
                </a:solidFill>
                <a:latin typeface="Constantia" pitchFamily="18" charset="0"/>
              </a:rPr>
              <a:t> </a:t>
            </a:r>
            <a:r>
              <a:rPr lang="fr-FR" sz="2400" b="1" kern="1200" dirty="0" smtClean="0">
                <a:latin typeface="Constantia" pitchFamily="18" charset="0"/>
                <a:ea typeface="+mn-ea"/>
                <a:cs typeface="+mn-cs"/>
              </a:rPr>
              <a:t>Sécurité du </a:t>
            </a:r>
            <a:r>
              <a:rPr lang="fr-FR" sz="2400" b="1" kern="1200" dirty="0" err="1" smtClean="0">
                <a:latin typeface="Constantia" pitchFamily="18" charset="0"/>
                <a:ea typeface="+mn-ea"/>
                <a:cs typeface="+mn-cs"/>
              </a:rPr>
              <a:t>cloud</a:t>
            </a:r>
            <a:r>
              <a:rPr lang="fr-FR" sz="2400" b="1" kern="1200" dirty="0" smtClean="0">
                <a:latin typeface="Constantia" pitchFamily="18" charset="0"/>
                <a:ea typeface="+mn-ea"/>
                <a:cs typeface="+mn-cs"/>
              </a:rPr>
              <a:t/>
            </a:r>
            <a:br>
              <a:rPr lang="fr-FR" sz="2400" b="1" kern="1200" dirty="0" smtClean="0">
                <a:latin typeface="Constantia" pitchFamily="18" charset="0"/>
                <a:ea typeface="+mn-ea"/>
                <a:cs typeface="+mn-cs"/>
              </a:rPr>
            </a:br>
            <a:r>
              <a:rPr lang="fr-FR" sz="2400" b="1" kern="1200" dirty="0" smtClean="0">
                <a:latin typeface="Constantia" pitchFamily="18" charset="0"/>
                <a:ea typeface="+mn-ea"/>
                <a:cs typeface="+mn-cs"/>
              </a:rPr>
              <a:t/>
            </a:r>
            <a:br>
              <a:rPr lang="fr-FR" sz="2400" b="1" kern="1200" dirty="0" smtClean="0">
                <a:latin typeface="Constantia" pitchFamily="18" charset="0"/>
                <a:ea typeface="+mn-ea"/>
                <a:cs typeface="+mn-cs"/>
              </a:rPr>
            </a:br>
            <a:r>
              <a:rPr lang="fr-FR" sz="2800" b="1" dirty="0" smtClean="0">
                <a:solidFill>
                  <a:schemeClr val="bg1"/>
                </a:solidFill>
                <a:latin typeface="Constantia" pitchFamily="18" charset="0"/>
              </a:rPr>
              <a:t> </a:t>
            </a:r>
            <a:endParaRPr lang="fr-FR" sz="2800" b="1" dirty="0">
              <a:solidFill>
                <a:schemeClr val="bg1"/>
              </a:solidFill>
              <a:latin typeface="Constantia" pitchFamily="18" charset="0"/>
            </a:endParaRPr>
          </a:p>
        </p:txBody>
      </p:sp>
      <p:sp>
        <p:nvSpPr>
          <p:cNvPr id="8" name="Rectangle 7"/>
          <p:cNvSpPr/>
          <p:nvPr/>
        </p:nvSpPr>
        <p:spPr>
          <a:xfrm>
            <a:off x="142844" y="1071546"/>
            <a:ext cx="8786874" cy="5035353"/>
          </a:xfrm>
          <a:prstGeom prst="rect">
            <a:avLst/>
          </a:prstGeom>
        </p:spPr>
        <p:txBody>
          <a:bodyPr wrap="square">
            <a:spAutoFit/>
          </a:bodyPr>
          <a:lstStyle/>
          <a:p>
            <a:pPr algn="just">
              <a:lnSpc>
                <a:spcPct val="150000"/>
              </a:lnSpc>
            </a:pPr>
            <a:r>
              <a:rPr lang="fr-FR" dirty="0" smtClean="0">
                <a:solidFill>
                  <a:schemeClr val="tx2"/>
                </a:solidFill>
                <a:latin typeface="Constantia" pitchFamily="18" charset="0"/>
              </a:rPr>
              <a:t>La </a:t>
            </a:r>
            <a:r>
              <a:rPr lang="fr-FR" b="1" dirty="0" smtClean="0">
                <a:solidFill>
                  <a:schemeClr val="tx2"/>
                </a:solidFill>
                <a:latin typeface="Constantia" pitchFamily="18" charset="0"/>
              </a:rPr>
              <a:t>sécurité du </a:t>
            </a:r>
            <a:r>
              <a:rPr lang="fr-FR" b="1" dirty="0" err="1" smtClean="0">
                <a:solidFill>
                  <a:schemeClr val="tx2"/>
                </a:solidFill>
                <a:latin typeface="Constantia" pitchFamily="18" charset="0"/>
              </a:rPr>
              <a:t>cloud</a:t>
            </a:r>
            <a:r>
              <a:rPr lang="fr-FR" dirty="0" smtClean="0">
                <a:solidFill>
                  <a:schemeClr val="tx2"/>
                </a:solidFill>
                <a:latin typeface="Constantia" pitchFamily="18" charset="0"/>
              </a:rPr>
              <a:t> (</a:t>
            </a:r>
            <a:r>
              <a:rPr lang="fr-FR" i="1" dirty="0" smtClean="0">
                <a:solidFill>
                  <a:schemeClr val="tx2"/>
                </a:solidFill>
                <a:latin typeface="Constantia" pitchFamily="18" charset="0"/>
              </a:rPr>
              <a:t>Cloud Security</a:t>
            </a:r>
            <a:r>
              <a:rPr lang="fr-FR" dirty="0" smtClean="0">
                <a:solidFill>
                  <a:schemeClr val="tx2"/>
                </a:solidFill>
                <a:latin typeface="Constantia" pitchFamily="18" charset="0"/>
              </a:rPr>
              <a:t> en anglais) est un sous domaine du </a:t>
            </a:r>
            <a:r>
              <a:rPr lang="fr-FR" dirty="0" err="1" smtClean="0">
                <a:solidFill>
                  <a:schemeClr val="tx2"/>
                </a:solidFill>
                <a:latin typeface="Constantia" pitchFamily="18" charset="0"/>
              </a:rPr>
              <a:t>cloud</a:t>
            </a:r>
            <a:r>
              <a:rPr lang="fr-FR" dirty="0" smtClean="0">
                <a:solidFill>
                  <a:schemeClr val="tx2"/>
                </a:solidFill>
                <a:latin typeface="Constantia" pitchFamily="18" charset="0"/>
              </a:rPr>
              <a:t> </a:t>
            </a:r>
            <a:r>
              <a:rPr lang="fr-FR" dirty="0" err="1" smtClean="0">
                <a:solidFill>
                  <a:schemeClr val="tx2"/>
                </a:solidFill>
                <a:latin typeface="Constantia" pitchFamily="18" charset="0"/>
              </a:rPr>
              <a:t>computing</a:t>
            </a:r>
            <a:r>
              <a:rPr lang="fr-FR" dirty="0" smtClean="0">
                <a:solidFill>
                  <a:schemeClr val="tx2"/>
                </a:solidFill>
                <a:latin typeface="Constantia" pitchFamily="18" charset="0"/>
              </a:rPr>
              <a:t>  (informatique dans les nuages) en relation avec la Sécurité informatique. Elle implique des concepts tels que la sécurité </a:t>
            </a:r>
            <a:r>
              <a:rPr lang="fr-FR" b="1" dirty="0" smtClean="0">
                <a:solidFill>
                  <a:schemeClr val="tx2"/>
                </a:solidFill>
                <a:latin typeface="Constantia" pitchFamily="18" charset="0"/>
              </a:rPr>
              <a:t>des réseaux, du matériel et les stratégies de contrôle déployées</a:t>
            </a:r>
            <a:r>
              <a:rPr lang="fr-FR" dirty="0" smtClean="0">
                <a:solidFill>
                  <a:schemeClr val="tx2"/>
                </a:solidFill>
                <a:latin typeface="Constantia" pitchFamily="18" charset="0"/>
              </a:rPr>
              <a:t> afin de protéger les </a:t>
            </a:r>
            <a:r>
              <a:rPr lang="fr-FR" b="1" dirty="0" smtClean="0">
                <a:solidFill>
                  <a:schemeClr val="tx2"/>
                </a:solidFill>
                <a:latin typeface="Constantia" pitchFamily="18" charset="0"/>
              </a:rPr>
              <a:t>données, les applications et l'infrastructure </a:t>
            </a:r>
            <a:r>
              <a:rPr lang="fr-FR" dirty="0" smtClean="0">
                <a:solidFill>
                  <a:schemeClr val="tx2"/>
                </a:solidFill>
                <a:latin typeface="Constantia" pitchFamily="18" charset="0"/>
              </a:rPr>
              <a:t>associée au </a:t>
            </a:r>
            <a:r>
              <a:rPr lang="fr-FR" dirty="0" err="1" smtClean="0">
                <a:solidFill>
                  <a:schemeClr val="tx2"/>
                </a:solidFill>
                <a:latin typeface="Constantia" pitchFamily="18" charset="0"/>
              </a:rPr>
              <a:t>cloud</a:t>
            </a:r>
            <a:r>
              <a:rPr lang="fr-FR" dirty="0" smtClean="0">
                <a:solidFill>
                  <a:schemeClr val="tx2"/>
                </a:solidFill>
                <a:latin typeface="Constantia" pitchFamily="18" charset="0"/>
              </a:rPr>
              <a:t> </a:t>
            </a:r>
            <a:r>
              <a:rPr lang="fr-FR" dirty="0" err="1" smtClean="0">
                <a:solidFill>
                  <a:schemeClr val="tx2"/>
                </a:solidFill>
                <a:latin typeface="Constantia" pitchFamily="18" charset="0"/>
              </a:rPr>
              <a:t>computing</a:t>
            </a:r>
            <a:r>
              <a:rPr lang="fr-FR" dirty="0" smtClean="0">
                <a:solidFill>
                  <a:schemeClr val="tx2"/>
                </a:solidFill>
                <a:latin typeface="Constantia" pitchFamily="18" charset="0"/>
              </a:rPr>
              <a:t>. </a:t>
            </a:r>
          </a:p>
          <a:p>
            <a:pPr algn="just">
              <a:lnSpc>
                <a:spcPct val="150000"/>
              </a:lnSpc>
            </a:pPr>
            <a:r>
              <a:rPr lang="fr-FR" dirty="0" smtClean="0">
                <a:solidFill>
                  <a:schemeClr val="tx2"/>
                </a:solidFill>
                <a:latin typeface="Constantia" pitchFamily="18" charset="0"/>
              </a:rPr>
              <a:t>Un aspect important du </a:t>
            </a:r>
            <a:r>
              <a:rPr lang="fr-FR" dirty="0" err="1" smtClean="0">
                <a:solidFill>
                  <a:schemeClr val="tx2"/>
                </a:solidFill>
                <a:latin typeface="Constantia" pitchFamily="18" charset="0"/>
              </a:rPr>
              <a:t>cloud</a:t>
            </a:r>
            <a:r>
              <a:rPr lang="fr-FR" dirty="0" smtClean="0">
                <a:solidFill>
                  <a:schemeClr val="tx2"/>
                </a:solidFill>
                <a:latin typeface="Constantia" pitchFamily="18" charset="0"/>
              </a:rPr>
              <a:t> est la notion d'interconnexion avec divers matériels qui rend difficile et nécessaire la sécurisation de ces environnements. </a:t>
            </a:r>
          </a:p>
          <a:p>
            <a:pPr algn="just">
              <a:lnSpc>
                <a:spcPct val="150000"/>
              </a:lnSpc>
            </a:pPr>
            <a:r>
              <a:rPr lang="fr-FR" dirty="0" smtClean="0">
                <a:solidFill>
                  <a:schemeClr val="tx2"/>
                </a:solidFill>
                <a:latin typeface="Constantia" pitchFamily="18" charset="0"/>
              </a:rPr>
              <a:t>Un problème de sécurité dans une plateforme sur le </a:t>
            </a:r>
            <a:r>
              <a:rPr lang="fr-FR" dirty="0" err="1" smtClean="0">
                <a:solidFill>
                  <a:schemeClr val="tx2"/>
                </a:solidFill>
                <a:latin typeface="Constantia" pitchFamily="18" charset="0"/>
              </a:rPr>
              <a:t>cloud</a:t>
            </a:r>
            <a:r>
              <a:rPr lang="fr-FR" dirty="0" smtClean="0">
                <a:solidFill>
                  <a:schemeClr val="tx2"/>
                </a:solidFill>
                <a:latin typeface="Constantia" pitchFamily="18" charset="0"/>
              </a:rPr>
              <a:t> peut engendrer une perte économique mais également une mauvaise réputation si toutefois cette plateforme est orientée grand public. </a:t>
            </a:r>
          </a:p>
          <a:p>
            <a:pPr algn="just">
              <a:lnSpc>
                <a:spcPct val="150000"/>
              </a:lnSpc>
            </a:pPr>
            <a:r>
              <a:rPr lang="fr-FR" dirty="0" smtClean="0">
                <a:solidFill>
                  <a:schemeClr val="tx2"/>
                </a:solidFill>
                <a:latin typeface="Constantia" pitchFamily="18" charset="0"/>
              </a:rPr>
              <a:t>Les problèmes de sécurité du </a:t>
            </a:r>
            <a:r>
              <a:rPr lang="fr-FR" dirty="0" err="1" smtClean="0">
                <a:solidFill>
                  <a:schemeClr val="tx2"/>
                </a:solidFill>
                <a:latin typeface="Constantia" pitchFamily="18" charset="0"/>
              </a:rPr>
              <a:t>cloud</a:t>
            </a:r>
            <a:r>
              <a:rPr lang="fr-FR" dirty="0" smtClean="0">
                <a:solidFill>
                  <a:schemeClr val="tx2"/>
                </a:solidFill>
                <a:latin typeface="Constantia" pitchFamily="18" charset="0"/>
              </a:rPr>
              <a:t> sont la cause du retard de l'adoption massive de cette nouvelle solution</a:t>
            </a:r>
            <a:endParaRPr lang="fr-FR" dirty="0">
              <a:solidFill>
                <a:schemeClr val="tx2"/>
              </a:solidFill>
              <a:latin typeface="Constantia" pitchFamily="18" charset="0"/>
            </a:endParaRPr>
          </a:p>
        </p:txBody>
      </p:sp>
    </p:spTree>
  </p:cSld>
  <p:clrMapOvr>
    <a:masterClrMapping/>
  </p:clrMapOvr>
  <p:transition>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20</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23/04/2022</a:t>
            </a:fld>
            <a:endParaRPr lang="fr-FR"/>
          </a:p>
        </p:txBody>
      </p:sp>
      <p:sp>
        <p:nvSpPr>
          <p:cNvPr id="6" name="Titre 5"/>
          <p:cNvSpPr txBox="1">
            <a:spLocks noGrp="1"/>
          </p:cNvSpPr>
          <p:nvPr>
            <p:ph type="title"/>
          </p:nvPr>
        </p:nvSpPr>
        <p:spPr>
          <a:xfrm>
            <a:off x="457200" y="44450"/>
            <a:ext cx="8382000" cy="3046988"/>
          </a:xfrm>
          <a:prstGeom prst="rect">
            <a:avLst/>
          </a:prstGeom>
          <a:noFill/>
        </p:spPr>
        <p:txBody>
          <a:bodyPr wrap="square" rtlCol="0">
            <a:spAutoFit/>
          </a:bodyPr>
          <a:lstStyle/>
          <a:p>
            <a:pPr algn="ctr" fontAlgn="auto">
              <a:spcBef>
                <a:spcPts val="0"/>
              </a:spcBef>
              <a:spcAft>
                <a:spcPts val="0"/>
              </a:spcAft>
            </a:pPr>
            <a:r>
              <a:rPr lang="fr-FR" sz="2800" b="1" kern="1200" dirty="0" smtClean="0">
                <a:latin typeface="Constantia" pitchFamily="18" charset="0"/>
              </a:rPr>
              <a:t>SLA (Service </a:t>
            </a:r>
            <a:r>
              <a:rPr lang="fr-FR" sz="2800" b="1" kern="1200" dirty="0" err="1" smtClean="0">
                <a:latin typeface="Constantia" pitchFamily="18" charset="0"/>
              </a:rPr>
              <a:t>Level</a:t>
            </a:r>
            <a:r>
              <a:rPr lang="fr-FR" sz="2800" b="1" kern="1200" dirty="0" smtClean="0">
                <a:latin typeface="Constantia" pitchFamily="18" charset="0"/>
              </a:rPr>
              <a:t> Agreement)</a:t>
            </a:r>
            <a:br>
              <a:rPr lang="fr-FR" sz="2800" b="1" kern="1200" dirty="0" smtClean="0">
                <a:latin typeface="Constantia" pitchFamily="18" charset="0"/>
              </a:rPr>
            </a:br>
            <a:r>
              <a:rPr lang="fr-FR" sz="2800" b="1" kern="1200" dirty="0" smtClean="0">
                <a:latin typeface="Constantia" pitchFamily="18" charset="0"/>
              </a:rPr>
              <a:t/>
            </a:r>
            <a:br>
              <a:rPr lang="fr-FR" sz="2800" b="1" kern="1200" dirty="0" smtClean="0">
                <a:latin typeface="Constantia" pitchFamily="18" charset="0"/>
              </a:rPr>
            </a:br>
            <a:r>
              <a:rPr lang="fr-FR" sz="2800" b="1" kern="1200" dirty="0" smtClean="0">
                <a:latin typeface="Constantia" pitchFamily="18" charset="0"/>
              </a:rPr>
              <a:t/>
            </a:r>
            <a:br>
              <a:rPr lang="fr-FR" sz="2800" b="1" kern="1200" dirty="0" smtClean="0">
                <a:latin typeface="Constantia" pitchFamily="18" charset="0"/>
              </a:rPr>
            </a:br>
            <a:r>
              <a:rPr lang="fr-FR" sz="2800" b="1" kern="1200" dirty="0" smtClean="0">
                <a:latin typeface="Constantia" pitchFamily="18" charset="0"/>
              </a:rPr>
              <a:t/>
            </a:r>
            <a:br>
              <a:rPr lang="fr-FR" sz="2800" b="1" kern="1200" dirty="0" smtClean="0">
                <a:latin typeface="Constantia" pitchFamily="18" charset="0"/>
              </a:rPr>
            </a:br>
            <a:r>
              <a:rPr lang="fr-FR" sz="2800" b="1" kern="1200" dirty="0" smtClean="0">
                <a:latin typeface="Constantia" pitchFamily="18" charset="0"/>
              </a:rPr>
              <a:t> </a:t>
            </a:r>
            <a:r>
              <a:rPr lang="fr-FR" sz="2400" b="1" kern="1200" dirty="0" smtClean="0">
                <a:latin typeface="Constantia" pitchFamily="18" charset="0"/>
                <a:ea typeface="+mn-ea"/>
                <a:cs typeface="+mn-cs"/>
              </a:rPr>
              <a:t/>
            </a:r>
            <a:br>
              <a:rPr lang="fr-FR" sz="2400" b="1" kern="1200" dirty="0" smtClean="0">
                <a:latin typeface="Constantia" pitchFamily="18" charset="0"/>
                <a:ea typeface="+mn-ea"/>
                <a:cs typeface="+mn-cs"/>
              </a:rPr>
            </a:br>
            <a:r>
              <a:rPr lang="fr-FR" sz="2400" b="1" kern="1200" dirty="0" smtClean="0">
                <a:latin typeface="Constantia" pitchFamily="18" charset="0"/>
                <a:ea typeface="+mn-ea"/>
                <a:cs typeface="+mn-cs"/>
              </a:rPr>
              <a:t/>
            </a:r>
            <a:br>
              <a:rPr lang="fr-FR" sz="2400" b="1" kern="1200" dirty="0" smtClean="0">
                <a:latin typeface="Constantia" pitchFamily="18" charset="0"/>
                <a:ea typeface="+mn-ea"/>
                <a:cs typeface="+mn-cs"/>
              </a:rPr>
            </a:br>
            <a:r>
              <a:rPr lang="fr-FR" sz="2800" b="1" dirty="0" smtClean="0">
                <a:solidFill>
                  <a:schemeClr val="bg1"/>
                </a:solidFill>
                <a:latin typeface="Constantia" pitchFamily="18" charset="0"/>
              </a:rPr>
              <a:t> </a:t>
            </a:r>
            <a:endParaRPr lang="fr-FR" sz="2800" b="1" dirty="0">
              <a:solidFill>
                <a:schemeClr val="bg1"/>
              </a:solidFill>
              <a:latin typeface="Constantia" pitchFamily="18" charset="0"/>
            </a:endParaRPr>
          </a:p>
        </p:txBody>
      </p:sp>
      <p:sp>
        <p:nvSpPr>
          <p:cNvPr id="8" name="Rectangle 7"/>
          <p:cNvSpPr/>
          <p:nvPr/>
        </p:nvSpPr>
        <p:spPr>
          <a:xfrm>
            <a:off x="0" y="571480"/>
            <a:ext cx="9144000" cy="6324808"/>
          </a:xfrm>
          <a:prstGeom prst="rect">
            <a:avLst/>
          </a:prstGeom>
        </p:spPr>
        <p:txBody>
          <a:bodyPr wrap="square">
            <a:spAutoFit/>
          </a:bodyPr>
          <a:lstStyle/>
          <a:p>
            <a:pPr algn="just">
              <a:lnSpc>
                <a:spcPct val="150000"/>
              </a:lnSpc>
            </a:pPr>
            <a:r>
              <a:rPr lang="fr-FR" dirty="0" smtClean="0">
                <a:solidFill>
                  <a:schemeClr val="tx2"/>
                </a:solidFill>
                <a:latin typeface="Constantia" pitchFamily="18" charset="0"/>
              </a:rPr>
              <a:t>La sécurité dans le </a:t>
            </a:r>
            <a:r>
              <a:rPr lang="fr-FR" dirty="0" err="1" smtClean="0">
                <a:solidFill>
                  <a:schemeClr val="tx2"/>
                </a:solidFill>
                <a:latin typeface="Constantia" pitchFamily="18" charset="0"/>
              </a:rPr>
              <a:t>cloud</a:t>
            </a:r>
            <a:r>
              <a:rPr lang="fr-FR" dirty="0" smtClean="0">
                <a:solidFill>
                  <a:schemeClr val="tx2"/>
                </a:solidFill>
                <a:latin typeface="Constantia" pitchFamily="18" charset="0"/>
              </a:rPr>
              <a:t> peut être définie dans le </a:t>
            </a:r>
            <a:r>
              <a:rPr lang="fr-FR" b="1" dirty="0" smtClean="0">
                <a:solidFill>
                  <a:schemeClr val="tx2"/>
                </a:solidFill>
                <a:latin typeface="Constantia" pitchFamily="18" charset="0"/>
              </a:rPr>
              <a:t>Service </a:t>
            </a:r>
            <a:r>
              <a:rPr lang="fr-FR" b="1" dirty="0" err="1" smtClean="0">
                <a:solidFill>
                  <a:schemeClr val="tx2"/>
                </a:solidFill>
                <a:latin typeface="Constantia" pitchFamily="18" charset="0"/>
              </a:rPr>
              <a:t>Level</a:t>
            </a:r>
            <a:r>
              <a:rPr lang="fr-FR" b="1" dirty="0" smtClean="0">
                <a:solidFill>
                  <a:schemeClr val="tx2"/>
                </a:solidFill>
                <a:latin typeface="Constantia" pitchFamily="18" charset="0"/>
              </a:rPr>
              <a:t> Agreement</a:t>
            </a:r>
            <a:r>
              <a:rPr lang="fr-FR" dirty="0" smtClean="0">
                <a:solidFill>
                  <a:schemeClr val="tx2"/>
                </a:solidFill>
                <a:latin typeface="Constantia" pitchFamily="18" charset="0"/>
              </a:rPr>
              <a:t> (SLA), afin de prévenir et garantir les niveaux de sécurité pour chaque service.</a:t>
            </a:r>
          </a:p>
          <a:p>
            <a:pPr algn="just">
              <a:lnSpc>
                <a:spcPct val="150000"/>
              </a:lnSpc>
              <a:buFont typeface="Arial" pitchFamily="34" charset="0"/>
              <a:buChar char="•"/>
            </a:pPr>
            <a:r>
              <a:rPr lang="fr-FR" dirty="0" smtClean="0">
                <a:solidFill>
                  <a:schemeClr val="tx2"/>
                </a:solidFill>
                <a:latin typeface="Constantia" pitchFamily="18" charset="0"/>
              </a:rPr>
              <a:t>Le prestataire ou le fournisseur de </a:t>
            </a:r>
            <a:r>
              <a:rPr lang="fr-FR" dirty="0" err="1" smtClean="0">
                <a:solidFill>
                  <a:schemeClr val="tx2"/>
                </a:solidFill>
                <a:latin typeface="Constantia" pitchFamily="18" charset="0"/>
              </a:rPr>
              <a:t>cloud</a:t>
            </a:r>
            <a:r>
              <a:rPr lang="fr-FR" dirty="0" smtClean="0">
                <a:solidFill>
                  <a:schemeClr val="tx2"/>
                </a:solidFill>
                <a:latin typeface="Constantia" pitchFamily="18" charset="0"/>
              </a:rPr>
              <a:t> la société proposant une offre </a:t>
            </a:r>
            <a:r>
              <a:rPr lang="fr-FR" dirty="0" err="1" smtClean="0">
                <a:solidFill>
                  <a:schemeClr val="tx2"/>
                </a:solidFill>
                <a:latin typeface="Constantia" pitchFamily="18" charset="0"/>
              </a:rPr>
              <a:t>cloud</a:t>
            </a:r>
            <a:r>
              <a:rPr lang="fr-FR" dirty="0" smtClean="0">
                <a:solidFill>
                  <a:schemeClr val="tx2"/>
                </a:solidFill>
                <a:latin typeface="Constantia" pitchFamily="18" charset="0"/>
              </a:rPr>
              <a:t>.</a:t>
            </a:r>
          </a:p>
          <a:p>
            <a:pPr algn="just">
              <a:lnSpc>
                <a:spcPct val="150000"/>
              </a:lnSpc>
              <a:buFont typeface="Arial" pitchFamily="34" charset="0"/>
              <a:buChar char="•"/>
            </a:pPr>
            <a:r>
              <a:rPr lang="fr-FR" dirty="0" smtClean="0">
                <a:solidFill>
                  <a:schemeClr val="tx2"/>
                </a:solidFill>
                <a:latin typeface="Constantia" pitchFamily="18" charset="0"/>
              </a:rPr>
              <a:t>Le client le particulier ou la société qui investit dans une offre </a:t>
            </a:r>
            <a:r>
              <a:rPr lang="fr-FR" dirty="0" err="1" smtClean="0">
                <a:solidFill>
                  <a:schemeClr val="tx2"/>
                </a:solidFill>
                <a:latin typeface="Constantia" pitchFamily="18" charset="0"/>
              </a:rPr>
              <a:t>cloud</a:t>
            </a:r>
            <a:r>
              <a:rPr lang="fr-FR" dirty="0" smtClean="0">
                <a:solidFill>
                  <a:schemeClr val="tx2"/>
                </a:solidFill>
                <a:latin typeface="Constantia" pitchFamily="18" charset="0"/>
              </a:rPr>
              <a:t> afin d'y héberger des données potentiellement confidentielles ou personnelles.</a:t>
            </a:r>
          </a:p>
          <a:p>
            <a:pPr algn="just">
              <a:lnSpc>
                <a:spcPct val="150000"/>
              </a:lnSpc>
            </a:pPr>
            <a:r>
              <a:rPr lang="fr-FR" dirty="0" smtClean="0">
                <a:solidFill>
                  <a:schemeClr val="tx2"/>
                </a:solidFill>
                <a:latin typeface="Constantia" pitchFamily="18" charset="0"/>
              </a:rPr>
              <a:t>Le Service </a:t>
            </a:r>
            <a:r>
              <a:rPr lang="fr-FR" dirty="0" err="1" smtClean="0">
                <a:solidFill>
                  <a:schemeClr val="tx2"/>
                </a:solidFill>
                <a:latin typeface="Constantia" pitchFamily="18" charset="0"/>
              </a:rPr>
              <a:t>Level</a:t>
            </a:r>
            <a:r>
              <a:rPr lang="fr-FR" dirty="0" smtClean="0">
                <a:solidFill>
                  <a:schemeClr val="tx2"/>
                </a:solidFill>
                <a:latin typeface="Constantia" pitchFamily="18" charset="0"/>
              </a:rPr>
              <a:t> Agreement (ou SLA) permet de définir la sécurité mise en place contre les attaques malveillantes et les pannes éventuelles, entre le prestataire et le client.</a:t>
            </a:r>
          </a:p>
          <a:p>
            <a:pPr algn="just">
              <a:lnSpc>
                <a:spcPct val="150000"/>
              </a:lnSpc>
            </a:pPr>
            <a:r>
              <a:rPr lang="fr-FR" dirty="0" smtClean="0">
                <a:solidFill>
                  <a:schemeClr val="tx2"/>
                </a:solidFill>
                <a:latin typeface="Constantia" pitchFamily="18" charset="0"/>
              </a:rPr>
              <a:t>Ce document est important pour les deux parties, s'il est utilisé correctement il permet de :</a:t>
            </a:r>
          </a:p>
          <a:p>
            <a:pPr lvl="1" algn="just">
              <a:lnSpc>
                <a:spcPct val="150000"/>
              </a:lnSpc>
              <a:buFont typeface="Arial" pitchFamily="34" charset="0"/>
              <a:buChar char="•"/>
            </a:pPr>
            <a:r>
              <a:rPr lang="fr-FR" dirty="0" smtClean="0">
                <a:solidFill>
                  <a:schemeClr val="tx2"/>
                </a:solidFill>
                <a:latin typeface="Constantia" pitchFamily="18" charset="0"/>
              </a:rPr>
              <a:t>Identifier et définir les besoins du client</a:t>
            </a:r>
          </a:p>
          <a:p>
            <a:pPr lvl="1" algn="just">
              <a:lnSpc>
                <a:spcPct val="150000"/>
              </a:lnSpc>
              <a:buFont typeface="Arial" pitchFamily="34" charset="0"/>
              <a:buChar char="•"/>
            </a:pPr>
            <a:r>
              <a:rPr lang="fr-FR" dirty="0" smtClean="0">
                <a:solidFill>
                  <a:schemeClr val="tx2"/>
                </a:solidFill>
                <a:latin typeface="Constantia" pitchFamily="18" charset="0"/>
              </a:rPr>
              <a:t>Fournir un cadre pour la compréhension</a:t>
            </a:r>
          </a:p>
          <a:p>
            <a:pPr lvl="1" algn="just">
              <a:lnSpc>
                <a:spcPct val="150000"/>
              </a:lnSpc>
              <a:buFont typeface="Arial" pitchFamily="34" charset="0"/>
              <a:buChar char="•"/>
            </a:pPr>
            <a:r>
              <a:rPr lang="fr-FR" dirty="0" smtClean="0">
                <a:solidFill>
                  <a:schemeClr val="tx2"/>
                </a:solidFill>
                <a:latin typeface="Constantia" pitchFamily="18" charset="0"/>
              </a:rPr>
              <a:t>Simplifier les questions complexes</a:t>
            </a:r>
          </a:p>
          <a:p>
            <a:pPr lvl="1" algn="just">
              <a:lnSpc>
                <a:spcPct val="150000"/>
              </a:lnSpc>
              <a:buFont typeface="Arial" pitchFamily="34" charset="0"/>
              <a:buChar char="•"/>
            </a:pPr>
            <a:r>
              <a:rPr lang="fr-FR" dirty="0" smtClean="0">
                <a:solidFill>
                  <a:schemeClr val="tx2"/>
                </a:solidFill>
                <a:latin typeface="Constantia" pitchFamily="18" charset="0"/>
              </a:rPr>
              <a:t>Réduire les zones de conflit</a:t>
            </a:r>
          </a:p>
          <a:p>
            <a:pPr lvl="1" algn="just">
              <a:lnSpc>
                <a:spcPct val="150000"/>
              </a:lnSpc>
              <a:buFont typeface="Arial" pitchFamily="34" charset="0"/>
              <a:buChar char="•"/>
            </a:pPr>
            <a:r>
              <a:rPr lang="fr-FR" dirty="0" smtClean="0">
                <a:solidFill>
                  <a:schemeClr val="tx2"/>
                </a:solidFill>
                <a:latin typeface="Constantia" pitchFamily="18" charset="0"/>
              </a:rPr>
              <a:t>Encourager le dialogue en cas de conflit</a:t>
            </a:r>
          </a:p>
          <a:p>
            <a:pPr lvl="1" algn="just">
              <a:lnSpc>
                <a:spcPct val="150000"/>
              </a:lnSpc>
              <a:buFont typeface="Arial" pitchFamily="34" charset="0"/>
              <a:buChar char="•"/>
            </a:pPr>
            <a:r>
              <a:rPr lang="fr-FR" dirty="0" smtClean="0">
                <a:solidFill>
                  <a:schemeClr val="tx2"/>
                </a:solidFill>
                <a:latin typeface="Constantia" pitchFamily="18" charset="0"/>
              </a:rPr>
              <a:t>….</a:t>
            </a:r>
          </a:p>
          <a:p>
            <a:pPr algn="just">
              <a:lnSpc>
                <a:spcPct val="150000"/>
              </a:lnSpc>
            </a:pPr>
            <a:endParaRPr lang="fr-FR" b="1" dirty="0" smtClean="0">
              <a:solidFill>
                <a:schemeClr val="tx2"/>
              </a:solidFill>
              <a:latin typeface="Constantia" pitchFamily="18" charset="0"/>
            </a:endParaRPr>
          </a:p>
        </p:txBody>
      </p:sp>
    </p:spTree>
  </p:cSld>
  <p:clrMapOvr>
    <a:masterClrMapping/>
  </p:clrMapOvr>
  <p:transition>
    <p:cover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21</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23/04/2022</a:t>
            </a:fld>
            <a:endParaRPr lang="fr-FR"/>
          </a:p>
        </p:txBody>
      </p:sp>
      <p:sp>
        <p:nvSpPr>
          <p:cNvPr id="6" name="Titre 5"/>
          <p:cNvSpPr txBox="1">
            <a:spLocks noGrp="1"/>
          </p:cNvSpPr>
          <p:nvPr>
            <p:ph type="title"/>
          </p:nvPr>
        </p:nvSpPr>
        <p:spPr>
          <a:xfrm>
            <a:off x="457200" y="44450"/>
            <a:ext cx="8382000" cy="3046988"/>
          </a:xfrm>
          <a:prstGeom prst="rect">
            <a:avLst/>
          </a:prstGeom>
          <a:noFill/>
        </p:spPr>
        <p:txBody>
          <a:bodyPr wrap="square" rtlCol="0">
            <a:spAutoFit/>
          </a:bodyPr>
          <a:lstStyle/>
          <a:p>
            <a:pPr algn="ctr" fontAlgn="auto">
              <a:spcBef>
                <a:spcPts val="0"/>
              </a:spcBef>
              <a:spcAft>
                <a:spcPts val="0"/>
              </a:spcAft>
            </a:pPr>
            <a:r>
              <a:rPr lang="fr-FR" sz="2800" b="1" kern="1200" dirty="0" smtClean="0">
                <a:latin typeface="Constantia" pitchFamily="18" charset="0"/>
              </a:rPr>
              <a:t>Le SLA  et le </a:t>
            </a:r>
            <a:r>
              <a:rPr lang="fr-FR" sz="2800" b="1" kern="1200" dirty="0" err="1" smtClean="0">
                <a:latin typeface="Constantia" pitchFamily="18" charset="0"/>
              </a:rPr>
              <a:t>cloud</a:t>
            </a:r>
            <a:r>
              <a:rPr lang="fr-FR" sz="2800" b="1" kern="1200" dirty="0" smtClean="0">
                <a:latin typeface="Constantia" pitchFamily="18" charset="0"/>
              </a:rPr>
              <a:t> aujourd’hui</a:t>
            </a:r>
            <a:br>
              <a:rPr lang="fr-FR" sz="2800" b="1" kern="1200" dirty="0" smtClean="0">
                <a:latin typeface="Constantia" pitchFamily="18" charset="0"/>
              </a:rPr>
            </a:br>
            <a:r>
              <a:rPr lang="fr-FR" sz="2800" b="1" kern="1200" dirty="0" smtClean="0">
                <a:latin typeface="Constantia" pitchFamily="18" charset="0"/>
              </a:rPr>
              <a:t/>
            </a:r>
            <a:br>
              <a:rPr lang="fr-FR" sz="2800" b="1" kern="1200" dirty="0" smtClean="0">
                <a:latin typeface="Constantia" pitchFamily="18" charset="0"/>
              </a:rPr>
            </a:br>
            <a:r>
              <a:rPr lang="fr-FR" sz="2800" b="1" kern="1200" dirty="0" smtClean="0">
                <a:latin typeface="Constantia" pitchFamily="18" charset="0"/>
              </a:rPr>
              <a:t/>
            </a:r>
            <a:br>
              <a:rPr lang="fr-FR" sz="2800" b="1" kern="1200" dirty="0" smtClean="0">
                <a:latin typeface="Constantia" pitchFamily="18" charset="0"/>
              </a:rPr>
            </a:br>
            <a:r>
              <a:rPr lang="fr-FR" sz="2800" b="1" kern="1200" dirty="0" smtClean="0">
                <a:latin typeface="Constantia" pitchFamily="18" charset="0"/>
              </a:rPr>
              <a:t/>
            </a:r>
            <a:br>
              <a:rPr lang="fr-FR" sz="2800" b="1" kern="1200" dirty="0" smtClean="0">
                <a:latin typeface="Constantia" pitchFamily="18" charset="0"/>
              </a:rPr>
            </a:br>
            <a:r>
              <a:rPr lang="fr-FR" sz="2800" b="1" kern="1200" dirty="0" smtClean="0">
                <a:latin typeface="Constantia" pitchFamily="18" charset="0"/>
              </a:rPr>
              <a:t> </a:t>
            </a:r>
            <a:r>
              <a:rPr lang="fr-FR" sz="2400" b="1" kern="1200" dirty="0" smtClean="0">
                <a:latin typeface="Constantia" pitchFamily="18" charset="0"/>
                <a:ea typeface="+mn-ea"/>
                <a:cs typeface="+mn-cs"/>
              </a:rPr>
              <a:t/>
            </a:r>
            <a:br>
              <a:rPr lang="fr-FR" sz="2400" b="1" kern="1200" dirty="0" smtClean="0">
                <a:latin typeface="Constantia" pitchFamily="18" charset="0"/>
                <a:ea typeface="+mn-ea"/>
                <a:cs typeface="+mn-cs"/>
              </a:rPr>
            </a:br>
            <a:r>
              <a:rPr lang="fr-FR" sz="2400" b="1" kern="1200" dirty="0" smtClean="0">
                <a:latin typeface="Constantia" pitchFamily="18" charset="0"/>
                <a:ea typeface="+mn-ea"/>
                <a:cs typeface="+mn-cs"/>
              </a:rPr>
              <a:t/>
            </a:r>
            <a:br>
              <a:rPr lang="fr-FR" sz="2400" b="1" kern="1200" dirty="0" smtClean="0">
                <a:latin typeface="Constantia" pitchFamily="18" charset="0"/>
                <a:ea typeface="+mn-ea"/>
                <a:cs typeface="+mn-cs"/>
              </a:rPr>
            </a:br>
            <a:r>
              <a:rPr lang="fr-FR" sz="2800" b="1" dirty="0" smtClean="0">
                <a:solidFill>
                  <a:schemeClr val="bg1"/>
                </a:solidFill>
                <a:latin typeface="Constantia" pitchFamily="18" charset="0"/>
              </a:rPr>
              <a:t> </a:t>
            </a:r>
            <a:endParaRPr lang="fr-FR" sz="2800" b="1" dirty="0">
              <a:solidFill>
                <a:schemeClr val="bg1"/>
              </a:solidFill>
              <a:latin typeface="Constantia" pitchFamily="18" charset="0"/>
            </a:endParaRPr>
          </a:p>
        </p:txBody>
      </p:sp>
      <p:sp>
        <p:nvSpPr>
          <p:cNvPr id="8" name="Rectangle 7"/>
          <p:cNvSpPr/>
          <p:nvPr/>
        </p:nvSpPr>
        <p:spPr>
          <a:xfrm>
            <a:off x="0" y="571480"/>
            <a:ext cx="9144000" cy="5493812"/>
          </a:xfrm>
          <a:prstGeom prst="rect">
            <a:avLst/>
          </a:prstGeom>
        </p:spPr>
        <p:txBody>
          <a:bodyPr wrap="square">
            <a:spAutoFit/>
          </a:bodyPr>
          <a:lstStyle/>
          <a:p>
            <a:pPr algn="just">
              <a:lnSpc>
                <a:spcPct val="150000"/>
              </a:lnSpc>
            </a:pPr>
            <a:r>
              <a:rPr lang="fr-FR" dirty="0" smtClean="0">
                <a:solidFill>
                  <a:schemeClr val="tx2"/>
                </a:solidFill>
                <a:latin typeface="Constantia" pitchFamily="18" charset="0"/>
              </a:rPr>
              <a:t>Le SLA aujourd'hui garantie les termes suivants :  :</a:t>
            </a:r>
          </a:p>
          <a:p>
            <a:pPr algn="just">
              <a:lnSpc>
                <a:spcPct val="150000"/>
              </a:lnSpc>
              <a:buFont typeface="Arial" pitchFamily="34" charset="0"/>
              <a:buChar char="•"/>
            </a:pPr>
            <a:r>
              <a:rPr lang="fr-FR" b="1" dirty="0" smtClean="0">
                <a:solidFill>
                  <a:schemeClr val="tx2"/>
                </a:solidFill>
                <a:latin typeface="Constantia" pitchFamily="18" charset="0"/>
              </a:rPr>
              <a:t>Réclamation au fournisseur à la suite d'une panne</a:t>
            </a:r>
          </a:p>
          <a:p>
            <a:pPr algn="just">
              <a:lnSpc>
                <a:spcPct val="150000"/>
              </a:lnSpc>
            </a:pPr>
            <a:r>
              <a:rPr lang="fr-FR" dirty="0" smtClean="0">
                <a:solidFill>
                  <a:schemeClr val="tx2"/>
                </a:solidFill>
                <a:latin typeface="Constantia" pitchFamily="18" charset="0"/>
              </a:rPr>
              <a:t>Le client doit ouvrir un ticket au support en saisissant les informations nécessaires spécifiées dans le SLA .</a:t>
            </a:r>
          </a:p>
          <a:p>
            <a:pPr algn="just">
              <a:lnSpc>
                <a:spcPct val="150000"/>
              </a:lnSpc>
              <a:buFont typeface="Arial" pitchFamily="34" charset="0"/>
              <a:buChar char="•"/>
            </a:pPr>
            <a:r>
              <a:rPr lang="fr-FR" b="1" dirty="0" smtClean="0">
                <a:solidFill>
                  <a:schemeClr val="tx2"/>
                </a:solidFill>
                <a:latin typeface="Constantia" pitchFamily="18" charset="0"/>
              </a:rPr>
              <a:t>Réclamation au fournisseur à la suite d'une faute du client</a:t>
            </a:r>
          </a:p>
          <a:p>
            <a:pPr algn="just">
              <a:lnSpc>
                <a:spcPct val="150000"/>
              </a:lnSpc>
            </a:pPr>
            <a:r>
              <a:rPr lang="fr-FR" dirty="0" smtClean="0">
                <a:solidFill>
                  <a:schemeClr val="tx2"/>
                </a:solidFill>
                <a:latin typeface="Constantia" pitchFamily="18" charset="0"/>
              </a:rPr>
              <a:t>Le client peut être pénalisé financièrement ou son compte peut être bloqué si un problème survient et le met en cause. Ceci est une cause de violation du contrat et permet de prévoir des attaques ou autres actions provenant de l'infrastructure du client .</a:t>
            </a:r>
          </a:p>
          <a:p>
            <a:pPr algn="just">
              <a:lnSpc>
                <a:spcPct val="150000"/>
              </a:lnSpc>
            </a:pPr>
            <a:r>
              <a:rPr lang="fr-FR" b="1" dirty="0" smtClean="0">
                <a:solidFill>
                  <a:schemeClr val="tx2"/>
                </a:solidFill>
                <a:latin typeface="Constantia" pitchFamily="18" charset="0"/>
              </a:rPr>
              <a:t>Réseau Privé</a:t>
            </a:r>
          </a:p>
          <a:p>
            <a:pPr algn="just">
              <a:lnSpc>
                <a:spcPct val="150000"/>
              </a:lnSpc>
            </a:pPr>
            <a:r>
              <a:rPr lang="fr-FR" dirty="0" smtClean="0">
                <a:solidFill>
                  <a:schemeClr val="tx2"/>
                </a:solidFill>
                <a:latin typeface="Constantia" pitchFamily="18" charset="0"/>
              </a:rPr>
              <a:t>Le fournisseur garanti 99,9 % de disponibilité du réseau privé entre le </a:t>
            </a:r>
            <a:r>
              <a:rPr lang="fr-FR" dirty="0" err="1" smtClean="0">
                <a:solidFill>
                  <a:schemeClr val="tx2"/>
                </a:solidFill>
                <a:latin typeface="Constantia" pitchFamily="18" charset="0"/>
              </a:rPr>
              <a:t>datacenter</a:t>
            </a:r>
            <a:r>
              <a:rPr lang="fr-FR" dirty="0" smtClean="0">
                <a:solidFill>
                  <a:schemeClr val="tx2"/>
                </a:solidFill>
                <a:latin typeface="Constantia" pitchFamily="18" charset="0"/>
              </a:rPr>
              <a:t> et le client.</a:t>
            </a:r>
          </a:p>
          <a:p>
            <a:pPr algn="just">
              <a:lnSpc>
                <a:spcPct val="150000"/>
              </a:lnSpc>
            </a:pPr>
            <a:r>
              <a:rPr lang="fr-FR" dirty="0" smtClean="0">
                <a:solidFill>
                  <a:schemeClr val="tx2"/>
                </a:solidFill>
                <a:latin typeface="Constantia" pitchFamily="18" charset="0"/>
              </a:rPr>
              <a:t>Ceci inclut la mise en place de la bande passante maximale possible et les outils d'analyses du trafic sur le réseau</a:t>
            </a:r>
          </a:p>
        </p:txBody>
      </p:sp>
    </p:spTree>
  </p:cSld>
  <p:clrMapOvr>
    <a:masterClrMapping/>
  </p:clrMapOvr>
  <p:transition>
    <p:cover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22</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23/04/2022</a:t>
            </a:fld>
            <a:endParaRPr lang="fr-FR"/>
          </a:p>
        </p:txBody>
      </p:sp>
      <p:sp>
        <p:nvSpPr>
          <p:cNvPr id="6" name="Titre 5"/>
          <p:cNvSpPr txBox="1">
            <a:spLocks noGrp="1"/>
          </p:cNvSpPr>
          <p:nvPr>
            <p:ph type="title"/>
          </p:nvPr>
        </p:nvSpPr>
        <p:spPr>
          <a:xfrm>
            <a:off x="457200" y="44450"/>
            <a:ext cx="8382000" cy="3046988"/>
          </a:xfrm>
          <a:prstGeom prst="rect">
            <a:avLst/>
          </a:prstGeom>
          <a:noFill/>
        </p:spPr>
        <p:txBody>
          <a:bodyPr wrap="square" rtlCol="0">
            <a:spAutoFit/>
          </a:bodyPr>
          <a:lstStyle/>
          <a:p>
            <a:pPr algn="ctr" fontAlgn="auto">
              <a:spcBef>
                <a:spcPts val="0"/>
              </a:spcBef>
              <a:spcAft>
                <a:spcPts val="0"/>
              </a:spcAft>
            </a:pPr>
            <a:r>
              <a:rPr lang="fr-FR" sz="2800" b="1" kern="1200" dirty="0" smtClean="0">
                <a:latin typeface="Constantia" pitchFamily="18" charset="0"/>
              </a:rPr>
              <a:t>Le SLA  et le </a:t>
            </a:r>
            <a:r>
              <a:rPr lang="fr-FR" sz="2800" b="1" kern="1200" dirty="0" err="1" smtClean="0">
                <a:latin typeface="Constantia" pitchFamily="18" charset="0"/>
              </a:rPr>
              <a:t>cloud</a:t>
            </a:r>
            <a:r>
              <a:rPr lang="fr-FR" sz="2800" b="1" kern="1200" dirty="0" smtClean="0">
                <a:latin typeface="Constantia" pitchFamily="18" charset="0"/>
              </a:rPr>
              <a:t> aujourd’hui</a:t>
            </a:r>
            <a:br>
              <a:rPr lang="fr-FR" sz="2800" b="1" kern="1200" dirty="0" smtClean="0">
                <a:latin typeface="Constantia" pitchFamily="18" charset="0"/>
              </a:rPr>
            </a:br>
            <a:r>
              <a:rPr lang="fr-FR" sz="2800" b="1" kern="1200" dirty="0" smtClean="0">
                <a:latin typeface="Constantia" pitchFamily="18" charset="0"/>
              </a:rPr>
              <a:t/>
            </a:r>
            <a:br>
              <a:rPr lang="fr-FR" sz="2800" b="1" kern="1200" dirty="0" smtClean="0">
                <a:latin typeface="Constantia" pitchFamily="18" charset="0"/>
              </a:rPr>
            </a:br>
            <a:r>
              <a:rPr lang="fr-FR" sz="2800" b="1" kern="1200" dirty="0" smtClean="0">
                <a:latin typeface="Constantia" pitchFamily="18" charset="0"/>
              </a:rPr>
              <a:t/>
            </a:r>
            <a:br>
              <a:rPr lang="fr-FR" sz="2800" b="1" kern="1200" dirty="0" smtClean="0">
                <a:latin typeface="Constantia" pitchFamily="18" charset="0"/>
              </a:rPr>
            </a:br>
            <a:r>
              <a:rPr lang="fr-FR" sz="2800" b="1" kern="1200" dirty="0" smtClean="0">
                <a:latin typeface="Constantia" pitchFamily="18" charset="0"/>
              </a:rPr>
              <a:t/>
            </a:r>
            <a:br>
              <a:rPr lang="fr-FR" sz="2800" b="1" kern="1200" dirty="0" smtClean="0">
                <a:latin typeface="Constantia" pitchFamily="18" charset="0"/>
              </a:rPr>
            </a:br>
            <a:r>
              <a:rPr lang="fr-FR" sz="2800" b="1" kern="1200" dirty="0" smtClean="0">
                <a:latin typeface="Constantia" pitchFamily="18" charset="0"/>
              </a:rPr>
              <a:t> </a:t>
            </a:r>
            <a:r>
              <a:rPr lang="fr-FR" sz="2400" b="1" kern="1200" dirty="0" smtClean="0">
                <a:latin typeface="Constantia" pitchFamily="18" charset="0"/>
                <a:ea typeface="+mn-ea"/>
                <a:cs typeface="+mn-cs"/>
              </a:rPr>
              <a:t/>
            </a:r>
            <a:br>
              <a:rPr lang="fr-FR" sz="2400" b="1" kern="1200" dirty="0" smtClean="0">
                <a:latin typeface="Constantia" pitchFamily="18" charset="0"/>
                <a:ea typeface="+mn-ea"/>
                <a:cs typeface="+mn-cs"/>
              </a:rPr>
            </a:br>
            <a:r>
              <a:rPr lang="fr-FR" sz="2400" b="1" kern="1200" dirty="0" smtClean="0">
                <a:latin typeface="Constantia" pitchFamily="18" charset="0"/>
                <a:ea typeface="+mn-ea"/>
                <a:cs typeface="+mn-cs"/>
              </a:rPr>
              <a:t/>
            </a:r>
            <a:br>
              <a:rPr lang="fr-FR" sz="2400" b="1" kern="1200" dirty="0" smtClean="0">
                <a:latin typeface="Constantia" pitchFamily="18" charset="0"/>
                <a:ea typeface="+mn-ea"/>
                <a:cs typeface="+mn-cs"/>
              </a:rPr>
            </a:br>
            <a:r>
              <a:rPr lang="fr-FR" sz="2800" b="1" dirty="0" smtClean="0">
                <a:solidFill>
                  <a:schemeClr val="bg1"/>
                </a:solidFill>
                <a:latin typeface="Constantia" pitchFamily="18" charset="0"/>
              </a:rPr>
              <a:t> </a:t>
            </a:r>
            <a:endParaRPr lang="fr-FR" sz="2800" b="1" dirty="0">
              <a:solidFill>
                <a:schemeClr val="bg1"/>
              </a:solidFill>
              <a:latin typeface="Constantia" pitchFamily="18" charset="0"/>
            </a:endParaRPr>
          </a:p>
        </p:txBody>
      </p:sp>
      <p:sp>
        <p:nvSpPr>
          <p:cNvPr id="8" name="Rectangle 7"/>
          <p:cNvSpPr/>
          <p:nvPr/>
        </p:nvSpPr>
        <p:spPr>
          <a:xfrm>
            <a:off x="0" y="571480"/>
            <a:ext cx="9144000" cy="5909310"/>
          </a:xfrm>
          <a:prstGeom prst="rect">
            <a:avLst/>
          </a:prstGeom>
        </p:spPr>
        <p:txBody>
          <a:bodyPr wrap="square">
            <a:spAutoFit/>
          </a:bodyPr>
          <a:lstStyle/>
          <a:p>
            <a:pPr algn="just">
              <a:lnSpc>
                <a:spcPct val="150000"/>
              </a:lnSpc>
            </a:pPr>
            <a:endParaRPr lang="fr-FR" b="1" dirty="0" smtClean="0">
              <a:solidFill>
                <a:schemeClr val="tx2"/>
              </a:solidFill>
              <a:latin typeface="Constantia" pitchFamily="18" charset="0"/>
            </a:endParaRPr>
          </a:p>
          <a:p>
            <a:pPr algn="just">
              <a:lnSpc>
                <a:spcPct val="150000"/>
              </a:lnSpc>
            </a:pPr>
            <a:r>
              <a:rPr lang="fr-FR" b="1" dirty="0" smtClean="0">
                <a:solidFill>
                  <a:schemeClr val="tx2"/>
                </a:solidFill>
                <a:latin typeface="Constantia" pitchFamily="18" charset="0"/>
              </a:rPr>
              <a:t>Réseau Public</a:t>
            </a:r>
          </a:p>
          <a:p>
            <a:pPr algn="just">
              <a:lnSpc>
                <a:spcPct val="150000"/>
              </a:lnSpc>
            </a:pPr>
            <a:r>
              <a:rPr lang="fr-FR" dirty="0" smtClean="0">
                <a:solidFill>
                  <a:schemeClr val="tx2"/>
                </a:solidFill>
                <a:latin typeface="Constantia" pitchFamily="18" charset="0"/>
              </a:rPr>
              <a:t>Le fournisseur garanti 99,9 % de disponibilité du réseau public (internet), avec des redondances sur les connexions.</a:t>
            </a:r>
          </a:p>
          <a:p>
            <a:pPr algn="just">
              <a:lnSpc>
                <a:spcPct val="150000"/>
              </a:lnSpc>
            </a:pPr>
            <a:endParaRPr lang="fr-FR" dirty="0" smtClean="0">
              <a:solidFill>
                <a:schemeClr val="tx2"/>
              </a:solidFill>
              <a:latin typeface="Constantia" pitchFamily="18" charset="0"/>
            </a:endParaRPr>
          </a:p>
          <a:p>
            <a:pPr algn="just">
              <a:lnSpc>
                <a:spcPct val="150000"/>
              </a:lnSpc>
            </a:pPr>
            <a:r>
              <a:rPr lang="fr-FR" b="1" dirty="0" smtClean="0">
                <a:solidFill>
                  <a:schemeClr val="tx2"/>
                </a:solidFill>
                <a:latin typeface="Constantia" pitchFamily="18" charset="0"/>
              </a:rPr>
              <a:t>La redondance des infrastructures</a:t>
            </a:r>
          </a:p>
          <a:p>
            <a:pPr algn="just">
              <a:lnSpc>
                <a:spcPct val="150000"/>
              </a:lnSpc>
            </a:pPr>
            <a:endParaRPr lang="fr-FR" b="1" dirty="0" smtClean="0">
              <a:solidFill>
                <a:schemeClr val="tx2"/>
              </a:solidFill>
              <a:latin typeface="Constantia" pitchFamily="18" charset="0"/>
            </a:endParaRPr>
          </a:p>
          <a:p>
            <a:pPr algn="just">
              <a:lnSpc>
                <a:spcPct val="150000"/>
              </a:lnSpc>
            </a:pPr>
            <a:r>
              <a:rPr lang="fr-FR" dirty="0" smtClean="0">
                <a:solidFill>
                  <a:schemeClr val="tx2"/>
                </a:solidFill>
                <a:latin typeface="Constantia" pitchFamily="18" charset="0"/>
              </a:rPr>
              <a:t>Le fournisseur garantie 99,9 % de disponibilité des infrastructures et des services .</a:t>
            </a:r>
          </a:p>
          <a:p>
            <a:pPr algn="just">
              <a:lnSpc>
                <a:spcPct val="150000"/>
              </a:lnSpc>
            </a:pPr>
            <a:endParaRPr lang="fr-FR" dirty="0" smtClean="0">
              <a:solidFill>
                <a:schemeClr val="tx2"/>
              </a:solidFill>
              <a:latin typeface="Constantia" pitchFamily="18" charset="0"/>
            </a:endParaRPr>
          </a:p>
          <a:p>
            <a:pPr algn="just">
              <a:lnSpc>
                <a:spcPct val="150000"/>
              </a:lnSpc>
            </a:pPr>
            <a:r>
              <a:rPr lang="fr-FR" b="1" dirty="0" smtClean="0">
                <a:solidFill>
                  <a:schemeClr val="tx2"/>
                </a:solidFill>
                <a:latin typeface="Constantia" pitchFamily="18" charset="0"/>
              </a:rPr>
              <a:t>Le changement de matériel</a:t>
            </a:r>
          </a:p>
          <a:p>
            <a:pPr algn="just">
              <a:lnSpc>
                <a:spcPct val="150000"/>
              </a:lnSpc>
            </a:pPr>
            <a:endParaRPr lang="fr-FR" b="1" dirty="0" smtClean="0">
              <a:solidFill>
                <a:schemeClr val="tx2"/>
              </a:solidFill>
              <a:latin typeface="Constantia" pitchFamily="18" charset="0"/>
            </a:endParaRPr>
          </a:p>
          <a:p>
            <a:pPr algn="just">
              <a:lnSpc>
                <a:spcPct val="150000"/>
              </a:lnSpc>
            </a:pPr>
            <a:r>
              <a:rPr lang="fr-FR" dirty="0" smtClean="0">
                <a:solidFill>
                  <a:schemeClr val="tx2"/>
                </a:solidFill>
                <a:latin typeface="Constantia" pitchFamily="18" charset="0"/>
              </a:rPr>
              <a:t>Pour répondre à la demande du client ou un besoin de maintenance de l'infrastructure, des</a:t>
            </a:r>
          </a:p>
          <a:p>
            <a:pPr algn="just">
              <a:lnSpc>
                <a:spcPct val="150000"/>
              </a:lnSpc>
            </a:pPr>
            <a:r>
              <a:rPr lang="fr-FR" dirty="0" smtClean="0">
                <a:solidFill>
                  <a:schemeClr val="tx2"/>
                </a:solidFill>
                <a:latin typeface="Constantia" pitchFamily="18" charset="0"/>
              </a:rPr>
              <a:t>changements de matériels peuvent être nécessaires. Ces changements doivent être planifiés et si ce changement n'est pas possible, une pénalité sera appliquée au fournisseur .</a:t>
            </a:r>
          </a:p>
        </p:txBody>
      </p:sp>
    </p:spTree>
  </p:cSld>
  <p:clrMapOvr>
    <a:masterClrMapping/>
  </p:clrMapOvr>
  <p:transition>
    <p:cover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23</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23/04/2022</a:t>
            </a:fld>
            <a:endParaRPr lang="fr-FR"/>
          </a:p>
        </p:txBody>
      </p:sp>
      <p:sp>
        <p:nvSpPr>
          <p:cNvPr id="6" name="Titre 5"/>
          <p:cNvSpPr txBox="1">
            <a:spLocks noGrp="1"/>
          </p:cNvSpPr>
          <p:nvPr>
            <p:ph type="title"/>
          </p:nvPr>
        </p:nvSpPr>
        <p:spPr>
          <a:xfrm>
            <a:off x="457200" y="44450"/>
            <a:ext cx="8382000" cy="1754326"/>
          </a:xfrm>
          <a:prstGeom prst="rect">
            <a:avLst/>
          </a:prstGeom>
          <a:noFill/>
        </p:spPr>
        <p:txBody>
          <a:bodyPr wrap="square" rtlCol="0">
            <a:spAutoFit/>
          </a:bodyPr>
          <a:lstStyle/>
          <a:p>
            <a:pPr algn="ctr" fontAlgn="auto">
              <a:spcBef>
                <a:spcPts val="0"/>
              </a:spcBef>
              <a:spcAft>
                <a:spcPts val="0"/>
              </a:spcAft>
            </a:pPr>
            <a:r>
              <a:rPr lang="fr-FR" sz="2800" b="1" kern="1200" dirty="0" smtClean="0">
                <a:latin typeface="Constantia" pitchFamily="18" charset="0"/>
              </a:rPr>
              <a:t>Standardisation du  SLA</a:t>
            </a:r>
            <a:br>
              <a:rPr lang="fr-FR" sz="2800" b="1" kern="1200" dirty="0" smtClean="0">
                <a:latin typeface="Constantia" pitchFamily="18" charset="0"/>
              </a:rPr>
            </a:br>
            <a:r>
              <a:rPr lang="fr-FR" sz="2800" b="1" kern="1200" dirty="0" smtClean="0">
                <a:latin typeface="Constantia" pitchFamily="18" charset="0"/>
              </a:rPr>
              <a:t> </a:t>
            </a:r>
            <a:r>
              <a:rPr lang="fr-FR" sz="2400" b="1" kern="1200" dirty="0" smtClean="0">
                <a:latin typeface="Constantia" pitchFamily="18" charset="0"/>
                <a:ea typeface="+mn-ea"/>
                <a:cs typeface="+mn-cs"/>
              </a:rPr>
              <a:t/>
            </a:r>
            <a:br>
              <a:rPr lang="fr-FR" sz="2400" b="1" kern="1200" dirty="0" smtClean="0">
                <a:latin typeface="Constantia" pitchFamily="18" charset="0"/>
                <a:ea typeface="+mn-ea"/>
                <a:cs typeface="+mn-cs"/>
              </a:rPr>
            </a:br>
            <a:r>
              <a:rPr lang="fr-FR" sz="2400" b="1" kern="1200" dirty="0" smtClean="0">
                <a:latin typeface="Constantia" pitchFamily="18" charset="0"/>
                <a:ea typeface="+mn-ea"/>
                <a:cs typeface="+mn-cs"/>
              </a:rPr>
              <a:t/>
            </a:r>
            <a:br>
              <a:rPr lang="fr-FR" sz="2400" b="1" kern="1200" dirty="0" smtClean="0">
                <a:latin typeface="Constantia" pitchFamily="18" charset="0"/>
                <a:ea typeface="+mn-ea"/>
                <a:cs typeface="+mn-cs"/>
              </a:rPr>
            </a:br>
            <a:r>
              <a:rPr lang="fr-FR" sz="2800" b="1" dirty="0" smtClean="0">
                <a:solidFill>
                  <a:schemeClr val="bg1"/>
                </a:solidFill>
                <a:latin typeface="Constantia" pitchFamily="18" charset="0"/>
              </a:rPr>
              <a:t> </a:t>
            </a:r>
            <a:endParaRPr lang="fr-FR" sz="2800" b="1" dirty="0">
              <a:solidFill>
                <a:schemeClr val="bg1"/>
              </a:solidFill>
              <a:latin typeface="Constantia" pitchFamily="18" charset="0"/>
            </a:endParaRPr>
          </a:p>
        </p:txBody>
      </p:sp>
      <p:sp>
        <p:nvSpPr>
          <p:cNvPr id="8" name="Rectangle 7"/>
          <p:cNvSpPr/>
          <p:nvPr/>
        </p:nvSpPr>
        <p:spPr>
          <a:xfrm>
            <a:off x="0" y="571480"/>
            <a:ext cx="9144000" cy="5909310"/>
          </a:xfrm>
          <a:prstGeom prst="rect">
            <a:avLst/>
          </a:prstGeom>
        </p:spPr>
        <p:txBody>
          <a:bodyPr wrap="square">
            <a:spAutoFit/>
          </a:bodyPr>
          <a:lstStyle/>
          <a:p>
            <a:pPr algn="just">
              <a:lnSpc>
                <a:spcPct val="150000"/>
              </a:lnSpc>
            </a:pPr>
            <a:endParaRPr lang="fr-FR" b="1" dirty="0" smtClean="0">
              <a:solidFill>
                <a:schemeClr val="tx2"/>
              </a:solidFill>
              <a:latin typeface="Constantia" pitchFamily="18" charset="0"/>
            </a:endParaRPr>
          </a:p>
          <a:p>
            <a:pPr algn="just">
              <a:lnSpc>
                <a:spcPct val="150000"/>
              </a:lnSpc>
            </a:pPr>
            <a:r>
              <a:rPr lang="fr-FR" dirty="0" smtClean="0">
                <a:solidFill>
                  <a:schemeClr val="tx2"/>
                </a:solidFill>
                <a:latin typeface="Constantia" pitchFamily="18" charset="0"/>
              </a:rPr>
              <a:t>Pour garantir un niveau de sécurité, le SLA doit définir les méthodes utilisées pour maintenir et garantir la sécurité de l'infrastructure </a:t>
            </a:r>
            <a:r>
              <a:rPr lang="fr-FR" dirty="0" err="1" smtClean="0">
                <a:solidFill>
                  <a:schemeClr val="tx2"/>
                </a:solidFill>
                <a:latin typeface="Constantia" pitchFamily="18" charset="0"/>
              </a:rPr>
              <a:t>cloud</a:t>
            </a:r>
            <a:r>
              <a:rPr lang="fr-FR" dirty="0" smtClean="0">
                <a:solidFill>
                  <a:schemeClr val="tx2"/>
                </a:solidFill>
                <a:latin typeface="Constantia" pitchFamily="18" charset="0"/>
              </a:rPr>
              <a:t> qui sera utilisée par le client.</a:t>
            </a:r>
          </a:p>
          <a:p>
            <a:pPr algn="just">
              <a:lnSpc>
                <a:spcPct val="150000"/>
              </a:lnSpc>
            </a:pPr>
            <a:r>
              <a:rPr lang="fr-FR" dirty="0" smtClean="0">
                <a:solidFill>
                  <a:schemeClr val="tx2"/>
                </a:solidFill>
                <a:latin typeface="Constantia" pitchFamily="18" charset="0"/>
              </a:rPr>
              <a:t>Les termes en discussions pour la standardisation du SLA sont:</a:t>
            </a:r>
          </a:p>
          <a:p>
            <a:pPr algn="just">
              <a:lnSpc>
                <a:spcPct val="150000"/>
              </a:lnSpc>
            </a:pPr>
            <a:r>
              <a:rPr lang="fr-FR" b="1" dirty="0" smtClean="0">
                <a:solidFill>
                  <a:schemeClr val="tx2"/>
                </a:solidFill>
                <a:latin typeface="Constantia" pitchFamily="18" charset="0"/>
              </a:rPr>
              <a:t>Accès d'utilisateur privilégié</a:t>
            </a:r>
          </a:p>
          <a:p>
            <a:pPr algn="just">
              <a:lnSpc>
                <a:spcPct val="150000"/>
              </a:lnSpc>
            </a:pPr>
            <a:r>
              <a:rPr lang="fr-FR" dirty="0" smtClean="0">
                <a:solidFill>
                  <a:schemeClr val="tx2"/>
                </a:solidFill>
                <a:latin typeface="Constantia" pitchFamily="18" charset="0"/>
              </a:rPr>
              <a:t>Les administrateurs ont un accès global aux informations, il est nécessaire de définir les</a:t>
            </a:r>
          </a:p>
          <a:p>
            <a:pPr algn="just">
              <a:lnSpc>
                <a:spcPct val="150000"/>
              </a:lnSpc>
            </a:pPr>
            <a:r>
              <a:rPr lang="fr-FR" dirty="0" smtClean="0">
                <a:solidFill>
                  <a:schemeClr val="tx2"/>
                </a:solidFill>
                <a:latin typeface="Constantia" pitchFamily="18" charset="0"/>
              </a:rPr>
              <a:t>administrateurs habilités à intervenir sur les infrastructures du client dans le cadre de la</a:t>
            </a:r>
          </a:p>
          <a:p>
            <a:pPr algn="just">
              <a:lnSpc>
                <a:spcPct val="150000"/>
              </a:lnSpc>
            </a:pPr>
            <a:r>
              <a:rPr lang="fr-FR" dirty="0" smtClean="0">
                <a:solidFill>
                  <a:schemeClr val="tx2"/>
                </a:solidFill>
                <a:latin typeface="Constantia" pitchFamily="18" charset="0"/>
              </a:rPr>
              <a:t>confidentialité des données d'une entreprise .</a:t>
            </a:r>
          </a:p>
          <a:p>
            <a:pPr algn="just">
              <a:lnSpc>
                <a:spcPct val="150000"/>
              </a:lnSpc>
            </a:pPr>
            <a:r>
              <a:rPr lang="fr-FR" b="1" dirty="0" smtClean="0">
                <a:solidFill>
                  <a:schemeClr val="tx2"/>
                </a:solidFill>
                <a:latin typeface="Constantia" pitchFamily="18" charset="0"/>
              </a:rPr>
              <a:t>Conformité règlementaire</a:t>
            </a:r>
          </a:p>
          <a:p>
            <a:pPr algn="just">
              <a:lnSpc>
                <a:spcPct val="150000"/>
              </a:lnSpc>
            </a:pPr>
            <a:r>
              <a:rPr lang="fr-FR" dirty="0" smtClean="0">
                <a:solidFill>
                  <a:schemeClr val="tx2"/>
                </a:solidFill>
                <a:latin typeface="Constantia" pitchFamily="18" charset="0"/>
              </a:rPr>
              <a:t>Le client est responsable de la sécurité et l'intégrité de ces données. Pour cela, le fournisseur de </a:t>
            </a:r>
            <a:r>
              <a:rPr lang="fr-FR" dirty="0" err="1" smtClean="0">
                <a:solidFill>
                  <a:schemeClr val="tx2"/>
                </a:solidFill>
                <a:latin typeface="Constantia" pitchFamily="18" charset="0"/>
              </a:rPr>
              <a:t>cloud</a:t>
            </a:r>
            <a:r>
              <a:rPr lang="fr-FR" dirty="0" smtClean="0">
                <a:solidFill>
                  <a:schemeClr val="tx2"/>
                </a:solidFill>
                <a:latin typeface="Constantia" pitchFamily="18" charset="0"/>
              </a:rPr>
              <a:t> fournis les services et outils nécessaires au bon déroulement de ces tâches. Le prestataire traditionnel est soumis à des audits et des certifications. Les fournisseurs de </a:t>
            </a:r>
            <a:r>
              <a:rPr lang="fr-FR" dirty="0" err="1" smtClean="0">
                <a:solidFill>
                  <a:schemeClr val="tx2"/>
                </a:solidFill>
                <a:latin typeface="Constantia" pitchFamily="18" charset="0"/>
              </a:rPr>
              <a:t>cloud</a:t>
            </a:r>
            <a:r>
              <a:rPr lang="fr-FR" dirty="0" smtClean="0">
                <a:solidFill>
                  <a:schemeClr val="tx2"/>
                </a:solidFill>
                <a:latin typeface="Constantia" pitchFamily="18" charset="0"/>
              </a:rPr>
              <a:t> qui refusent ces audits doivent le signaler aux clients et spécifier que le client ne peut qu'utiliser les fonctions les plus insignifiantes</a:t>
            </a:r>
          </a:p>
        </p:txBody>
      </p:sp>
    </p:spTree>
  </p:cSld>
  <p:clrMapOvr>
    <a:masterClrMapping/>
  </p:clrMapOvr>
  <p:transition>
    <p:cover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24</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23/04/2022</a:t>
            </a:fld>
            <a:endParaRPr lang="fr-FR"/>
          </a:p>
        </p:txBody>
      </p:sp>
      <p:sp>
        <p:nvSpPr>
          <p:cNvPr id="6" name="Titre 5"/>
          <p:cNvSpPr txBox="1">
            <a:spLocks noGrp="1"/>
          </p:cNvSpPr>
          <p:nvPr>
            <p:ph type="title"/>
          </p:nvPr>
        </p:nvSpPr>
        <p:spPr>
          <a:xfrm>
            <a:off x="457200" y="44450"/>
            <a:ext cx="8382000" cy="1754326"/>
          </a:xfrm>
          <a:prstGeom prst="rect">
            <a:avLst/>
          </a:prstGeom>
          <a:noFill/>
        </p:spPr>
        <p:txBody>
          <a:bodyPr wrap="square" rtlCol="0">
            <a:spAutoFit/>
          </a:bodyPr>
          <a:lstStyle/>
          <a:p>
            <a:pPr algn="ctr" fontAlgn="auto">
              <a:spcBef>
                <a:spcPts val="0"/>
              </a:spcBef>
              <a:spcAft>
                <a:spcPts val="0"/>
              </a:spcAft>
            </a:pPr>
            <a:r>
              <a:rPr lang="fr-FR" sz="2800" b="1" kern="1200" dirty="0" smtClean="0">
                <a:latin typeface="Constantia" pitchFamily="18" charset="0"/>
              </a:rPr>
              <a:t>Standardisation du  SLA</a:t>
            </a:r>
            <a:br>
              <a:rPr lang="fr-FR" sz="2800" b="1" kern="1200" dirty="0" smtClean="0">
                <a:latin typeface="Constantia" pitchFamily="18" charset="0"/>
              </a:rPr>
            </a:br>
            <a:r>
              <a:rPr lang="fr-FR" sz="2800" b="1" kern="1200" dirty="0" smtClean="0">
                <a:latin typeface="Constantia" pitchFamily="18" charset="0"/>
              </a:rPr>
              <a:t> </a:t>
            </a:r>
            <a:r>
              <a:rPr lang="fr-FR" sz="2400" b="1" kern="1200" dirty="0" smtClean="0">
                <a:latin typeface="Constantia" pitchFamily="18" charset="0"/>
                <a:ea typeface="+mn-ea"/>
                <a:cs typeface="+mn-cs"/>
              </a:rPr>
              <a:t/>
            </a:r>
            <a:br>
              <a:rPr lang="fr-FR" sz="2400" b="1" kern="1200" dirty="0" smtClean="0">
                <a:latin typeface="Constantia" pitchFamily="18" charset="0"/>
                <a:ea typeface="+mn-ea"/>
                <a:cs typeface="+mn-cs"/>
              </a:rPr>
            </a:br>
            <a:r>
              <a:rPr lang="fr-FR" sz="2400" b="1" kern="1200" dirty="0" smtClean="0">
                <a:latin typeface="Constantia" pitchFamily="18" charset="0"/>
                <a:ea typeface="+mn-ea"/>
                <a:cs typeface="+mn-cs"/>
              </a:rPr>
              <a:t/>
            </a:r>
            <a:br>
              <a:rPr lang="fr-FR" sz="2400" b="1" kern="1200" dirty="0" smtClean="0">
                <a:latin typeface="Constantia" pitchFamily="18" charset="0"/>
                <a:ea typeface="+mn-ea"/>
                <a:cs typeface="+mn-cs"/>
              </a:rPr>
            </a:br>
            <a:r>
              <a:rPr lang="fr-FR" sz="2800" b="1" dirty="0" smtClean="0">
                <a:solidFill>
                  <a:schemeClr val="bg1"/>
                </a:solidFill>
                <a:latin typeface="Constantia" pitchFamily="18" charset="0"/>
              </a:rPr>
              <a:t> </a:t>
            </a:r>
            <a:endParaRPr lang="fr-FR" sz="2800" b="1" dirty="0">
              <a:solidFill>
                <a:schemeClr val="bg1"/>
              </a:solidFill>
              <a:latin typeface="Constantia" pitchFamily="18" charset="0"/>
            </a:endParaRPr>
          </a:p>
        </p:txBody>
      </p:sp>
      <p:sp>
        <p:nvSpPr>
          <p:cNvPr id="8" name="Rectangle 7"/>
          <p:cNvSpPr/>
          <p:nvPr/>
        </p:nvSpPr>
        <p:spPr>
          <a:xfrm>
            <a:off x="0" y="571480"/>
            <a:ext cx="9144000" cy="5078313"/>
          </a:xfrm>
          <a:prstGeom prst="rect">
            <a:avLst/>
          </a:prstGeom>
        </p:spPr>
        <p:txBody>
          <a:bodyPr wrap="square">
            <a:spAutoFit/>
          </a:bodyPr>
          <a:lstStyle/>
          <a:p>
            <a:pPr algn="just">
              <a:lnSpc>
                <a:spcPct val="150000"/>
              </a:lnSpc>
            </a:pPr>
            <a:r>
              <a:rPr lang="fr-FR" b="1" dirty="0" smtClean="0">
                <a:solidFill>
                  <a:schemeClr val="tx2"/>
                </a:solidFill>
                <a:latin typeface="Constantia" pitchFamily="18" charset="0"/>
              </a:rPr>
              <a:t>L'emplacement des données</a:t>
            </a:r>
          </a:p>
          <a:p>
            <a:pPr algn="just">
              <a:lnSpc>
                <a:spcPct val="150000"/>
              </a:lnSpc>
            </a:pPr>
            <a:r>
              <a:rPr lang="fr-FR" dirty="0" smtClean="0">
                <a:solidFill>
                  <a:schemeClr val="tx2"/>
                </a:solidFill>
                <a:latin typeface="Constantia" pitchFamily="18" charset="0"/>
              </a:rPr>
              <a:t>Dans le </a:t>
            </a:r>
            <a:r>
              <a:rPr lang="fr-FR" dirty="0" err="1" smtClean="0">
                <a:solidFill>
                  <a:schemeClr val="tx2"/>
                </a:solidFill>
                <a:latin typeface="Constantia" pitchFamily="18" charset="0"/>
              </a:rPr>
              <a:t>cloud</a:t>
            </a:r>
            <a:r>
              <a:rPr lang="fr-FR" dirty="0" smtClean="0">
                <a:solidFill>
                  <a:schemeClr val="tx2"/>
                </a:solidFill>
                <a:latin typeface="Constantia" pitchFamily="18" charset="0"/>
              </a:rPr>
              <a:t>, une notion de localisation des données est difficile à acquérir. En effet, un</a:t>
            </a:r>
          </a:p>
          <a:p>
            <a:pPr algn="just">
              <a:lnSpc>
                <a:spcPct val="150000"/>
              </a:lnSpc>
            </a:pPr>
            <a:r>
              <a:rPr lang="fr-FR" dirty="0" smtClean="0">
                <a:solidFill>
                  <a:schemeClr val="tx2"/>
                </a:solidFill>
                <a:latin typeface="Constantia" pitchFamily="18" charset="0"/>
              </a:rPr>
              <a:t>fournisseur de </a:t>
            </a:r>
            <a:r>
              <a:rPr lang="fr-FR" dirty="0" err="1" smtClean="0">
                <a:solidFill>
                  <a:schemeClr val="tx2"/>
                </a:solidFill>
                <a:latin typeface="Constantia" pitchFamily="18" charset="0"/>
              </a:rPr>
              <a:t>cloud</a:t>
            </a:r>
            <a:r>
              <a:rPr lang="fr-FR" dirty="0" smtClean="0">
                <a:solidFill>
                  <a:schemeClr val="tx2"/>
                </a:solidFill>
                <a:latin typeface="Constantia" pitchFamily="18" charset="0"/>
              </a:rPr>
              <a:t> dispose de plusieurs </a:t>
            </a:r>
            <a:r>
              <a:rPr lang="fr-FR" dirty="0" err="1" smtClean="0">
                <a:solidFill>
                  <a:schemeClr val="tx2"/>
                </a:solidFill>
                <a:latin typeface="Constantia" pitchFamily="18" charset="0"/>
              </a:rPr>
              <a:t>datacenter</a:t>
            </a:r>
            <a:r>
              <a:rPr lang="fr-FR" dirty="0" smtClean="0">
                <a:solidFill>
                  <a:schemeClr val="tx2"/>
                </a:solidFill>
                <a:latin typeface="Constantia" pitchFamily="18" charset="0"/>
              </a:rPr>
              <a:t> à travers le monde et dans des pays</a:t>
            </a:r>
          </a:p>
          <a:p>
            <a:pPr algn="just">
              <a:lnSpc>
                <a:spcPct val="150000"/>
              </a:lnSpc>
            </a:pPr>
            <a:r>
              <a:rPr lang="fr-FR" dirty="0" smtClean="0">
                <a:solidFill>
                  <a:schemeClr val="tx2"/>
                </a:solidFill>
                <a:latin typeface="Constantia" pitchFamily="18" charset="0"/>
              </a:rPr>
              <a:t>différents. C'est pour cela qu'il est nécessaire que le client prennent connaissance de la</a:t>
            </a:r>
          </a:p>
          <a:p>
            <a:pPr algn="just">
              <a:lnSpc>
                <a:spcPct val="150000"/>
              </a:lnSpc>
            </a:pPr>
            <a:r>
              <a:rPr lang="fr-FR" dirty="0" smtClean="0">
                <a:solidFill>
                  <a:schemeClr val="tx2"/>
                </a:solidFill>
                <a:latin typeface="Constantia" pitchFamily="18" charset="0"/>
              </a:rPr>
              <a:t>localisation de ces données, car celle-ci peuvent être stockées dans des pays ou les lois de</a:t>
            </a:r>
          </a:p>
          <a:p>
            <a:pPr algn="just">
              <a:lnSpc>
                <a:spcPct val="150000"/>
              </a:lnSpc>
            </a:pPr>
            <a:r>
              <a:rPr lang="fr-FR" dirty="0" smtClean="0">
                <a:solidFill>
                  <a:schemeClr val="tx2"/>
                </a:solidFill>
                <a:latin typeface="Constantia" pitchFamily="18" charset="0"/>
              </a:rPr>
              <a:t>confidentialité des données sont différentes.</a:t>
            </a:r>
          </a:p>
          <a:p>
            <a:pPr algn="just">
              <a:lnSpc>
                <a:spcPct val="150000"/>
              </a:lnSpc>
            </a:pPr>
            <a:r>
              <a:rPr lang="fr-FR" b="1" dirty="0" smtClean="0">
                <a:solidFill>
                  <a:schemeClr val="tx2"/>
                </a:solidFill>
                <a:latin typeface="Constantia" pitchFamily="18" charset="0"/>
              </a:rPr>
              <a:t>Ségrégation de données</a:t>
            </a:r>
          </a:p>
          <a:p>
            <a:pPr algn="just">
              <a:lnSpc>
                <a:spcPct val="150000"/>
              </a:lnSpc>
            </a:pPr>
            <a:r>
              <a:rPr lang="fr-FR" dirty="0" smtClean="0">
                <a:solidFill>
                  <a:schemeClr val="tx2"/>
                </a:solidFill>
                <a:latin typeface="Constantia" pitchFamily="18" charset="0"/>
              </a:rPr>
              <a:t>Les données dans le </a:t>
            </a:r>
            <a:r>
              <a:rPr lang="fr-FR" dirty="0" err="1" smtClean="0">
                <a:solidFill>
                  <a:schemeClr val="tx2"/>
                </a:solidFill>
                <a:latin typeface="Constantia" pitchFamily="18" charset="0"/>
              </a:rPr>
              <a:t>cloud</a:t>
            </a:r>
            <a:r>
              <a:rPr lang="fr-FR" dirty="0" smtClean="0">
                <a:solidFill>
                  <a:schemeClr val="tx2"/>
                </a:solidFill>
                <a:latin typeface="Constantia" pitchFamily="18" charset="0"/>
              </a:rPr>
              <a:t> sont présentes sur plusieurs centres de données afin que le fournisseur de </a:t>
            </a:r>
            <a:r>
              <a:rPr lang="fr-FR" dirty="0" err="1" smtClean="0">
                <a:solidFill>
                  <a:schemeClr val="tx2"/>
                </a:solidFill>
                <a:latin typeface="Constantia" pitchFamily="18" charset="0"/>
              </a:rPr>
              <a:t>cloud</a:t>
            </a:r>
            <a:r>
              <a:rPr lang="fr-FR" dirty="0" smtClean="0">
                <a:solidFill>
                  <a:schemeClr val="tx2"/>
                </a:solidFill>
                <a:latin typeface="Constantia" pitchFamily="18" charset="0"/>
              </a:rPr>
              <a:t> puisse garantir un service de haute disponibilité à son client. La sécurisation des données grâce au chiffrement est nécessaire pour la transmission de </a:t>
            </a:r>
            <a:r>
              <a:rPr lang="fr-FR" dirty="0" err="1" smtClean="0">
                <a:solidFill>
                  <a:schemeClr val="tx2"/>
                </a:solidFill>
                <a:latin typeface="Constantia" pitchFamily="18" charset="0"/>
              </a:rPr>
              <a:t>celleci</a:t>
            </a:r>
            <a:r>
              <a:rPr lang="fr-FR" dirty="0" smtClean="0">
                <a:solidFill>
                  <a:schemeClr val="tx2"/>
                </a:solidFill>
                <a:latin typeface="Constantia" pitchFamily="18" charset="0"/>
              </a:rPr>
              <a:t> vers les différents centres de données. Le client doit prendre connaissance de la méthode</a:t>
            </a:r>
          </a:p>
          <a:p>
            <a:pPr algn="just">
              <a:lnSpc>
                <a:spcPct val="150000"/>
              </a:lnSpc>
            </a:pPr>
            <a:r>
              <a:rPr lang="fr-FR" dirty="0" smtClean="0">
                <a:solidFill>
                  <a:schemeClr val="tx2"/>
                </a:solidFill>
                <a:latin typeface="Constantia" pitchFamily="18" charset="0"/>
              </a:rPr>
              <a:t>de chiffrement ainsi que la méthode utilisée pour le transfert approuvée par un spécialiste</a:t>
            </a:r>
          </a:p>
        </p:txBody>
      </p:sp>
    </p:spTree>
  </p:cSld>
  <p:clrMapOvr>
    <a:masterClrMapping/>
  </p:clrMapOvr>
  <p:transition>
    <p:cover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25</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23/04/2022</a:t>
            </a:fld>
            <a:endParaRPr lang="fr-FR"/>
          </a:p>
        </p:txBody>
      </p:sp>
      <p:sp>
        <p:nvSpPr>
          <p:cNvPr id="6" name="Titre 5"/>
          <p:cNvSpPr txBox="1">
            <a:spLocks noGrp="1"/>
          </p:cNvSpPr>
          <p:nvPr>
            <p:ph type="title"/>
          </p:nvPr>
        </p:nvSpPr>
        <p:spPr>
          <a:xfrm>
            <a:off x="457200" y="44450"/>
            <a:ext cx="8382000" cy="1754326"/>
          </a:xfrm>
          <a:prstGeom prst="rect">
            <a:avLst/>
          </a:prstGeom>
          <a:noFill/>
        </p:spPr>
        <p:txBody>
          <a:bodyPr wrap="square" rtlCol="0">
            <a:spAutoFit/>
          </a:bodyPr>
          <a:lstStyle/>
          <a:p>
            <a:pPr algn="ctr" fontAlgn="auto">
              <a:spcBef>
                <a:spcPts val="0"/>
              </a:spcBef>
              <a:spcAft>
                <a:spcPts val="0"/>
              </a:spcAft>
            </a:pPr>
            <a:r>
              <a:rPr lang="fr-FR" sz="2800" b="1" kern="1200" dirty="0" smtClean="0">
                <a:latin typeface="Constantia" pitchFamily="18" charset="0"/>
              </a:rPr>
              <a:t>Standardisation du  SLA</a:t>
            </a:r>
            <a:br>
              <a:rPr lang="fr-FR" sz="2800" b="1" kern="1200" dirty="0" smtClean="0">
                <a:latin typeface="Constantia" pitchFamily="18" charset="0"/>
              </a:rPr>
            </a:br>
            <a:r>
              <a:rPr lang="fr-FR" sz="2800" b="1" kern="1200" dirty="0" smtClean="0">
                <a:latin typeface="Constantia" pitchFamily="18" charset="0"/>
              </a:rPr>
              <a:t> </a:t>
            </a:r>
            <a:r>
              <a:rPr lang="fr-FR" sz="2400" b="1" kern="1200" dirty="0" smtClean="0">
                <a:latin typeface="Constantia" pitchFamily="18" charset="0"/>
                <a:ea typeface="+mn-ea"/>
                <a:cs typeface="+mn-cs"/>
              </a:rPr>
              <a:t/>
            </a:r>
            <a:br>
              <a:rPr lang="fr-FR" sz="2400" b="1" kern="1200" dirty="0" smtClean="0">
                <a:latin typeface="Constantia" pitchFamily="18" charset="0"/>
                <a:ea typeface="+mn-ea"/>
                <a:cs typeface="+mn-cs"/>
              </a:rPr>
            </a:br>
            <a:r>
              <a:rPr lang="fr-FR" sz="2400" b="1" kern="1200" dirty="0" smtClean="0">
                <a:latin typeface="Constantia" pitchFamily="18" charset="0"/>
                <a:ea typeface="+mn-ea"/>
                <a:cs typeface="+mn-cs"/>
              </a:rPr>
              <a:t/>
            </a:r>
            <a:br>
              <a:rPr lang="fr-FR" sz="2400" b="1" kern="1200" dirty="0" smtClean="0">
                <a:latin typeface="Constantia" pitchFamily="18" charset="0"/>
                <a:ea typeface="+mn-ea"/>
                <a:cs typeface="+mn-cs"/>
              </a:rPr>
            </a:br>
            <a:r>
              <a:rPr lang="fr-FR" sz="2800" b="1" dirty="0" smtClean="0">
                <a:solidFill>
                  <a:schemeClr val="bg1"/>
                </a:solidFill>
                <a:latin typeface="Constantia" pitchFamily="18" charset="0"/>
              </a:rPr>
              <a:t> </a:t>
            </a:r>
            <a:endParaRPr lang="fr-FR" sz="2800" b="1" dirty="0">
              <a:solidFill>
                <a:schemeClr val="bg1"/>
              </a:solidFill>
              <a:latin typeface="Constantia" pitchFamily="18" charset="0"/>
            </a:endParaRPr>
          </a:p>
        </p:txBody>
      </p:sp>
      <p:sp>
        <p:nvSpPr>
          <p:cNvPr id="8" name="Rectangle 7"/>
          <p:cNvSpPr/>
          <p:nvPr/>
        </p:nvSpPr>
        <p:spPr>
          <a:xfrm>
            <a:off x="0" y="571480"/>
            <a:ext cx="9144000" cy="5078313"/>
          </a:xfrm>
          <a:prstGeom prst="rect">
            <a:avLst/>
          </a:prstGeom>
        </p:spPr>
        <p:txBody>
          <a:bodyPr wrap="square">
            <a:spAutoFit/>
          </a:bodyPr>
          <a:lstStyle/>
          <a:p>
            <a:pPr algn="just">
              <a:lnSpc>
                <a:spcPct val="150000"/>
              </a:lnSpc>
            </a:pPr>
            <a:r>
              <a:rPr lang="fr-FR" b="1" dirty="0" smtClean="0">
                <a:solidFill>
                  <a:schemeClr val="tx2"/>
                </a:solidFill>
                <a:latin typeface="Constantia" pitchFamily="18" charset="0"/>
              </a:rPr>
              <a:t>La restauration</a:t>
            </a:r>
          </a:p>
          <a:p>
            <a:pPr algn="just">
              <a:lnSpc>
                <a:spcPct val="150000"/>
              </a:lnSpc>
            </a:pPr>
            <a:r>
              <a:rPr lang="fr-FR" dirty="0" smtClean="0">
                <a:solidFill>
                  <a:schemeClr val="tx2"/>
                </a:solidFill>
                <a:latin typeface="Constantia" pitchFamily="18" charset="0"/>
              </a:rPr>
              <a:t>Le client doit connaitre le niveau de service en termes de restauration des données. Les fournisseurs ne sont pas dans l'obligation de répliquer les données du client. Dans le cas où</a:t>
            </a:r>
          </a:p>
          <a:p>
            <a:pPr algn="just">
              <a:lnSpc>
                <a:spcPct val="150000"/>
              </a:lnSpc>
            </a:pPr>
            <a:r>
              <a:rPr lang="fr-FR" dirty="0" smtClean="0">
                <a:solidFill>
                  <a:schemeClr val="tx2"/>
                </a:solidFill>
                <a:latin typeface="Constantia" pitchFamily="18" charset="0"/>
              </a:rPr>
              <a:t>l'infrastructure utilisée par le client subirait une défaillance, celui-ci pourrait perdre une partie ou la totalité de ces données si toutefois le fournisseur n'inclut pas dans son offre la</a:t>
            </a:r>
          </a:p>
          <a:p>
            <a:pPr algn="just">
              <a:lnSpc>
                <a:spcPct val="150000"/>
              </a:lnSpc>
            </a:pPr>
            <a:r>
              <a:rPr lang="fr-FR" dirty="0" smtClean="0">
                <a:solidFill>
                  <a:schemeClr val="tx2"/>
                </a:solidFill>
                <a:latin typeface="Constantia" pitchFamily="18" charset="0"/>
              </a:rPr>
              <a:t>réplication ou la sauvegarde des données.</a:t>
            </a:r>
          </a:p>
          <a:p>
            <a:pPr algn="just">
              <a:lnSpc>
                <a:spcPct val="150000"/>
              </a:lnSpc>
            </a:pPr>
            <a:r>
              <a:rPr lang="fr-FR" b="1" dirty="0" smtClean="0">
                <a:solidFill>
                  <a:schemeClr val="tx2"/>
                </a:solidFill>
                <a:latin typeface="Constantia" pitchFamily="18" charset="0"/>
              </a:rPr>
              <a:t>Le support</a:t>
            </a:r>
          </a:p>
          <a:p>
            <a:pPr algn="just">
              <a:lnSpc>
                <a:spcPct val="150000"/>
              </a:lnSpc>
            </a:pPr>
            <a:r>
              <a:rPr lang="fr-FR" dirty="0" smtClean="0">
                <a:solidFill>
                  <a:schemeClr val="tx2"/>
                </a:solidFill>
                <a:latin typeface="Constantia" pitchFamily="18" charset="0"/>
              </a:rPr>
              <a:t>La surveillance des activités illégale sur les interfaces du </a:t>
            </a:r>
            <a:r>
              <a:rPr lang="fr-FR" dirty="0" err="1" smtClean="0">
                <a:solidFill>
                  <a:schemeClr val="tx2"/>
                </a:solidFill>
                <a:latin typeface="Constantia" pitchFamily="18" charset="0"/>
              </a:rPr>
              <a:t>cloud</a:t>
            </a:r>
            <a:r>
              <a:rPr lang="fr-FR" dirty="0" smtClean="0">
                <a:solidFill>
                  <a:schemeClr val="tx2"/>
                </a:solidFill>
                <a:latin typeface="Constantia" pitchFamily="18" charset="0"/>
              </a:rPr>
              <a:t> est très difficile. La raison de</a:t>
            </a:r>
          </a:p>
          <a:p>
            <a:pPr algn="just">
              <a:lnSpc>
                <a:spcPct val="150000"/>
              </a:lnSpc>
            </a:pPr>
            <a:r>
              <a:rPr lang="fr-FR" dirty="0" smtClean="0">
                <a:solidFill>
                  <a:schemeClr val="tx2"/>
                </a:solidFill>
                <a:latin typeface="Constantia" pitchFamily="18" charset="0"/>
              </a:rPr>
              <a:t>cette difficulté est la centralisation des infrastructures qui engendre plusieurs clients sur un</a:t>
            </a:r>
          </a:p>
          <a:p>
            <a:pPr algn="just">
              <a:lnSpc>
                <a:spcPct val="150000"/>
              </a:lnSpc>
            </a:pPr>
            <a:r>
              <a:rPr lang="fr-FR" dirty="0" smtClean="0">
                <a:solidFill>
                  <a:schemeClr val="tx2"/>
                </a:solidFill>
                <a:latin typeface="Constantia" pitchFamily="18" charset="0"/>
              </a:rPr>
              <a:t>même serveur, la localisation des </a:t>
            </a:r>
            <a:r>
              <a:rPr lang="fr-FR" dirty="0" err="1" smtClean="0">
                <a:solidFill>
                  <a:schemeClr val="tx2"/>
                </a:solidFill>
                <a:latin typeface="Constantia" pitchFamily="18" charset="0"/>
              </a:rPr>
              <a:t>datacenters</a:t>
            </a:r>
            <a:r>
              <a:rPr lang="fr-FR" dirty="0" smtClean="0">
                <a:solidFill>
                  <a:schemeClr val="tx2"/>
                </a:solidFill>
                <a:latin typeface="Constantia" pitchFamily="18" charset="0"/>
              </a:rPr>
              <a:t>. Il est donc très difficile pour le fournisseur de</a:t>
            </a:r>
          </a:p>
          <a:p>
            <a:pPr algn="just">
              <a:lnSpc>
                <a:spcPct val="150000"/>
              </a:lnSpc>
            </a:pPr>
            <a:r>
              <a:rPr lang="fr-FR" dirty="0" smtClean="0">
                <a:solidFill>
                  <a:schemeClr val="tx2"/>
                </a:solidFill>
                <a:latin typeface="Constantia" pitchFamily="18" charset="0"/>
              </a:rPr>
              <a:t>détecter et bloquer les utilisations malveillantes des infrastructures. Cette information doit</a:t>
            </a:r>
          </a:p>
          <a:p>
            <a:pPr algn="just">
              <a:lnSpc>
                <a:spcPct val="150000"/>
              </a:lnSpc>
            </a:pPr>
            <a:r>
              <a:rPr lang="fr-FR" dirty="0" smtClean="0">
                <a:solidFill>
                  <a:schemeClr val="tx2"/>
                </a:solidFill>
                <a:latin typeface="Constantia" pitchFamily="18" charset="0"/>
              </a:rPr>
              <a:t>être spécifiée au client afin que celui-ci soit vigilant.</a:t>
            </a:r>
          </a:p>
        </p:txBody>
      </p:sp>
    </p:spTree>
  </p:cSld>
  <p:clrMapOvr>
    <a:masterClrMapping/>
  </p:clrMapOvr>
  <p:transition>
    <p:cover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26</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23/04/2022</a:t>
            </a:fld>
            <a:endParaRPr lang="fr-FR"/>
          </a:p>
        </p:txBody>
      </p:sp>
      <p:sp>
        <p:nvSpPr>
          <p:cNvPr id="6" name="Titre 5"/>
          <p:cNvSpPr txBox="1">
            <a:spLocks noGrp="1"/>
          </p:cNvSpPr>
          <p:nvPr>
            <p:ph type="title"/>
          </p:nvPr>
        </p:nvSpPr>
        <p:spPr>
          <a:xfrm>
            <a:off x="457200" y="44450"/>
            <a:ext cx="8382000" cy="1754326"/>
          </a:xfrm>
          <a:prstGeom prst="rect">
            <a:avLst/>
          </a:prstGeom>
          <a:noFill/>
        </p:spPr>
        <p:txBody>
          <a:bodyPr wrap="square" rtlCol="0">
            <a:spAutoFit/>
          </a:bodyPr>
          <a:lstStyle/>
          <a:p>
            <a:pPr algn="ctr" fontAlgn="auto">
              <a:spcBef>
                <a:spcPts val="0"/>
              </a:spcBef>
              <a:spcAft>
                <a:spcPts val="0"/>
              </a:spcAft>
            </a:pPr>
            <a:r>
              <a:rPr lang="fr-FR" sz="2800" b="1" kern="1200" dirty="0" smtClean="0">
                <a:latin typeface="Constantia" pitchFamily="18" charset="0"/>
              </a:rPr>
              <a:t>Standardisation du  SLA</a:t>
            </a:r>
            <a:br>
              <a:rPr lang="fr-FR" sz="2800" b="1" kern="1200" dirty="0" smtClean="0">
                <a:latin typeface="Constantia" pitchFamily="18" charset="0"/>
              </a:rPr>
            </a:br>
            <a:r>
              <a:rPr lang="fr-FR" sz="2800" b="1" kern="1200" dirty="0" smtClean="0">
                <a:latin typeface="Constantia" pitchFamily="18" charset="0"/>
              </a:rPr>
              <a:t> </a:t>
            </a:r>
            <a:r>
              <a:rPr lang="fr-FR" sz="2400" b="1" kern="1200" dirty="0" smtClean="0">
                <a:latin typeface="Constantia" pitchFamily="18" charset="0"/>
                <a:ea typeface="+mn-ea"/>
                <a:cs typeface="+mn-cs"/>
              </a:rPr>
              <a:t/>
            </a:r>
            <a:br>
              <a:rPr lang="fr-FR" sz="2400" b="1" kern="1200" dirty="0" smtClean="0">
                <a:latin typeface="Constantia" pitchFamily="18" charset="0"/>
                <a:ea typeface="+mn-ea"/>
                <a:cs typeface="+mn-cs"/>
              </a:rPr>
            </a:br>
            <a:r>
              <a:rPr lang="fr-FR" sz="2400" b="1" kern="1200" dirty="0" smtClean="0">
                <a:latin typeface="Constantia" pitchFamily="18" charset="0"/>
                <a:ea typeface="+mn-ea"/>
                <a:cs typeface="+mn-cs"/>
              </a:rPr>
              <a:t/>
            </a:r>
            <a:br>
              <a:rPr lang="fr-FR" sz="2400" b="1" kern="1200" dirty="0" smtClean="0">
                <a:latin typeface="Constantia" pitchFamily="18" charset="0"/>
                <a:ea typeface="+mn-ea"/>
                <a:cs typeface="+mn-cs"/>
              </a:rPr>
            </a:br>
            <a:r>
              <a:rPr lang="fr-FR" sz="2800" b="1" dirty="0" smtClean="0">
                <a:solidFill>
                  <a:schemeClr val="bg1"/>
                </a:solidFill>
                <a:latin typeface="Constantia" pitchFamily="18" charset="0"/>
              </a:rPr>
              <a:t> </a:t>
            </a:r>
            <a:endParaRPr lang="fr-FR" sz="2800" b="1" dirty="0">
              <a:solidFill>
                <a:schemeClr val="bg1"/>
              </a:solidFill>
              <a:latin typeface="Constantia" pitchFamily="18" charset="0"/>
            </a:endParaRPr>
          </a:p>
        </p:txBody>
      </p:sp>
      <p:sp>
        <p:nvSpPr>
          <p:cNvPr id="8" name="Rectangle 7"/>
          <p:cNvSpPr/>
          <p:nvPr/>
        </p:nvSpPr>
        <p:spPr>
          <a:xfrm>
            <a:off x="357158" y="1785926"/>
            <a:ext cx="8786842" cy="2585323"/>
          </a:xfrm>
          <a:prstGeom prst="rect">
            <a:avLst/>
          </a:prstGeom>
        </p:spPr>
        <p:txBody>
          <a:bodyPr wrap="square">
            <a:spAutoFit/>
          </a:bodyPr>
          <a:lstStyle/>
          <a:p>
            <a:pPr algn="just">
              <a:lnSpc>
                <a:spcPct val="150000"/>
              </a:lnSpc>
            </a:pPr>
            <a:r>
              <a:rPr lang="fr-FR" b="1" dirty="0" smtClean="0">
                <a:solidFill>
                  <a:schemeClr val="tx2"/>
                </a:solidFill>
                <a:latin typeface="Constantia" pitchFamily="18" charset="0"/>
              </a:rPr>
              <a:t>L'efficacité</a:t>
            </a:r>
          </a:p>
          <a:p>
            <a:pPr algn="just">
              <a:lnSpc>
                <a:spcPct val="150000"/>
              </a:lnSpc>
            </a:pPr>
            <a:r>
              <a:rPr lang="fr-FR" dirty="0" smtClean="0">
                <a:solidFill>
                  <a:schemeClr val="tx2"/>
                </a:solidFill>
                <a:latin typeface="Constantia" pitchFamily="18" charset="0"/>
              </a:rPr>
              <a:t>Il est nécessaire pour le client d'avoir des informations sur l'infrastructure du fournisseur et des garanties quant à la fiabilité de ces solutions. Le client externalisant ces infrastructures chez un fournisseur de </a:t>
            </a:r>
            <a:r>
              <a:rPr lang="fr-FR" dirty="0" err="1" smtClean="0">
                <a:solidFill>
                  <a:schemeClr val="tx2"/>
                </a:solidFill>
                <a:latin typeface="Constantia" pitchFamily="18" charset="0"/>
              </a:rPr>
              <a:t>cloud</a:t>
            </a:r>
            <a:r>
              <a:rPr lang="fr-FR" dirty="0" smtClean="0">
                <a:solidFill>
                  <a:schemeClr val="tx2"/>
                </a:solidFill>
                <a:latin typeface="Constantia" pitchFamily="18" charset="0"/>
              </a:rPr>
              <a:t> a besoin de garanties sur ces applications et ces données afin d'être sûr que celui-ci ne subit pas des pertes à la suite d'une panne.</a:t>
            </a:r>
          </a:p>
        </p:txBody>
      </p:sp>
    </p:spTree>
  </p:cSld>
  <p:clrMapOvr>
    <a:masterClrMapping/>
  </p:clrMapOvr>
  <p:transition>
    <p:cover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latin typeface="Constantia" pitchFamily="18" charset="0"/>
              </a:rPr>
              <a:t>La Disponibilité</a:t>
            </a:r>
            <a:endParaRPr lang="fr-FR" b="1" dirty="0">
              <a:latin typeface="Constantia" pitchFamily="18"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27</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23/04/2022</a:t>
            </a:fld>
            <a:endParaRPr lang="fr-FR"/>
          </a:p>
        </p:txBody>
      </p:sp>
      <p:sp>
        <p:nvSpPr>
          <p:cNvPr id="7" name="Rectangle 6"/>
          <p:cNvSpPr/>
          <p:nvPr/>
        </p:nvSpPr>
        <p:spPr>
          <a:xfrm>
            <a:off x="428596" y="801461"/>
            <a:ext cx="8286792" cy="5770811"/>
          </a:xfrm>
          <a:prstGeom prst="rect">
            <a:avLst/>
          </a:prstGeom>
        </p:spPr>
        <p:txBody>
          <a:bodyPr wrap="square">
            <a:spAutoFit/>
          </a:bodyPr>
          <a:lstStyle/>
          <a:p>
            <a:pPr algn="just"/>
            <a:r>
              <a:rPr lang="fr-FR" b="1" dirty="0" smtClean="0">
                <a:solidFill>
                  <a:schemeClr val="tx2"/>
                </a:solidFill>
                <a:latin typeface="Constantia" pitchFamily="18" charset="0"/>
              </a:rPr>
              <a:t>De quoi s'agit-il ?</a:t>
            </a:r>
          </a:p>
          <a:p>
            <a:pPr algn="just">
              <a:lnSpc>
                <a:spcPct val="150000"/>
              </a:lnSpc>
            </a:pPr>
            <a:r>
              <a:rPr lang="fr-FR" dirty="0" smtClean="0">
                <a:solidFill>
                  <a:schemeClr val="tx2"/>
                </a:solidFill>
                <a:latin typeface="Constantia" pitchFamily="18" charset="0"/>
              </a:rPr>
              <a:t/>
            </a:r>
            <a:br>
              <a:rPr lang="fr-FR" dirty="0" smtClean="0">
                <a:solidFill>
                  <a:schemeClr val="tx2"/>
                </a:solidFill>
                <a:latin typeface="Constantia" pitchFamily="18" charset="0"/>
              </a:rPr>
            </a:br>
            <a:r>
              <a:rPr lang="fr-FR" dirty="0" smtClean="0">
                <a:solidFill>
                  <a:schemeClr val="tx2"/>
                </a:solidFill>
                <a:latin typeface="Constantia" pitchFamily="18" charset="0"/>
              </a:rPr>
              <a:t>La disponibilité de l'accès à un site web et aux données est un aspect critique des systèmes d'information d'aujourd'hui. Surtout pour les sites de e-commerce, de paris en ligne, de banques, de réservation de voyages, de diffusion de vidéos, etc. </a:t>
            </a:r>
          </a:p>
          <a:p>
            <a:pPr algn="just">
              <a:lnSpc>
                <a:spcPct val="150000"/>
              </a:lnSpc>
            </a:pPr>
            <a:r>
              <a:rPr lang="fr-FR" dirty="0" smtClean="0">
                <a:solidFill>
                  <a:schemeClr val="tx2"/>
                </a:solidFill>
                <a:latin typeface="Constantia" pitchFamily="18" charset="0"/>
              </a:rPr>
              <a:t>Si elles ne veulent pas perdre de clients, les entreprises doivent faire en sorte que leurs sites soient accessibles en permanence et avec un niveau de qualité constant. Cela les oblige souvent à </a:t>
            </a:r>
            <a:r>
              <a:rPr lang="fr-FR" dirty="0" err="1" smtClean="0">
                <a:solidFill>
                  <a:schemeClr val="tx2"/>
                </a:solidFill>
                <a:latin typeface="Constantia" pitchFamily="18" charset="0"/>
              </a:rPr>
              <a:t>surdimensionner</a:t>
            </a:r>
            <a:r>
              <a:rPr lang="fr-FR" dirty="0" smtClean="0">
                <a:solidFill>
                  <a:schemeClr val="tx2"/>
                </a:solidFill>
                <a:latin typeface="Constantia" pitchFamily="18" charset="0"/>
              </a:rPr>
              <a:t> leurs ressources informatiques pour faire face à des pics d'activité en cas de soldes, de promotion ou d'annonces de résultats, par exemple. </a:t>
            </a:r>
          </a:p>
          <a:p>
            <a:pPr algn="just">
              <a:lnSpc>
                <a:spcPct val="150000"/>
              </a:lnSpc>
            </a:pPr>
            <a:r>
              <a:rPr lang="fr-FR" dirty="0" smtClean="0">
                <a:solidFill>
                  <a:schemeClr val="tx2"/>
                </a:solidFill>
                <a:latin typeface="Constantia" pitchFamily="18" charset="0"/>
              </a:rPr>
              <a:t>Le Cloud </a:t>
            </a:r>
            <a:r>
              <a:rPr lang="fr-FR" dirty="0" err="1" smtClean="0">
                <a:solidFill>
                  <a:schemeClr val="tx2"/>
                </a:solidFill>
                <a:latin typeface="Constantia" pitchFamily="18" charset="0"/>
              </a:rPr>
              <a:t>Computing</a:t>
            </a:r>
            <a:r>
              <a:rPr lang="fr-FR" dirty="0" smtClean="0">
                <a:solidFill>
                  <a:schemeClr val="tx2"/>
                </a:solidFill>
                <a:latin typeface="Constantia" pitchFamily="18" charset="0"/>
              </a:rPr>
              <a:t> les dispense de cette surenchère d'équipements - et des investissements correspondants - en mettant à leur disposition de façon ponctuelle les moyens de traitement et de stockage dont elles ont besoin, au moment où elles en ont besoin.</a:t>
            </a:r>
            <a:endParaRPr lang="fr-FR" dirty="0">
              <a:solidFill>
                <a:schemeClr val="tx2"/>
              </a:solidFill>
              <a:latin typeface="Constantia" pitchFamily="18" charset="0"/>
            </a:endParaRPr>
          </a:p>
        </p:txBody>
      </p:sp>
    </p:spTree>
  </p:cSld>
  <p:clrMapOvr>
    <a:masterClrMapping/>
  </p:clrMapOvr>
  <p:transition>
    <p:cover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latin typeface="Constantia" pitchFamily="18" charset="0"/>
              </a:rPr>
              <a:t>La Disponibilité</a:t>
            </a:r>
            <a:endParaRPr lang="fr-FR" b="1" dirty="0">
              <a:latin typeface="Constantia" pitchFamily="18"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28</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23/04/2022</a:t>
            </a:fld>
            <a:endParaRPr lang="fr-FR"/>
          </a:p>
        </p:txBody>
      </p:sp>
      <p:sp>
        <p:nvSpPr>
          <p:cNvPr id="7" name="Rectangle 6"/>
          <p:cNvSpPr/>
          <p:nvPr/>
        </p:nvSpPr>
        <p:spPr>
          <a:xfrm>
            <a:off x="0" y="642918"/>
            <a:ext cx="9144000" cy="6324808"/>
          </a:xfrm>
          <a:prstGeom prst="rect">
            <a:avLst/>
          </a:prstGeom>
        </p:spPr>
        <p:txBody>
          <a:bodyPr wrap="square">
            <a:spAutoFit/>
          </a:bodyPr>
          <a:lstStyle/>
          <a:p>
            <a:pPr algn="just">
              <a:lnSpc>
                <a:spcPct val="150000"/>
              </a:lnSpc>
            </a:pPr>
            <a:r>
              <a:rPr lang="fr-FR" b="1" dirty="0" smtClean="0">
                <a:solidFill>
                  <a:schemeClr val="tx2"/>
                </a:solidFill>
                <a:latin typeface="Constantia" pitchFamily="18" charset="0"/>
              </a:rPr>
              <a:t>Les technologies en jeu</a:t>
            </a:r>
          </a:p>
          <a:p>
            <a:pPr algn="just">
              <a:lnSpc>
                <a:spcPct val="150000"/>
              </a:lnSpc>
            </a:pPr>
            <a:r>
              <a:rPr lang="fr-FR" dirty="0" smtClean="0">
                <a:solidFill>
                  <a:schemeClr val="tx2"/>
                </a:solidFill>
                <a:latin typeface="Constantia" pitchFamily="18" charset="0"/>
              </a:rPr>
              <a:t>Pour ne pas risquer de perdre leurs internautes, acheteurs, parieurs et autres clients, en cas d'incident sur leurs sites web, beaucoup de sociétés choisissent </a:t>
            </a:r>
            <a:r>
              <a:rPr lang="fr-FR" b="1" dirty="0" smtClean="0">
                <a:solidFill>
                  <a:schemeClr val="tx2"/>
                </a:solidFill>
                <a:latin typeface="Constantia" pitchFamily="18" charset="0"/>
              </a:rPr>
              <a:t>de redonder leurs équipements,</a:t>
            </a:r>
            <a:r>
              <a:rPr lang="fr-FR" dirty="0" smtClean="0">
                <a:solidFill>
                  <a:schemeClr val="tx2"/>
                </a:solidFill>
                <a:latin typeface="Constantia" pitchFamily="18" charset="0"/>
              </a:rPr>
              <a:t> c'est-à-dire de doubler tous leurs serveurs, leurs disques, leurs réseaux, etc. Cette solution est efficace, mais elle oblige à de lourds investissements dans des ressources qui ne seront utilisées de façon pleine et entière qu'en cas de problème ou de surcharge sur le site principal.</a:t>
            </a:r>
          </a:p>
          <a:p>
            <a:pPr algn="just">
              <a:lnSpc>
                <a:spcPct val="150000"/>
              </a:lnSpc>
            </a:pPr>
            <a:r>
              <a:rPr lang="fr-FR" dirty="0" smtClean="0">
                <a:solidFill>
                  <a:schemeClr val="tx2"/>
                </a:solidFill>
                <a:latin typeface="Constantia" pitchFamily="18" charset="0"/>
              </a:rPr>
              <a:t>Les prestataires de Cloud </a:t>
            </a:r>
            <a:r>
              <a:rPr lang="fr-FR" dirty="0" err="1" smtClean="0">
                <a:solidFill>
                  <a:schemeClr val="tx2"/>
                </a:solidFill>
                <a:latin typeface="Constantia" pitchFamily="18" charset="0"/>
              </a:rPr>
              <a:t>Computing</a:t>
            </a:r>
            <a:r>
              <a:rPr lang="fr-FR" dirty="0" smtClean="0">
                <a:solidFill>
                  <a:schemeClr val="tx2"/>
                </a:solidFill>
                <a:latin typeface="Constantia" pitchFamily="18" charset="0"/>
              </a:rPr>
              <a:t>, c'est-à-dire de fourniture de puissance de traitement en ligne, apportent ici une meilleure réponse. Ils fournissent aux entreprises l'espace disque et la puissance de traitement dont elles risquent d'avoir besoin en cas d'incident ou de pic. Cette puissance est évaluée en fonction de l'activité du site. Et l'entreprise ne sera facturée que lorsqu'elle utilise cette réserve de puissance externe. Ainsi, un site de paris en ligne ou de e-commerce aura besoin d'une réserve de puissance à des moments précis comme la prise des paris sur les courses les plus renommées ou les commandes en période de promotion.</a:t>
            </a:r>
            <a:endParaRPr lang="fr-FR" dirty="0">
              <a:solidFill>
                <a:schemeClr val="tx2"/>
              </a:solidFill>
              <a:latin typeface="Constantia" pitchFamily="18" charset="0"/>
            </a:endParaRPr>
          </a:p>
        </p:txBody>
      </p:sp>
    </p:spTree>
  </p:cSld>
  <p:clrMapOvr>
    <a:masterClrMapping/>
  </p:clrMapOvr>
  <p:transition>
    <p:cover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latin typeface="Constantia" pitchFamily="18" charset="0"/>
              </a:rPr>
              <a:t>La Disponibilité</a:t>
            </a:r>
            <a:endParaRPr lang="fr-FR" b="1" dirty="0">
              <a:latin typeface="Constantia" pitchFamily="18"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29</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23/04/2022</a:t>
            </a:fld>
            <a:endParaRPr lang="fr-FR"/>
          </a:p>
        </p:txBody>
      </p:sp>
      <p:sp>
        <p:nvSpPr>
          <p:cNvPr id="6" name="Rectangle 5"/>
          <p:cNvSpPr/>
          <p:nvPr/>
        </p:nvSpPr>
        <p:spPr>
          <a:xfrm>
            <a:off x="357158" y="857232"/>
            <a:ext cx="8786842" cy="5355312"/>
          </a:xfrm>
          <a:prstGeom prst="rect">
            <a:avLst/>
          </a:prstGeom>
        </p:spPr>
        <p:txBody>
          <a:bodyPr wrap="square">
            <a:spAutoFit/>
          </a:bodyPr>
          <a:lstStyle/>
          <a:p>
            <a:r>
              <a:rPr lang="fr-FR" b="1" dirty="0" smtClean="0">
                <a:solidFill>
                  <a:schemeClr val="tx2"/>
                </a:solidFill>
                <a:latin typeface="Constantia" pitchFamily="18" charset="0"/>
              </a:rPr>
              <a:t>La Disponibilité : Un critère déterminant dans le choix d'un hébergement Cloud</a:t>
            </a:r>
          </a:p>
          <a:p>
            <a:pPr algn="just">
              <a:lnSpc>
                <a:spcPct val="150000"/>
              </a:lnSpc>
            </a:pPr>
            <a:r>
              <a:rPr lang="fr-FR" dirty="0" smtClean="0">
                <a:solidFill>
                  <a:schemeClr val="tx2"/>
                </a:solidFill>
                <a:latin typeface="Constantia" pitchFamily="18" charset="0"/>
              </a:rPr>
              <a:t>La data étant l’un des principaux moteurs de l’activité des entreprises, il est crucial de pouvoir y accéder à tout moment. La transformation numérique implique aussi des connexions fluides aux sites et serveurs. </a:t>
            </a:r>
          </a:p>
          <a:p>
            <a:pPr algn="just">
              <a:lnSpc>
                <a:spcPct val="150000"/>
              </a:lnSpc>
            </a:pPr>
            <a:r>
              <a:rPr lang="fr-FR" dirty="0" smtClean="0">
                <a:solidFill>
                  <a:schemeClr val="tx2"/>
                </a:solidFill>
                <a:latin typeface="Constantia" pitchFamily="18" charset="0"/>
              </a:rPr>
              <a:t>Dans les deux cas, la disponibilité peut être optimisée en s’appuyant sur les atouts du Cloud. À condition d’être épaulé par le bon partenaire...</a:t>
            </a:r>
          </a:p>
          <a:p>
            <a:pPr algn="just">
              <a:lnSpc>
                <a:spcPct val="150000"/>
              </a:lnSpc>
            </a:pPr>
            <a:r>
              <a:rPr lang="fr-FR" dirty="0" smtClean="0">
                <a:solidFill>
                  <a:schemeClr val="tx2"/>
                </a:solidFill>
                <a:latin typeface="Constantia" pitchFamily="18" charset="0"/>
              </a:rPr>
              <a:t>Or, confier à un tiers une partie de son Système d’information (SI) ou des données, n’est pas une décision à prendre à la légère. Retenir un fournisseur dans le Cloud représente une étape majeure de la transformation numérique. Un mauvais choix et c’est une baisse d’activité assurée ou des frais supplémentaires !</a:t>
            </a:r>
          </a:p>
          <a:p>
            <a:pPr algn="just">
              <a:lnSpc>
                <a:spcPct val="150000"/>
              </a:lnSpc>
            </a:pPr>
            <a:r>
              <a:rPr lang="fr-FR" dirty="0" smtClean="0">
                <a:solidFill>
                  <a:schemeClr val="tx2"/>
                </a:solidFill>
                <a:latin typeface="Constantia" pitchFamily="18" charset="0"/>
              </a:rPr>
              <a:t>La sélection d’un fournisseur dans le Cloud revient à retenir un partenaire pour le long terme (même si la durée est souvent indéterminée).</a:t>
            </a:r>
          </a:p>
          <a:p>
            <a:pPr algn="just">
              <a:lnSpc>
                <a:spcPct val="150000"/>
              </a:lnSpc>
            </a:pPr>
            <a:r>
              <a:rPr lang="fr-FR" dirty="0" smtClean="0">
                <a:solidFill>
                  <a:schemeClr val="tx2"/>
                </a:solidFill>
                <a:latin typeface="Constantia" pitchFamily="18" charset="0"/>
              </a:rPr>
              <a:t>Certains critères permettent d’orienter sa sélection.</a:t>
            </a:r>
            <a:endParaRPr lang="fr-FR" dirty="0">
              <a:solidFill>
                <a:schemeClr val="tx2"/>
              </a:solidFill>
              <a:latin typeface="Constantia" pitchFamily="18" charset="0"/>
            </a:endParaRPr>
          </a:p>
        </p:txBody>
      </p:sp>
    </p:spTree>
  </p:cSld>
  <p:clrMapOvr>
    <a:masterClrMapping/>
  </p:clrMapOvr>
  <p:transition>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3</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23/04/2022</a:t>
            </a:fld>
            <a:endParaRPr lang="fr-FR"/>
          </a:p>
        </p:txBody>
      </p:sp>
      <p:sp>
        <p:nvSpPr>
          <p:cNvPr id="6" name="Titre 5"/>
          <p:cNvSpPr txBox="1">
            <a:spLocks noGrp="1"/>
          </p:cNvSpPr>
          <p:nvPr>
            <p:ph type="title"/>
          </p:nvPr>
        </p:nvSpPr>
        <p:spPr>
          <a:xfrm>
            <a:off x="457200" y="44450"/>
            <a:ext cx="8382000" cy="1323439"/>
          </a:xfrm>
          <a:prstGeom prst="rect">
            <a:avLst/>
          </a:prstGeom>
          <a:noFill/>
        </p:spPr>
        <p:txBody>
          <a:bodyPr wrap="square" rtlCol="0">
            <a:spAutoFit/>
          </a:bodyPr>
          <a:lstStyle/>
          <a:p>
            <a:pPr algn="ctr" fontAlgn="auto">
              <a:spcBef>
                <a:spcPts val="0"/>
              </a:spcBef>
              <a:spcAft>
                <a:spcPts val="0"/>
              </a:spcAft>
            </a:pPr>
            <a:r>
              <a:rPr lang="fr-FR" sz="2800" b="1" dirty="0" smtClean="0">
                <a:solidFill>
                  <a:schemeClr val="bg1"/>
                </a:solidFill>
                <a:latin typeface="Constantia" pitchFamily="18" charset="0"/>
              </a:rPr>
              <a:t> </a:t>
            </a:r>
            <a:r>
              <a:rPr lang="fr-FR" sz="2400" b="1" kern="1200" dirty="0" smtClean="0">
                <a:latin typeface="Constantia" pitchFamily="18" charset="0"/>
                <a:ea typeface="+mn-ea"/>
                <a:cs typeface="+mn-cs"/>
              </a:rPr>
              <a:t>Sécurité du </a:t>
            </a:r>
            <a:r>
              <a:rPr lang="fr-FR" sz="2400" b="1" kern="1200" dirty="0" err="1" smtClean="0">
                <a:latin typeface="Constantia" pitchFamily="18" charset="0"/>
                <a:ea typeface="+mn-ea"/>
                <a:cs typeface="+mn-cs"/>
              </a:rPr>
              <a:t>cloud</a:t>
            </a:r>
            <a:r>
              <a:rPr lang="fr-FR" sz="2400" b="1" kern="1200" dirty="0" smtClean="0">
                <a:latin typeface="Constantia" pitchFamily="18" charset="0"/>
                <a:ea typeface="+mn-ea"/>
                <a:cs typeface="+mn-cs"/>
              </a:rPr>
              <a:t/>
            </a:r>
            <a:br>
              <a:rPr lang="fr-FR" sz="2400" b="1" kern="1200" dirty="0" smtClean="0">
                <a:latin typeface="Constantia" pitchFamily="18" charset="0"/>
                <a:ea typeface="+mn-ea"/>
                <a:cs typeface="+mn-cs"/>
              </a:rPr>
            </a:br>
            <a:r>
              <a:rPr lang="fr-FR" sz="2400" b="1" kern="1200" dirty="0" smtClean="0">
                <a:latin typeface="Constantia" pitchFamily="18" charset="0"/>
                <a:ea typeface="+mn-ea"/>
                <a:cs typeface="+mn-cs"/>
              </a:rPr>
              <a:t/>
            </a:r>
            <a:br>
              <a:rPr lang="fr-FR" sz="2400" b="1" kern="1200" dirty="0" smtClean="0">
                <a:latin typeface="Constantia" pitchFamily="18" charset="0"/>
                <a:ea typeface="+mn-ea"/>
                <a:cs typeface="+mn-cs"/>
              </a:rPr>
            </a:br>
            <a:r>
              <a:rPr lang="fr-FR" sz="2800" b="1" dirty="0" smtClean="0">
                <a:solidFill>
                  <a:schemeClr val="bg1"/>
                </a:solidFill>
                <a:latin typeface="Constantia" pitchFamily="18" charset="0"/>
              </a:rPr>
              <a:t> </a:t>
            </a:r>
            <a:endParaRPr lang="fr-FR" sz="2800" b="1" dirty="0">
              <a:solidFill>
                <a:schemeClr val="bg1"/>
              </a:solidFill>
              <a:latin typeface="Constantia" pitchFamily="18" charset="0"/>
            </a:endParaRPr>
          </a:p>
        </p:txBody>
      </p:sp>
      <p:sp>
        <p:nvSpPr>
          <p:cNvPr id="8" name="Rectangle 7"/>
          <p:cNvSpPr/>
          <p:nvPr/>
        </p:nvSpPr>
        <p:spPr>
          <a:xfrm>
            <a:off x="142844" y="1071546"/>
            <a:ext cx="8786874" cy="5493812"/>
          </a:xfrm>
          <a:prstGeom prst="rect">
            <a:avLst/>
          </a:prstGeom>
        </p:spPr>
        <p:txBody>
          <a:bodyPr wrap="square">
            <a:spAutoFit/>
          </a:bodyPr>
          <a:lstStyle/>
          <a:p>
            <a:pPr algn="just">
              <a:lnSpc>
                <a:spcPct val="150000"/>
              </a:lnSpc>
            </a:pPr>
            <a:r>
              <a:rPr lang="fr-FR" dirty="0" smtClean="0">
                <a:solidFill>
                  <a:schemeClr val="tx2"/>
                </a:solidFill>
                <a:latin typeface="Constantia" pitchFamily="18" charset="0"/>
              </a:rPr>
              <a:t>L'utilisation de plus en plus fréquente du </a:t>
            </a:r>
            <a:r>
              <a:rPr lang="fr-FR" dirty="0" err="1" smtClean="0">
                <a:solidFill>
                  <a:schemeClr val="tx2"/>
                </a:solidFill>
                <a:latin typeface="Constantia" pitchFamily="18" charset="0"/>
              </a:rPr>
              <a:t>cloud</a:t>
            </a:r>
            <a:r>
              <a:rPr lang="fr-FR" dirty="0" smtClean="0">
                <a:solidFill>
                  <a:schemeClr val="tx2"/>
                </a:solidFill>
                <a:latin typeface="Constantia" pitchFamily="18" charset="0"/>
              </a:rPr>
              <a:t> </a:t>
            </a:r>
            <a:r>
              <a:rPr lang="fr-FR" dirty="0" err="1" smtClean="0">
                <a:solidFill>
                  <a:schemeClr val="tx2"/>
                </a:solidFill>
                <a:latin typeface="Constantia" pitchFamily="18" charset="0"/>
              </a:rPr>
              <a:t>computing</a:t>
            </a:r>
            <a:r>
              <a:rPr lang="fr-FR" dirty="0" smtClean="0">
                <a:solidFill>
                  <a:schemeClr val="tx2"/>
                </a:solidFill>
                <a:latin typeface="Constantia" pitchFamily="18" charset="0"/>
              </a:rPr>
              <a:t> fait apparaître de nouveaux risques de sécurité. Augmentant ainsi l'intérêt des criminels à trouver de nouvelles vulnérabilités et exposant les utilisateurs à voir leurs données compromises. </a:t>
            </a:r>
          </a:p>
          <a:p>
            <a:pPr algn="just">
              <a:lnSpc>
                <a:spcPct val="150000"/>
              </a:lnSpc>
            </a:pPr>
            <a:r>
              <a:rPr lang="fr-FR" dirty="0" smtClean="0">
                <a:solidFill>
                  <a:schemeClr val="tx2"/>
                </a:solidFill>
                <a:latin typeface="Constantia" pitchFamily="18" charset="0"/>
              </a:rPr>
              <a:t>Pour atténuer cette menace, les intervenants du </a:t>
            </a:r>
            <a:r>
              <a:rPr lang="fr-FR" dirty="0" err="1" smtClean="0">
                <a:solidFill>
                  <a:schemeClr val="tx2"/>
                </a:solidFill>
                <a:latin typeface="Constantia" pitchFamily="18" charset="0"/>
              </a:rPr>
              <a:t>cloud</a:t>
            </a:r>
            <a:r>
              <a:rPr lang="fr-FR" dirty="0" smtClean="0">
                <a:solidFill>
                  <a:schemeClr val="tx2"/>
                </a:solidFill>
                <a:latin typeface="Constantia" pitchFamily="18" charset="0"/>
              </a:rPr>
              <a:t> devraient </a:t>
            </a:r>
            <a:r>
              <a:rPr lang="fr-FR" b="1" dirty="0" smtClean="0">
                <a:solidFill>
                  <a:schemeClr val="tx2"/>
                </a:solidFill>
                <a:latin typeface="Constantia" pitchFamily="18" charset="0"/>
              </a:rPr>
              <a:t>investir massivement dans l'évaluation des risques informatiques</a:t>
            </a:r>
            <a:r>
              <a:rPr lang="fr-FR" dirty="0" smtClean="0">
                <a:solidFill>
                  <a:schemeClr val="tx2"/>
                </a:solidFill>
                <a:latin typeface="Constantia" pitchFamily="18" charset="0"/>
              </a:rPr>
              <a:t> afin de </a:t>
            </a:r>
            <a:r>
              <a:rPr lang="fr-FR" b="1" dirty="0" smtClean="0">
                <a:solidFill>
                  <a:schemeClr val="tx2"/>
                </a:solidFill>
                <a:latin typeface="Constantia" pitchFamily="18" charset="0"/>
              </a:rPr>
              <a:t>s'assurer que les données sont bien protégées</a:t>
            </a:r>
            <a:r>
              <a:rPr lang="fr-FR" dirty="0" smtClean="0">
                <a:solidFill>
                  <a:schemeClr val="tx2"/>
                </a:solidFill>
                <a:latin typeface="Constantia" pitchFamily="18" charset="0"/>
              </a:rPr>
              <a:t>. Établir des </a:t>
            </a:r>
            <a:r>
              <a:rPr lang="fr-FR" b="1" dirty="0" smtClean="0">
                <a:solidFill>
                  <a:schemeClr val="tx2"/>
                </a:solidFill>
                <a:latin typeface="Constantia" pitchFamily="18" charset="0"/>
              </a:rPr>
              <a:t>bases fiables et des normes </a:t>
            </a:r>
            <a:r>
              <a:rPr lang="fr-FR" dirty="0" smtClean="0">
                <a:solidFill>
                  <a:schemeClr val="tx2"/>
                </a:solidFill>
                <a:latin typeface="Constantia" pitchFamily="18" charset="0"/>
              </a:rPr>
              <a:t>pour sécuriser leur infrastructure. </a:t>
            </a:r>
          </a:p>
          <a:p>
            <a:pPr algn="just">
              <a:lnSpc>
                <a:spcPct val="150000"/>
              </a:lnSpc>
            </a:pPr>
            <a:r>
              <a:rPr lang="fr-FR" dirty="0" smtClean="0">
                <a:solidFill>
                  <a:schemeClr val="tx2"/>
                </a:solidFill>
                <a:latin typeface="Constantia" pitchFamily="18" charset="0"/>
              </a:rPr>
              <a:t>Tout ceci afin d'établir la confiance dans cette nouvelle technologie qu'est le </a:t>
            </a:r>
            <a:r>
              <a:rPr lang="fr-FR" dirty="0" err="1" smtClean="0">
                <a:solidFill>
                  <a:schemeClr val="tx2"/>
                </a:solidFill>
                <a:latin typeface="Constantia" pitchFamily="18" charset="0"/>
              </a:rPr>
              <a:t>cloud</a:t>
            </a:r>
            <a:r>
              <a:rPr lang="fr-FR" dirty="0" smtClean="0">
                <a:solidFill>
                  <a:schemeClr val="tx2"/>
                </a:solidFill>
                <a:latin typeface="Constantia" pitchFamily="18" charset="0"/>
              </a:rPr>
              <a:t> </a:t>
            </a:r>
            <a:r>
              <a:rPr lang="fr-FR" dirty="0" err="1" smtClean="0">
                <a:solidFill>
                  <a:schemeClr val="tx2"/>
                </a:solidFill>
                <a:latin typeface="Constantia" pitchFamily="18" charset="0"/>
              </a:rPr>
              <a:t>computing</a:t>
            </a:r>
            <a:r>
              <a:rPr lang="fr-FR" dirty="0" smtClean="0">
                <a:solidFill>
                  <a:schemeClr val="tx2"/>
                </a:solidFill>
                <a:latin typeface="Constantia" pitchFamily="18" charset="0"/>
              </a:rPr>
              <a:t>.</a:t>
            </a:r>
          </a:p>
          <a:p>
            <a:pPr algn="just">
              <a:lnSpc>
                <a:spcPct val="150000"/>
              </a:lnSpc>
            </a:pPr>
            <a:r>
              <a:rPr lang="fr-FR" dirty="0" smtClean="0">
                <a:solidFill>
                  <a:schemeClr val="tx2"/>
                </a:solidFill>
                <a:latin typeface="Constantia" pitchFamily="18" charset="0"/>
              </a:rPr>
              <a:t>En 2009, le groupe "</a:t>
            </a:r>
            <a:r>
              <a:rPr lang="fr-FR" dirty="0" err="1" smtClean="0">
                <a:solidFill>
                  <a:schemeClr val="tx2"/>
                </a:solidFill>
                <a:latin typeface="Constantia" pitchFamily="18" charset="0"/>
              </a:rPr>
              <a:t>cloud</a:t>
            </a:r>
            <a:r>
              <a:rPr lang="fr-FR" dirty="0" smtClean="0">
                <a:solidFill>
                  <a:schemeClr val="tx2"/>
                </a:solidFill>
                <a:latin typeface="Constantia" pitchFamily="18" charset="0"/>
              </a:rPr>
              <a:t> </a:t>
            </a:r>
            <a:r>
              <a:rPr lang="fr-FR" dirty="0" err="1" smtClean="0">
                <a:solidFill>
                  <a:schemeClr val="tx2"/>
                </a:solidFill>
                <a:latin typeface="Constantia" pitchFamily="18" charset="0"/>
              </a:rPr>
              <a:t>security</a:t>
            </a:r>
            <a:r>
              <a:rPr lang="fr-FR" dirty="0" smtClean="0">
                <a:solidFill>
                  <a:schemeClr val="tx2"/>
                </a:solidFill>
                <a:latin typeface="Constantia" pitchFamily="18" charset="0"/>
              </a:rPr>
              <a:t> alliance" a été formé pour promouvoir les bons usages en matière de sécurité dans le milieu du </a:t>
            </a:r>
            <a:r>
              <a:rPr lang="fr-FR" dirty="0" err="1" smtClean="0">
                <a:solidFill>
                  <a:schemeClr val="tx2"/>
                </a:solidFill>
                <a:latin typeface="Constantia" pitchFamily="18" charset="0"/>
              </a:rPr>
              <a:t>cloud</a:t>
            </a:r>
            <a:r>
              <a:rPr lang="fr-FR" dirty="0" smtClean="0">
                <a:solidFill>
                  <a:schemeClr val="tx2"/>
                </a:solidFill>
                <a:latin typeface="Constantia" pitchFamily="18" charset="0"/>
              </a:rPr>
              <a:t>. Ce groupe était composé de 40 000 membres</a:t>
            </a:r>
          </a:p>
          <a:p>
            <a:pPr algn="just">
              <a:lnSpc>
                <a:spcPct val="150000"/>
              </a:lnSpc>
            </a:pPr>
            <a:endParaRPr lang="fr-FR" dirty="0">
              <a:solidFill>
                <a:schemeClr val="tx2"/>
              </a:solidFill>
              <a:latin typeface="Constantia" pitchFamily="18" charset="0"/>
            </a:endParaRPr>
          </a:p>
        </p:txBody>
      </p:sp>
    </p:spTree>
  </p:cSld>
  <p:clrMapOvr>
    <a:masterClrMapping/>
  </p:clrMapOvr>
  <p:transition>
    <p:cover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latin typeface="Constantia" pitchFamily="18" charset="0"/>
              </a:rPr>
              <a:t>La Disponibilité</a:t>
            </a:r>
            <a:endParaRPr lang="fr-FR" dirty="0"/>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30</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23/04/2022</a:t>
            </a:fld>
            <a:endParaRPr lang="fr-FR"/>
          </a:p>
        </p:txBody>
      </p:sp>
      <p:sp>
        <p:nvSpPr>
          <p:cNvPr id="6" name="Rectangle 5"/>
          <p:cNvSpPr/>
          <p:nvPr/>
        </p:nvSpPr>
        <p:spPr>
          <a:xfrm>
            <a:off x="214282" y="1071546"/>
            <a:ext cx="8929718" cy="2723823"/>
          </a:xfrm>
          <a:prstGeom prst="rect">
            <a:avLst/>
          </a:prstGeom>
        </p:spPr>
        <p:txBody>
          <a:bodyPr wrap="square">
            <a:spAutoFit/>
          </a:bodyPr>
          <a:lstStyle/>
          <a:p>
            <a:r>
              <a:rPr lang="fr-FR" b="1" dirty="0" smtClean="0">
                <a:solidFill>
                  <a:schemeClr val="tx2"/>
                </a:solidFill>
                <a:latin typeface="Constantia" pitchFamily="18" charset="0"/>
              </a:rPr>
              <a:t>La transparence : pour une confiance réciproque</a:t>
            </a:r>
          </a:p>
          <a:p>
            <a:endParaRPr lang="fr-FR" b="1" dirty="0" smtClean="0">
              <a:solidFill>
                <a:schemeClr val="tx2"/>
              </a:solidFill>
              <a:latin typeface="Constantia" pitchFamily="18" charset="0"/>
            </a:endParaRPr>
          </a:p>
          <a:p>
            <a:pPr algn="just">
              <a:lnSpc>
                <a:spcPct val="150000"/>
              </a:lnSpc>
            </a:pPr>
            <a:r>
              <a:rPr lang="fr-FR" dirty="0" smtClean="0">
                <a:solidFill>
                  <a:schemeClr val="tx2"/>
                </a:solidFill>
                <a:latin typeface="Constantia" pitchFamily="18" charset="0"/>
              </a:rPr>
              <a:t>Un fournisseur doit apporter des réponses précises et explicites à toutes les questions qu’une entreprise se pose et en particulier celles concernant l’hébergement des données. Où sont situés les </a:t>
            </a:r>
            <a:r>
              <a:rPr lang="fr-FR" dirty="0" err="1" smtClean="0">
                <a:solidFill>
                  <a:schemeClr val="tx2"/>
                </a:solidFill>
                <a:latin typeface="Constantia" pitchFamily="18" charset="0"/>
              </a:rPr>
              <a:t>datacenters</a:t>
            </a:r>
            <a:r>
              <a:rPr lang="fr-FR" dirty="0" smtClean="0">
                <a:solidFill>
                  <a:schemeClr val="tx2"/>
                </a:solidFill>
                <a:latin typeface="Constantia" pitchFamily="18" charset="0"/>
              </a:rPr>
              <a:t>, quelles sont les procédures internes, quel est leur niveau de </a:t>
            </a:r>
            <a:r>
              <a:rPr lang="fr-FR" dirty="0" err="1" smtClean="0">
                <a:solidFill>
                  <a:schemeClr val="tx2"/>
                </a:solidFill>
                <a:latin typeface="Constantia" pitchFamily="18" charset="0"/>
              </a:rPr>
              <a:t>classffication</a:t>
            </a:r>
            <a:r>
              <a:rPr lang="fr-FR" dirty="0" smtClean="0">
                <a:solidFill>
                  <a:schemeClr val="tx2"/>
                </a:solidFill>
                <a:latin typeface="Constantia" pitchFamily="18" charset="0"/>
              </a:rPr>
              <a:t> ? Ce dernier point est important car il permet de connaître le niveau de disponibilité des ressources. </a:t>
            </a:r>
            <a:endParaRPr lang="fr-FR" dirty="0">
              <a:solidFill>
                <a:schemeClr val="tx2"/>
              </a:solidFill>
              <a:latin typeface="Constantia" pitchFamily="18" charset="0"/>
            </a:endParaRPr>
          </a:p>
        </p:txBody>
      </p:sp>
    </p:spTree>
  </p:cSld>
  <p:clrMapOvr>
    <a:masterClrMapping/>
  </p:clrMapOvr>
  <p:transition>
    <p:cover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latin typeface="Constantia" pitchFamily="18" charset="0"/>
              </a:rPr>
              <a:t>La Disponibilité</a:t>
            </a:r>
            <a:endParaRPr lang="fr-FR" b="1" dirty="0">
              <a:latin typeface="Constantia" pitchFamily="18"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31</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23/04/2022</a:t>
            </a:fld>
            <a:endParaRPr lang="fr-FR"/>
          </a:p>
        </p:txBody>
      </p:sp>
      <p:sp>
        <p:nvSpPr>
          <p:cNvPr id="6" name="Rectangle 5"/>
          <p:cNvSpPr/>
          <p:nvPr/>
        </p:nvSpPr>
        <p:spPr>
          <a:xfrm>
            <a:off x="0" y="571480"/>
            <a:ext cx="9144000" cy="6324808"/>
          </a:xfrm>
          <a:prstGeom prst="rect">
            <a:avLst/>
          </a:prstGeom>
        </p:spPr>
        <p:txBody>
          <a:bodyPr wrap="square">
            <a:spAutoFit/>
          </a:bodyPr>
          <a:lstStyle/>
          <a:p>
            <a:pPr algn="just">
              <a:lnSpc>
                <a:spcPct val="150000"/>
              </a:lnSpc>
            </a:pPr>
            <a:r>
              <a:rPr lang="fr-FR" b="1" dirty="0" smtClean="0">
                <a:solidFill>
                  <a:schemeClr val="tx2"/>
                </a:solidFill>
                <a:latin typeface="Constantia" pitchFamily="18" charset="0"/>
              </a:rPr>
              <a:t>Les avantages</a:t>
            </a:r>
          </a:p>
          <a:p>
            <a:pPr algn="just">
              <a:lnSpc>
                <a:spcPct val="150000"/>
              </a:lnSpc>
            </a:pPr>
            <a:r>
              <a:rPr lang="fr-FR" dirty="0" smtClean="0">
                <a:solidFill>
                  <a:schemeClr val="tx2"/>
                </a:solidFill>
                <a:latin typeface="Constantia" pitchFamily="18" charset="0"/>
              </a:rPr>
              <a:t>Avec le Cloud </a:t>
            </a:r>
            <a:r>
              <a:rPr lang="fr-FR" dirty="0" err="1" smtClean="0">
                <a:solidFill>
                  <a:schemeClr val="tx2"/>
                </a:solidFill>
                <a:latin typeface="Constantia" pitchFamily="18" charset="0"/>
              </a:rPr>
              <a:t>Computing</a:t>
            </a:r>
            <a:r>
              <a:rPr lang="fr-FR" dirty="0" smtClean="0">
                <a:solidFill>
                  <a:schemeClr val="tx2"/>
                </a:solidFill>
                <a:latin typeface="Constantia" pitchFamily="18" charset="0"/>
              </a:rPr>
              <a:t>, il ne faut en effet que quelques dizaines de minutes pour activer les ressources nécessaires. Celles-ci sont payables à la consommation. Et puisqu'elles sont mutualisées entre plusieurs clients du prestataire, elles coûtent sensiblement moins cher que si l'entreprise devait s'équiper elle-même.</a:t>
            </a:r>
          </a:p>
          <a:p>
            <a:pPr algn="just">
              <a:lnSpc>
                <a:spcPct val="150000"/>
              </a:lnSpc>
            </a:pPr>
            <a:r>
              <a:rPr lang="fr-FR" b="1" dirty="0" smtClean="0">
                <a:solidFill>
                  <a:schemeClr val="tx2"/>
                </a:solidFill>
                <a:latin typeface="Constantia" pitchFamily="18" charset="0"/>
              </a:rPr>
              <a:t>Pour les PME</a:t>
            </a:r>
          </a:p>
          <a:p>
            <a:pPr algn="just">
              <a:lnSpc>
                <a:spcPct val="150000"/>
              </a:lnSpc>
            </a:pPr>
            <a:r>
              <a:rPr lang="fr-FR" dirty="0" smtClean="0">
                <a:solidFill>
                  <a:schemeClr val="tx2"/>
                </a:solidFill>
                <a:latin typeface="Constantia" pitchFamily="18" charset="0"/>
              </a:rPr>
              <a:t>Ce n'est pas la taille de l'entreprise qui détermine son besoin de haute disponibilité et de recours au Cloud </a:t>
            </a:r>
            <a:r>
              <a:rPr lang="fr-FR" dirty="0" err="1" smtClean="0">
                <a:solidFill>
                  <a:schemeClr val="tx2"/>
                </a:solidFill>
                <a:latin typeface="Constantia" pitchFamily="18" charset="0"/>
              </a:rPr>
              <a:t>Computing</a:t>
            </a:r>
            <a:r>
              <a:rPr lang="fr-FR" dirty="0" smtClean="0">
                <a:solidFill>
                  <a:schemeClr val="tx2"/>
                </a:solidFill>
                <a:latin typeface="Constantia" pitchFamily="18" charset="0"/>
              </a:rPr>
              <a:t>, mais son activité. De par leur métier, certaines sociétés ne peuvent pas se permettre une interruption de l'accès à leur site. C'est le cas de tous les sites marchands, des banques, des jeux et des paris en ligne, de la diffusion de musique, de vidéo ou d'informations en continu, entre autres. L'utilisation de ressources dans le </a:t>
            </a:r>
            <a:r>
              <a:rPr lang="fr-FR" dirty="0" err="1" smtClean="0">
                <a:solidFill>
                  <a:schemeClr val="tx2"/>
                </a:solidFill>
                <a:latin typeface="Constantia" pitchFamily="18" charset="0"/>
              </a:rPr>
              <a:t>cloud</a:t>
            </a:r>
            <a:r>
              <a:rPr lang="fr-FR" dirty="0" smtClean="0">
                <a:solidFill>
                  <a:schemeClr val="tx2"/>
                </a:solidFill>
                <a:latin typeface="Constantia" pitchFamily="18" charset="0"/>
              </a:rPr>
              <a:t> permet à ces PME d'avoir une copie de leurs données les plus importantes en dehors de l'entreprise - ce qui est bien utile en cas de panne, ou de mauvaise manipulation- et de disposer à moindre coût d'une puissance informatique élastique - à la hausse pendant les périodes fastes, à la baisse pendant les périodes creuses.</a:t>
            </a:r>
            <a:endParaRPr lang="fr-FR" dirty="0">
              <a:solidFill>
                <a:schemeClr val="tx2"/>
              </a:solidFill>
              <a:latin typeface="Constantia" pitchFamily="18" charset="0"/>
            </a:endParaRPr>
          </a:p>
        </p:txBody>
      </p:sp>
    </p:spTree>
  </p:cSld>
  <p:clrMapOvr>
    <a:masterClrMapping/>
  </p:clrMapOvr>
  <p:transition>
    <p:cover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22430"/>
            <a:ext cx="8229600" cy="3735396"/>
          </a:xfrm>
        </p:spPr>
        <p:txBody>
          <a:bodyPr/>
          <a:lstStyle/>
          <a:p>
            <a:pPr algn="ctr">
              <a:buNone/>
            </a:pPr>
            <a:r>
              <a:rPr lang="fr-FR" sz="8000" b="0" i="1" dirty="0" smtClean="0">
                <a:solidFill>
                  <a:schemeClr val="tx2"/>
                </a:solidFill>
                <a:effectLst>
                  <a:reflection blurRad="6350" stA="55000" endA="300" endPos="45500" dir="5400000" sy="-100000" algn="bl" rotWithShape="0"/>
                </a:effectLst>
                <a:latin typeface="Century" pitchFamily="18" charset="0"/>
              </a:rPr>
              <a:t>Merci pour votre attention ...</a:t>
            </a:r>
            <a:endParaRPr lang="fr-FR" sz="8000" b="0" i="1" dirty="0">
              <a:solidFill>
                <a:schemeClr val="tx2"/>
              </a:solidFill>
              <a:effectLst>
                <a:reflection blurRad="6350" stA="55000" endA="300" endPos="45500" dir="5400000" sy="-100000" algn="bl" rotWithShape="0"/>
              </a:effectLst>
              <a:latin typeface="Century" pitchFamily="18"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32</a:t>
            </a:fld>
            <a:endParaRPr lang="fr-FR"/>
          </a:p>
        </p:txBody>
      </p:sp>
      <p:sp>
        <p:nvSpPr>
          <p:cNvPr id="5" name="Espace réservé de la date 4"/>
          <p:cNvSpPr>
            <a:spLocks noGrp="1"/>
          </p:cNvSpPr>
          <p:nvPr>
            <p:ph type="dt" sz="half" idx="11"/>
          </p:nvPr>
        </p:nvSpPr>
        <p:spPr/>
        <p:txBody>
          <a:bodyPr/>
          <a:lstStyle/>
          <a:p>
            <a:fld id="{7C80B49A-4DCD-4F66-A0F9-398A831DC17A}" type="datetime1">
              <a:rPr lang="fr-FR" smtClean="0"/>
              <a:pPr/>
              <a:t>23/04/2022</a:t>
            </a:fld>
            <a:endParaRPr lang="fr-F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just"/>
            <a:endParaRPr lang="fr-FR" dirty="0" smtClean="0">
              <a:latin typeface="Constantia" pitchFamily="18" charset="0"/>
            </a:endParaRPr>
          </a:p>
          <a:p>
            <a:pPr algn="just">
              <a:buNone/>
            </a:pPr>
            <a:endParaRPr lang="fr-FR" dirty="0" smtClean="0">
              <a:latin typeface="Constantia" pitchFamily="18"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4</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23/04/2022</a:t>
            </a:fld>
            <a:endParaRPr lang="fr-FR"/>
          </a:p>
        </p:txBody>
      </p:sp>
      <p:sp>
        <p:nvSpPr>
          <p:cNvPr id="7" name="Titre 5"/>
          <p:cNvSpPr txBox="1">
            <a:spLocks noGrp="1"/>
          </p:cNvSpPr>
          <p:nvPr>
            <p:ph type="title"/>
          </p:nvPr>
        </p:nvSpPr>
        <p:spPr>
          <a:xfrm>
            <a:off x="457200" y="44450"/>
            <a:ext cx="8382000" cy="523220"/>
          </a:xfrm>
          <a:prstGeom prst="rect">
            <a:avLst/>
          </a:prstGeom>
          <a:noFill/>
        </p:spPr>
        <p:txBody>
          <a:bodyPr wrap="square" rtlCol="0">
            <a:spAutoFit/>
          </a:bodyPr>
          <a:lstStyle/>
          <a:p>
            <a:pPr algn="ctr"/>
            <a:r>
              <a:rPr lang="fr-FR" sz="2800" b="1" dirty="0" smtClean="0">
                <a:solidFill>
                  <a:schemeClr val="bg1"/>
                </a:solidFill>
                <a:latin typeface="Constantia" pitchFamily="18" charset="0"/>
              </a:rPr>
              <a:t> </a:t>
            </a:r>
            <a:endParaRPr lang="fr-FR" sz="2800" b="1" dirty="0">
              <a:solidFill>
                <a:schemeClr val="bg1"/>
              </a:solidFill>
              <a:latin typeface="Constantia" pitchFamily="18" charset="0"/>
            </a:endParaRPr>
          </a:p>
        </p:txBody>
      </p:sp>
      <p:pic>
        <p:nvPicPr>
          <p:cNvPr id="19458" name="Picture 2" descr="https://upload.wikimedia.org/wikipedia/commons/thumb/b/b5/Cloud_computing_map.png/800px-Cloud_computing_map.png"/>
          <p:cNvPicPr>
            <a:picLocks noChangeAspect="1" noChangeArrowheads="1"/>
          </p:cNvPicPr>
          <p:nvPr/>
        </p:nvPicPr>
        <p:blipFill>
          <a:blip r:embed="rId2"/>
          <a:srcRect/>
          <a:stretch>
            <a:fillRect/>
          </a:stretch>
        </p:blipFill>
        <p:spPr bwMode="auto">
          <a:xfrm>
            <a:off x="881090" y="1071546"/>
            <a:ext cx="7620000" cy="5143536"/>
          </a:xfrm>
          <a:prstGeom prst="rect">
            <a:avLst/>
          </a:prstGeom>
          <a:noFill/>
        </p:spPr>
      </p:pic>
    </p:spTree>
  </p:cSld>
  <p:clrMapOvr>
    <a:masterClrMapping/>
  </p:clrMapOvr>
  <p:transition>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5</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23/04/2022</a:t>
            </a:fld>
            <a:endParaRPr lang="fr-FR"/>
          </a:p>
        </p:txBody>
      </p:sp>
      <p:sp>
        <p:nvSpPr>
          <p:cNvPr id="6" name="Titre 5"/>
          <p:cNvSpPr txBox="1">
            <a:spLocks noGrp="1"/>
          </p:cNvSpPr>
          <p:nvPr>
            <p:ph type="title"/>
          </p:nvPr>
        </p:nvSpPr>
        <p:spPr>
          <a:xfrm>
            <a:off x="457200" y="44450"/>
            <a:ext cx="8382000" cy="1323439"/>
          </a:xfrm>
          <a:prstGeom prst="rect">
            <a:avLst/>
          </a:prstGeom>
          <a:noFill/>
        </p:spPr>
        <p:txBody>
          <a:bodyPr wrap="square" rtlCol="0">
            <a:spAutoFit/>
          </a:bodyPr>
          <a:lstStyle/>
          <a:p>
            <a:pPr algn="ctr" fontAlgn="auto">
              <a:spcBef>
                <a:spcPts val="0"/>
              </a:spcBef>
              <a:spcAft>
                <a:spcPts val="0"/>
              </a:spcAft>
            </a:pPr>
            <a:r>
              <a:rPr lang="fr-FR" sz="2800" b="1" dirty="0" smtClean="0">
                <a:solidFill>
                  <a:schemeClr val="bg1"/>
                </a:solidFill>
                <a:latin typeface="Constantia" pitchFamily="18" charset="0"/>
              </a:rPr>
              <a:t> </a:t>
            </a:r>
            <a:r>
              <a:rPr lang="fr-FR" sz="2400" b="1" kern="1200" dirty="0" smtClean="0">
                <a:latin typeface="Constantia" pitchFamily="18" charset="0"/>
                <a:ea typeface="+mn-ea"/>
                <a:cs typeface="+mn-cs"/>
              </a:rPr>
              <a:t>Sécurité du </a:t>
            </a:r>
            <a:r>
              <a:rPr lang="fr-FR" sz="2400" b="1" kern="1200" dirty="0" err="1" smtClean="0">
                <a:latin typeface="Constantia" pitchFamily="18" charset="0"/>
                <a:ea typeface="+mn-ea"/>
                <a:cs typeface="+mn-cs"/>
              </a:rPr>
              <a:t>cloud</a:t>
            </a:r>
            <a:r>
              <a:rPr lang="fr-FR" sz="2400" b="1" kern="1200" dirty="0" smtClean="0">
                <a:latin typeface="Constantia" pitchFamily="18" charset="0"/>
                <a:ea typeface="+mn-ea"/>
                <a:cs typeface="+mn-cs"/>
              </a:rPr>
              <a:t/>
            </a:r>
            <a:br>
              <a:rPr lang="fr-FR" sz="2400" b="1" kern="1200" dirty="0" smtClean="0">
                <a:latin typeface="Constantia" pitchFamily="18" charset="0"/>
                <a:ea typeface="+mn-ea"/>
                <a:cs typeface="+mn-cs"/>
              </a:rPr>
            </a:br>
            <a:r>
              <a:rPr lang="fr-FR" sz="2400" b="1" kern="1200" dirty="0" smtClean="0">
                <a:latin typeface="Constantia" pitchFamily="18" charset="0"/>
                <a:ea typeface="+mn-ea"/>
                <a:cs typeface="+mn-cs"/>
              </a:rPr>
              <a:t/>
            </a:r>
            <a:br>
              <a:rPr lang="fr-FR" sz="2400" b="1" kern="1200" dirty="0" smtClean="0">
                <a:latin typeface="Constantia" pitchFamily="18" charset="0"/>
                <a:ea typeface="+mn-ea"/>
                <a:cs typeface="+mn-cs"/>
              </a:rPr>
            </a:br>
            <a:r>
              <a:rPr lang="fr-FR" sz="2800" b="1" dirty="0" smtClean="0">
                <a:solidFill>
                  <a:schemeClr val="bg1"/>
                </a:solidFill>
                <a:latin typeface="Constantia" pitchFamily="18" charset="0"/>
              </a:rPr>
              <a:t> </a:t>
            </a:r>
            <a:endParaRPr lang="fr-FR" sz="2800" b="1" dirty="0">
              <a:solidFill>
                <a:schemeClr val="bg1"/>
              </a:solidFill>
              <a:latin typeface="Constantia" pitchFamily="18" charset="0"/>
            </a:endParaRPr>
          </a:p>
        </p:txBody>
      </p:sp>
      <p:sp>
        <p:nvSpPr>
          <p:cNvPr id="8" name="Rectangle 7"/>
          <p:cNvSpPr/>
          <p:nvPr/>
        </p:nvSpPr>
        <p:spPr>
          <a:xfrm>
            <a:off x="142844" y="1071546"/>
            <a:ext cx="8786874" cy="5770811"/>
          </a:xfrm>
          <a:prstGeom prst="rect">
            <a:avLst/>
          </a:prstGeom>
        </p:spPr>
        <p:txBody>
          <a:bodyPr wrap="square">
            <a:spAutoFit/>
          </a:bodyPr>
          <a:lstStyle/>
          <a:p>
            <a:pPr algn="just">
              <a:lnSpc>
                <a:spcPct val="150000"/>
              </a:lnSpc>
              <a:buFont typeface="Wingdings" pitchFamily="2" charset="2"/>
              <a:buChar char="Ø"/>
            </a:pPr>
            <a:endParaRPr lang="fr-FR" sz="3200" dirty="0" smtClean="0">
              <a:solidFill>
                <a:schemeClr val="tx2"/>
              </a:solidFill>
              <a:latin typeface="Constantia" pitchFamily="18" charset="0"/>
            </a:endParaRPr>
          </a:p>
          <a:p>
            <a:pPr algn="just">
              <a:lnSpc>
                <a:spcPct val="150000"/>
              </a:lnSpc>
              <a:buFont typeface="Wingdings" pitchFamily="2" charset="2"/>
              <a:buChar char="Ø"/>
            </a:pPr>
            <a:r>
              <a:rPr lang="fr-FR" sz="3200" dirty="0" smtClean="0">
                <a:solidFill>
                  <a:schemeClr val="tx2"/>
                </a:solidFill>
                <a:latin typeface="Constantia" pitchFamily="18" charset="0"/>
              </a:rPr>
              <a:t>La sécurité des données</a:t>
            </a:r>
          </a:p>
          <a:p>
            <a:pPr algn="just">
              <a:lnSpc>
                <a:spcPct val="150000"/>
              </a:lnSpc>
              <a:buFont typeface="Wingdings" pitchFamily="2" charset="2"/>
              <a:buChar char="Ø"/>
            </a:pPr>
            <a:r>
              <a:rPr lang="fr-FR" sz="3200" dirty="0" smtClean="0">
                <a:solidFill>
                  <a:schemeClr val="tx2"/>
                </a:solidFill>
                <a:latin typeface="Constantia" pitchFamily="18" charset="0"/>
              </a:rPr>
              <a:t>La sécurité des infrastructures</a:t>
            </a:r>
          </a:p>
          <a:p>
            <a:pPr algn="just">
              <a:lnSpc>
                <a:spcPct val="150000"/>
              </a:lnSpc>
              <a:buFont typeface="Wingdings" pitchFamily="2" charset="2"/>
              <a:buChar char="Ø"/>
            </a:pPr>
            <a:r>
              <a:rPr lang="fr-FR" sz="3200" dirty="0" smtClean="0">
                <a:solidFill>
                  <a:schemeClr val="tx2"/>
                </a:solidFill>
                <a:latin typeface="Constantia" pitchFamily="18" charset="0"/>
              </a:rPr>
              <a:t>La justice et le </a:t>
            </a:r>
            <a:r>
              <a:rPr lang="fr-FR" sz="3200" dirty="0" err="1" smtClean="0">
                <a:solidFill>
                  <a:schemeClr val="tx2"/>
                </a:solidFill>
                <a:latin typeface="Constantia" pitchFamily="18" charset="0"/>
              </a:rPr>
              <a:t>cloud</a:t>
            </a:r>
            <a:endParaRPr lang="fr-FR" sz="3200" dirty="0" smtClean="0">
              <a:solidFill>
                <a:schemeClr val="tx2"/>
              </a:solidFill>
              <a:latin typeface="Constantia" pitchFamily="18" charset="0"/>
            </a:endParaRPr>
          </a:p>
          <a:p>
            <a:pPr algn="just">
              <a:lnSpc>
                <a:spcPct val="150000"/>
              </a:lnSpc>
              <a:buFont typeface="Wingdings" pitchFamily="2" charset="2"/>
              <a:buChar char="Ø"/>
            </a:pPr>
            <a:r>
              <a:rPr lang="fr-FR" sz="3200" dirty="0" smtClean="0">
                <a:solidFill>
                  <a:schemeClr val="tx2"/>
                </a:solidFill>
                <a:latin typeface="Constantia" pitchFamily="18" charset="0"/>
              </a:rPr>
              <a:t>L'isolation</a:t>
            </a:r>
          </a:p>
          <a:p>
            <a:pPr algn="just">
              <a:lnSpc>
                <a:spcPct val="150000"/>
              </a:lnSpc>
              <a:buFont typeface="Wingdings" pitchFamily="2" charset="2"/>
              <a:buChar char="Ø"/>
            </a:pPr>
            <a:r>
              <a:rPr lang="fr-FR" sz="3200" dirty="0" smtClean="0">
                <a:solidFill>
                  <a:schemeClr val="tx2"/>
                </a:solidFill>
                <a:latin typeface="Constantia" pitchFamily="18" charset="0"/>
              </a:rPr>
              <a:t>La virtualisation et la sécurité dans le </a:t>
            </a:r>
            <a:r>
              <a:rPr lang="fr-FR" sz="3200" dirty="0" err="1" smtClean="0">
                <a:solidFill>
                  <a:schemeClr val="tx2"/>
                </a:solidFill>
                <a:latin typeface="Constantia" pitchFamily="18" charset="0"/>
              </a:rPr>
              <a:t>cloud</a:t>
            </a:r>
            <a:endParaRPr lang="fr-FR" sz="3200" dirty="0" smtClean="0">
              <a:solidFill>
                <a:schemeClr val="tx2"/>
              </a:solidFill>
              <a:latin typeface="Constantia" pitchFamily="18" charset="0"/>
            </a:endParaRPr>
          </a:p>
          <a:p>
            <a:pPr algn="just">
              <a:lnSpc>
                <a:spcPct val="150000"/>
              </a:lnSpc>
            </a:pPr>
            <a:endParaRPr lang="fr-FR" dirty="0" smtClean="0">
              <a:solidFill>
                <a:schemeClr val="tx2"/>
              </a:solidFill>
              <a:latin typeface="Constantia" pitchFamily="18" charset="0"/>
            </a:endParaRPr>
          </a:p>
          <a:p>
            <a:pPr algn="just">
              <a:lnSpc>
                <a:spcPct val="150000"/>
              </a:lnSpc>
            </a:pPr>
            <a:endParaRPr lang="fr-FR" dirty="0" smtClean="0">
              <a:solidFill>
                <a:schemeClr val="tx2"/>
              </a:solidFill>
              <a:latin typeface="Constantia" pitchFamily="18" charset="0"/>
            </a:endParaRPr>
          </a:p>
          <a:p>
            <a:pPr algn="just">
              <a:lnSpc>
                <a:spcPct val="150000"/>
              </a:lnSpc>
            </a:pPr>
            <a:endParaRPr lang="fr-FR" dirty="0">
              <a:solidFill>
                <a:schemeClr val="tx2"/>
              </a:solidFill>
              <a:latin typeface="Constantia" pitchFamily="18" charset="0"/>
            </a:endParaRPr>
          </a:p>
        </p:txBody>
      </p:sp>
    </p:spTree>
  </p:cSld>
  <p:clrMapOvr>
    <a:masterClrMapping/>
  </p:clrMapOvr>
  <p:transition>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6</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23/04/2022</a:t>
            </a:fld>
            <a:endParaRPr lang="fr-FR"/>
          </a:p>
        </p:txBody>
      </p:sp>
      <p:sp>
        <p:nvSpPr>
          <p:cNvPr id="6" name="Titre 5"/>
          <p:cNvSpPr txBox="1">
            <a:spLocks noGrp="1"/>
          </p:cNvSpPr>
          <p:nvPr>
            <p:ph type="title"/>
          </p:nvPr>
        </p:nvSpPr>
        <p:spPr>
          <a:xfrm>
            <a:off x="457200" y="44450"/>
            <a:ext cx="8382000" cy="1323439"/>
          </a:xfrm>
          <a:prstGeom prst="rect">
            <a:avLst/>
          </a:prstGeom>
          <a:noFill/>
        </p:spPr>
        <p:txBody>
          <a:bodyPr wrap="square" rtlCol="0">
            <a:spAutoFit/>
          </a:bodyPr>
          <a:lstStyle/>
          <a:p>
            <a:pPr algn="ctr" fontAlgn="auto">
              <a:spcBef>
                <a:spcPts val="0"/>
              </a:spcBef>
              <a:spcAft>
                <a:spcPts val="0"/>
              </a:spcAft>
            </a:pPr>
            <a:r>
              <a:rPr lang="fr-FR" sz="2800" b="1" dirty="0" smtClean="0">
                <a:solidFill>
                  <a:schemeClr val="bg1"/>
                </a:solidFill>
                <a:latin typeface="Constantia" pitchFamily="18" charset="0"/>
              </a:rPr>
              <a:t> </a:t>
            </a:r>
            <a:r>
              <a:rPr lang="fr-FR" sz="2400" b="1" kern="1200" dirty="0" smtClean="0">
                <a:latin typeface="Constantia" pitchFamily="18" charset="0"/>
                <a:ea typeface="+mn-ea"/>
                <a:cs typeface="+mn-cs"/>
              </a:rPr>
              <a:t>Sécurité des données</a:t>
            </a:r>
            <a:br>
              <a:rPr lang="fr-FR" sz="2400" b="1" kern="1200" dirty="0" smtClean="0">
                <a:latin typeface="Constantia" pitchFamily="18" charset="0"/>
                <a:ea typeface="+mn-ea"/>
                <a:cs typeface="+mn-cs"/>
              </a:rPr>
            </a:br>
            <a:r>
              <a:rPr lang="fr-FR" sz="2400" b="1" kern="1200" dirty="0" smtClean="0">
                <a:latin typeface="Constantia" pitchFamily="18" charset="0"/>
                <a:ea typeface="+mn-ea"/>
                <a:cs typeface="+mn-cs"/>
              </a:rPr>
              <a:t/>
            </a:r>
            <a:br>
              <a:rPr lang="fr-FR" sz="2400" b="1" kern="1200" dirty="0" smtClean="0">
                <a:latin typeface="Constantia" pitchFamily="18" charset="0"/>
                <a:ea typeface="+mn-ea"/>
                <a:cs typeface="+mn-cs"/>
              </a:rPr>
            </a:br>
            <a:r>
              <a:rPr lang="fr-FR" sz="2800" b="1" dirty="0" smtClean="0">
                <a:solidFill>
                  <a:schemeClr val="bg1"/>
                </a:solidFill>
                <a:latin typeface="Constantia" pitchFamily="18" charset="0"/>
              </a:rPr>
              <a:t> </a:t>
            </a:r>
            <a:endParaRPr lang="fr-FR" sz="2800" b="1" dirty="0">
              <a:solidFill>
                <a:schemeClr val="bg1"/>
              </a:solidFill>
              <a:latin typeface="Constantia" pitchFamily="18" charset="0"/>
            </a:endParaRPr>
          </a:p>
        </p:txBody>
      </p:sp>
      <p:sp>
        <p:nvSpPr>
          <p:cNvPr id="8" name="Rectangle 7"/>
          <p:cNvSpPr/>
          <p:nvPr/>
        </p:nvSpPr>
        <p:spPr>
          <a:xfrm>
            <a:off x="142844" y="857232"/>
            <a:ext cx="8786874" cy="5078313"/>
          </a:xfrm>
          <a:prstGeom prst="rect">
            <a:avLst/>
          </a:prstGeom>
        </p:spPr>
        <p:txBody>
          <a:bodyPr wrap="square">
            <a:spAutoFit/>
          </a:bodyPr>
          <a:lstStyle/>
          <a:p>
            <a:pPr algn="just">
              <a:lnSpc>
                <a:spcPct val="150000"/>
              </a:lnSpc>
            </a:pPr>
            <a:r>
              <a:rPr lang="fr-FR" b="1" dirty="0" smtClean="0">
                <a:solidFill>
                  <a:schemeClr val="tx2"/>
                </a:solidFill>
                <a:latin typeface="Constantia" pitchFamily="18" charset="0"/>
              </a:rPr>
              <a:t>La non-interopérabilité des fournisseurs</a:t>
            </a:r>
          </a:p>
          <a:p>
            <a:pPr algn="just">
              <a:lnSpc>
                <a:spcPct val="150000"/>
              </a:lnSpc>
            </a:pPr>
            <a:endParaRPr lang="fr-FR" b="1" dirty="0" smtClean="0">
              <a:solidFill>
                <a:schemeClr val="tx2"/>
              </a:solidFill>
              <a:latin typeface="Constantia" pitchFamily="18" charset="0"/>
            </a:endParaRPr>
          </a:p>
          <a:p>
            <a:pPr algn="just">
              <a:lnSpc>
                <a:spcPct val="150000"/>
              </a:lnSpc>
            </a:pPr>
            <a:r>
              <a:rPr lang="fr-FR" dirty="0" smtClean="0">
                <a:solidFill>
                  <a:schemeClr val="tx2"/>
                </a:solidFill>
                <a:latin typeface="Constantia" pitchFamily="18" charset="0"/>
              </a:rPr>
              <a:t>Un client peut éprouver le besoin de changer de fournisseur de </a:t>
            </a:r>
            <a:r>
              <a:rPr lang="fr-FR" dirty="0" err="1" smtClean="0">
                <a:solidFill>
                  <a:schemeClr val="tx2"/>
                </a:solidFill>
                <a:latin typeface="Constantia" pitchFamily="18" charset="0"/>
              </a:rPr>
              <a:t>cloud</a:t>
            </a:r>
            <a:r>
              <a:rPr lang="fr-FR" dirty="0" smtClean="0">
                <a:solidFill>
                  <a:schemeClr val="tx2"/>
                </a:solidFill>
                <a:latin typeface="Constantia" pitchFamily="18" charset="0"/>
              </a:rPr>
              <a:t>. Celui-ci ne peut aujourd'hui pas effectuer un transfert de stockage directement de son fournisseur vers un autre. Néanmoins, la norme CDMI (Cloud Data Management Interface) décrit un format d'échange qui permet de déplacer les données d'un environnement </a:t>
            </a:r>
            <a:r>
              <a:rPr lang="fr-FR" dirty="0" err="1" smtClean="0">
                <a:solidFill>
                  <a:schemeClr val="tx2"/>
                </a:solidFill>
                <a:latin typeface="Constantia" pitchFamily="18" charset="0"/>
              </a:rPr>
              <a:t>cloud</a:t>
            </a:r>
            <a:r>
              <a:rPr lang="fr-FR" dirty="0" smtClean="0">
                <a:solidFill>
                  <a:schemeClr val="tx2"/>
                </a:solidFill>
                <a:latin typeface="Constantia" pitchFamily="18" charset="0"/>
              </a:rPr>
              <a:t> vers un </a:t>
            </a:r>
            <a:r>
              <a:rPr lang="fr-FR" smtClean="0">
                <a:solidFill>
                  <a:schemeClr val="tx2"/>
                </a:solidFill>
                <a:latin typeface="Constantia" pitchFamily="18" charset="0"/>
              </a:rPr>
              <a:t>autre.</a:t>
            </a:r>
          </a:p>
          <a:p>
            <a:pPr algn="just">
              <a:lnSpc>
                <a:spcPct val="150000"/>
              </a:lnSpc>
            </a:pPr>
            <a:endParaRPr lang="fr-FR" dirty="0" smtClean="0">
              <a:solidFill>
                <a:schemeClr val="tx2"/>
              </a:solidFill>
              <a:latin typeface="Constantia" pitchFamily="18" charset="0"/>
            </a:endParaRPr>
          </a:p>
          <a:p>
            <a:pPr algn="just">
              <a:lnSpc>
                <a:spcPct val="150000"/>
              </a:lnSpc>
            </a:pPr>
            <a:r>
              <a:rPr lang="fr-FR" b="1" dirty="0" smtClean="0">
                <a:solidFill>
                  <a:schemeClr val="tx2"/>
                </a:solidFill>
                <a:latin typeface="Constantia" pitchFamily="18" charset="0"/>
              </a:rPr>
              <a:t>Le chiffrement dans le </a:t>
            </a:r>
            <a:r>
              <a:rPr lang="fr-FR" b="1" dirty="0" err="1" smtClean="0">
                <a:solidFill>
                  <a:schemeClr val="tx2"/>
                </a:solidFill>
                <a:latin typeface="Constantia" pitchFamily="18" charset="0"/>
              </a:rPr>
              <a:t>cloud</a:t>
            </a:r>
            <a:endParaRPr lang="fr-FR" b="1" dirty="0" smtClean="0">
              <a:solidFill>
                <a:schemeClr val="tx2"/>
              </a:solidFill>
              <a:latin typeface="Constantia" pitchFamily="18" charset="0"/>
            </a:endParaRPr>
          </a:p>
          <a:p>
            <a:pPr algn="just">
              <a:lnSpc>
                <a:spcPct val="150000"/>
              </a:lnSpc>
            </a:pPr>
            <a:r>
              <a:rPr lang="fr-FR" dirty="0" smtClean="0">
                <a:solidFill>
                  <a:schemeClr val="tx2"/>
                </a:solidFill>
                <a:latin typeface="Constantia" pitchFamily="18" charset="0"/>
              </a:rPr>
              <a:t>Le client peut utiliser le chiffrement des données pour le stockage dans le </a:t>
            </a:r>
            <a:r>
              <a:rPr lang="fr-FR" dirty="0" err="1" smtClean="0">
                <a:solidFill>
                  <a:schemeClr val="tx2"/>
                </a:solidFill>
                <a:latin typeface="Constantia" pitchFamily="18" charset="0"/>
              </a:rPr>
              <a:t>cloud</a:t>
            </a:r>
            <a:r>
              <a:rPr lang="fr-FR" dirty="0" smtClean="0">
                <a:solidFill>
                  <a:schemeClr val="tx2"/>
                </a:solidFill>
                <a:latin typeface="Constantia" pitchFamily="18" charset="0"/>
              </a:rPr>
              <a:t>, mais il reste à définir qui doit contrôler les clés de chiffrement et de déchiffrement. En toute logique, ceci doit être géré par le client.</a:t>
            </a:r>
            <a:endParaRPr lang="fr-FR" dirty="0">
              <a:solidFill>
                <a:schemeClr val="tx2"/>
              </a:solidFill>
              <a:latin typeface="Constantia" pitchFamily="18" charset="0"/>
            </a:endParaRPr>
          </a:p>
        </p:txBody>
      </p:sp>
    </p:spTree>
  </p:cSld>
  <p:clrMapOvr>
    <a:masterClrMapping/>
  </p:clrMapOvr>
  <p:transition>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7</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23/04/2022</a:t>
            </a:fld>
            <a:endParaRPr lang="fr-FR"/>
          </a:p>
        </p:txBody>
      </p:sp>
      <p:sp>
        <p:nvSpPr>
          <p:cNvPr id="6" name="Titre 5"/>
          <p:cNvSpPr txBox="1">
            <a:spLocks noGrp="1"/>
          </p:cNvSpPr>
          <p:nvPr>
            <p:ph type="title"/>
          </p:nvPr>
        </p:nvSpPr>
        <p:spPr>
          <a:xfrm>
            <a:off x="457200" y="44450"/>
            <a:ext cx="8382000" cy="1323439"/>
          </a:xfrm>
          <a:prstGeom prst="rect">
            <a:avLst/>
          </a:prstGeom>
          <a:noFill/>
        </p:spPr>
        <p:txBody>
          <a:bodyPr wrap="square" rtlCol="0">
            <a:spAutoFit/>
          </a:bodyPr>
          <a:lstStyle/>
          <a:p>
            <a:pPr algn="ctr" fontAlgn="auto">
              <a:spcBef>
                <a:spcPts val="0"/>
              </a:spcBef>
              <a:spcAft>
                <a:spcPts val="0"/>
              </a:spcAft>
            </a:pPr>
            <a:r>
              <a:rPr lang="fr-FR" sz="2800" b="1" dirty="0" smtClean="0">
                <a:solidFill>
                  <a:schemeClr val="bg1"/>
                </a:solidFill>
                <a:latin typeface="Constantia" pitchFamily="18" charset="0"/>
              </a:rPr>
              <a:t> </a:t>
            </a:r>
            <a:r>
              <a:rPr lang="fr-FR" sz="2400" b="1" kern="1200" dirty="0" smtClean="0">
                <a:latin typeface="Constantia" pitchFamily="18" charset="0"/>
              </a:rPr>
              <a:t>Sécurité des données </a:t>
            </a:r>
            <a:r>
              <a:rPr lang="fr-FR" sz="2400" b="1" kern="1200" dirty="0" smtClean="0">
                <a:latin typeface="Constantia" pitchFamily="18" charset="0"/>
                <a:ea typeface="+mn-ea"/>
                <a:cs typeface="+mn-cs"/>
              </a:rPr>
              <a:t/>
            </a:r>
            <a:br>
              <a:rPr lang="fr-FR" sz="2400" b="1" kern="1200" dirty="0" smtClean="0">
                <a:latin typeface="Constantia" pitchFamily="18" charset="0"/>
                <a:ea typeface="+mn-ea"/>
                <a:cs typeface="+mn-cs"/>
              </a:rPr>
            </a:br>
            <a:r>
              <a:rPr lang="fr-FR" sz="2400" b="1" kern="1200" dirty="0" smtClean="0">
                <a:latin typeface="Constantia" pitchFamily="18" charset="0"/>
                <a:ea typeface="+mn-ea"/>
                <a:cs typeface="+mn-cs"/>
              </a:rPr>
              <a:t/>
            </a:r>
            <a:br>
              <a:rPr lang="fr-FR" sz="2400" b="1" kern="1200" dirty="0" smtClean="0">
                <a:latin typeface="Constantia" pitchFamily="18" charset="0"/>
                <a:ea typeface="+mn-ea"/>
                <a:cs typeface="+mn-cs"/>
              </a:rPr>
            </a:br>
            <a:r>
              <a:rPr lang="fr-FR" sz="2800" b="1" dirty="0" smtClean="0">
                <a:solidFill>
                  <a:schemeClr val="bg1"/>
                </a:solidFill>
                <a:latin typeface="Constantia" pitchFamily="18" charset="0"/>
              </a:rPr>
              <a:t> </a:t>
            </a:r>
            <a:endParaRPr lang="fr-FR" sz="2800" b="1" dirty="0">
              <a:solidFill>
                <a:schemeClr val="bg1"/>
              </a:solidFill>
              <a:latin typeface="Constantia" pitchFamily="18" charset="0"/>
            </a:endParaRPr>
          </a:p>
        </p:txBody>
      </p:sp>
      <p:sp>
        <p:nvSpPr>
          <p:cNvPr id="8" name="Rectangle 7"/>
          <p:cNvSpPr/>
          <p:nvPr/>
        </p:nvSpPr>
        <p:spPr>
          <a:xfrm>
            <a:off x="142844" y="857232"/>
            <a:ext cx="8786874" cy="4662815"/>
          </a:xfrm>
          <a:prstGeom prst="rect">
            <a:avLst/>
          </a:prstGeom>
        </p:spPr>
        <p:txBody>
          <a:bodyPr wrap="square">
            <a:spAutoFit/>
          </a:bodyPr>
          <a:lstStyle/>
          <a:p>
            <a:pPr algn="just">
              <a:lnSpc>
                <a:spcPct val="150000"/>
              </a:lnSpc>
            </a:pPr>
            <a:r>
              <a:rPr lang="fr-FR" b="1" dirty="0" smtClean="0">
                <a:solidFill>
                  <a:schemeClr val="tx2"/>
                </a:solidFill>
                <a:latin typeface="Constantia" pitchFamily="18" charset="0"/>
              </a:rPr>
              <a:t>L'intégrité des données </a:t>
            </a:r>
          </a:p>
          <a:p>
            <a:pPr algn="just">
              <a:lnSpc>
                <a:spcPct val="150000"/>
              </a:lnSpc>
            </a:pPr>
            <a:endParaRPr lang="fr-FR" b="1" dirty="0" smtClean="0">
              <a:solidFill>
                <a:schemeClr val="tx2"/>
              </a:solidFill>
              <a:latin typeface="Constantia" pitchFamily="18" charset="0"/>
            </a:endParaRPr>
          </a:p>
          <a:p>
            <a:pPr algn="just">
              <a:lnSpc>
                <a:spcPct val="150000"/>
              </a:lnSpc>
            </a:pPr>
            <a:r>
              <a:rPr lang="fr-FR" dirty="0" smtClean="0">
                <a:solidFill>
                  <a:schemeClr val="tx2"/>
                </a:solidFill>
                <a:latin typeface="Constantia" pitchFamily="18" charset="0"/>
              </a:rPr>
              <a:t>Dans le </a:t>
            </a:r>
            <a:r>
              <a:rPr lang="fr-FR" dirty="0" err="1" smtClean="0">
                <a:solidFill>
                  <a:schemeClr val="tx2"/>
                </a:solidFill>
                <a:latin typeface="Constantia" pitchFamily="18" charset="0"/>
              </a:rPr>
              <a:t>cloud</a:t>
            </a:r>
            <a:r>
              <a:rPr lang="fr-FR" dirty="0" smtClean="0">
                <a:solidFill>
                  <a:schemeClr val="tx2"/>
                </a:solidFill>
                <a:latin typeface="Constantia" pitchFamily="18" charset="0"/>
              </a:rPr>
              <a:t>, il est nécessaire d'assurer l'intégrité des données pendant un transfert ou un stockage. Il faut donc que les opérations sur les données soient contrôlées afin de n'effectuer que les opérations qui sont autorisées. Il n'existe actuellement pas de standard commun entre les fournisseurs de </a:t>
            </a:r>
            <a:r>
              <a:rPr lang="fr-FR" dirty="0" err="1" smtClean="0">
                <a:solidFill>
                  <a:schemeClr val="tx2"/>
                </a:solidFill>
                <a:latin typeface="Constantia" pitchFamily="18" charset="0"/>
              </a:rPr>
              <a:t>cloud</a:t>
            </a:r>
            <a:endParaRPr lang="fr-FR" dirty="0" smtClean="0">
              <a:solidFill>
                <a:schemeClr val="tx2"/>
              </a:solidFill>
              <a:latin typeface="Constantia" pitchFamily="18" charset="0"/>
            </a:endParaRPr>
          </a:p>
          <a:p>
            <a:pPr algn="just">
              <a:lnSpc>
                <a:spcPct val="150000"/>
              </a:lnSpc>
            </a:pPr>
            <a:endParaRPr lang="fr-FR" dirty="0" smtClean="0">
              <a:solidFill>
                <a:schemeClr val="tx2"/>
              </a:solidFill>
              <a:latin typeface="Constantia" pitchFamily="18" charset="0"/>
            </a:endParaRPr>
          </a:p>
          <a:p>
            <a:pPr algn="just">
              <a:lnSpc>
                <a:spcPct val="150000"/>
              </a:lnSpc>
            </a:pPr>
            <a:r>
              <a:rPr lang="fr-FR" b="1" dirty="0" smtClean="0">
                <a:solidFill>
                  <a:schemeClr val="tx2"/>
                </a:solidFill>
                <a:latin typeface="Constantia" pitchFamily="18" charset="0"/>
              </a:rPr>
              <a:t>La gestion des logs </a:t>
            </a:r>
          </a:p>
          <a:p>
            <a:pPr algn="just">
              <a:lnSpc>
                <a:spcPct val="150000"/>
              </a:lnSpc>
            </a:pPr>
            <a:endParaRPr lang="fr-FR" b="1" dirty="0" smtClean="0">
              <a:solidFill>
                <a:schemeClr val="tx2"/>
              </a:solidFill>
              <a:latin typeface="Constantia" pitchFamily="18" charset="0"/>
            </a:endParaRPr>
          </a:p>
          <a:p>
            <a:pPr algn="just">
              <a:lnSpc>
                <a:spcPct val="150000"/>
              </a:lnSpc>
            </a:pPr>
            <a:r>
              <a:rPr lang="fr-FR" dirty="0" smtClean="0">
                <a:solidFill>
                  <a:schemeClr val="tx2"/>
                </a:solidFill>
                <a:latin typeface="Constantia" pitchFamily="18" charset="0"/>
              </a:rPr>
              <a:t>Dans le respect du </a:t>
            </a:r>
            <a:r>
              <a:rPr lang="fr-FR" dirty="0" err="1" smtClean="0">
                <a:solidFill>
                  <a:schemeClr val="tx2"/>
                </a:solidFill>
                <a:latin typeface="Constantia" pitchFamily="18" charset="0"/>
              </a:rPr>
              <a:t>Payment</a:t>
            </a:r>
            <a:r>
              <a:rPr lang="fr-FR" dirty="0" smtClean="0">
                <a:solidFill>
                  <a:schemeClr val="tx2"/>
                </a:solidFill>
                <a:latin typeface="Constantia" pitchFamily="18" charset="0"/>
              </a:rPr>
              <a:t> </a:t>
            </a:r>
            <a:r>
              <a:rPr lang="fr-FR" dirty="0" err="1" smtClean="0">
                <a:solidFill>
                  <a:schemeClr val="tx2"/>
                </a:solidFill>
                <a:latin typeface="Constantia" pitchFamily="18" charset="0"/>
              </a:rPr>
              <a:t>Card</a:t>
            </a:r>
            <a:r>
              <a:rPr lang="fr-FR" dirty="0" smtClean="0">
                <a:solidFill>
                  <a:schemeClr val="tx2"/>
                </a:solidFill>
                <a:latin typeface="Constantia" pitchFamily="18" charset="0"/>
              </a:rPr>
              <a:t> </a:t>
            </a:r>
            <a:r>
              <a:rPr lang="fr-FR" dirty="0" err="1" smtClean="0">
                <a:solidFill>
                  <a:schemeClr val="tx2"/>
                </a:solidFill>
                <a:latin typeface="Constantia" pitchFamily="18" charset="0"/>
              </a:rPr>
              <a:t>Industry</a:t>
            </a:r>
            <a:r>
              <a:rPr lang="fr-FR" dirty="0" smtClean="0">
                <a:solidFill>
                  <a:schemeClr val="tx2"/>
                </a:solidFill>
                <a:latin typeface="Constantia" pitchFamily="18" charset="0"/>
              </a:rPr>
              <a:t> Data Security Standard (PCI DSS), les logs doivent être fournis au gestionnaire de sécurité</a:t>
            </a:r>
          </a:p>
        </p:txBody>
      </p:sp>
    </p:spTree>
  </p:cSld>
  <p:clrMapOvr>
    <a:masterClrMapping/>
  </p:clrMapOvr>
  <p:transition>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8</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23/04/2022</a:t>
            </a:fld>
            <a:endParaRPr lang="fr-FR"/>
          </a:p>
        </p:txBody>
      </p:sp>
      <p:sp>
        <p:nvSpPr>
          <p:cNvPr id="6" name="Titre 5"/>
          <p:cNvSpPr txBox="1">
            <a:spLocks noGrp="1"/>
          </p:cNvSpPr>
          <p:nvPr>
            <p:ph type="title"/>
          </p:nvPr>
        </p:nvSpPr>
        <p:spPr>
          <a:xfrm>
            <a:off x="457200" y="44450"/>
            <a:ext cx="8382000" cy="1323439"/>
          </a:xfrm>
          <a:prstGeom prst="rect">
            <a:avLst/>
          </a:prstGeom>
          <a:noFill/>
        </p:spPr>
        <p:txBody>
          <a:bodyPr wrap="square" rtlCol="0">
            <a:spAutoFit/>
          </a:bodyPr>
          <a:lstStyle/>
          <a:p>
            <a:pPr algn="ctr" fontAlgn="auto">
              <a:spcBef>
                <a:spcPts val="0"/>
              </a:spcBef>
              <a:spcAft>
                <a:spcPts val="0"/>
              </a:spcAft>
            </a:pPr>
            <a:r>
              <a:rPr lang="fr-FR" sz="2800" b="1" kern="1200" dirty="0" smtClean="0">
                <a:latin typeface="Constantia" pitchFamily="18" charset="0"/>
              </a:rPr>
              <a:t>Sécurité des données </a:t>
            </a:r>
            <a:r>
              <a:rPr lang="fr-FR" sz="2400" b="1" kern="1200" dirty="0" smtClean="0">
                <a:latin typeface="Constantia" pitchFamily="18" charset="0"/>
                <a:ea typeface="+mn-ea"/>
                <a:cs typeface="+mn-cs"/>
              </a:rPr>
              <a:t/>
            </a:r>
            <a:br>
              <a:rPr lang="fr-FR" sz="2400" b="1" kern="1200" dirty="0" smtClean="0">
                <a:latin typeface="Constantia" pitchFamily="18" charset="0"/>
                <a:ea typeface="+mn-ea"/>
                <a:cs typeface="+mn-cs"/>
              </a:rPr>
            </a:br>
            <a:r>
              <a:rPr lang="fr-FR" sz="2400" b="1" kern="1200" dirty="0" smtClean="0">
                <a:latin typeface="Constantia" pitchFamily="18" charset="0"/>
                <a:ea typeface="+mn-ea"/>
                <a:cs typeface="+mn-cs"/>
              </a:rPr>
              <a:t/>
            </a:r>
            <a:br>
              <a:rPr lang="fr-FR" sz="2400" b="1" kern="1200" dirty="0" smtClean="0">
                <a:latin typeface="Constantia" pitchFamily="18" charset="0"/>
                <a:ea typeface="+mn-ea"/>
                <a:cs typeface="+mn-cs"/>
              </a:rPr>
            </a:br>
            <a:r>
              <a:rPr lang="fr-FR" sz="2800" b="1" dirty="0" smtClean="0">
                <a:solidFill>
                  <a:schemeClr val="bg1"/>
                </a:solidFill>
                <a:latin typeface="Constantia" pitchFamily="18" charset="0"/>
              </a:rPr>
              <a:t> </a:t>
            </a:r>
            <a:endParaRPr lang="fr-FR" sz="2800" b="1" dirty="0">
              <a:solidFill>
                <a:schemeClr val="bg1"/>
              </a:solidFill>
              <a:latin typeface="Constantia" pitchFamily="18" charset="0"/>
            </a:endParaRPr>
          </a:p>
        </p:txBody>
      </p:sp>
      <p:sp>
        <p:nvSpPr>
          <p:cNvPr id="8" name="Rectangle 7"/>
          <p:cNvSpPr/>
          <p:nvPr/>
        </p:nvSpPr>
        <p:spPr>
          <a:xfrm>
            <a:off x="142844" y="857232"/>
            <a:ext cx="8786874" cy="5493812"/>
          </a:xfrm>
          <a:prstGeom prst="rect">
            <a:avLst/>
          </a:prstGeom>
        </p:spPr>
        <p:txBody>
          <a:bodyPr wrap="square">
            <a:spAutoFit/>
          </a:bodyPr>
          <a:lstStyle/>
          <a:p>
            <a:pPr algn="just">
              <a:lnSpc>
                <a:spcPct val="150000"/>
              </a:lnSpc>
            </a:pPr>
            <a:r>
              <a:rPr lang="fr-FR" b="1" dirty="0" smtClean="0">
                <a:solidFill>
                  <a:schemeClr val="tx2"/>
                </a:solidFill>
                <a:latin typeface="Constantia" pitchFamily="18" charset="0"/>
              </a:rPr>
              <a:t>Le stockage</a:t>
            </a:r>
          </a:p>
          <a:p>
            <a:pPr algn="just">
              <a:lnSpc>
                <a:spcPct val="150000"/>
              </a:lnSpc>
            </a:pPr>
            <a:r>
              <a:rPr lang="fr-FR" dirty="0" smtClean="0">
                <a:solidFill>
                  <a:schemeClr val="tx2"/>
                </a:solidFill>
                <a:latin typeface="Constantia" pitchFamily="18" charset="0"/>
              </a:rPr>
              <a:t>Les données peuvent être transférées entre plusieurs </a:t>
            </a:r>
            <a:r>
              <a:rPr lang="fr-FR" dirty="0" err="1" smtClean="0">
                <a:solidFill>
                  <a:schemeClr val="tx2"/>
                </a:solidFill>
                <a:latin typeface="Constantia" pitchFamily="18" charset="0"/>
              </a:rPr>
              <a:t>datacenter</a:t>
            </a:r>
            <a:r>
              <a:rPr lang="fr-FR" dirty="0" smtClean="0">
                <a:solidFill>
                  <a:schemeClr val="tx2"/>
                </a:solidFill>
                <a:latin typeface="Constantia" pitchFamily="18" charset="0"/>
              </a:rPr>
              <a:t> géographiquement éloignés. Le particulier ou l'entreprise ne connait pas la position des données entre chaque </a:t>
            </a:r>
            <a:r>
              <a:rPr lang="fr-FR" dirty="0" err="1" smtClean="0">
                <a:solidFill>
                  <a:schemeClr val="tx2"/>
                </a:solidFill>
                <a:latin typeface="Constantia" pitchFamily="18" charset="0"/>
              </a:rPr>
              <a:t>datacenter</a:t>
            </a:r>
            <a:r>
              <a:rPr lang="fr-FR" dirty="0" smtClean="0">
                <a:solidFill>
                  <a:schemeClr val="tx2"/>
                </a:solidFill>
                <a:latin typeface="Constantia" pitchFamily="18" charset="0"/>
              </a:rPr>
              <a:t>.</a:t>
            </a:r>
          </a:p>
          <a:p>
            <a:pPr algn="just">
              <a:lnSpc>
                <a:spcPct val="150000"/>
              </a:lnSpc>
            </a:pPr>
            <a:endParaRPr lang="fr-FR" dirty="0" smtClean="0">
              <a:solidFill>
                <a:schemeClr val="tx2"/>
              </a:solidFill>
              <a:latin typeface="Constantia" pitchFamily="18" charset="0"/>
            </a:endParaRPr>
          </a:p>
          <a:p>
            <a:pPr algn="just">
              <a:lnSpc>
                <a:spcPct val="150000"/>
              </a:lnSpc>
            </a:pPr>
            <a:r>
              <a:rPr lang="fr-FR" b="1" dirty="0" smtClean="0">
                <a:solidFill>
                  <a:schemeClr val="tx2"/>
                </a:solidFill>
                <a:latin typeface="Constantia" pitchFamily="18" charset="0"/>
              </a:rPr>
              <a:t>La confidentialité</a:t>
            </a:r>
          </a:p>
          <a:p>
            <a:pPr algn="just">
              <a:lnSpc>
                <a:spcPct val="150000"/>
              </a:lnSpc>
            </a:pPr>
            <a:endParaRPr lang="fr-FR" b="1" dirty="0" smtClean="0">
              <a:solidFill>
                <a:schemeClr val="tx2"/>
              </a:solidFill>
              <a:latin typeface="Constantia" pitchFamily="18" charset="0"/>
            </a:endParaRPr>
          </a:p>
          <a:p>
            <a:pPr algn="just">
              <a:lnSpc>
                <a:spcPct val="150000"/>
              </a:lnSpc>
            </a:pPr>
            <a:r>
              <a:rPr lang="fr-FR" dirty="0" smtClean="0">
                <a:solidFill>
                  <a:schemeClr val="tx2"/>
                </a:solidFill>
                <a:latin typeface="Constantia" pitchFamily="18" charset="0"/>
              </a:rPr>
              <a:t>Le propriétaire des données doit savoir quelles informations sont gardées et dans certains cas être capable de demander leur suppression. Pour ce qui est du paiement sécurisé ou </a:t>
            </a:r>
            <a:r>
              <a:rPr lang="fr-FR" dirty="0" err="1" smtClean="0">
                <a:solidFill>
                  <a:schemeClr val="tx2"/>
                </a:solidFill>
                <a:latin typeface="Constantia" pitchFamily="18" charset="0"/>
              </a:rPr>
              <a:t>Payment</a:t>
            </a:r>
            <a:r>
              <a:rPr lang="fr-FR" dirty="0" smtClean="0">
                <a:solidFill>
                  <a:schemeClr val="tx2"/>
                </a:solidFill>
                <a:latin typeface="Constantia" pitchFamily="18" charset="0"/>
              </a:rPr>
              <a:t> </a:t>
            </a:r>
            <a:r>
              <a:rPr lang="fr-FR" dirty="0" err="1" smtClean="0">
                <a:solidFill>
                  <a:schemeClr val="tx2"/>
                </a:solidFill>
                <a:latin typeface="Constantia" pitchFamily="18" charset="0"/>
              </a:rPr>
              <a:t>Card</a:t>
            </a:r>
            <a:r>
              <a:rPr lang="fr-FR" dirty="0" smtClean="0">
                <a:solidFill>
                  <a:schemeClr val="tx2"/>
                </a:solidFill>
                <a:latin typeface="Constantia" pitchFamily="18" charset="0"/>
              </a:rPr>
              <a:t> </a:t>
            </a:r>
            <a:r>
              <a:rPr lang="fr-FR" dirty="0" err="1" smtClean="0">
                <a:solidFill>
                  <a:schemeClr val="tx2"/>
                </a:solidFill>
                <a:latin typeface="Constantia" pitchFamily="18" charset="0"/>
              </a:rPr>
              <a:t>Industry</a:t>
            </a:r>
            <a:r>
              <a:rPr lang="fr-FR" dirty="0" smtClean="0">
                <a:solidFill>
                  <a:schemeClr val="tx2"/>
                </a:solidFill>
                <a:latin typeface="Constantia" pitchFamily="18" charset="0"/>
              </a:rPr>
              <a:t>  Data Security Standard (PCI DSS), les données bancaires et la trace des transactions doivent pouvoir être transférées aux autorités et personnes chargées des régulations</a:t>
            </a:r>
          </a:p>
          <a:p>
            <a:pPr algn="just">
              <a:lnSpc>
                <a:spcPct val="150000"/>
              </a:lnSpc>
            </a:pPr>
            <a:endParaRPr lang="fr-FR" dirty="0" smtClean="0">
              <a:solidFill>
                <a:schemeClr val="tx2"/>
              </a:solidFill>
              <a:latin typeface="Constantia" pitchFamily="18" charset="0"/>
            </a:endParaRPr>
          </a:p>
        </p:txBody>
      </p:sp>
    </p:spTree>
  </p:cSld>
  <p:clrMapOvr>
    <a:masterClrMapping/>
  </p:clrMapOvr>
  <p:transition>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9</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23/04/2022</a:t>
            </a:fld>
            <a:endParaRPr lang="fr-FR"/>
          </a:p>
        </p:txBody>
      </p:sp>
      <p:sp>
        <p:nvSpPr>
          <p:cNvPr id="6" name="Titre 5"/>
          <p:cNvSpPr txBox="1">
            <a:spLocks noGrp="1"/>
          </p:cNvSpPr>
          <p:nvPr>
            <p:ph type="title"/>
          </p:nvPr>
        </p:nvSpPr>
        <p:spPr>
          <a:xfrm>
            <a:off x="457200" y="44450"/>
            <a:ext cx="8382000" cy="954107"/>
          </a:xfrm>
          <a:prstGeom prst="rect">
            <a:avLst/>
          </a:prstGeom>
          <a:noFill/>
        </p:spPr>
        <p:txBody>
          <a:bodyPr wrap="square" rtlCol="0">
            <a:spAutoFit/>
          </a:bodyPr>
          <a:lstStyle/>
          <a:p>
            <a:pPr algn="ctr"/>
            <a:r>
              <a:rPr lang="fr-FR" sz="2800" b="1" kern="1200" dirty="0" smtClean="0">
                <a:latin typeface="Constantia" pitchFamily="18" charset="0"/>
              </a:rPr>
              <a:t>Sécurité du </a:t>
            </a:r>
            <a:r>
              <a:rPr lang="fr-FR" sz="2800" b="1" kern="1200" dirty="0" err="1" smtClean="0">
                <a:latin typeface="Constantia" pitchFamily="18" charset="0"/>
              </a:rPr>
              <a:t>cloud</a:t>
            </a:r>
            <a:r>
              <a:rPr lang="fr-FR" sz="2800" b="1" kern="1200" dirty="0" smtClean="0">
                <a:latin typeface="Constantia" pitchFamily="18" charset="0"/>
              </a:rPr>
              <a:t/>
            </a:r>
            <a:br>
              <a:rPr lang="fr-FR" sz="2800" b="1" kern="1200" dirty="0" smtClean="0">
                <a:latin typeface="Constantia" pitchFamily="18" charset="0"/>
              </a:rPr>
            </a:br>
            <a:endParaRPr lang="fr-FR" sz="2800" b="1" dirty="0">
              <a:solidFill>
                <a:schemeClr val="bg1"/>
              </a:solidFill>
              <a:latin typeface="Constantia" pitchFamily="18" charset="0"/>
            </a:endParaRPr>
          </a:p>
        </p:txBody>
      </p:sp>
      <p:pic>
        <p:nvPicPr>
          <p:cNvPr id="18434" name="Picture 2" descr="https://upload.wikimedia.org/wikipedia/commons/thumb/b/bc/Cloudsecuritymodel.png/800px-Cloudsecuritymodel.png"/>
          <p:cNvPicPr>
            <a:picLocks noChangeAspect="1" noChangeArrowheads="1"/>
          </p:cNvPicPr>
          <p:nvPr/>
        </p:nvPicPr>
        <p:blipFill>
          <a:blip r:embed="rId2"/>
          <a:srcRect/>
          <a:stretch>
            <a:fillRect/>
          </a:stretch>
        </p:blipFill>
        <p:spPr bwMode="auto">
          <a:xfrm>
            <a:off x="595338" y="1142984"/>
            <a:ext cx="7620000" cy="5286412"/>
          </a:xfrm>
          <a:prstGeom prst="rect">
            <a:avLst/>
          </a:prstGeom>
          <a:noFill/>
        </p:spPr>
      </p:pic>
    </p:spTree>
  </p:cSld>
  <p:clrMapOvr>
    <a:masterClrMapping/>
  </p:clrMapOvr>
  <p:transition>
    <p:cover dir="r"/>
  </p:transition>
  <p:timing>
    <p:tnLst>
      <p:par>
        <p:cTn id="1" dur="indefinite" restart="never" nodeType="tmRoot"/>
      </p:par>
    </p:tnLst>
  </p:timing>
</p:sld>
</file>

<file path=ppt/theme/theme1.xml><?xml version="1.0" encoding="utf-8"?>
<a:theme xmlns:a="http://schemas.openxmlformats.org/drawingml/2006/main" name="c020TGp_general_diagram_v2">
  <a:themeElements>
    <a:clrScheme name="c020TGp_general_diagram_v2 1">
      <a:dk1>
        <a:srgbClr val="1D528D"/>
      </a:dk1>
      <a:lt1>
        <a:srgbClr val="FFFFFF"/>
      </a:lt1>
      <a:dk2>
        <a:srgbClr val="000000"/>
      </a:dk2>
      <a:lt2>
        <a:srgbClr val="C0C0C0"/>
      </a:lt2>
      <a:accent1>
        <a:srgbClr val="399D72"/>
      </a:accent1>
      <a:accent2>
        <a:srgbClr val="FF9900"/>
      </a:accent2>
      <a:accent3>
        <a:srgbClr val="FFFFFF"/>
      </a:accent3>
      <a:accent4>
        <a:srgbClr val="174578"/>
      </a:accent4>
      <a:accent5>
        <a:srgbClr val="AECCBC"/>
      </a:accent5>
      <a:accent6>
        <a:srgbClr val="E78A00"/>
      </a:accent6>
      <a:hlink>
        <a:srgbClr val="9999FF"/>
      </a:hlink>
      <a:folHlink>
        <a:srgbClr val="969696"/>
      </a:folHlink>
    </a:clrScheme>
    <a:fontScheme name="c020TGp_general_diagram_v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2"/>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2"/>
            </a:solidFill>
            <a:effectLst/>
            <a:latin typeface="Tahoma" pitchFamily="34" charset="0"/>
          </a:defRPr>
        </a:defPPr>
      </a:lstStyle>
    </a:lnDef>
  </a:objectDefaults>
  <a:extraClrSchemeLst>
    <a:extraClrScheme>
      <a:clrScheme name="c020TGp_general_diagram_v2 1">
        <a:dk1>
          <a:srgbClr val="1D528D"/>
        </a:dk1>
        <a:lt1>
          <a:srgbClr val="FFFFFF"/>
        </a:lt1>
        <a:dk2>
          <a:srgbClr val="000000"/>
        </a:dk2>
        <a:lt2>
          <a:srgbClr val="C0C0C0"/>
        </a:lt2>
        <a:accent1>
          <a:srgbClr val="399D72"/>
        </a:accent1>
        <a:accent2>
          <a:srgbClr val="FF9900"/>
        </a:accent2>
        <a:accent3>
          <a:srgbClr val="FFFFFF"/>
        </a:accent3>
        <a:accent4>
          <a:srgbClr val="174578"/>
        </a:accent4>
        <a:accent5>
          <a:srgbClr val="AECCBC"/>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c020TGp_general_diagram_v2 2">
        <a:dk1>
          <a:srgbClr val="666699"/>
        </a:dk1>
        <a:lt1>
          <a:srgbClr val="FFFFFF"/>
        </a:lt1>
        <a:dk2>
          <a:srgbClr val="000000"/>
        </a:dk2>
        <a:lt2>
          <a:srgbClr val="C0C0C0"/>
        </a:lt2>
        <a:accent1>
          <a:srgbClr val="3556A7"/>
        </a:accent1>
        <a:accent2>
          <a:srgbClr val="C78DD7"/>
        </a:accent2>
        <a:accent3>
          <a:srgbClr val="FFFFFF"/>
        </a:accent3>
        <a:accent4>
          <a:srgbClr val="565682"/>
        </a:accent4>
        <a:accent5>
          <a:srgbClr val="AEB4D0"/>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c020TGp_general_diagram_v2 3">
        <a:dk1>
          <a:srgbClr val="1D528D"/>
        </a:dk1>
        <a:lt1>
          <a:srgbClr val="FFFFFF"/>
        </a:lt1>
        <a:dk2>
          <a:srgbClr val="000000"/>
        </a:dk2>
        <a:lt2>
          <a:srgbClr val="B2B2B2"/>
        </a:lt2>
        <a:accent1>
          <a:srgbClr val="1B9AD9"/>
        </a:accent1>
        <a:accent2>
          <a:srgbClr val="FF9900"/>
        </a:accent2>
        <a:accent3>
          <a:srgbClr val="FFFFFF"/>
        </a:accent3>
        <a:accent4>
          <a:srgbClr val="174578"/>
        </a:accent4>
        <a:accent5>
          <a:srgbClr val="ABCAE9"/>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15798</TotalTime>
  <Words>1876</Words>
  <Application>Microsoft Office PowerPoint</Application>
  <PresentationFormat>Affichage à l'écran (4:3)</PresentationFormat>
  <Paragraphs>286</Paragraphs>
  <Slides>32</Slides>
  <Notes>2</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1</vt:i4>
      </vt:variant>
      <vt:variant>
        <vt:lpstr>Titres des diapositives</vt:lpstr>
      </vt:variant>
      <vt:variant>
        <vt:i4>32</vt:i4>
      </vt:variant>
    </vt:vector>
  </HeadingPairs>
  <TitlesOfParts>
    <vt:vector size="42" baseType="lpstr">
      <vt:lpstr>Arial</vt:lpstr>
      <vt:lpstr>Calibri</vt:lpstr>
      <vt:lpstr>Cambria</vt:lpstr>
      <vt:lpstr>Century</vt:lpstr>
      <vt:lpstr>Constantia</vt:lpstr>
      <vt:lpstr>Lucida Fax</vt:lpstr>
      <vt:lpstr>Verdana</vt:lpstr>
      <vt:lpstr>Wingdings</vt:lpstr>
      <vt:lpstr>c020TGp_general_diagram_v2</vt:lpstr>
      <vt:lpstr>Image</vt:lpstr>
      <vt:lpstr>Présentation PowerPoint</vt:lpstr>
      <vt:lpstr> Sécurité du cloud   </vt:lpstr>
      <vt:lpstr> Sécurité du cloud   </vt:lpstr>
      <vt:lpstr> </vt:lpstr>
      <vt:lpstr> Sécurité du cloud   </vt:lpstr>
      <vt:lpstr> Sécurité des données   </vt:lpstr>
      <vt:lpstr> Sécurité des données    </vt:lpstr>
      <vt:lpstr>Sécurité des données    </vt:lpstr>
      <vt:lpstr>Sécurité du cloud </vt:lpstr>
      <vt:lpstr>La sécurité des infrastructures     </vt:lpstr>
      <vt:lpstr>La sécurité des infrastructures     </vt:lpstr>
      <vt:lpstr>La justice et le cloud      </vt:lpstr>
      <vt:lpstr>La justice et le cloud      </vt:lpstr>
      <vt:lpstr>L’isolation      </vt:lpstr>
      <vt:lpstr>La virtualisation et la sécurité dans le cloud       </vt:lpstr>
      <vt:lpstr>La virtualisation et la sécurité dans le cloud       </vt:lpstr>
      <vt:lpstr>La virtualisation et la sécurité dans le cloud       </vt:lpstr>
      <vt:lpstr>La virtualisation et la sécurité dans le cloud       </vt:lpstr>
      <vt:lpstr>Les normes dans le cloud       </vt:lpstr>
      <vt:lpstr>SLA (Service Level Agreement)        </vt:lpstr>
      <vt:lpstr>Le SLA  et le cloud aujourd’hui        </vt:lpstr>
      <vt:lpstr>Le SLA  et le cloud aujourd’hui        </vt:lpstr>
      <vt:lpstr>Standardisation du  SLA     </vt:lpstr>
      <vt:lpstr>Standardisation du  SLA     </vt:lpstr>
      <vt:lpstr>Standardisation du  SLA     </vt:lpstr>
      <vt:lpstr>Standardisation du  SLA     </vt:lpstr>
      <vt:lpstr>La Disponibilité</vt:lpstr>
      <vt:lpstr>La Disponibilité</vt:lpstr>
      <vt:lpstr>La Disponibilité</vt:lpstr>
      <vt:lpstr>La Disponibilité</vt:lpstr>
      <vt:lpstr>La Disponibilité</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c:creator>
  <cp:lastModifiedBy>HP</cp:lastModifiedBy>
  <cp:revision>1470</cp:revision>
  <dcterms:created xsi:type="dcterms:W3CDTF">2010-05-11T12:42:52Z</dcterms:created>
  <dcterms:modified xsi:type="dcterms:W3CDTF">2022-04-23T09:12:50Z</dcterms:modified>
</cp:coreProperties>
</file>