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65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9D13C01-7839-496C-AA21-F02F1DD5C369}" type="datetimeFigureOut">
              <a:rPr lang="fr-FR" smtClean="0"/>
              <a:t>02/06/2021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CC76A5-1854-46DB-AE27-9DDB56090813}" type="slidenum">
              <a:rPr lang="fr-FR" smtClean="0"/>
              <a:t>‹N°›</a:t>
            </a:fld>
            <a:endParaRPr lang="fr-FR"/>
          </a:p>
        </p:txBody>
      </p:sp>
    </p:spTree>
    <p:extLst>
      <p:ext uri="{BB962C8B-B14F-4D97-AF65-F5344CB8AC3E}">
        <p14:creationId xmlns:p14="http://schemas.microsoft.com/office/powerpoint/2010/main" val="128943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9D13C01-7839-496C-AA21-F02F1DD5C369}" type="datetimeFigureOut">
              <a:rPr lang="fr-FR" smtClean="0"/>
              <a:t>02/06/2021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CC76A5-1854-46DB-AE27-9DDB56090813}" type="slidenum">
              <a:rPr lang="fr-FR" smtClean="0"/>
              <a:t>‹N°›</a:t>
            </a:fld>
            <a:endParaRPr lang="fr-FR"/>
          </a:p>
        </p:txBody>
      </p:sp>
    </p:spTree>
    <p:extLst>
      <p:ext uri="{BB962C8B-B14F-4D97-AF65-F5344CB8AC3E}">
        <p14:creationId xmlns:p14="http://schemas.microsoft.com/office/powerpoint/2010/main" val="153843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9D13C01-7839-496C-AA21-F02F1DD5C369}" type="datetimeFigureOut">
              <a:rPr lang="fr-FR" smtClean="0"/>
              <a:t>02/06/2021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CC76A5-1854-46DB-AE27-9DDB56090813}" type="slidenum">
              <a:rPr lang="fr-FR" smtClean="0"/>
              <a:t>‹N°›</a:t>
            </a:fld>
            <a:endParaRPr lang="fr-FR"/>
          </a:p>
        </p:txBody>
      </p:sp>
    </p:spTree>
    <p:extLst>
      <p:ext uri="{BB962C8B-B14F-4D97-AF65-F5344CB8AC3E}">
        <p14:creationId xmlns:p14="http://schemas.microsoft.com/office/powerpoint/2010/main" val="190323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9D13C01-7839-496C-AA21-F02F1DD5C369}" type="datetimeFigureOut">
              <a:rPr lang="fr-FR" smtClean="0"/>
              <a:t>02/06/2021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CC76A5-1854-46DB-AE27-9DDB56090813}" type="slidenum">
              <a:rPr lang="fr-FR" smtClean="0"/>
              <a:t>‹N°›</a:t>
            </a:fld>
            <a:endParaRPr lang="fr-FR"/>
          </a:p>
        </p:txBody>
      </p:sp>
    </p:spTree>
    <p:extLst>
      <p:ext uri="{BB962C8B-B14F-4D97-AF65-F5344CB8AC3E}">
        <p14:creationId xmlns:p14="http://schemas.microsoft.com/office/powerpoint/2010/main" val="254601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9D13C01-7839-496C-AA21-F02F1DD5C369}" type="datetimeFigureOut">
              <a:rPr lang="fr-FR" smtClean="0"/>
              <a:t>02/06/2021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CC76A5-1854-46DB-AE27-9DDB56090813}" type="slidenum">
              <a:rPr lang="fr-FR" smtClean="0"/>
              <a:t>‹N°›</a:t>
            </a:fld>
            <a:endParaRPr lang="fr-FR"/>
          </a:p>
        </p:txBody>
      </p:sp>
    </p:spTree>
    <p:extLst>
      <p:ext uri="{BB962C8B-B14F-4D97-AF65-F5344CB8AC3E}">
        <p14:creationId xmlns:p14="http://schemas.microsoft.com/office/powerpoint/2010/main" val="253773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9D13C01-7839-496C-AA21-F02F1DD5C369}" type="datetimeFigureOut">
              <a:rPr lang="fr-FR" smtClean="0"/>
              <a:t>02/06/2021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CC76A5-1854-46DB-AE27-9DDB56090813}" type="slidenum">
              <a:rPr lang="fr-FR" smtClean="0"/>
              <a:t>‹N°›</a:t>
            </a:fld>
            <a:endParaRPr lang="fr-FR"/>
          </a:p>
        </p:txBody>
      </p:sp>
    </p:spTree>
    <p:extLst>
      <p:ext uri="{BB962C8B-B14F-4D97-AF65-F5344CB8AC3E}">
        <p14:creationId xmlns:p14="http://schemas.microsoft.com/office/powerpoint/2010/main" val="172499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9D13C01-7839-496C-AA21-F02F1DD5C369}" type="datetimeFigureOut">
              <a:rPr lang="fr-FR" smtClean="0"/>
              <a:t>02/06/2021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9CC76A5-1854-46DB-AE27-9DDB56090813}" type="slidenum">
              <a:rPr lang="fr-FR" smtClean="0"/>
              <a:t>‹N°›</a:t>
            </a:fld>
            <a:endParaRPr lang="fr-FR"/>
          </a:p>
        </p:txBody>
      </p:sp>
    </p:spTree>
    <p:extLst>
      <p:ext uri="{BB962C8B-B14F-4D97-AF65-F5344CB8AC3E}">
        <p14:creationId xmlns:p14="http://schemas.microsoft.com/office/powerpoint/2010/main" val="281317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9D13C01-7839-496C-AA21-F02F1DD5C369}" type="datetimeFigureOut">
              <a:rPr lang="fr-FR" smtClean="0"/>
              <a:t>02/06/2021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CC76A5-1854-46DB-AE27-9DDB56090813}" type="slidenum">
              <a:rPr lang="fr-FR" smtClean="0"/>
              <a:t>‹N°›</a:t>
            </a:fld>
            <a:endParaRPr lang="fr-FR"/>
          </a:p>
        </p:txBody>
      </p:sp>
    </p:spTree>
    <p:extLst>
      <p:ext uri="{BB962C8B-B14F-4D97-AF65-F5344CB8AC3E}">
        <p14:creationId xmlns:p14="http://schemas.microsoft.com/office/powerpoint/2010/main" val="209453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9D13C01-7839-496C-AA21-F02F1DD5C369}" type="datetimeFigureOut">
              <a:rPr lang="fr-FR" smtClean="0"/>
              <a:t>02/06/2021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9CC76A5-1854-46DB-AE27-9DDB56090813}" type="slidenum">
              <a:rPr lang="fr-FR" smtClean="0"/>
              <a:t>‹N°›</a:t>
            </a:fld>
            <a:endParaRPr lang="fr-FR"/>
          </a:p>
        </p:txBody>
      </p:sp>
    </p:spTree>
    <p:extLst>
      <p:ext uri="{BB962C8B-B14F-4D97-AF65-F5344CB8AC3E}">
        <p14:creationId xmlns:p14="http://schemas.microsoft.com/office/powerpoint/2010/main" val="42404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9D13C01-7839-496C-AA21-F02F1DD5C369}" type="datetimeFigureOut">
              <a:rPr lang="fr-FR" smtClean="0"/>
              <a:t>02/06/2021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CC76A5-1854-46DB-AE27-9DDB56090813}" type="slidenum">
              <a:rPr lang="fr-FR" smtClean="0"/>
              <a:t>‹N°›</a:t>
            </a:fld>
            <a:endParaRPr lang="fr-FR"/>
          </a:p>
        </p:txBody>
      </p:sp>
    </p:spTree>
    <p:extLst>
      <p:ext uri="{BB962C8B-B14F-4D97-AF65-F5344CB8AC3E}">
        <p14:creationId xmlns:p14="http://schemas.microsoft.com/office/powerpoint/2010/main" val="22097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9D13C01-7839-496C-AA21-F02F1DD5C369}" type="datetimeFigureOut">
              <a:rPr lang="fr-FR" smtClean="0"/>
              <a:t>02/06/2021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CC76A5-1854-46DB-AE27-9DDB56090813}" type="slidenum">
              <a:rPr lang="fr-FR" smtClean="0"/>
              <a:t>‹N°›</a:t>
            </a:fld>
            <a:endParaRPr lang="fr-FR"/>
          </a:p>
        </p:txBody>
      </p:sp>
    </p:spTree>
    <p:extLst>
      <p:ext uri="{BB962C8B-B14F-4D97-AF65-F5344CB8AC3E}">
        <p14:creationId xmlns:p14="http://schemas.microsoft.com/office/powerpoint/2010/main" val="332576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9D13C01-7839-496C-AA21-F02F1DD5C369}" type="datetimeFigureOut">
              <a:rPr lang="fr-FR" smtClean="0"/>
              <a:t>02/06/2021</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9CC76A5-1854-46DB-AE27-9DDB56090813}" type="slidenum">
              <a:rPr lang="fr-FR" smtClean="0"/>
              <a:t>‹N°›</a:t>
            </a:fld>
            <a:endParaRPr lang="fr-FR"/>
          </a:p>
        </p:txBody>
      </p:sp>
    </p:spTree>
    <p:extLst>
      <p:ext uri="{BB962C8B-B14F-4D97-AF65-F5344CB8AC3E}">
        <p14:creationId xmlns:p14="http://schemas.microsoft.com/office/powerpoint/2010/main" val="2975770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4.wmf"/><Relationship Id="rId5" Type="http://schemas.openxmlformats.org/officeDocument/2006/relationships/oleObject" Target="../embeddings/oleObject2.bin"/><Relationship Id="rId4" Type="http://schemas.openxmlformats.org/officeDocument/2006/relationships/image" Target="../media/image53.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6.wmf"/><Relationship Id="rId5" Type="http://schemas.openxmlformats.org/officeDocument/2006/relationships/oleObject" Target="../embeddings/oleObject4.bin"/><Relationship Id="rId4" Type="http://schemas.openxmlformats.org/officeDocument/2006/relationships/image" Target="../media/image55.w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39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AC1AE9F9-D435-4973-B82E-0105872A5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3" y="438750"/>
            <a:ext cx="8987855" cy="4266000"/>
          </a:xfrm>
          <a:prstGeom prst="rect">
            <a:avLst/>
          </a:prstGeom>
        </p:spPr>
      </p:pic>
    </p:spTree>
    <p:extLst>
      <p:ext uri="{BB962C8B-B14F-4D97-AF65-F5344CB8AC3E}">
        <p14:creationId xmlns:p14="http://schemas.microsoft.com/office/powerpoint/2010/main" val="1946254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314CA66B-4C37-42D3-9906-E005F77D6A3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5000"/>
                    </a14:imgEffect>
                    <a14:imgEffect>
                      <a14:brightnessContrast bright="5000" contrast="-8000"/>
                    </a14:imgEffect>
                  </a14:imgLayer>
                </a14:imgProps>
              </a:ext>
              <a:ext uri="{28A0092B-C50C-407E-A947-70E740481C1C}">
                <a14:useLocalDpi xmlns:a14="http://schemas.microsoft.com/office/drawing/2010/main" val="0"/>
              </a:ext>
            </a:extLst>
          </a:blip>
          <a:stretch>
            <a:fillRect/>
          </a:stretch>
        </p:blipFill>
        <p:spPr>
          <a:xfrm>
            <a:off x="1093701" y="28575"/>
            <a:ext cx="7737514" cy="5076000"/>
          </a:xfrm>
          <a:prstGeom prst="rect">
            <a:avLst/>
          </a:prstGeom>
        </p:spPr>
      </p:pic>
    </p:spTree>
    <p:extLst>
      <p:ext uri="{BB962C8B-B14F-4D97-AF65-F5344CB8AC3E}">
        <p14:creationId xmlns:p14="http://schemas.microsoft.com/office/powerpoint/2010/main" val="1993597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0A0D6AE4-BD8F-4206-9F22-6F4EAAC4896E}"/>
              </a:ext>
            </a:extLst>
          </p:cNvPr>
          <p:cNvSpPr txBox="1"/>
          <p:nvPr/>
        </p:nvSpPr>
        <p:spPr>
          <a:xfrm>
            <a:off x="1" y="0"/>
            <a:ext cx="9143999" cy="1038746"/>
          </a:xfrm>
          <a:prstGeom prst="rect">
            <a:avLst/>
          </a:prstGeom>
          <a:noFill/>
        </p:spPr>
        <p:txBody>
          <a:bodyPr wrap="square" lIns="68580" tIns="34290" rIns="68580" bIns="34290">
            <a:spAutoFit/>
          </a:bodyPr>
          <a:lstStyle/>
          <a:p>
            <a:pPr>
              <a:lnSpc>
                <a:spcPct val="150000"/>
              </a:lnSpc>
            </a:pPr>
            <a:r>
              <a:rPr lang="fr-FR" sz="2100" b="1" dirty="0">
                <a:latin typeface="Times New Roman" panose="02020603050405020304" pitchFamily="18" charset="0"/>
                <a:cs typeface="Times New Roman" panose="02020603050405020304" pitchFamily="18" charset="0"/>
              </a:rPr>
              <a:t>Un </a:t>
            </a:r>
            <a:r>
              <a:rPr lang="fr-FR" sz="2100" b="1" dirty="0">
                <a:solidFill>
                  <a:srgbClr val="FF0000"/>
                </a:solidFill>
                <a:latin typeface="Times New Roman" panose="02020603050405020304" pitchFamily="18" charset="0"/>
                <a:cs typeface="Times New Roman" panose="02020603050405020304" pitchFamily="18" charset="0"/>
              </a:rPr>
              <a:t>automate programmable industriel (API) </a:t>
            </a:r>
            <a:r>
              <a:rPr lang="fr-FR" sz="2100" b="1" dirty="0">
                <a:latin typeface="Times New Roman" panose="02020603050405020304" pitchFamily="18" charset="0"/>
                <a:cs typeface="Times New Roman" panose="02020603050405020304" pitchFamily="18" charset="0"/>
              </a:rPr>
              <a:t>est une forme particulière de contrôleur à microprocesseur.</a:t>
            </a:r>
          </a:p>
        </p:txBody>
      </p:sp>
      <p:sp>
        <p:nvSpPr>
          <p:cNvPr id="8" name="ZoneTexte 7">
            <a:extLst>
              <a:ext uri="{FF2B5EF4-FFF2-40B4-BE49-F238E27FC236}">
                <a16:creationId xmlns="" xmlns:a16="http://schemas.microsoft.com/office/drawing/2014/main" id="{C3CA01F2-0CFC-4539-94F4-C32D6FE14277}"/>
              </a:ext>
            </a:extLst>
          </p:cNvPr>
          <p:cNvSpPr txBox="1"/>
          <p:nvPr/>
        </p:nvSpPr>
        <p:spPr>
          <a:xfrm>
            <a:off x="0" y="980653"/>
            <a:ext cx="2895600"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cs typeface="Times New Roman" panose="02020603050405020304" pitchFamily="18" charset="0"/>
              </a:rPr>
              <a:t>2. API et ordinateurs :</a:t>
            </a:r>
            <a:endParaRPr lang="fr-FR" sz="2100" dirty="0">
              <a:solidFill>
                <a:srgbClr val="0000CC"/>
              </a:solidFill>
              <a:latin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 xmlns:a16="http://schemas.microsoft.com/office/drawing/2014/main" id="{F0AB29FB-C2CC-472A-9DC2-65F2BFB10B76}"/>
              </a:ext>
            </a:extLst>
          </p:cNvPr>
          <p:cNvSpPr txBox="1"/>
          <p:nvPr/>
        </p:nvSpPr>
        <p:spPr>
          <a:xfrm>
            <a:off x="0" y="1373068"/>
            <a:ext cx="9144000" cy="1038746"/>
          </a:xfrm>
          <a:prstGeom prst="rect">
            <a:avLst/>
          </a:prstGeom>
          <a:noFill/>
        </p:spPr>
        <p:txBody>
          <a:bodyPr wrap="square" lIns="68580" tIns="34290" rIns="68580" bIns="34290">
            <a:spAutoFit/>
          </a:bodyPr>
          <a:lstStyle/>
          <a:p>
            <a:pPr algn="just">
              <a:lnSpc>
                <a:spcPct val="150000"/>
              </a:lnSpc>
              <a:spcAft>
                <a:spcPts val="600"/>
              </a:spcAft>
            </a:pPr>
            <a:r>
              <a:rPr lang="fr-FR" sz="2100" b="1" dirty="0">
                <a:latin typeface="Times New Roman" panose="02020603050405020304" pitchFamily="18" charset="0"/>
                <a:ea typeface="Calibri" panose="020F0502020204030204" pitchFamily="34" charset="0"/>
                <a:cs typeface="Times New Roman" panose="02020603050405020304" pitchFamily="18" charset="0"/>
              </a:rPr>
              <a:t>Un API est un dispositif de type ordinateur utilisé pour contrôler et commander des équipements et des machines dans une installation industrielle.</a:t>
            </a:r>
            <a:endParaRPr lang="fr-FR" sz="21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Texte 15">
            <a:extLst>
              <a:ext uri="{FF2B5EF4-FFF2-40B4-BE49-F238E27FC236}">
                <a16:creationId xmlns="" xmlns:a16="http://schemas.microsoft.com/office/drawing/2014/main" id="{84E0E67D-9207-4045-B7BE-6492B2245426}"/>
              </a:ext>
            </a:extLst>
          </p:cNvPr>
          <p:cNvSpPr txBox="1"/>
          <p:nvPr/>
        </p:nvSpPr>
        <p:spPr>
          <a:xfrm>
            <a:off x="83593" y="2359973"/>
            <a:ext cx="8976815" cy="2492990"/>
          </a:xfrm>
          <a:prstGeom prst="rect">
            <a:avLst/>
          </a:prstGeom>
          <a:noFill/>
        </p:spPr>
        <p:txBody>
          <a:bodyPr wrap="square" lIns="68580" tIns="34290" rIns="68580" bIns="34290">
            <a:spAutoFit/>
          </a:bodyPr>
          <a:lstStyle/>
          <a:p>
            <a:pPr algn="just">
              <a:lnSpc>
                <a:spcPct val="150000"/>
              </a:lnSpc>
              <a:spcAft>
                <a:spcPts val="600"/>
              </a:spcAft>
            </a:pPr>
            <a:r>
              <a:rPr lang="fr-FR" sz="2100" b="1" dirty="0">
                <a:latin typeface="Times New Roman" panose="02020603050405020304" pitchFamily="18" charset="0"/>
                <a:ea typeface="Calibri" panose="020F0502020204030204" pitchFamily="34" charset="0"/>
                <a:cs typeface="Times New Roman" panose="02020603050405020304" pitchFamily="18" charset="0"/>
              </a:rPr>
              <a:t>Un API présente certaines similitudes avec un PC. Il contient un microprocesseur, une mémoire, des interfaces d’entrée et de sorties. Contrairement à un ordinateur, il n'a pas de clavier, de souris, d'écran ou de disque dur. Il  ne peut pas surfer sur Internet, vérifier votre statut sur les réseaux sociaux ou lire votre musique et vos jeux préférés.</a:t>
            </a:r>
            <a:endParaRPr lang="fr-FR" sz="21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4856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 xmlns:a16="http://schemas.microsoft.com/office/drawing/2014/main" id="{96D50CEA-1786-4955-B7EB-979EF482B41C}"/>
              </a:ext>
            </a:extLst>
          </p:cNvPr>
          <p:cNvSpPr txBox="1"/>
          <p:nvPr/>
        </p:nvSpPr>
        <p:spPr>
          <a:xfrm>
            <a:off x="0" y="3582537"/>
            <a:ext cx="9144000" cy="1523494"/>
          </a:xfrm>
          <a:prstGeom prst="rect">
            <a:avLst/>
          </a:prstGeom>
          <a:noFill/>
        </p:spPr>
        <p:txBody>
          <a:bodyPr wrap="square" lIns="68580" tIns="34290" rIns="68580" bIns="34290">
            <a:spAutoFit/>
          </a:bodyPr>
          <a:lstStyle/>
          <a:p>
            <a:pPr marL="342900" indent="-342900">
              <a:lnSpc>
                <a:spcPct val="150000"/>
              </a:lnSpc>
              <a:spcAft>
                <a:spcPts val="600"/>
              </a:spcAft>
              <a:buFont typeface="Wingdings" panose="05000000000000000000" pitchFamily="2" charset="2"/>
              <a:buChar char="Ø"/>
            </a:pPr>
            <a:r>
              <a:rPr lang="fr-FR" sz="2100" b="1" dirty="0">
                <a:latin typeface="Times New Roman" panose="02020603050405020304" pitchFamily="18" charset="0"/>
                <a:ea typeface="Calibri" panose="020F0502020204030204" pitchFamily="34" charset="0"/>
                <a:cs typeface="Times New Roman" panose="02020603050405020304" pitchFamily="18" charset="0"/>
              </a:rPr>
              <a:t>Ils sont solides et conçus pour supporter les vibrations, les températures basses ou élevées, Humidité et le bruit. A contrario, les ordinateurs personnels ne sont pas faits pour opérer dans des milieux hostiles.</a:t>
            </a:r>
            <a:r>
              <a:rPr lang="fr-FR" sz="2100" b="1" dirty="0">
                <a:latin typeface="Times New Roman" panose="02020603050405020304" pitchFamily="18" charset="0"/>
                <a:cs typeface="Times New Roman" panose="02020603050405020304" pitchFamily="18" charset="0"/>
              </a:rPr>
              <a:t> </a:t>
            </a:r>
            <a:r>
              <a:rPr lang="fr-FR" sz="2100" b="1"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ZoneTexte 15">
            <a:extLst>
              <a:ext uri="{FF2B5EF4-FFF2-40B4-BE49-F238E27FC236}">
                <a16:creationId xmlns="" xmlns:a16="http://schemas.microsoft.com/office/drawing/2014/main" id="{17C8E2E4-ED26-477D-91A0-08AA8A6B7E6A}"/>
              </a:ext>
            </a:extLst>
          </p:cNvPr>
          <p:cNvSpPr txBox="1"/>
          <p:nvPr/>
        </p:nvSpPr>
        <p:spPr>
          <a:xfrm>
            <a:off x="0" y="389394"/>
            <a:ext cx="8848868" cy="2008242"/>
          </a:xfrm>
          <a:prstGeom prst="rect">
            <a:avLst/>
          </a:prstGeom>
          <a:noFill/>
        </p:spPr>
        <p:txBody>
          <a:bodyPr wrap="square" lIns="68580" tIns="34290" rIns="68580" bIns="34290">
            <a:spAutoFit/>
          </a:bodyPr>
          <a:lstStyle/>
          <a:p>
            <a:pPr marL="342900" indent="-342900">
              <a:lnSpc>
                <a:spcPct val="150000"/>
              </a:lnSpc>
              <a:buFont typeface="Wingdings" panose="05000000000000000000" pitchFamily="2" charset="2"/>
              <a:buChar char="v"/>
            </a:pPr>
            <a:r>
              <a:rPr lang="fr-FR" sz="2100" b="1" dirty="0">
                <a:latin typeface="Times New Roman" panose="02020603050405020304" pitchFamily="18" charset="0"/>
                <a:ea typeface="Calibri" panose="020F0502020204030204" pitchFamily="34" charset="0"/>
              </a:rPr>
              <a:t>Les ordinateurs sont optimisés pour les taches de: traitement , affichage, stockage d’informations </a:t>
            </a:r>
          </a:p>
          <a:p>
            <a:pPr marL="342900" indent="-342900">
              <a:lnSpc>
                <a:spcPct val="150000"/>
              </a:lnSpc>
              <a:buFont typeface="Wingdings" panose="05000000000000000000" pitchFamily="2" charset="2"/>
              <a:buChar char="v"/>
            </a:pPr>
            <a:r>
              <a:rPr lang="fr-FR" sz="2100" b="1" dirty="0">
                <a:latin typeface="Times New Roman" panose="02020603050405020304" pitchFamily="18" charset="0"/>
                <a:ea typeface="Calibri" panose="020F0502020204030204" pitchFamily="34" charset="0"/>
              </a:rPr>
              <a:t>Les API sont destinés pour les taches de commande et les environnements industriels.</a:t>
            </a:r>
            <a:endParaRPr lang="fr-FR" sz="2100" b="1" dirty="0"/>
          </a:p>
        </p:txBody>
      </p:sp>
      <p:sp>
        <p:nvSpPr>
          <p:cNvPr id="17" name="ZoneTexte 16">
            <a:extLst>
              <a:ext uri="{FF2B5EF4-FFF2-40B4-BE49-F238E27FC236}">
                <a16:creationId xmlns="" xmlns:a16="http://schemas.microsoft.com/office/drawing/2014/main" id="{4972E82C-9A1E-4C43-A0E4-D79D8B7C7C69}"/>
              </a:ext>
            </a:extLst>
          </p:cNvPr>
          <p:cNvSpPr txBox="1"/>
          <p:nvPr/>
        </p:nvSpPr>
        <p:spPr>
          <a:xfrm>
            <a:off x="0" y="2767958"/>
            <a:ext cx="7221372" cy="392415"/>
          </a:xfrm>
          <a:prstGeom prst="rect">
            <a:avLst/>
          </a:prstGeom>
          <a:noFill/>
        </p:spPr>
        <p:txBody>
          <a:bodyPr wrap="square" lIns="68580" tIns="34290" rIns="68580" bIns="34290">
            <a:spAutoFit/>
          </a:bodyPr>
          <a:lstStyle/>
          <a:p>
            <a:r>
              <a:rPr lang="fr-FR" sz="2100" b="1" dirty="0">
                <a:latin typeface="Times New Roman" panose="02020603050405020304" pitchFamily="18" charset="0"/>
                <a:ea typeface="Calibri" panose="020F0502020204030204" pitchFamily="34" charset="0"/>
              </a:rPr>
              <a:t>Voici ce qui différencie les </a:t>
            </a:r>
            <a:r>
              <a:rPr lang="fr-FR" sz="2100" b="1" dirty="0">
                <a:solidFill>
                  <a:srgbClr val="FF0000"/>
                </a:solidFill>
                <a:latin typeface="Times New Roman" panose="02020603050405020304" pitchFamily="18" charset="0"/>
                <a:ea typeface="Calibri" panose="020F0502020204030204" pitchFamily="34" charset="0"/>
              </a:rPr>
              <a:t>API</a:t>
            </a:r>
            <a:r>
              <a:rPr lang="fr-FR" sz="2100" b="1" dirty="0">
                <a:latin typeface="Times New Roman" panose="02020603050405020304" pitchFamily="18" charset="0"/>
                <a:ea typeface="Calibri" panose="020F0502020204030204" pitchFamily="34" charset="0"/>
              </a:rPr>
              <a:t> par rapport aux </a:t>
            </a:r>
            <a:r>
              <a:rPr lang="fr-FR" sz="2100" b="1" dirty="0">
                <a:solidFill>
                  <a:srgbClr val="FF0000"/>
                </a:solidFill>
                <a:latin typeface="Times New Roman" panose="02020603050405020304" pitchFamily="18" charset="0"/>
                <a:ea typeface="Calibri" panose="020F0502020204030204" pitchFamily="34" charset="0"/>
              </a:rPr>
              <a:t>ordinateurs</a:t>
            </a:r>
            <a:r>
              <a:rPr lang="fr-FR" sz="2100" b="1" dirty="0">
                <a:latin typeface="Times New Roman" panose="02020603050405020304" pitchFamily="18" charset="0"/>
                <a:ea typeface="Calibri" panose="020F0502020204030204" pitchFamily="34" charset="0"/>
              </a:rPr>
              <a:t> :</a:t>
            </a:r>
            <a:endParaRPr lang="fr-FR" sz="2100" b="1" dirty="0"/>
          </a:p>
        </p:txBody>
      </p:sp>
    </p:spTree>
    <p:extLst>
      <p:ext uri="{BB962C8B-B14F-4D97-AF65-F5344CB8AC3E}">
        <p14:creationId xmlns:p14="http://schemas.microsoft.com/office/powerpoint/2010/main" val="2823335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BBE274FA-7892-456B-BB48-1046A1CCFD70}"/>
              </a:ext>
            </a:extLst>
          </p:cNvPr>
          <p:cNvSpPr txBox="1"/>
          <p:nvPr/>
        </p:nvSpPr>
        <p:spPr>
          <a:xfrm>
            <a:off x="0" y="2889972"/>
            <a:ext cx="9144000" cy="415050"/>
          </a:xfrm>
          <a:prstGeom prst="rect">
            <a:avLst/>
          </a:prstGeom>
          <a:noFill/>
        </p:spPr>
        <p:txBody>
          <a:bodyPr wrap="square" lIns="68580" tIns="34290" rIns="68580" bIns="34290">
            <a:spAutoFit/>
          </a:bodyPr>
          <a:lstStyle/>
          <a:p>
            <a:pPr marL="342900" indent="-342900">
              <a:lnSpc>
                <a:spcPct val="107000"/>
              </a:lnSpc>
              <a:spcAft>
                <a:spcPts val="600"/>
              </a:spcAft>
              <a:buFont typeface="Wingdings" panose="05000000000000000000" pitchFamily="2" charset="2"/>
              <a:buChar char="Ø"/>
            </a:pPr>
            <a:r>
              <a:rPr lang="fr-FR" sz="2100" b="1" dirty="0">
                <a:latin typeface="Times New Roman" panose="02020603050405020304" pitchFamily="18" charset="0"/>
                <a:ea typeface="Calibri" panose="020F0502020204030204" pitchFamily="34" charset="0"/>
                <a:cs typeface="Times New Roman" panose="02020603050405020304" pitchFamily="18" charset="0"/>
              </a:rPr>
              <a:t>Ils sont moins adaptés au stockage à long terme et a l'analyse des données.</a:t>
            </a:r>
            <a:r>
              <a:rPr lang="fr-FR" sz="2100" b="1" dirty="0">
                <a:latin typeface="Times New Roman" panose="02020603050405020304" pitchFamily="18" charset="0"/>
                <a:cs typeface="Times New Roman" panose="02020603050405020304" pitchFamily="18" charset="0"/>
              </a:rPr>
              <a:t> </a:t>
            </a:r>
            <a:r>
              <a:rPr lang="fr-FR" sz="2100" b="1"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ZoneTexte 4">
            <a:extLst>
              <a:ext uri="{FF2B5EF4-FFF2-40B4-BE49-F238E27FC236}">
                <a16:creationId xmlns="" xmlns:a16="http://schemas.microsoft.com/office/drawing/2014/main" id="{6684030D-DF41-4D93-AC1D-54FC4D4973E8}"/>
              </a:ext>
            </a:extLst>
          </p:cNvPr>
          <p:cNvSpPr txBox="1"/>
          <p:nvPr/>
        </p:nvSpPr>
        <p:spPr>
          <a:xfrm>
            <a:off x="0" y="3233463"/>
            <a:ext cx="9144000" cy="1038746"/>
          </a:xfrm>
          <a:prstGeom prst="rect">
            <a:avLst/>
          </a:prstGeom>
          <a:noFill/>
        </p:spPr>
        <p:txBody>
          <a:bodyPr wrap="square" lIns="68580" tIns="34290" rIns="68580" bIns="34290">
            <a:spAutoFit/>
          </a:bodyPr>
          <a:lstStyle/>
          <a:p>
            <a:pPr marL="342900" indent="-342900">
              <a:lnSpc>
                <a:spcPct val="150000"/>
              </a:lnSpc>
              <a:buFont typeface="Wingdings" panose="05000000000000000000" pitchFamily="2" charset="2"/>
              <a:buChar char="Ø"/>
            </a:pPr>
            <a:r>
              <a:rPr lang="fr-FR" sz="2100" b="1" dirty="0">
                <a:latin typeface="Times New Roman" panose="02020603050405020304" pitchFamily="18" charset="0"/>
                <a:ea typeface="Calibri" panose="020F0502020204030204" pitchFamily="34" charset="0"/>
              </a:rPr>
              <a:t>Ils sont d'une fiabilité supérieure et moins sujets aux dysfonctionnements que les ordinateurs personnels.</a:t>
            </a:r>
            <a:endParaRPr lang="fr-FR" sz="2100" b="1" dirty="0"/>
          </a:p>
        </p:txBody>
      </p:sp>
      <p:sp>
        <p:nvSpPr>
          <p:cNvPr id="7" name="ZoneTexte 6">
            <a:extLst>
              <a:ext uri="{FF2B5EF4-FFF2-40B4-BE49-F238E27FC236}">
                <a16:creationId xmlns="" xmlns:a16="http://schemas.microsoft.com/office/drawing/2014/main" id="{B5436551-5ECA-4700-908C-307DF4731727}"/>
              </a:ext>
            </a:extLst>
          </p:cNvPr>
          <p:cNvSpPr txBox="1"/>
          <p:nvPr/>
        </p:nvSpPr>
        <p:spPr>
          <a:xfrm>
            <a:off x="0" y="4220368"/>
            <a:ext cx="4611237"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ea typeface="Calibri" panose="020F0502020204030204" pitchFamily="34" charset="0"/>
              </a:rPr>
              <a:t>3. Les avantages des API (PLC):</a:t>
            </a:r>
            <a:endParaRPr lang="fr-FR" sz="2100" b="1" dirty="0">
              <a:solidFill>
                <a:srgbClr val="0000CC"/>
              </a:solidFill>
            </a:endParaRPr>
          </a:p>
        </p:txBody>
      </p:sp>
      <p:sp>
        <p:nvSpPr>
          <p:cNvPr id="9" name="ZoneTexte 8">
            <a:extLst>
              <a:ext uri="{FF2B5EF4-FFF2-40B4-BE49-F238E27FC236}">
                <a16:creationId xmlns="" xmlns:a16="http://schemas.microsoft.com/office/drawing/2014/main" id="{A4B61E6B-0987-4E5F-868C-867903AF2524}"/>
              </a:ext>
            </a:extLst>
          </p:cNvPr>
          <p:cNvSpPr txBox="1"/>
          <p:nvPr/>
        </p:nvSpPr>
        <p:spPr>
          <a:xfrm>
            <a:off x="0" y="4563860"/>
            <a:ext cx="9144000" cy="553998"/>
          </a:xfrm>
          <a:prstGeom prst="rect">
            <a:avLst/>
          </a:prstGeom>
          <a:noFill/>
        </p:spPr>
        <p:txBody>
          <a:bodyPr wrap="square" lIns="68580" tIns="34290" rIns="68580" bIns="34290">
            <a:spAutoFit/>
          </a:bodyPr>
          <a:lstStyle/>
          <a:p>
            <a:pPr marL="385763" indent="-385763">
              <a:lnSpc>
                <a:spcPct val="150000"/>
              </a:lnSpc>
              <a:spcAft>
                <a:spcPts val="600"/>
              </a:spcAft>
              <a:buFont typeface="+mj-lt"/>
              <a:buAutoNum type="arabicPeriod"/>
            </a:pPr>
            <a:r>
              <a:rPr lang="fr-FR" sz="2100" b="1" dirty="0">
                <a:latin typeface="Times New Roman" panose="02020603050405020304" pitchFamily="18" charset="0"/>
                <a:ea typeface="Calibri" panose="020F0502020204030204" pitchFamily="34" charset="0"/>
                <a:cs typeface="Times New Roman" panose="02020603050405020304" pitchFamily="18" charset="0"/>
              </a:rPr>
              <a:t>Compact et robuste. </a:t>
            </a:r>
          </a:p>
        </p:txBody>
      </p:sp>
      <p:sp>
        <p:nvSpPr>
          <p:cNvPr id="10" name="ZoneTexte 9">
            <a:extLst>
              <a:ext uri="{FF2B5EF4-FFF2-40B4-BE49-F238E27FC236}">
                <a16:creationId xmlns="" xmlns:a16="http://schemas.microsoft.com/office/drawing/2014/main" id="{FD2494B5-DB89-4635-B3C1-2374F13EA748}"/>
              </a:ext>
            </a:extLst>
          </p:cNvPr>
          <p:cNvSpPr txBox="1"/>
          <p:nvPr/>
        </p:nvSpPr>
        <p:spPr>
          <a:xfrm>
            <a:off x="5836" y="1329076"/>
            <a:ext cx="9143999" cy="1523494"/>
          </a:xfrm>
          <a:prstGeom prst="rect">
            <a:avLst/>
          </a:prstGeom>
          <a:noFill/>
        </p:spPr>
        <p:txBody>
          <a:bodyPr wrap="square" lIns="68580" tIns="34290" rIns="68580" bIns="34290">
            <a:spAutoFit/>
          </a:bodyPr>
          <a:lstStyle/>
          <a:p>
            <a:pPr marL="342900" indent="-342900" algn="just">
              <a:lnSpc>
                <a:spcPct val="150000"/>
              </a:lnSpc>
              <a:spcAft>
                <a:spcPts val="600"/>
              </a:spcAft>
              <a:buFont typeface="Wingdings" panose="05000000000000000000" pitchFamily="2" charset="2"/>
              <a:buChar char="Ø"/>
            </a:pPr>
            <a:r>
              <a:rPr lang="fr-FR" sz="2100" b="1" dirty="0">
                <a:latin typeface="Times New Roman" panose="02020603050405020304" pitchFamily="18" charset="0"/>
                <a:ea typeface="Calibri" panose="020F0502020204030204" pitchFamily="34" charset="0"/>
                <a:cs typeface="Times New Roman" panose="02020603050405020304" pitchFamily="18" charset="0"/>
              </a:rPr>
              <a:t>Ils sont simples à programmer et leur langage de programmation d'apprentissage facile est principalement oriente sur les opérations logiques et de commutation. </a:t>
            </a:r>
          </a:p>
        </p:txBody>
      </p:sp>
      <p:sp>
        <p:nvSpPr>
          <p:cNvPr id="11" name="ZoneTexte 10">
            <a:extLst>
              <a:ext uri="{FF2B5EF4-FFF2-40B4-BE49-F238E27FC236}">
                <a16:creationId xmlns="" xmlns:a16="http://schemas.microsoft.com/office/drawing/2014/main" id="{7E1FFCE0-8E47-43E7-95B3-6CFA8FB55CCB}"/>
              </a:ext>
            </a:extLst>
          </p:cNvPr>
          <p:cNvSpPr txBox="1"/>
          <p:nvPr/>
        </p:nvSpPr>
        <p:spPr>
          <a:xfrm>
            <a:off x="1" y="-96815"/>
            <a:ext cx="9143999" cy="1523494"/>
          </a:xfrm>
          <a:prstGeom prst="rect">
            <a:avLst/>
          </a:prstGeom>
          <a:noFill/>
        </p:spPr>
        <p:txBody>
          <a:bodyPr wrap="square" lIns="68580" tIns="34290" rIns="68580" bIns="34290">
            <a:spAutoFit/>
          </a:bodyPr>
          <a:lstStyle/>
          <a:p>
            <a:pPr marL="342900" indent="-342900" algn="just">
              <a:lnSpc>
                <a:spcPct val="150000"/>
              </a:lnSpc>
              <a:spcAft>
                <a:spcPts val="600"/>
              </a:spcAft>
              <a:buFont typeface="Wingdings" panose="05000000000000000000" pitchFamily="2" charset="2"/>
              <a:buChar char="Ø"/>
            </a:pPr>
            <a:r>
              <a:rPr lang="fr-FR" sz="2100" b="1" dirty="0">
                <a:latin typeface="Times New Roman" panose="02020603050405020304" pitchFamily="18" charset="0"/>
                <a:ea typeface="Calibri" panose="020F0502020204030204" pitchFamily="34" charset="0"/>
                <a:cs typeface="Times New Roman" panose="02020603050405020304" pitchFamily="18" charset="0"/>
              </a:rPr>
              <a:t>Les interfaces des entrées et des sorties sont intégrées à I 'automate. Les API au format modulaire peuvent être facilement étendus pour recevoir un plus grand nombre d'entrées-sorties.</a:t>
            </a:r>
            <a:r>
              <a:rPr lang="fr-FR" sz="2100" b="1" dirty="0">
                <a:latin typeface="Times New Roman" panose="02020603050405020304" pitchFamily="18" charset="0"/>
                <a:cs typeface="Times New Roman" panose="02020603050405020304" pitchFamily="18" charset="0"/>
              </a:rPr>
              <a:t> </a:t>
            </a:r>
            <a:r>
              <a:rPr lang="fr-FR" sz="2100" b="1"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76534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17E06B7E-2011-4D9D-A7DB-85A3A735435E}"/>
              </a:ext>
            </a:extLst>
          </p:cNvPr>
          <p:cNvSpPr txBox="1"/>
          <p:nvPr/>
        </p:nvSpPr>
        <p:spPr>
          <a:xfrm>
            <a:off x="-1" y="2894501"/>
            <a:ext cx="9143999" cy="1677382"/>
          </a:xfrm>
          <a:prstGeom prst="rect">
            <a:avLst/>
          </a:prstGeom>
          <a:noFill/>
        </p:spPr>
        <p:txBody>
          <a:bodyPr wrap="square" lIns="68580" tIns="34290" rIns="68580" bIns="34290">
            <a:spAutoFit/>
          </a:bodyPr>
          <a:lstStyle/>
          <a:p>
            <a:pPr marL="385763" indent="-385763">
              <a:lnSpc>
                <a:spcPct val="150000"/>
              </a:lnSpc>
              <a:spcAft>
                <a:spcPts val="600"/>
              </a:spcAft>
              <a:buFont typeface="+mj-lt"/>
              <a:buAutoNum type="arabicPeriod" startAt="7"/>
            </a:pPr>
            <a:r>
              <a:rPr lang="fr-FR" sz="2100" b="1" dirty="0">
                <a:latin typeface="Times New Roman" panose="02020603050405020304" pitchFamily="18" charset="0"/>
                <a:ea typeface="Calibri" panose="020F0502020204030204" pitchFamily="34" charset="0"/>
                <a:cs typeface="Times New Roman" panose="02020603050405020304" pitchFamily="18" charset="0"/>
              </a:rPr>
              <a:t>Communication intégrée pour les E / S d'entrée et de sortie distantes</a:t>
            </a:r>
          </a:p>
          <a:p>
            <a:pPr marL="385763" indent="-385763">
              <a:lnSpc>
                <a:spcPct val="150000"/>
              </a:lnSpc>
              <a:spcAft>
                <a:spcPts val="600"/>
              </a:spcAft>
              <a:buFont typeface="+mj-lt"/>
              <a:buAutoNum type="arabicPeriod" startAt="7"/>
            </a:pPr>
            <a:r>
              <a:rPr lang="fr-FR" sz="2100" b="1" dirty="0">
                <a:latin typeface="Times New Roman" panose="02020603050405020304" pitchFamily="18" charset="0"/>
                <a:ea typeface="Calibri" panose="020F0502020204030204" pitchFamily="34" charset="0"/>
                <a:cs typeface="Times New Roman" panose="02020603050405020304" pitchFamily="18" charset="0"/>
              </a:rPr>
              <a:t>Il peut gérer un grand nombre d'entrées et de sorties numériques.</a:t>
            </a:r>
          </a:p>
          <a:p>
            <a:pPr marL="385763" indent="-385763">
              <a:lnSpc>
                <a:spcPct val="150000"/>
              </a:lnSpc>
              <a:spcAft>
                <a:spcPts val="600"/>
              </a:spcAft>
              <a:buFont typeface="+mj-lt"/>
              <a:buAutoNum type="arabicPeriod" startAt="7"/>
            </a:pPr>
            <a:r>
              <a:rPr lang="fr-FR" sz="2100" b="1" dirty="0">
                <a:latin typeface="Times New Roman" panose="02020603050405020304" pitchFamily="18" charset="0"/>
                <a:ea typeface="Calibri" panose="020F0502020204030204" pitchFamily="34" charset="0"/>
                <a:cs typeface="Times New Roman" panose="02020603050405020304" pitchFamily="18" charset="0"/>
              </a:rPr>
              <a:t>Capable de traiter les signaux d'entrée analogiques et les boucles PID. </a:t>
            </a:r>
          </a:p>
        </p:txBody>
      </p:sp>
      <p:sp>
        <p:nvSpPr>
          <p:cNvPr id="5" name="ZoneTexte 4">
            <a:extLst>
              <a:ext uri="{FF2B5EF4-FFF2-40B4-BE49-F238E27FC236}">
                <a16:creationId xmlns="" xmlns:a16="http://schemas.microsoft.com/office/drawing/2014/main" id="{866068C8-8A0A-4C60-AF6B-254A643AAB16}"/>
              </a:ext>
            </a:extLst>
          </p:cNvPr>
          <p:cNvSpPr txBox="1"/>
          <p:nvPr/>
        </p:nvSpPr>
        <p:spPr>
          <a:xfrm>
            <a:off x="0" y="1836903"/>
            <a:ext cx="9143999" cy="1115690"/>
          </a:xfrm>
          <a:prstGeom prst="rect">
            <a:avLst/>
          </a:prstGeom>
          <a:noFill/>
        </p:spPr>
        <p:txBody>
          <a:bodyPr wrap="square" lIns="68580" tIns="34290" rIns="68580" bIns="34290">
            <a:spAutoFit/>
          </a:bodyPr>
          <a:lstStyle/>
          <a:p>
            <a:pPr marL="385763" indent="-385763">
              <a:lnSpc>
                <a:spcPct val="150000"/>
              </a:lnSpc>
              <a:spcAft>
                <a:spcPts val="600"/>
              </a:spcAft>
              <a:buFont typeface="+mj-lt"/>
              <a:buAutoNum type="arabicPeriod" startAt="5"/>
            </a:pPr>
            <a:r>
              <a:rPr lang="fr-FR" sz="2100" b="1" dirty="0">
                <a:latin typeface="Times New Roman" panose="02020603050405020304" pitchFamily="18" charset="0"/>
                <a:ea typeface="Calibri" panose="020F0502020204030204" pitchFamily="34" charset="0"/>
                <a:cs typeface="Times New Roman" panose="02020603050405020304" pitchFamily="18" charset="0"/>
              </a:rPr>
              <a:t>Facilement extensible grâce à sa conception modulaire. </a:t>
            </a:r>
          </a:p>
          <a:p>
            <a:pPr marL="385763" indent="-385763">
              <a:lnSpc>
                <a:spcPct val="150000"/>
              </a:lnSpc>
              <a:spcAft>
                <a:spcPts val="600"/>
              </a:spcAft>
              <a:buFont typeface="+mj-lt"/>
              <a:buAutoNum type="arabicPeriod" startAt="5"/>
            </a:pPr>
            <a:r>
              <a:rPr lang="fr-FR" sz="2100" b="1" dirty="0">
                <a:latin typeface="Times New Roman" panose="02020603050405020304" pitchFamily="18" charset="0"/>
                <a:ea typeface="Calibri" panose="020F0502020204030204" pitchFamily="34" charset="0"/>
                <a:cs typeface="Times New Roman" panose="02020603050405020304" pitchFamily="18" charset="0"/>
              </a:rPr>
              <a:t>Faible consommation d'énergie par rapport aux systèmes de relais. </a:t>
            </a:r>
          </a:p>
        </p:txBody>
      </p:sp>
      <p:sp>
        <p:nvSpPr>
          <p:cNvPr id="7" name="ZoneTexte 6">
            <a:extLst>
              <a:ext uri="{FF2B5EF4-FFF2-40B4-BE49-F238E27FC236}">
                <a16:creationId xmlns="" xmlns:a16="http://schemas.microsoft.com/office/drawing/2014/main" id="{0F4CBB94-65F9-4CB6-8D06-9123A58112D6}"/>
              </a:ext>
            </a:extLst>
          </p:cNvPr>
          <p:cNvSpPr txBox="1"/>
          <p:nvPr/>
        </p:nvSpPr>
        <p:spPr>
          <a:xfrm>
            <a:off x="1" y="217614"/>
            <a:ext cx="9143999" cy="1677382"/>
          </a:xfrm>
          <a:prstGeom prst="rect">
            <a:avLst/>
          </a:prstGeom>
          <a:noFill/>
        </p:spPr>
        <p:txBody>
          <a:bodyPr wrap="square" lIns="68580" tIns="34290" rIns="68580" bIns="34290">
            <a:spAutoFit/>
          </a:bodyPr>
          <a:lstStyle/>
          <a:p>
            <a:pPr marL="385763" indent="-385763">
              <a:lnSpc>
                <a:spcPct val="150000"/>
              </a:lnSpc>
              <a:spcAft>
                <a:spcPts val="600"/>
              </a:spcAft>
              <a:buFont typeface="+mj-lt"/>
              <a:buAutoNum type="arabicPeriod" startAt="2"/>
            </a:pPr>
            <a:r>
              <a:rPr lang="fr-FR" sz="2100" b="1" dirty="0">
                <a:latin typeface="Times New Roman" panose="02020603050405020304" pitchFamily="18" charset="0"/>
                <a:ea typeface="Calibri" panose="020F0502020204030204" pitchFamily="34" charset="0"/>
                <a:cs typeface="Times New Roman" panose="02020603050405020304" pitchFamily="18" charset="0"/>
              </a:rPr>
              <a:t>Un système d'exploitation très fiable. </a:t>
            </a:r>
          </a:p>
          <a:p>
            <a:pPr marL="385763" indent="-385763">
              <a:lnSpc>
                <a:spcPct val="150000"/>
              </a:lnSpc>
              <a:spcAft>
                <a:spcPts val="600"/>
              </a:spcAft>
              <a:buFont typeface="+mj-lt"/>
              <a:buAutoNum type="arabicPeriod" startAt="2"/>
            </a:pPr>
            <a:r>
              <a:rPr lang="fr-FR" sz="2100" b="1" dirty="0">
                <a:latin typeface="Times New Roman" panose="02020603050405020304" pitchFamily="18" charset="0"/>
                <a:ea typeface="Calibri" panose="020F0502020204030204" pitchFamily="34" charset="0"/>
                <a:cs typeface="Times New Roman" panose="02020603050405020304" pitchFamily="18" charset="0"/>
              </a:rPr>
              <a:t>La vitesse du temps d'exécution du processeur. </a:t>
            </a:r>
          </a:p>
          <a:p>
            <a:pPr marL="385763" indent="-385763">
              <a:lnSpc>
                <a:spcPct val="150000"/>
              </a:lnSpc>
              <a:spcAft>
                <a:spcPts val="600"/>
              </a:spcAft>
              <a:buFont typeface="+mj-lt"/>
              <a:buAutoNum type="arabicPeriod" startAt="2"/>
            </a:pPr>
            <a:r>
              <a:rPr lang="fr-FR" sz="2100" b="1" dirty="0">
                <a:latin typeface="Times New Roman" panose="02020603050405020304" pitchFamily="18" charset="0"/>
                <a:ea typeface="Calibri" panose="020F0502020204030204" pitchFamily="34" charset="0"/>
                <a:cs typeface="Times New Roman" panose="02020603050405020304" pitchFamily="18" charset="0"/>
              </a:rPr>
              <a:t>Presque aucun entretien requis. </a:t>
            </a:r>
          </a:p>
        </p:txBody>
      </p:sp>
    </p:spTree>
    <p:extLst>
      <p:ext uri="{BB962C8B-B14F-4D97-AF65-F5344CB8AC3E}">
        <p14:creationId xmlns:p14="http://schemas.microsoft.com/office/powerpoint/2010/main" val="1855506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B8F15AC8-BD90-4CFF-85D2-D6BC69DC5051}"/>
              </a:ext>
            </a:extLst>
          </p:cNvPr>
          <p:cNvSpPr txBox="1"/>
          <p:nvPr/>
        </p:nvSpPr>
        <p:spPr>
          <a:xfrm>
            <a:off x="0" y="2947251"/>
            <a:ext cx="9144000" cy="2162130"/>
          </a:xfrm>
          <a:prstGeom prst="rect">
            <a:avLst/>
          </a:prstGeom>
          <a:noFill/>
        </p:spPr>
        <p:txBody>
          <a:bodyPr wrap="square" lIns="68580" tIns="34290" rIns="68580" bIns="34290">
            <a:spAutoFit/>
          </a:bodyPr>
          <a:lstStyle/>
          <a:p>
            <a:pPr algn="just">
              <a:lnSpc>
                <a:spcPct val="150000"/>
              </a:lnSpc>
              <a:spcAft>
                <a:spcPts val="600"/>
              </a:spcAft>
            </a:pPr>
            <a:r>
              <a:rPr lang="fr-FR" sz="2100" b="1" dirty="0">
                <a:latin typeface="Times New Roman" panose="02020603050405020304" pitchFamily="18" charset="0"/>
                <a:ea typeface="Calibri" panose="020F0502020204030204" pitchFamily="34" charset="0"/>
                <a:cs typeface="Times New Roman" panose="02020603050405020304" pitchFamily="18" charset="0"/>
              </a:rPr>
              <a:t>14. Coûts d'installation nettement inférieurs par rapport aux systèmes de relais. </a:t>
            </a:r>
          </a:p>
          <a:p>
            <a:pPr algn="just">
              <a:lnSpc>
                <a:spcPct val="150000"/>
              </a:lnSpc>
              <a:spcAft>
                <a:spcPts val="600"/>
              </a:spcAft>
            </a:pPr>
            <a:r>
              <a:rPr lang="fr-FR" sz="2100" b="1" dirty="0">
                <a:latin typeface="Times New Roman" panose="02020603050405020304" pitchFamily="18" charset="0"/>
                <a:ea typeface="Calibri" panose="020F0502020204030204" pitchFamily="34" charset="0"/>
                <a:cs typeface="Times New Roman" panose="02020603050405020304" pitchFamily="18" charset="0"/>
              </a:rPr>
              <a:t>15. Documentation facile, excellente documentation. </a:t>
            </a:r>
          </a:p>
          <a:p>
            <a:pPr algn="just">
              <a:lnSpc>
                <a:spcPct val="150000"/>
              </a:lnSpc>
              <a:spcAft>
                <a:spcPts val="600"/>
              </a:spcAft>
            </a:pPr>
            <a:r>
              <a:rPr lang="fr-FR" sz="2100" b="1" dirty="0">
                <a:latin typeface="Times New Roman" panose="02020603050405020304" pitchFamily="18" charset="0"/>
                <a:ea typeface="Calibri" panose="020F0502020204030204" pitchFamily="34" charset="0"/>
                <a:cs typeface="Times New Roman" panose="02020603050405020304" pitchFamily="18" charset="0"/>
              </a:rPr>
              <a:t>16. Capacité accrue de détecter les erreurs et les diagnostics</a:t>
            </a:r>
          </a:p>
        </p:txBody>
      </p:sp>
      <p:sp>
        <p:nvSpPr>
          <p:cNvPr id="5" name="ZoneTexte 4">
            <a:extLst>
              <a:ext uri="{FF2B5EF4-FFF2-40B4-BE49-F238E27FC236}">
                <a16:creationId xmlns="" xmlns:a16="http://schemas.microsoft.com/office/drawing/2014/main" id="{1A2521A6-1EB3-4FA7-950E-7B57BB7DD462}"/>
              </a:ext>
            </a:extLst>
          </p:cNvPr>
          <p:cNvSpPr txBox="1"/>
          <p:nvPr/>
        </p:nvSpPr>
        <p:spPr>
          <a:xfrm>
            <a:off x="1" y="1910458"/>
            <a:ext cx="9143999" cy="1038746"/>
          </a:xfrm>
          <a:prstGeom prst="rect">
            <a:avLst/>
          </a:prstGeom>
          <a:noFill/>
        </p:spPr>
        <p:txBody>
          <a:bodyPr wrap="square" lIns="68580" tIns="34290" rIns="68580" bIns="34290">
            <a:spAutoFit/>
          </a:bodyPr>
          <a:lstStyle/>
          <a:p>
            <a:pPr marL="385763" indent="-385763">
              <a:lnSpc>
                <a:spcPct val="150000"/>
              </a:lnSpc>
              <a:spcAft>
                <a:spcPts val="600"/>
              </a:spcAft>
              <a:buFont typeface="+mj-lt"/>
              <a:buAutoNum type="arabicPeriod" startAt="13"/>
            </a:pPr>
            <a:r>
              <a:rPr lang="fr-FR" sz="2100" b="1" dirty="0">
                <a:latin typeface="Times New Roman" panose="02020603050405020304" pitchFamily="18" charset="0"/>
                <a:ea typeface="Calibri" panose="020F0502020204030204" pitchFamily="34" charset="0"/>
                <a:cs typeface="Times New Roman" panose="02020603050405020304" pitchFamily="18" charset="0"/>
              </a:rPr>
              <a:t>Les ajustements logiques sont facilement contrôlés via le logiciel, aucune modification du câblage n'est nécessaire. </a:t>
            </a:r>
          </a:p>
        </p:txBody>
      </p:sp>
      <p:sp>
        <p:nvSpPr>
          <p:cNvPr id="7" name="ZoneTexte 6">
            <a:extLst>
              <a:ext uri="{FF2B5EF4-FFF2-40B4-BE49-F238E27FC236}">
                <a16:creationId xmlns="" xmlns:a16="http://schemas.microsoft.com/office/drawing/2014/main" id="{8DBFFBE7-480C-4762-AC33-677974185DA6}"/>
              </a:ext>
            </a:extLst>
          </p:cNvPr>
          <p:cNvSpPr txBox="1"/>
          <p:nvPr/>
        </p:nvSpPr>
        <p:spPr>
          <a:xfrm>
            <a:off x="1" y="142816"/>
            <a:ext cx="9143999" cy="1677382"/>
          </a:xfrm>
          <a:prstGeom prst="rect">
            <a:avLst/>
          </a:prstGeom>
          <a:noFill/>
        </p:spPr>
        <p:txBody>
          <a:bodyPr wrap="square" lIns="68580" tIns="34290" rIns="68580" bIns="34290">
            <a:spAutoFit/>
          </a:bodyPr>
          <a:lstStyle/>
          <a:p>
            <a:pPr marL="385763" indent="-385763">
              <a:lnSpc>
                <a:spcPct val="150000"/>
              </a:lnSpc>
              <a:spcAft>
                <a:spcPts val="600"/>
              </a:spcAft>
              <a:buFont typeface="+mj-lt"/>
              <a:buAutoNum type="arabicPeriod" startAt="10"/>
            </a:pPr>
            <a:r>
              <a:rPr lang="fr-FR" sz="2100" b="1" dirty="0">
                <a:latin typeface="Times New Roman" panose="02020603050405020304" pitchFamily="18" charset="0"/>
                <a:ea typeface="Calibri" panose="020F0502020204030204" pitchFamily="34" charset="0"/>
                <a:cs typeface="Times New Roman" panose="02020603050405020304" pitchFamily="18" charset="0"/>
              </a:rPr>
              <a:t>Plusieurs langages de programmation sont disponibles. </a:t>
            </a:r>
          </a:p>
          <a:p>
            <a:pPr marL="385763" indent="-385763">
              <a:lnSpc>
                <a:spcPct val="150000"/>
              </a:lnSpc>
              <a:spcAft>
                <a:spcPts val="600"/>
              </a:spcAft>
              <a:buFont typeface="+mj-lt"/>
              <a:buAutoNum type="arabicPeriod" startAt="10"/>
            </a:pPr>
            <a:r>
              <a:rPr lang="fr-FR" sz="2100" b="1" dirty="0">
                <a:latin typeface="Times New Roman" panose="02020603050405020304" pitchFamily="18" charset="0"/>
                <a:ea typeface="Calibri" panose="020F0502020204030204" pitchFamily="34" charset="0"/>
                <a:cs typeface="Times New Roman" panose="02020603050405020304" pitchFamily="18" charset="0"/>
              </a:rPr>
              <a:t>Grand jeu d'instructions de programmation. </a:t>
            </a:r>
          </a:p>
          <a:p>
            <a:pPr marL="385763" indent="-385763">
              <a:lnSpc>
                <a:spcPct val="150000"/>
              </a:lnSpc>
              <a:spcAft>
                <a:spcPts val="600"/>
              </a:spcAft>
              <a:buFont typeface="+mj-lt"/>
              <a:buAutoNum type="arabicPeriod" startAt="10"/>
            </a:pPr>
            <a:r>
              <a:rPr lang="fr-FR" sz="2100" b="1" dirty="0">
                <a:latin typeface="Times New Roman" panose="02020603050405020304" pitchFamily="18" charset="0"/>
                <a:ea typeface="Calibri" panose="020F0502020204030204" pitchFamily="34" charset="0"/>
                <a:cs typeface="Times New Roman" panose="02020603050405020304" pitchFamily="18" charset="0"/>
              </a:rPr>
              <a:t>Une interface de programmation informatique facile à utiliser. </a:t>
            </a:r>
          </a:p>
        </p:txBody>
      </p:sp>
    </p:spTree>
    <p:extLst>
      <p:ext uri="{BB962C8B-B14F-4D97-AF65-F5344CB8AC3E}">
        <p14:creationId xmlns:p14="http://schemas.microsoft.com/office/powerpoint/2010/main" val="3407045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96B4BC3C-2BF8-4EF5-B447-DE5A96C87F01}"/>
              </a:ext>
            </a:extLst>
          </p:cNvPr>
          <p:cNvSpPr txBox="1"/>
          <p:nvPr/>
        </p:nvSpPr>
        <p:spPr>
          <a:xfrm>
            <a:off x="-30707" y="675564"/>
            <a:ext cx="9144000" cy="3947234"/>
          </a:xfrm>
          <a:prstGeom prst="rect">
            <a:avLst/>
          </a:prstGeom>
          <a:noFill/>
        </p:spPr>
        <p:txBody>
          <a:bodyPr wrap="square" lIns="68580" tIns="34290" rIns="68580" bIns="34290">
            <a:spAutoFit/>
          </a:bodyPr>
          <a:lstStyle/>
          <a:p>
            <a:pPr marL="385763" indent="-385763">
              <a:lnSpc>
                <a:spcPct val="150000"/>
              </a:lnSpc>
              <a:buFont typeface="+mj-lt"/>
              <a:buAutoNum type="arabicPeriod"/>
            </a:pPr>
            <a:r>
              <a:rPr lang="fr-FR" sz="2100" b="1" dirty="0">
                <a:latin typeface="Times New Roman" panose="02020603050405020304" pitchFamily="18" charset="0"/>
                <a:cs typeface="Times New Roman" panose="02020603050405020304" pitchFamily="18" charset="0"/>
              </a:rPr>
              <a:t>Sont couteux pour les applications simples ou  la logique de relais peut être suffisante.</a:t>
            </a:r>
          </a:p>
          <a:p>
            <a:pPr marL="385763" indent="-385763">
              <a:lnSpc>
                <a:spcPct val="150000"/>
              </a:lnSpc>
              <a:buFont typeface="+mj-lt"/>
              <a:buAutoNum type="arabicPeriod" startAt="2"/>
            </a:pPr>
            <a:r>
              <a:rPr lang="fr-FR" sz="2100" b="1" dirty="0">
                <a:latin typeface="Times New Roman" panose="02020603050405020304" pitchFamily="18" charset="0"/>
                <a:cs typeface="Times New Roman" panose="02020603050405020304" pitchFamily="18" charset="0"/>
              </a:rPr>
              <a:t>2. Les fonctions mathématiques de l'API sont très avancées, mais lorsqu'il s'agit d'effectuer de grandes quantités de calculs mathématiques complexes, un ordinateur industriel peut être plus approprié. </a:t>
            </a:r>
          </a:p>
          <a:p>
            <a:pPr marL="385763" indent="-385763">
              <a:lnSpc>
                <a:spcPct val="150000"/>
              </a:lnSpc>
              <a:buFont typeface="+mj-lt"/>
              <a:buAutoNum type="arabicPeriod" startAt="3"/>
            </a:pPr>
            <a:r>
              <a:rPr lang="fr-FR" sz="2100" b="1" dirty="0">
                <a:latin typeface="Times New Roman" panose="02020603050405020304" pitchFamily="18" charset="0"/>
                <a:cs typeface="Times New Roman" panose="02020603050405020304" pitchFamily="18" charset="0"/>
              </a:rPr>
              <a:t>3. Certaines applications robotiques et de positionnement peuvent nécessiter la mise en œuvre d'une vitesse très élevée qui peut ne pas être réalisable à partir d'un API. </a:t>
            </a:r>
          </a:p>
        </p:txBody>
      </p:sp>
      <p:sp>
        <p:nvSpPr>
          <p:cNvPr id="5" name="ZoneTexte 4">
            <a:extLst>
              <a:ext uri="{FF2B5EF4-FFF2-40B4-BE49-F238E27FC236}">
                <a16:creationId xmlns="" xmlns:a16="http://schemas.microsoft.com/office/drawing/2014/main" id="{291DF369-9484-4F01-8A85-9A020D4EE3AB}"/>
              </a:ext>
            </a:extLst>
          </p:cNvPr>
          <p:cNvSpPr txBox="1"/>
          <p:nvPr/>
        </p:nvSpPr>
        <p:spPr>
          <a:xfrm>
            <a:off x="0" y="1"/>
            <a:ext cx="4657298" cy="553998"/>
          </a:xfrm>
          <a:prstGeom prst="rect">
            <a:avLst/>
          </a:prstGeom>
          <a:noFill/>
        </p:spPr>
        <p:txBody>
          <a:bodyPr wrap="square" lIns="68580" tIns="34290" rIns="68580" bIns="34290">
            <a:spAutoFit/>
          </a:bodyPr>
          <a:lstStyle/>
          <a:p>
            <a:pPr>
              <a:lnSpc>
                <a:spcPct val="150000"/>
              </a:lnSpc>
            </a:pPr>
            <a:r>
              <a:rPr lang="fr-FR" sz="2100" b="1" dirty="0">
                <a:solidFill>
                  <a:srgbClr val="0000CC"/>
                </a:solidFill>
                <a:latin typeface="Times New Roman" panose="02020603050405020304" pitchFamily="18" charset="0"/>
                <a:cs typeface="Times New Roman" panose="02020603050405020304" pitchFamily="18" charset="0"/>
              </a:rPr>
              <a:t>4. Les inconvénients des API:</a:t>
            </a:r>
          </a:p>
        </p:txBody>
      </p:sp>
    </p:spTree>
    <p:extLst>
      <p:ext uri="{BB962C8B-B14F-4D97-AF65-F5344CB8AC3E}">
        <p14:creationId xmlns:p14="http://schemas.microsoft.com/office/powerpoint/2010/main" val="945655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06F26351-7381-42BC-8CCC-6EED27C00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12" y="153536"/>
            <a:ext cx="7198940" cy="4644000"/>
          </a:xfrm>
          <a:prstGeom prst="rect">
            <a:avLst/>
          </a:prstGeom>
        </p:spPr>
      </p:pic>
    </p:spTree>
    <p:extLst>
      <p:ext uri="{BB962C8B-B14F-4D97-AF65-F5344CB8AC3E}">
        <p14:creationId xmlns:p14="http://schemas.microsoft.com/office/powerpoint/2010/main" val="4273440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4E0A4048-B778-4A12-A2E9-E8C8E53A5127}"/>
              </a:ext>
            </a:extLst>
          </p:cNvPr>
          <p:cNvSpPr txBox="1"/>
          <p:nvPr/>
        </p:nvSpPr>
        <p:spPr>
          <a:xfrm>
            <a:off x="1707" y="0"/>
            <a:ext cx="6999169"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cs typeface="Times New Roman" panose="02020603050405020304" pitchFamily="18" charset="0"/>
              </a:rPr>
              <a:t>5. Technologie des automates programmables industriels:</a:t>
            </a:r>
          </a:p>
        </p:txBody>
      </p:sp>
      <p:sp>
        <p:nvSpPr>
          <p:cNvPr id="5" name="ZoneTexte 4">
            <a:extLst>
              <a:ext uri="{FF2B5EF4-FFF2-40B4-BE49-F238E27FC236}">
                <a16:creationId xmlns="" xmlns:a16="http://schemas.microsoft.com/office/drawing/2014/main" id="{F7A6A002-5CA4-413E-8420-A9E71B3C23CD}"/>
              </a:ext>
            </a:extLst>
          </p:cNvPr>
          <p:cNvSpPr txBox="1"/>
          <p:nvPr/>
        </p:nvSpPr>
        <p:spPr>
          <a:xfrm>
            <a:off x="0" y="684011"/>
            <a:ext cx="6878472" cy="392415"/>
          </a:xfrm>
          <a:prstGeom prst="rect">
            <a:avLst/>
          </a:prstGeom>
          <a:noFill/>
        </p:spPr>
        <p:txBody>
          <a:bodyPr wrap="square" lIns="68580" tIns="34290" rIns="68580" bIns="34290">
            <a:spAutoFit/>
          </a:bodyPr>
          <a:lstStyle/>
          <a:p>
            <a:r>
              <a:rPr lang="fr-FR" sz="2100" b="1" dirty="0">
                <a:latin typeface="Times New Roman" panose="02020603050405020304" pitchFamily="18" charset="0"/>
                <a:cs typeface="Times New Roman" panose="02020603050405020304" pitchFamily="18" charset="0"/>
              </a:rPr>
              <a:t>Les automates peuvent être de type:</a:t>
            </a:r>
          </a:p>
        </p:txBody>
      </p:sp>
      <p:sp>
        <p:nvSpPr>
          <p:cNvPr id="7" name="ZoneTexte 6">
            <a:extLst>
              <a:ext uri="{FF2B5EF4-FFF2-40B4-BE49-F238E27FC236}">
                <a16:creationId xmlns="" xmlns:a16="http://schemas.microsoft.com/office/drawing/2014/main" id="{62D4EA2E-A64A-4071-982B-CB3BE39B60DE}"/>
              </a:ext>
            </a:extLst>
          </p:cNvPr>
          <p:cNvSpPr txBox="1"/>
          <p:nvPr/>
        </p:nvSpPr>
        <p:spPr>
          <a:xfrm>
            <a:off x="0" y="1270029"/>
            <a:ext cx="4616355"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cs typeface="Times New Roman" panose="02020603050405020304" pitchFamily="18" charset="0"/>
              </a:rPr>
              <a:t>5.1. Compact (mono bloc)</a:t>
            </a:r>
            <a:endParaRPr lang="fr-FR" sz="2100" dirty="0">
              <a:solidFill>
                <a:srgbClr val="0000CC"/>
              </a:solidFill>
            </a:endParaRPr>
          </a:p>
        </p:txBody>
      </p:sp>
      <p:sp>
        <p:nvSpPr>
          <p:cNvPr id="6" name="ZoneTexte 5">
            <a:extLst>
              <a:ext uri="{FF2B5EF4-FFF2-40B4-BE49-F238E27FC236}">
                <a16:creationId xmlns="" xmlns:a16="http://schemas.microsoft.com/office/drawing/2014/main" id="{F32DA4FE-C24D-486B-9EF3-AF936C584F70}"/>
              </a:ext>
            </a:extLst>
          </p:cNvPr>
          <p:cNvSpPr txBox="1"/>
          <p:nvPr/>
        </p:nvSpPr>
        <p:spPr>
          <a:xfrm>
            <a:off x="0" y="1807093"/>
            <a:ext cx="9095892" cy="2492990"/>
          </a:xfrm>
          <a:prstGeom prst="rect">
            <a:avLst/>
          </a:prstGeom>
          <a:noFill/>
        </p:spPr>
        <p:txBody>
          <a:bodyPr wrap="square" lIns="68580" tIns="34290" rIns="68580" bIns="34290">
            <a:spAutoFit/>
          </a:bodyPr>
          <a:lstStyle/>
          <a:p>
            <a:pPr>
              <a:lnSpc>
                <a:spcPct val="150000"/>
              </a:lnSpc>
            </a:pPr>
            <a:r>
              <a:rPr lang="fr-FR" sz="2100" b="1" dirty="0">
                <a:latin typeface="Times New Roman" panose="02020603050405020304" pitchFamily="18" charset="0"/>
                <a:cs typeface="Times New Roman" panose="02020603050405020304" pitchFamily="18" charset="0"/>
              </a:rPr>
              <a:t>On distingue les API (LOGO de Siemens, ZELIO de Schneider, MILLENIUM de Crouzet ...) sont des microautomates.</a:t>
            </a:r>
          </a:p>
          <a:p>
            <a:pPr>
              <a:lnSpc>
                <a:spcPct val="150000"/>
              </a:lnSpc>
            </a:pPr>
            <a:r>
              <a:rPr lang="fr-FR" sz="2100" b="1" dirty="0">
                <a:latin typeface="Times New Roman" panose="02020603050405020304" pitchFamily="18" charset="0"/>
                <a:cs typeface="Times New Roman" panose="02020603050405020304" pitchFamily="18" charset="0"/>
              </a:rPr>
              <a:t>Ils intègrent le processeur, l'alimentation, les entrées et les sorties.</a:t>
            </a:r>
          </a:p>
          <a:p>
            <a:pPr>
              <a:lnSpc>
                <a:spcPct val="150000"/>
              </a:lnSpc>
            </a:pPr>
            <a:r>
              <a:rPr lang="fr-FR" sz="2100" b="1" dirty="0">
                <a:latin typeface="Times New Roman" panose="02020603050405020304" pitchFamily="18" charset="0"/>
                <a:cs typeface="Times New Roman" panose="02020603050405020304" pitchFamily="18" charset="0"/>
              </a:rPr>
              <a:t>Peuvent recevoir des extensions en nombre limité. </a:t>
            </a:r>
          </a:p>
          <a:p>
            <a:pPr>
              <a:lnSpc>
                <a:spcPct val="150000"/>
              </a:lnSpc>
            </a:pPr>
            <a:r>
              <a:rPr lang="fr-FR" sz="2100" b="1" dirty="0">
                <a:latin typeface="Times New Roman" panose="02020603050405020304" pitchFamily="18" charset="0"/>
                <a:cs typeface="Times New Roman" panose="02020603050405020304" pitchFamily="18" charset="0"/>
              </a:rPr>
              <a:t>Sont généralement destinés à la commande de petits automatismes.</a:t>
            </a:r>
          </a:p>
        </p:txBody>
      </p:sp>
    </p:spTree>
    <p:extLst>
      <p:ext uri="{BB962C8B-B14F-4D97-AF65-F5344CB8AC3E}">
        <p14:creationId xmlns:p14="http://schemas.microsoft.com/office/powerpoint/2010/main" val="950927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C7077ED9-89FB-41F9-81C4-16461FD03507}"/>
              </a:ext>
            </a:extLst>
          </p:cNvPr>
          <p:cNvSpPr txBox="1"/>
          <p:nvPr/>
        </p:nvSpPr>
        <p:spPr>
          <a:xfrm>
            <a:off x="0" y="1769918"/>
            <a:ext cx="9144000" cy="1523494"/>
          </a:xfrm>
          <a:prstGeom prst="rect">
            <a:avLst/>
          </a:prstGeom>
          <a:noFill/>
        </p:spPr>
        <p:txBody>
          <a:bodyPr wrap="square" lIns="68580" tIns="34290" rIns="68580" bIns="34290">
            <a:spAutoFit/>
          </a:bodyPr>
          <a:lstStyle/>
          <a:p>
            <a:pPr marL="342900" indent="-342900" algn="just">
              <a:lnSpc>
                <a:spcPct val="150000"/>
              </a:lnSpc>
              <a:buFont typeface="Wingdings" panose="05000000000000000000" pitchFamily="2" charset="2"/>
              <a:buChar char="Ø"/>
            </a:pPr>
            <a:r>
              <a:rPr lang="fr-FR" sz="2100" b="1" dirty="0">
                <a:latin typeface="Times New Roman" panose="02020603050405020304" pitchFamily="18" charset="0"/>
                <a:ea typeface="Calibri" panose="020F0502020204030204" pitchFamily="34" charset="0"/>
              </a:rPr>
              <a:t>Au début de la révolution industrielle, en particulier dans les années 60 et 70, des relais électromagnétiques étaient utilisés pour faire fonctionner des machines automatisées</a:t>
            </a:r>
            <a:endParaRPr lang="fr-FR" sz="2100" b="1" dirty="0"/>
          </a:p>
        </p:txBody>
      </p:sp>
      <p:sp>
        <p:nvSpPr>
          <p:cNvPr id="7" name="ZoneTexte 6">
            <a:extLst>
              <a:ext uri="{FF2B5EF4-FFF2-40B4-BE49-F238E27FC236}">
                <a16:creationId xmlns="" xmlns:a16="http://schemas.microsoft.com/office/drawing/2014/main" id="{7ACA217D-534C-4CEB-87A6-72E6C2040217}"/>
              </a:ext>
            </a:extLst>
          </p:cNvPr>
          <p:cNvSpPr txBox="1"/>
          <p:nvPr/>
        </p:nvSpPr>
        <p:spPr>
          <a:xfrm>
            <a:off x="0" y="3373583"/>
            <a:ext cx="9144000" cy="1038746"/>
          </a:xfrm>
          <a:prstGeom prst="rect">
            <a:avLst/>
          </a:prstGeom>
          <a:noFill/>
        </p:spPr>
        <p:txBody>
          <a:bodyPr wrap="square" lIns="68580" tIns="34290" rIns="68580" bIns="34290">
            <a:spAutoFit/>
          </a:bodyPr>
          <a:lstStyle/>
          <a:p>
            <a:pPr marL="342900" indent="-342900" algn="just">
              <a:lnSpc>
                <a:spcPct val="150000"/>
              </a:lnSpc>
              <a:buFont typeface="Wingdings" panose="05000000000000000000" pitchFamily="2" charset="2"/>
              <a:buChar char="Ø"/>
            </a:pPr>
            <a:r>
              <a:rPr lang="fr-FR" sz="2100" b="1" dirty="0">
                <a:latin typeface="Times New Roman" panose="02020603050405020304" pitchFamily="18" charset="0"/>
                <a:ea typeface="Calibri" panose="020F0502020204030204" pitchFamily="34" charset="0"/>
              </a:rPr>
              <a:t>Celles-ci étaient interconnectées par des fils à l'intérieur du panneau de contrôle pour réaliser des fonctions logiques</a:t>
            </a:r>
            <a:endParaRPr lang="fr-FR" sz="2100" b="1" dirty="0"/>
          </a:p>
        </p:txBody>
      </p:sp>
      <p:sp>
        <p:nvSpPr>
          <p:cNvPr id="6" name="ZoneTexte 5">
            <a:extLst>
              <a:ext uri="{FF2B5EF4-FFF2-40B4-BE49-F238E27FC236}">
                <a16:creationId xmlns="" xmlns:a16="http://schemas.microsoft.com/office/drawing/2014/main" id="{63BAA026-10D8-4B51-9BC2-BA1CDC327860}"/>
              </a:ext>
            </a:extLst>
          </p:cNvPr>
          <p:cNvSpPr txBox="1"/>
          <p:nvPr/>
        </p:nvSpPr>
        <p:spPr>
          <a:xfrm>
            <a:off x="1797844" y="298265"/>
            <a:ext cx="5698331" cy="484748"/>
          </a:xfrm>
          <a:prstGeom prst="rect">
            <a:avLst/>
          </a:prstGeom>
          <a:noFill/>
        </p:spPr>
        <p:txBody>
          <a:bodyPr wrap="square" lIns="68580" tIns="34290" rIns="68580" bIns="34290">
            <a:spAutoFit/>
          </a:bodyPr>
          <a:lstStyle/>
          <a:p>
            <a:r>
              <a:rPr lang="fr-FR" sz="2700" b="1" dirty="0">
                <a:solidFill>
                  <a:srgbClr val="0000CC"/>
                </a:solidFill>
                <a:latin typeface="Times New Roman" panose="02020603050405020304" pitchFamily="18" charset="0"/>
                <a:cs typeface="Times New Roman" panose="02020603050405020304" pitchFamily="18" charset="0"/>
              </a:rPr>
              <a:t>Chapitre </a:t>
            </a:r>
            <a:r>
              <a:rPr lang="fr-FR" sz="2700" b="1" dirty="0">
                <a:solidFill>
                  <a:srgbClr val="0000CC"/>
                </a:solidFill>
                <a:latin typeface="Times New Roman" panose="02020603050405020304" pitchFamily="18" charset="0"/>
                <a:cs typeface="Times New Roman" panose="02020603050405020304" pitchFamily="18" charset="0"/>
              </a:rPr>
              <a:t>3:   </a:t>
            </a:r>
            <a:r>
              <a:rPr lang="fr-FR" sz="2700" b="1" dirty="0">
                <a:solidFill>
                  <a:srgbClr val="0000CC"/>
                </a:solidFill>
                <a:latin typeface="Times New Roman" panose="02020603050405020304" pitchFamily="18" charset="0"/>
                <a:cs typeface="Times New Roman" panose="02020603050405020304" pitchFamily="18" charset="0"/>
              </a:rPr>
              <a:t>Architecture des API</a:t>
            </a:r>
            <a:endParaRPr lang="fr-FR" sz="2700" dirty="0">
              <a:solidFill>
                <a:srgbClr val="0000CC"/>
              </a:solidFill>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 xmlns:a16="http://schemas.microsoft.com/office/drawing/2014/main" id="{EEB7A33D-5E36-4339-A257-E400113A24E2}"/>
              </a:ext>
            </a:extLst>
          </p:cNvPr>
          <p:cNvSpPr txBox="1"/>
          <p:nvPr/>
        </p:nvSpPr>
        <p:spPr>
          <a:xfrm>
            <a:off x="-15480" y="1214051"/>
            <a:ext cx="4662488"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cs typeface="Times New Roman" panose="02020603050405020304" pitchFamily="18" charset="0"/>
              </a:rPr>
              <a:t>1. Introduction</a:t>
            </a:r>
            <a:endParaRPr lang="fr-FR" sz="21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997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R2B121BD | Schneider Electric | PLC-City">
            <a:extLst>
              <a:ext uri="{FF2B5EF4-FFF2-40B4-BE49-F238E27FC236}">
                <a16:creationId xmlns="" xmlns:a16="http://schemas.microsoft.com/office/drawing/2014/main" id="{04BBB0C9-991C-4D40-99BB-401C6B65A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3" y="2888395"/>
            <a:ext cx="2241000" cy="2241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LC LOGO! 24CE (SIEMENS) – ES Online Service">
            <a:extLst>
              <a:ext uri="{FF2B5EF4-FFF2-40B4-BE49-F238E27FC236}">
                <a16:creationId xmlns="" xmlns:a16="http://schemas.microsoft.com/office/drawing/2014/main" id="{78BAE581-2D23-4EBE-BD26-B8A1F49690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97" r="7897" b="3419"/>
          <a:stretch/>
        </p:blipFill>
        <p:spPr bwMode="auto">
          <a:xfrm>
            <a:off x="6017683" y="1994025"/>
            <a:ext cx="2808000" cy="3051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 xmlns:a16="http://schemas.microsoft.com/office/drawing/2014/main" id="{B029B27B-E91F-4BF8-B8F3-179489C30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4" y="302398"/>
            <a:ext cx="3026965" cy="2187000"/>
          </a:xfrm>
          <a:prstGeom prst="rect">
            <a:avLst/>
          </a:prstGeom>
        </p:spPr>
      </p:pic>
      <p:sp>
        <p:nvSpPr>
          <p:cNvPr id="9" name="ZoneTexte 8">
            <a:extLst>
              <a:ext uri="{FF2B5EF4-FFF2-40B4-BE49-F238E27FC236}">
                <a16:creationId xmlns="" xmlns:a16="http://schemas.microsoft.com/office/drawing/2014/main" id="{3860CE44-454C-4A7C-B1DE-5D6A64621AF6}"/>
              </a:ext>
            </a:extLst>
          </p:cNvPr>
          <p:cNvSpPr txBox="1"/>
          <p:nvPr/>
        </p:nvSpPr>
        <p:spPr>
          <a:xfrm>
            <a:off x="350309" y="-51159"/>
            <a:ext cx="1881788" cy="392415"/>
          </a:xfrm>
          <a:prstGeom prst="rect">
            <a:avLst/>
          </a:prstGeom>
          <a:noFill/>
        </p:spPr>
        <p:txBody>
          <a:bodyPr wrap="square" lIns="68580" tIns="34290" rIns="68580" bIns="34290">
            <a:spAutoFit/>
          </a:bodyPr>
          <a:lstStyle/>
          <a:p>
            <a:r>
              <a:rPr lang="fr-FR" sz="2100" b="1" dirty="0">
                <a:latin typeface="Times New Roman" panose="02020603050405020304" pitchFamily="18" charset="0"/>
                <a:cs typeface="Times New Roman" panose="02020603050405020304" pitchFamily="18" charset="0"/>
              </a:rPr>
              <a:t>MITSUBISHI</a:t>
            </a:r>
            <a:endParaRPr lang="fr-FR" sz="2100" dirty="0"/>
          </a:p>
        </p:txBody>
      </p:sp>
      <p:sp>
        <p:nvSpPr>
          <p:cNvPr id="10" name="ZoneTexte 9">
            <a:extLst>
              <a:ext uri="{FF2B5EF4-FFF2-40B4-BE49-F238E27FC236}">
                <a16:creationId xmlns="" xmlns:a16="http://schemas.microsoft.com/office/drawing/2014/main" id="{01870EE5-F710-45B9-93D5-69EEA4641B3E}"/>
              </a:ext>
            </a:extLst>
          </p:cNvPr>
          <p:cNvSpPr txBox="1"/>
          <p:nvPr/>
        </p:nvSpPr>
        <p:spPr>
          <a:xfrm>
            <a:off x="83154" y="2571750"/>
            <a:ext cx="1881787" cy="392415"/>
          </a:xfrm>
          <a:prstGeom prst="rect">
            <a:avLst/>
          </a:prstGeom>
          <a:noFill/>
        </p:spPr>
        <p:txBody>
          <a:bodyPr wrap="square" lIns="68580" tIns="34290" rIns="68580" bIns="34290">
            <a:spAutoFit/>
          </a:bodyPr>
          <a:lstStyle/>
          <a:p>
            <a:r>
              <a:rPr lang="fr-FR" sz="2100" b="1" dirty="0">
                <a:latin typeface="Times New Roman" panose="02020603050405020304" pitchFamily="18" charset="0"/>
                <a:cs typeface="Times New Roman" panose="02020603050405020304" pitchFamily="18" charset="0"/>
              </a:rPr>
              <a:t>SCHNEIDER</a:t>
            </a:r>
            <a:endParaRPr lang="fr-FR" sz="2100" dirty="0"/>
          </a:p>
        </p:txBody>
      </p:sp>
      <p:sp>
        <p:nvSpPr>
          <p:cNvPr id="11" name="ZoneTexte 10">
            <a:extLst>
              <a:ext uri="{FF2B5EF4-FFF2-40B4-BE49-F238E27FC236}">
                <a16:creationId xmlns="" xmlns:a16="http://schemas.microsoft.com/office/drawing/2014/main" id="{16889990-BB0D-4666-8F5D-8E320CC03A8D}"/>
              </a:ext>
            </a:extLst>
          </p:cNvPr>
          <p:cNvSpPr txBox="1"/>
          <p:nvPr/>
        </p:nvSpPr>
        <p:spPr>
          <a:xfrm>
            <a:off x="7421683" y="1700698"/>
            <a:ext cx="1485623" cy="392415"/>
          </a:xfrm>
          <a:prstGeom prst="rect">
            <a:avLst/>
          </a:prstGeom>
          <a:noFill/>
        </p:spPr>
        <p:txBody>
          <a:bodyPr wrap="square" lIns="68580" tIns="34290" rIns="68580" bIns="34290">
            <a:spAutoFit/>
          </a:bodyPr>
          <a:lstStyle/>
          <a:p>
            <a:r>
              <a:rPr lang="fr-FR" sz="2100" b="1" dirty="0">
                <a:latin typeface="Times New Roman" panose="02020603050405020304" pitchFamily="18" charset="0"/>
                <a:cs typeface="Times New Roman" panose="02020603050405020304" pitchFamily="18" charset="0"/>
              </a:rPr>
              <a:t>SIEMENS</a:t>
            </a:r>
            <a:endParaRPr lang="fr-FR" sz="2100" dirty="0"/>
          </a:p>
        </p:txBody>
      </p:sp>
      <p:pic>
        <p:nvPicPr>
          <p:cNvPr id="13" name="Image 12">
            <a:extLst>
              <a:ext uri="{FF2B5EF4-FFF2-40B4-BE49-F238E27FC236}">
                <a16:creationId xmlns="" xmlns:a16="http://schemas.microsoft.com/office/drawing/2014/main" id="{3955CC0F-A6CB-4725-83CA-980CE58C99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926" r="17603"/>
          <a:stretch/>
        </p:blipFill>
        <p:spPr>
          <a:xfrm>
            <a:off x="2695312" y="2767958"/>
            <a:ext cx="2592000" cy="2295000"/>
          </a:xfrm>
          <a:prstGeom prst="rect">
            <a:avLst/>
          </a:prstGeom>
        </p:spPr>
      </p:pic>
      <p:sp>
        <p:nvSpPr>
          <p:cNvPr id="14" name="ZoneTexte 13">
            <a:extLst>
              <a:ext uri="{FF2B5EF4-FFF2-40B4-BE49-F238E27FC236}">
                <a16:creationId xmlns="" xmlns:a16="http://schemas.microsoft.com/office/drawing/2014/main" id="{81CAF954-0484-49C5-9956-268FF734296A}"/>
              </a:ext>
            </a:extLst>
          </p:cNvPr>
          <p:cNvSpPr txBox="1"/>
          <p:nvPr/>
        </p:nvSpPr>
        <p:spPr>
          <a:xfrm>
            <a:off x="2695311" y="2541286"/>
            <a:ext cx="1198472" cy="392415"/>
          </a:xfrm>
          <a:prstGeom prst="rect">
            <a:avLst/>
          </a:prstGeom>
          <a:noFill/>
        </p:spPr>
        <p:txBody>
          <a:bodyPr wrap="square" lIns="68580" tIns="34290" rIns="68580" bIns="34290">
            <a:spAutoFit/>
          </a:bodyPr>
          <a:lstStyle/>
          <a:p>
            <a:r>
              <a:rPr lang="fr-FR" sz="2100" b="1" dirty="0">
                <a:latin typeface="Times New Roman" panose="02020603050405020304" pitchFamily="18" charset="0"/>
                <a:cs typeface="Times New Roman" panose="02020603050405020304" pitchFamily="18" charset="0"/>
              </a:rPr>
              <a:t>ABB</a:t>
            </a:r>
            <a:endParaRPr lang="fr-FR" sz="2100" dirty="0"/>
          </a:p>
        </p:txBody>
      </p:sp>
      <p:pic>
        <p:nvPicPr>
          <p:cNvPr id="12" name="Image 11">
            <a:extLst>
              <a:ext uri="{FF2B5EF4-FFF2-40B4-BE49-F238E27FC236}">
                <a16:creationId xmlns="" xmlns:a16="http://schemas.microsoft.com/office/drawing/2014/main" id="{D18DB249-595E-4116-9346-B47C101B262C}"/>
              </a:ext>
            </a:extLst>
          </p:cNvPr>
          <p:cNvPicPr>
            <a:picLocks noChangeAspect="1"/>
          </p:cNvPicPr>
          <p:nvPr/>
        </p:nvPicPr>
        <p:blipFill rotWithShape="1">
          <a:blip r:embed="rId6">
            <a:extLst>
              <a:ext uri="{28A0092B-C50C-407E-A947-70E740481C1C}">
                <a14:useLocalDpi xmlns:a14="http://schemas.microsoft.com/office/drawing/2010/main" val="0"/>
              </a:ext>
            </a:extLst>
          </a:blip>
          <a:srcRect l="-1410" t="4853" r="6900" b="15531"/>
          <a:stretch/>
        </p:blipFill>
        <p:spPr>
          <a:xfrm>
            <a:off x="3207700" y="341256"/>
            <a:ext cx="3159000" cy="2214000"/>
          </a:xfrm>
          <a:prstGeom prst="rect">
            <a:avLst/>
          </a:prstGeom>
        </p:spPr>
      </p:pic>
      <p:sp>
        <p:nvSpPr>
          <p:cNvPr id="15" name="ZoneTexte 14">
            <a:extLst>
              <a:ext uri="{FF2B5EF4-FFF2-40B4-BE49-F238E27FC236}">
                <a16:creationId xmlns="" xmlns:a16="http://schemas.microsoft.com/office/drawing/2014/main" id="{7C5D6F30-A47C-4DA5-8150-3E105CC405A0}"/>
              </a:ext>
            </a:extLst>
          </p:cNvPr>
          <p:cNvSpPr txBox="1"/>
          <p:nvPr/>
        </p:nvSpPr>
        <p:spPr>
          <a:xfrm>
            <a:off x="4387515" y="-39744"/>
            <a:ext cx="1646369" cy="392415"/>
          </a:xfrm>
          <a:prstGeom prst="rect">
            <a:avLst/>
          </a:prstGeom>
          <a:noFill/>
        </p:spPr>
        <p:txBody>
          <a:bodyPr wrap="square" lIns="68580" tIns="34290" rIns="68580" bIns="34290">
            <a:spAutoFit/>
          </a:bodyPr>
          <a:lstStyle/>
          <a:p>
            <a:r>
              <a:rPr lang="fr-FR" sz="2100" b="1" dirty="0">
                <a:latin typeface="Times New Roman" panose="02020603050405020304" pitchFamily="18" charset="0"/>
                <a:cs typeface="Times New Roman" panose="02020603050405020304" pitchFamily="18" charset="0"/>
              </a:rPr>
              <a:t>MILINIUM</a:t>
            </a:r>
          </a:p>
        </p:txBody>
      </p:sp>
    </p:spTree>
    <p:extLst>
      <p:ext uri="{BB962C8B-B14F-4D97-AF65-F5344CB8AC3E}">
        <p14:creationId xmlns:p14="http://schemas.microsoft.com/office/powerpoint/2010/main" val="2834348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A8CBC3A6-282F-46A4-99C4-83897B3C6DE0}"/>
              </a:ext>
            </a:extLst>
          </p:cNvPr>
          <p:cNvSpPr txBox="1"/>
          <p:nvPr/>
        </p:nvSpPr>
        <p:spPr>
          <a:xfrm>
            <a:off x="0" y="96923"/>
            <a:ext cx="4616355"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cs typeface="Times New Roman" panose="02020603050405020304" pitchFamily="18" charset="0"/>
              </a:rPr>
              <a:t>5.2. Modulaire</a:t>
            </a:r>
            <a:endParaRPr lang="fr-FR" sz="2100" dirty="0">
              <a:solidFill>
                <a:srgbClr val="0000CC"/>
              </a:solidFill>
            </a:endParaRPr>
          </a:p>
        </p:txBody>
      </p:sp>
      <p:sp>
        <p:nvSpPr>
          <p:cNvPr id="4" name="ZoneTexte 3">
            <a:extLst>
              <a:ext uri="{FF2B5EF4-FFF2-40B4-BE49-F238E27FC236}">
                <a16:creationId xmlns="" xmlns:a16="http://schemas.microsoft.com/office/drawing/2014/main" id="{E52A043E-2E6E-4B85-8F6A-FF1F6FD3084C}"/>
              </a:ext>
            </a:extLst>
          </p:cNvPr>
          <p:cNvSpPr txBox="1"/>
          <p:nvPr/>
        </p:nvSpPr>
        <p:spPr>
          <a:xfrm>
            <a:off x="0" y="433448"/>
            <a:ext cx="9144000" cy="1523494"/>
          </a:xfrm>
          <a:prstGeom prst="rect">
            <a:avLst/>
          </a:prstGeom>
          <a:noFill/>
        </p:spPr>
        <p:txBody>
          <a:bodyPr wrap="square" lIns="68580" tIns="34290" rIns="68580" bIns="34290">
            <a:spAutoFit/>
          </a:bodyPr>
          <a:lstStyle/>
          <a:p>
            <a:pPr>
              <a:lnSpc>
                <a:spcPct val="150000"/>
              </a:lnSpc>
            </a:pPr>
            <a:r>
              <a:rPr lang="fr-FR" sz="2100" b="1" dirty="0">
                <a:latin typeface="Times New Roman" panose="02020603050405020304" pitchFamily="18" charset="0"/>
                <a:cs typeface="Times New Roman" panose="02020603050405020304" pitchFamily="18" charset="0"/>
              </a:rPr>
              <a:t>le processeur, l'alimentation et les interfaces d'entrées / sorties résident dans des unités séparées (modules) et sont fixées sur un ou plusieurs racks contenant le "fond de panier" (bus plus connecteurs).</a:t>
            </a:r>
          </a:p>
        </p:txBody>
      </p:sp>
      <p:pic>
        <p:nvPicPr>
          <p:cNvPr id="3" name="Image 2">
            <a:extLst>
              <a:ext uri="{FF2B5EF4-FFF2-40B4-BE49-F238E27FC236}">
                <a16:creationId xmlns="" xmlns:a16="http://schemas.microsoft.com/office/drawing/2014/main" id="{3C733946-8A41-4EC8-8905-972944503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74" y="1968577"/>
            <a:ext cx="7456472" cy="3159000"/>
          </a:xfrm>
          <a:prstGeom prst="rect">
            <a:avLst/>
          </a:prstGeom>
        </p:spPr>
      </p:pic>
    </p:spTree>
    <p:extLst>
      <p:ext uri="{BB962C8B-B14F-4D97-AF65-F5344CB8AC3E}">
        <p14:creationId xmlns:p14="http://schemas.microsoft.com/office/powerpoint/2010/main" val="2395356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24A32616-211B-4E61-97FE-6A72EB7077AD}"/>
              </a:ext>
            </a:extLst>
          </p:cNvPr>
          <p:cNvSpPr txBox="1"/>
          <p:nvPr/>
        </p:nvSpPr>
        <p:spPr>
          <a:xfrm>
            <a:off x="0" y="0"/>
            <a:ext cx="3724275"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cs typeface="Times New Roman" panose="02020603050405020304" pitchFamily="18" charset="0"/>
              </a:rPr>
              <a:t>6. Aspect extérieur d'un API:</a:t>
            </a:r>
          </a:p>
        </p:txBody>
      </p:sp>
      <p:sp>
        <p:nvSpPr>
          <p:cNvPr id="7" name="ZoneTexte 6">
            <a:extLst>
              <a:ext uri="{FF2B5EF4-FFF2-40B4-BE49-F238E27FC236}">
                <a16:creationId xmlns="" xmlns:a16="http://schemas.microsoft.com/office/drawing/2014/main" id="{9758A732-DB20-4580-9864-0B35B80E2D59}"/>
              </a:ext>
            </a:extLst>
          </p:cNvPr>
          <p:cNvSpPr txBox="1"/>
          <p:nvPr/>
        </p:nvSpPr>
        <p:spPr>
          <a:xfrm>
            <a:off x="129137" y="354145"/>
            <a:ext cx="3466001" cy="3462486"/>
          </a:xfrm>
          <a:prstGeom prst="rect">
            <a:avLst/>
          </a:prstGeom>
          <a:noFill/>
        </p:spPr>
        <p:txBody>
          <a:bodyPr wrap="square" lIns="68580" tIns="34290" rIns="68580" bIns="34290" numCol="1" spcCol="270000">
            <a:spAutoFit/>
          </a:bodyPr>
          <a:lstStyle/>
          <a:p>
            <a:pPr>
              <a:lnSpc>
                <a:spcPct val="150000"/>
              </a:lnSpc>
            </a:pPr>
            <a:r>
              <a:rPr lang="fr-FR" sz="2100" b="1" dirty="0">
                <a:latin typeface="Times New Roman" panose="02020603050405020304" pitchFamily="18" charset="0"/>
                <a:cs typeface="Times New Roman" panose="02020603050405020304" pitchFamily="18" charset="0"/>
              </a:rPr>
              <a:t>Un automate programmable industriel se présente sous la forme d'un ou plusieurs profilés supports (racks) dans lesquels viennent s'enficher les différents modules fonctionnels :</a:t>
            </a:r>
          </a:p>
        </p:txBody>
      </p:sp>
      <p:pic>
        <p:nvPicPr>
          <p:cNvPr id="4" name="Image 3">
            <a:extLst>
              <a:ext uri="{FF2B5EF4-FFF2-40B4-BE49-F238E27FC236}">
                <a16:creationId xmlns="" xmlns:a16="http://schemas.microsoft.com/office/drawing/2014/main" id="{BA61521D-F7F8-40BC-8945-DA937F578D8E}"/>
              </a:ext>
            </a:extLst>
          </p:cNvPr>
          <p:cNvPicPr>
            <a:picLocks noChangeAspect="1"/>
          </p:cNvPicPr>
          <p:nvPr/>
        </p:nvPicPr>
        <p:blipFill>
          <a:blip r:embed="rId2"/>
          <a:stretch>
            <a:fillRect/>
          </a:stretch>
        </p:blipFill>
        <p:spPr>
          <a:xfrm>
            <a:off x="3333307" y="196208"/>
            <a:ext cx="5713793" cy="2916000"/>
          </a:xfrm>
          <a:prstGeom prst="rect">
            <a:avLst/>
          </a:prstGeom>
        </p:spPr>
      </p:pic>
      <p:sp>
        <p:nvSpPr>
          <p:cNvPr id="8" name="ZoneTexte 7">
            <a:extLst>
              <a:ext uri="{FF2B5EF4-FFF2-40B4-BE49-F238E27FC236}">
                <a16:creationId xmlns="" xmlns:a16="http://schemas.microsoft.com/office/drawing/2014/main" id="{0D823968-85A1-4451-B30E-6F0FB207403B}"/>
              </a:ext>
            </a:extLst>
          </p:cNvPr>
          <p:cNvSpPr txBox="1"/>
          <p:nvPr/>
        </p:nvSpPr>
        <p:spPr>
          <a:xfrm>
            <a:off x="3430198" y="3138936"/>
            <a:ext cx="3249431" cy="1361911"/>
          </a:xfrm>
          <a:prstGeom prst="rect">
            <a:avLst/>
          </a:prstGeom>
          <a:noFill/>
        </p:spPr>
        <p:txBody>
          <a:bodyPr wrap="square" lIns="68580" tIns="34290" rIns="68580" bIns="34290">
            <a:spAutoFit/>
          </a:bodyPr>
          <a:lstStyle/>
          <a:p>
            <a:pPr marL="257175" indent="-257175">
              <a:buFont typeface="+mj-lt"/>
              <a:buAutoNum type="arabicPeriod"/>
            </a:pPr>
            <a:r>
              <a:rPr lang="fr-FR" sz="1400" b="1" dirty="0">
                <a:latin typeface="Times New Roman" panose="02020603050405020304" pitchFamily="18" charset="0"/>
                <a:cs typeface="Times New Roman" panose="02020603050405020304" pitchFamily="18" charset="0"/>
              </a:rPr>
              <a:t>Module d'alimentation</a:t>
            </a:r>
          </a:p>
          <a:p>
            <a:pPr marL="257175" indent="-257175">
              <a:buFont typeface="+mj-lt"/>
              <a:buAutoNum type="arabicPeriod"/>
            </a:pPr>
            <a:r>
              <a:rPr lang="fr-FR" sz="1400" b="1" dirty="0">
                <a:latin typeface="Times New Roman" panose="02020603050405020304" pitchFamily="18" charset="0"/>
                <a:cs typeface="Times New Roman" panose="02020603050405020304" pitchFamily="18" charset="0"/>
              </a:rPr>
              <a:t>Pile de sauvegarde</a:t>
            </a:r>
          </a:p>
          <a:p>
            <a:pPr marL="257175" indent="-257175">
              <a:buFont typeface="+mj-lt"/>
              <a:buAutoNum type="arabicPeriod"/>
            </a:pPr>
            <a:r>
              <a:rPr lang="fr-FR" sz="1400" b="1" dirty="0">
                <a:latin typeface="Times New Roman" panose="02020603050405020304" pitchFamily="18" charset="0"/>
                <a:cs typeface="Times New Roman" panose="02020603050405020304" pitchFamily="18" charset="0"/>
              </a:rPr>
              <a:t>Connexion au 24V cc</a:t>
            </a:r>
          </a:p>
          <a:p>
            <a:pPr marL="257175" indent="-257175">
              <a:buFont typeface="+mj-lt"/>
              <a:buAutoNum type="arabicPeriod"/>
            </a:pPr>
            <a:r>
              <a:rPr lang="fr-FR" sz="1400" b="1" dirty="0">
                <a:latin typeface="Times New Roman" panose="02020603050405020304" pitchFamily="18" charset="0"/>
                <a:cs typeface="Times New Roman" panose="02020603050405020304" pitchFamily="18" charset="0"/>
              </a:rPr>
              <a:t>Commutateur de mode (à clé)</a:t>
            </a:r>
          </a:p>
          <a:p>
            <a:pPr marL="257175" indent="-257175">
              <a:buFont typeface="+mj-lt"/>
              <a:buAutoNum type="arabicPeriod"/>
            </a:pPr>
            <a:r>
              <a:rPr lang="fr-FR" sz="1400" b="1" dirty="0">
                <a:latin typeface="Times New Roman" panose="02020603050405020304" pitchFamily="18" charset="0"/>
                <a:cs typeface="Times New Roman" panose="02020603050405020304" pitchFamily="18" charset="0"/>
              </a:rPr>
              <a:t>LED de signalisation d'état et de défauts</a:t>
            </a:r>
          </a:p>
        </p:txBody>
      </p:sp>
      <p:sp>
        <p:nvSpPr>
          <p:cNvPr id="9" name="ZoneTexte 8">
            <a:extLst>
              <a:ext uri="{FF2B5EF4-FFF2-40B4-BE49-F238E27FC236}">
                <a16:creationId xmlns="" xmlns:a16="http://schemas.microsoft.com/office/drawing/2014/main" id="{11231703-49C9-46B8-876E-3FE0F9A541E6}"/>
              </a:ext>
            </a:extLst>
          </p:cNvPr>
          <p:cNvSpPr txBox="1"/>
          <p:nvPr/>
        </p:nvSpPr>
        <p:spPr>
          <a:xfrm>
            <a:off x="6679629" y="3308415"/>
            <a:ext cx="2464372" cy="931024"/>
          </a:xfrm>
          <a:prstGeom prst="rect">
            <a:avLst/>
          </a:prstGeom>
          <a:noFill/>
        </p:spPr>
        <p:txBody>
          <a:bodyPr wrap="square" lIns="68580" tIns="34290" rIns="68580" bIns="34290">
            <a:spAutoFit/>
          </a:bodyPr>
          <a:lstStyle/>
          <a:p>
            <a:pPr marL="257175" indent="-257175">
              <a:buFont typeface="+mj-lt"/>
              <a:buAutoNum type="arabicPeriod" startAt="6"/>
            </a:pPr>
            <a:r>
              <a:rPr lang="fr-FR" sz="1400" b="1" dirty="0">
                <a:latin typeface="Times New Roman" panose="02020603050405020304" pitchFamily="18" charset="0"/>
                <a:cs typeface="Times New Roman" panose="02020603050405020304" pitchFamily="18" charset="0"/>
              </a:rPr>
              <a:t>Carte mémoire</a:t>
            </a:r>
          </a:p>
          <a:p>
            <a:pPr marL="257175" indent="-257175">
              <a:buFont typeface="+mj-lt"/>
              <a:buAutoNum type="arabicPeriod" startAt="6"/>
            </a:pPr>
            <a:r>
              <a:rPr lang="fr-FR" sz="1400" b="1" dirty="0">
                <a:latin typeface="Times New Roman" panose="02020603050405020304" pitchFamily="18" charset="0"/>
                <a:cs typeface="Times New Roman" panose="02020603050405020304" pitchFamily="18" charset="0"/>
              </a:rPr>
              <a:t>Interface multipoint (MPI)</a:t>
            </a:r>
          </a:p>
          <a:p>
            <a:pPr marL="257175" indent="-257175">
              <a:buFont typeface="+mj-lt"/>
              <a:buAutoNum type="arabicPeriod" startAt="6"/>
            </a:pPr>
            <a:r>
              <a:rPr lang="fr-FR" sz="1400" b="1" dirty="0">
                <a:latin typeface="Times New Roman" panose="02020603050405020304" pitchFamily="18" charset="0"/>
                <a:cs typeface="Times New Roman" panose="02020603050405020304" pitchFamily="18" charset="0"/>
              </a:rPr>
              <a:t>Connecteur frontal</a:t>
            </a:r>
          </a:p>
          <a:p>
            <a:pPr marL="257175" indent="-257175">
              <a:buFont typeface="+mj-lt"/>
              <a:buAutoNum type="arabicPeriod" startAt="6"/>
            </a:pPr>
            <a:r>
              <a:rPr lang="fr-FR" sz="1400" b="1" dirty="0">
                <a:latin typeface="Times New Roman" panose="02020603050405020304" pitchFamily="18" charset="0"/>
                <a:cs typeface="Times New Roman" panose="02020603050405020304" pitchFamily="18" charset="0"/>
              </a:rPr>
              <a:t>Volet en face avant</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354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877835FB-6868-49B3-8EFB-7652D47C9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4" y="55279"/>
            <a:ext cx="5940049" cy="3483000"/>
          </a:xfrm>
          <a:prstGeom prst="rect">
            <a:avLst/>
          </a:prstGeom>
        </p:spPr>
      </p:pic>
      <p:pic>
        <p:nvPicPr>
          <p:cNvPr id="4" name="Image 3">
            <a:extLst>
              <a:ext uri="{FF2B5EF4-FFF2-40B4-BE49-F238E27FC236}">
                <a16:creationId xmlns="" xmlns:a16="http://schemas.microsoft.com/office/drawing/2014/main" id="{D8ADC699-3A45-457A-86F3-7267B6D77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611" y="2346158"/>
            <a:ext cx="3235736" cy="2673000"/>
          </a:xfrm>
          <a:prstGeom prst="rect">
            <a:avLst/>
          </a:prstGeom>
        </p:spPr>
      </p:pic>
      <p:cxnSp>
        <p:nvCxnSpPr>
          <p:cNvPr id="5" name="Connecteur droit avec flèche 4"/>
          <p:cNvCxnSpPr/>
          <p:nvPr/>
        </p:nvCxnSpPr>
        <p:spPr>
          <a:xfrm flipH="1" flipV="1">
            <a:off x="1809977" y="2566728"/>
            <a:ext cx="4362450" cy="33337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a:off x="866775" y="3035446"/>
            <a:ext cx="4705350" cy="214571"/>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flipV="1">
            <a:off x="2428876" y="2179471"/>
            <a:ext cx="3743552" cy="33337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5876925" y="1381126"/>
            <a:ext cx="1566977" cy="965033"/>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flipV="1">
            <a:off x="1809977" y="3083329"/>
            <a:ext cx="4362450" cy="33337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105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54F4389E-99DD-42D9-802A-6C93B2DFB4A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15000" contrast="-38000"/>
                    </a14:imgEffect>
                  </a14:imgLayer>
                </a14:imgProps>
              </a:ext>
              <a:ext uri="{28A0092B-C50C-407E-A947-70E740481C1C}">
                <a14:useLocalDpi xmlns:a14="http://schemas.microsoft.com/office/drawing/2010/main" val="0"/>
              </a:ext>
            </a:extLst>
          </a:blip>
          <a:stretch>
            <a:fillRect/>
          </a:stretch>
        </p:blipFill>
        <p:spPr>
          <a:xfrm>
            <a:off x="4317498" y="649706"/>
            <a:ext cx="4826503" cy="3618000"/>
          </a:xfrm>
          <a:prstGeom prst="rect">
            <a:avLst/>
          </a:prstGeom>
        </p:spPr>
      </p:pic>
      <p:sp>
        <p:nvSpPr>
          <p:cNvPr id="4" name="ZoneTexte 3">
            <a:extLst>
              <a:ext uri="{FF2B5EF4-FFF2-40B4-BE49-F238E27FC236}">
                <a16:creationId xmlns="" xmlns:a16="http://schemas.microsoft.com/office/drawing/2014/main" id="{70BB2480-9709-4F50-8A95-D881D413FD75}"/>
              </a:ext>
            </a:extLst>
          </p:cNvPr>
          <p:cNvSpPr txBox="1"/>
          <p:nvPr/>
        </p:nvSpPr>
        <p:spPr>
          <a:xfrm>
            <a:off x="1" y="514351"/>
            <a:ext cx="4317497" cy="4431983"/>
          </a:xfrm>
          <a:prstGeom prst="rect">
            <a:avLst/>
          </a:prstGeom>
          <a:noFill/>
        </p:spPr>
        <p:txBody>
          <a:bodyPr wrap="square" lIns="68580" tIns="34290" rIns="68580" bIns="34290">
            <a:spAutoFit/>
          </a:bodyPr>
          <a:lstStyle/>
          <a:p>
            <a:pPr algn="just">
              <a:lnSpc>
                <a:spcPct val="150000"/>
              </a:lnSpc>
            </a:pPr>
            <a:r>
              <a:rPr lang="fr-FR" sz="2100" b="1" dirty="0">
                <a:latin typeface="Times New Roman" panose="02020603050405020304" pitchFamily="18" charset="0"/>
                <a:cs typeface="Times New Roman" panose="02020603050405020304" pitchFamily="18" charset="0"/>
              </a:rPr>
              <a:t>Un API comprend généralement des modules arrangés l’un à coté de l’autre, tels qu’une </a:t>
            </a:r>
            <a:r>
              <a:rPr lang="fr-FR" sz="2100" b="1" dirty="0">
                <a:solidFill>
                  <a:srgbClr val="FF0000"/>
                </a:solidFill>
                <a:latin typeface="Times New Roman" panose="02020603050405020304" pitchFamily="18" charset="0"/>
                <a:cs typeface="Times New Roman" panose="02020603050405020304" pitchFamily="18" charset="0"/>
              </a:rPr>
              <a:t>alimentation</a:t>
            </a:r>
            <a:r>
              <a:rPr lang="fr-FR" sz="2100" b="1" dirty="0">
                <a:latin typeface="Times New Roman" panose="02020603050405020304" pitchFamily="18" charset="0"/>
                <a:cs typeface="Times New Roman" panose="02020603050405020304" pitchFamily="18" charset="0"/>
              </a:rPr>
              <a:t>, une </a:t>
            </a:r>
            <a:r>
              <a:rPr lang="fr-FR" sz="2100" b="1" dirty="0">
                <a:solidFill>
                  <a:srgbClr val="FF0000"/>
                </a:solidFill>
                <a:latin typeface="Times New Roman" panose="02020603050405020304" pitchFamily="18" charset="0"/>
                <a:cs typeface="Times New Roman" panose="02020603050405020304" pitchFamily="18" charset="0"/>
              </a:rPr>
              <a:t>unité centrale (CPU)</a:t>
            </a:r>
            <a:r>
              <a:rPr lang="fr-FR" sz="2100" b="1" dirty="0">
                <a:latin typeface="Times New Roman" panose="02020603050405020304" pitchFamily="18" charset="0"/>
                <a:cs typeface="Times New Roman" panose="02020603050405020304" pitchFamily="18" charset="0"/>
              </a:rPr>
              <a:t> à base de </a:t>
            </a:r>
            <a:r>
              <a:rPr lang="fr-FR" sz="2100" b="1" dirty="0">
                <a:solidFill>
                  <a:srgbClr val="FF0000"/>
                </a:solidFill>
                <a:latin typeface="Times New Roman" panose="02020603050405020304" pitchFamily="18" charset="0"/>
                <a:cs typeface="Times New Roman" panose="02020603050405020304" pitchFamily="18" charset="0"/>
              </a:rPr>
              <a:t>microprocesseur</a:t>
            </a:r>
            <a:r>
              <a:rPr lang="fr-FR" sz="2100" b="1" dirty="0">
                <a:latin typeface="Times New Roman" panose="02020603050405020304" pitchFamily="18" charset="0"/>
                <a:cs typeface="Times New Roman" panose="02020603050405020304" pitchFamily="18" charset="0"/>
              </a:rPr>
              <a:t> dotée d’une carte de </a:t>
            </a:r>
            <a:r>
              <a:rPr lang="fr-FR" sz="2100" b="1" dirty="0">
                <a:solidFill>
                  <a:srgbClr val="FF0000"/>
                </a:solidFill>
                <a:latin typeface="Times New Roman" panose="02020603050405020304" pitchFamily="18" charset="0"/>
                <a:cs typeface="Times New Roman" panose="02020603050405020304" pitchFamily="18" charset="0"/>
              </a:rPr>
              <a:t>mémoire</a:t>
            </a:r>
            <a:r>
              <a:rPr lang="fr-FR" sz="2100" b="1" dirty="0">
                <a:latin typeface="Times New Roman" panose="02020603050405020304" pitchFamily="18" charset="0"/>
                <a:cs typeface="Times New Roman" panose="02020603050405020304" pitchFamily="18" charset="0"/>
              </a:rPr>
              <a:t>, des </a:t>
            </a:r>
            <a:r>
              <a:rPr lang="fr-FR" sz="2100" b="1" dirty="0">
                <a:solidFill>
                  <a:srgbClr val="FF0000"/>
                </a:solidFill>
                <a:latin typeface="Times New Roman" panose="02020603050405020304" pitchFamily="18" charset="0"/>
                <a:cs typeface="Times New Roman" panose="02020603050405020304" pitchFamily="18" charset="0"/>
              </a:rPr>
              <a:t>interfaces d’entrées et de sorties</a:t>
            </a:r>
            <a:r>
              <a:rPr lang="fr-FR" sz="2100" b="1" dirty="0">
                <a:latin typeface="Times New Roman" panose="02020603050405020304" pitchFamily="18" charset="0"/>
                <a:cs typeface="Times New Roman" panose="02020603050405020304" pitchFamily="18" charset="0"/>
              </a:rPr>
              <a:t>, des </a:t>
            </a:r>
            <a:r>
              <a:rPr lang="fr-FR" sz="2100" b="1" dirty="0">
                <a:solidFill>
                  <a:srgbClr val="FF0000"/>
                </a:solidFill>
                <a:latin typeface="Times New Roman" panose="02020603050405020304" pitchFamily="18" charset="0"/>
                <a:cs typeface="Times New Roman" panose="02020603050405020304" pitchFamily="18" charset="0"/>
              </a:rPr>
              <a:t>interfaces de communication</a:t>
            </a:r>
            <a:r>
              <a:rPr lang="fr-FR" sz="2100" b="1" dirty="0">
                <a:latin typeface="Times New Roman" panose="02020603050405020304" pitchFamily="18" charset="0"/>
                <a:cs typeface="Times New Roman" panose="02020603050405020304" pitchFamily="18" charset="0"/>
              </a:rPr>
              <a:t>, des </a:t>
            </a:r>
            <a:r>
              <a:rPr lang="fr-FR" sz="2100" b="1" dirty="0">
                <a:solidFill>
                  <a:srgbClr val="FF0000"/>
                </a:solidFill>
                <a:latin typeface="Times New Roman" panose="02020603050405020304" pitchFamily="18" charset="0"/>
                <a:cs typeface="Times New Roman" panose="02020603050405020304" pitchFamily="18" charset="0"/>
              </a:rPr>
              <a:t>cartes spéciaux</a:t>
            </a:r>
            <a:r>
              <a:rPr lang="fr-FR" sz="2100" b="1" dirty="0">
                <a:latin typeface="Times New Roman" panose="02020603050405020304" pitchFamily="18" charset="0"/>
                <a:cs typeface="Times New Roman" panose="02020603050405020304" pitchFamily="18" charset="0"/>
              </a:rPr>
              <a:t> et un </a:t>
            </a:r>
            <a:r>
              <a:rPr lang="fr-FR" sz="2100" b="1" dirty="0">
                <a:solidFill>
                  <a:srgbClr val="FF0000"/>
                </a:solidFill>
                <a:latin typeface="Times New Roman" panose="02020603050405020304" pitchFamily="18" charset="0"/>
                <a:cs typeface="Times New Roman" panose="02020603050405020304" pitchFamily="18" charset="0"/>
              </a:rPr>
              <a:t>dispositif de programmation. </a:t>
            </a:r>
          </a:p>
        </p:txBody>
      </p:sp>
      <p:sp>
        <p:nvSpPr>
          <p:cNvPr id="6" name="ZoneTexte 5">
            <a:extLst>
              <a:ext uri="{FF2B5EF4-FFF2-40B4-BE49-F238E27FC236}">
                <a16:creationId xmlns="" xmlns:a16="http://schemas.microsoft.com/office/drawing/2014/main" id="{35F431D9-90D2-4AC2-8DD6-D5BF7347A68C}"/>
              </a:ext>
            </a:extLst>
          </p:cNvPr>
          <p:cNvSpPr txBox="1"/>
          <p:nvPr/>
        </p:nvSpPr>
        <p:spPr>
          <a:xfrm>
            <a:off x="0" y="59052"/>
            <a:ext cx="3725779"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cs typeface="Times New Roman" panose="02020603050405020304" pitchFamily="18" charset="0"/>
              </a:rPr>
              <a:t>7. Architecture des APIs:</a:t>
            </a:r>
            <a:endParaRPr lang="fr-FR" sz="21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385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112A68AB-233B-4F6D-AEFE-FE34A649A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4" y="56799"/>
            <a:ext cx="7694893" cy="5029902"/>
          </a:xfrm>
          <a:prstGeom prst="rect">
            <a:avLst/>
          </a:prstGeom>
        </p:spPr>
      </p:pic>
    </p:spTree>
    <p:extLst>
      <p:ext uri="{BB962C8B-B14F-4D97-AF65-F5344CB8AC3E}">
        <p14:creationId xmlns:p14="http://schemas.microsoft.com/office/powerpoint/2010/main" val="1991711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1A3B373C-CD95-46E8-BD42-576F5A9A962D}"/>
              </a:ext>
            </a:extLst>
          </p:cNvPr>
          <p:cNvSpPr txBox="1"/>
          <p:nvPr/>
        </p:nvSpPr>
        <p:spPr>
          <a:xfrm>
            <a:off x="0" y="-22840"/>
            <a:ext cx="5348177"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cs typeface="Times New Roman" panose="02020603050405020304" pitchFamily="18" charset="0"/>
              </a:rPr>
              <a:t>7.1 L’unité centrale de traitement (CPU):</a:t>
            </a:r>
            <a:endParaRPr lang="fr-FR" sz="2100" dirty="0">
              <a:solidFill>
                <a:srgbClr val="0000CC"/>
              </a:solidFill>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 xmlns:a16="http://schemas.microsoft.com/office/drawing/2014/main" id="{6B4D4BA3-F4A2-4A78-BD97-7CCF1D28EAA1}"/>
              </a:ext>
            </a:extLst>
          </p:cNvPr>
          <p:cNvSpPr txBox="1"/>
          <p:nvPr/>
        </p:nvSpPr>
        <p:spPr>
          <a:xfrm>
            <a:off x="1" y="302624"/>
            <a:ext cx="3795824" cy="4431983"/>
          </a:xfrm>
          <a:prstGeom prst="rect">
            <a:avLst/>
          </a:prstGeom>
          <a:noFill/>
        </p:spPr>
        <p:txBody>
          <a:bodyPr wrap="square" lIns="68580" tIns="34290" rIns="68580" bIns="34290">
            <a:spAutoFit/>
          </a:bodyPr>
          <a:lstStyle/>
          <a:p>
            <a:pPr algn="just">
              <a:lnSpc>
                <a:spcPct val="150000"/>
              </a:lnSpc>
            </a:pPr>
            <a:r>
              <a:rPr lang="fr-FR" sz="2100" b="1" dirty="0">
                <a:latin typeface="Times New Roman" panose="02020603050405020304" pitchFamily="18" charset="0"/>
                <a:cs typeface="Times New Roman" panose="02020603050405020304" pitchFamily="18" charset="0"/>
              </a:rPr>
              <a:t>Le module CPU est l’unité contenant le microprocesseur, la mémoire et un interface de programmation afin de communiquer avec la console de programmation suivant un protocole bien déterminé (Par exemple TCP/IP, MPI-bus ...etc.).</a:t>
            </a:r>
          </a:p>
        </p:txBody>
      </p:sp>
      <p:pic>
        <p:nvPicPr>
          <p:cNvPr id="9" name="Image 8">
            <a:extLst>
              <a:ext uri="{FF2B5EF4-FFF2-40B4-BE49-F238E27FC236}">
                <a16:creationId xmlns="" xmlns:a16="http://schemas.microsoft.com/office/drawing/2014/main" id="{3ADAAEEA-553C-4BDF-A156-A9B71AAAC820}"/>
              </a:ext>
            </a:extLst>
          </p:cNvPr>
          <p:cNvPicPr>
            <a:picLocks noChangeAspect="1"/>
          </p:cNvPicPr>
          <p:nvPr/>
        </p:nvPicPr>
        <p:blipFill>
          <a:blip r:embed="rId2"/>
          <a:stretch>
            <a:fillRect/>
          </a:stretch>
        </p:blipFill>
        <p:spPr>
          <a:xfrm>
            <a:off x="4106825" y="438750"/>
            <a:ext cx="4960876" cy="4374000"/>
          </a:xfrm>
          <a:prstGeom prst="rect">
            <a:avLst/>
          </a:prstGeom>
        </p:spPr>
      </p:pic>
    </p:spTree>
    <p:extLst>
      <p:ext uri="{BB962C8B-B14F-4D97-AF65-F5344CB8AC3E}">
        <p14:creationId xmlns:p14="http://schemas.microsoft.com/office/powerpoint/2010/main" val="3083057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 xmlns:a16="http://schemas.microsoft.com/office/drawing/2014/main" id="{30FD9742-06B8-4C54-B847-3EE4364D65BD}"/>
              </a:ext>
            </a:extLst>
          </p:cNvPr>
          <p:cNvSpPr txBox="1"/>
          <p:nvPr/>
        </p:nvSpPr>
        <p:spPr>
          <a:xfrm>
            <a:off x="-1" y="714594"/>
            <a:ext cx="4791575" cy="1523494"/>
          </a:xfrm>
          <a:prstGeom prst="rect">
            <a:avLst/>
          </a:prstGeom>
          <a:noFill/>
        </p:spPr>
        <p:txBody>
          <a:bodyPr wrap="square" lIns="68580" tIns="34290" rIns="68580" bIns="34290">
            <a:spAutoFit/>
          </a:bodyPr>
          <a:lstStyle/>
          <a:p>
            <a:pPr marL="342900" indent="-342900" algn="just">
              <a:lnSpc>
                <a:spcPct val="150000"/>
              </a:lnSpc>
              <a:buFont typeface="Wingdings" panose="05000000000000000000" pitchFamily="2" charset="2"/>
              <a:buChar char="v"/>
            </a:pPr>
            <a:r>
              <a:rPr lang="fr-FR" sz="2100" b="1" dirty="0">
                <a:latin typeface="Times New Roman" panose="02020603050405020304" pitchFamily="18" charset="0"/>
                <a:cs typeface="Times New Roman" panose="02020603050405020304" pitchFamily="18" charset="0"/>
              </a:rPr>
              <a:t>Vitesse possesseur</a:t>
            </a:r>
          </a:p>
          <a:p>
            <a:pPr marL="342900" indent="-342900" algn="just">
              <a:lnSpc>
                <a:spcPct val="150000"/>
              </a:lnSpc>
              <a:buFont typeface="Wingdings" panose="05000000000000000000" pitchFamily="2" charset="2"/>
              <a:buChar char="v"/>
            </a:pPr>
            <a:r>
              <a:rPr lang="fr-FR" sz="2100" b="1" dirty="0">
                <a:latin typeface="Times New Roman" panose="02020603050405020304" pitchFamily="18" charset="0"/>
                <a:cs typeface="Times New Roman" panose="02020603050405020304" pitchFamily="18" charset="0"/>
              </a:rPr>
              <a:t>Mémoire de travail</a:t>
            </a:r>
          </a:p>
          <a:p>
            <a:pPr marL="342900" indent="-342900" algn="just">
              <a:lnSpc>
                <a:spcPct val="150000"/>
              </a:lnSpc>
              <a:buFont typeface="Wingdings" panose="05000000000000000000" pitchFamily="2" charset="2"/>
              <a:buChar char="v"/>
            </a:pPr>
            <a:r>
              <a:rPr lang="fr-FR" sz="2100" b="1" dirty="0">
                <a:latin typeface="Times New Roman" panose="02020603050405020304" pitchFamily="18" charset="0"/>
                <a:cs typeface="Times New Roman" panose="02020603050405020304" pitchFamily="18" charset="0"/>
              </a:rPr>
              <a:t>Les ports intégrés de communication</a:t>
            </a:r>
          </a:p>
        </p:txBody>
      </p:sp>
      <p:sp>
        <p:nvSpPr>
          <p:cNvPr id="9" name="ZoneTexte 8">
            <a:extLst>
              <a:ext uri="{FF2B5EF4-FFF2-40B4-BE49-F238E27FC236}">
                <a16:creationId xmlns="" xmlns:a16="http://schemas.microsoft.com/office/drawing/2014/main" id="{EC768F48-496C-48DB-8339-3417CC414EDD}"/>
              </a:ext>
            </a:extLst>
          </p:cNvPr>
          <p:cNvSpPr txBox="1"/>
          <p:nvPr/>
        </p:nvSpPr>
        <p:spPr>
          <a:xfrm>
            <a:off x="76702" y="24097"/>
            <a:ext cx="3076073" cy="553998"/>
          </a:xfrm>
          <a:prstGeom prst="rect">
            <a:avLst/>
          </a:prstGeom>
          <a:noFill/>
        </p:spPr>
        <p:txBody>
          <a:bodyPr wrap="square" lIns="68580" tIns="34290" rIns="68580" bIns="34290">
            <a:spAutoFit/>
          </a:bodyPr>
          <a:lstStyle/>
          <a:p>
            <a:pPr algn="l">
              <a:lnSpc>
                <a:spcPct val="150000"/>
              </a:lnSpc>
            </a:pPr>
            <a:r>
              <a:rPr lang="fr-FR" sz="2100" b="1" dirty="0">
                <a:solidFill>
                  <a:srgbClr val="0000CC"/>
                </a:solidFill>
                <a:latin typeface="Times New Roman" panose="02020603050405020304" pitchFamily="18" charset="0"/>
                <a:cs typeface="Times New Roman" panose="02020603050405020304" pitchFamily="18" charset="0"/>
              </a:rPr>
              <a:t>Caractéristique :</a:t>
            </a:r>
          </a:p>
        </p:txBody>
      </p:sp>
      <p:sp>
        <p:nvSpPr>
          <p:cNvPr id="11" name="ZoneTexte 10">
            <a:extLst>
              <a:ext uri="{FF2B5EF4-FFF2-40B4-BE49-F238E27FC236}">
                <a16:creationId xmlns="" xmlns:a16="http://schemas.microsoft.com/office/drawing/2014/main" id="{9B593FED-ABBF-4DB7-BB5D-FF303B104E41}"/>
              </a:ext>
            </a:extLst>
          </p:cNvPr>
          <p:cNvSpPr txBox="1"/>
          <p:nvPr/>
        </p:nvSpPr>
        <p:spPr>
          <a:xfrm>
            <a:off x="18047" y="2179995"/>
            <a:ext cx="4755481" cy="1523494"/>
          </a:xfrm>
          <a:prstGeom prst="rect">
            <a:avLst/>
          </a:prstGeom>
          <a:noFill/>
        </p:spPr>
        <p:txBody>
          <a:bodyPr wrap="square" lIns="68580" tIns="34290" rIns="68580" bIns="34290">
            <a:spAutoFit/>
          </a:bodyPr>
          <a:lstStyle/>
          <a:p>
            <a:pPr marL="342900" indent="-342900" algn="just">
              <a:lnSpc>
                <a:spcPct val="150000"/>
              </a:lnSpc>
              <a:buFont typeface="Wingdings" panose="05000000000000000000" pitchFamily="2" charset="2"/>
              <a:buChar char="v"/>
            </a:pPr>
            <a:r>
              <a:rPr lang="fr-FR" sz="2100" b="1" dirty="0">
                <a:latin typeface="Times New Roman" panose="02020603050405020304" pitchFamily="18" charset="0"/>
                <a:cs typeface="Times New Roman" panose="02020603050405020304" pitchFamily="18" charset="0"/>
              </a:rPr>
              <a:t>Limitation systèmes</a:t>
            </a:r>
          </a:p>
          <a:p>
            <a:pPr marL="342900" indent="-342900" algn="just">
              <a:lnSpc>
                <a:spcPct val="150000"/>
              </a:lnSpc>
              <a:buFont typeface="Wingdings" panose="05000000000000000000" pitchFamily="2" charset="2"/>
              <a:buChar char="v"/>
            </a:pPr>
            <a:r>
              <a:rPr lang="fr-FR" sz="2100" b="1" dirty="0">
                <a:latin typeface="Times New Roman" panose="02020603050405020304" pitchFamily="18" charset="0"/>
                <a:cs typeface="Times New Roman" panose="02020603050405020304" pitchFamily="18" charset="0"/>
              </a:rPr>
              <a:t>Nombre de modules ,de rack . . .</a:t>
            </a:r>
          </a:p>
          <a:p>
            <a:pPr marL="342900" indent="-342900" algn="just">
              <a:lnSpc>
                <a:spcPct val="150000"/>
              </a:lnSpc>
              <a:buFont typeface="Wingdings" panose="05000000000000000000" pitchFamily="2" charset="2"/>
              <a:buChar char="v"/>
            </a:pPr>
            <a:r>
              <a:rPr lang="fr-FR" sz="2100" b="1" dirty="0">
                <a:latin typeface="Times New Roman" panose="02020603050405020304" pitchFamily="18" charset="0"/>
                <a:cs typeface="Times New Roman" panose="02020603050405020304" pitchFamily="18" charset="0"/>
              </a:rPr>
              <a:t>Environnement logiciel</a:t>
            </a:r>
          </a:p>
        </p:txBody>
      </p:sp>
      <p:pic>
        <p:nvPicPr>
          <p:cNvPr id="15" name="Image 14">
            <a:extLst>
              <a:ext uri="{FF2B5EF4-FFF2-40B4-BE49-F238E27FC236}">
                <a16:creationId xmlns="" xmlns:a16="http://schemas.microsoft.com/office/drawing/2014/main" id="{5422BB24-6D29-4717-8858-2FE5EB76738E}"/>
              </a:ext>
            </a:extLst>
          </p:cNvPr>
          <p:cNvPicPr>
            <a:picLocks noChangeAspect="1"/>
          </p:cNvPicPr>
          <p:nvPr/>
        </p:nvPicPr>
        <p:blipFill rotWithShape="1">
          <a:blip r:embed="rId2">
            <a:extLst>
              <a:ext uri="{28A0092B-C50C-407E-A947-70E740481C1C}">
                <a14:useLocalDpi xmlns:a14="http://schemas.microsoft.com/office/drawing/2010/main" val="0"/>
              </a:ext>
            </a:extLst>
          </a:blip>
          <a:srcRect l="23964" t="-1058" r="23639" b="5291"/>
          <a:stretch/>
        </p:blipFill>
        <p:spPr>
          <a:xfrm>
            <a:off x="4644000" y="81000"/>
            <a:ext cx="4428000" cy="4887000"/>
          </a:xfrm>
          <a:prstGeom prst="rect">
            <a:avLst/>
          </a:prstGeom>
        </p:spPr>
      </p:pic>
      <p:sp>
        <p:nvSpPr>
          <p:cNvPr id="17" name="ZoneTexte 16">
            <a:extLst>
              <a:ext uri="{FF2B5EF4-FFF2-40B4-BE49-F238E27FC236}">
                <a16:creationId xmlns="" xmlns:a16="http://schemas.microsoft.com/office/drawing/2014/main" id="{68691481-6EAD-41EF-A474-22F527EF7681}"/>
              </a:ext>
            </a:extLst>
          </p:cNvPr>
          <p:cNvSpPr txBox="1"/>
          <p:nvPr/>
        </p:nvSpPr>
        <p:spPr>
          <a:xfrm>
            <a:off x="5226220" y="4515522"/>
            <a:ext cx="3120689" cy="346249"/>
          </a:xfrm>
          <a:prstGeom prst="rect">
            <a:avLst/>
          </a:prstGeom>
          <a:noFill/>
        </p:spPr>
        <p:txBody>
          <a:bodyPr wrap="square" lIns="68580" tIns="34290" rIns="68580" bIns="34290">
            <a:spAutoFit/>
          </a:bodyPr>
          <a:lstStyle/>
          <a:p>
            <a:pPr algn="l"/>
            <a:r>
              <a:rPr lang="fr-FR" b="1" dirty="0">
                <a:latin typeface="Calibri" panose="020F0502020204030204" pitchFamily="34" charset="0"/>
              </a:rPr>
              <a:t>CPU 412-1 MPI/DP siemens</a:t>
            </a:r>
            <a:endParaRPr lang="fr-FR" b="1" dirty="0"/>
          </a:p>
        </p:txBody>
      </p:sp>
    </p:spTree>
    <p:extLst>
      <p:ext uri="{BB962C8B-B14F-4D97-AF65-F5344CB8AC3E}">
        <p14:creationId xmlns:p14="http://schemas.microsoft.com/office/powerpoint/2010/main" val="2687084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B0B4E9E8-5E9A-4FA4-A35A-1C0F19A96138}"/>
              </a:ext>
            </a:extLst>
          </p:cNvPr>
          <p:cNvSpPr txBox="1"/>
          <p:nvPr/>
        </p:nvSpPr>
        <p:spPr>
          <a:xfrm>
            <a:off x="1" y="2856303"/>
            <a:ext cx="2851484" cy="553998"/>
          </a:xfrm>
          <a:prstGeom prst="rect">
            <a:avLst/>
          </a:prstGeom>
          <a:noFill/>
        </p:spPr>
        <p:txBody>
          <a:bodyPr wrap="square" lIns="68580" tIns="34290" rIns="68580" bIns="34290">
            <a:spAutoFit/>
          </a:bodyPr>
          <a:lstStyle/>
          <a:p>
            <a:pPr>
              <a:lnSpc>
                <a:spcPct val="150000"/>
              </a:lnSpc>
            </a:pPr>
            <a:r>
              <a:rPr lang="fr-FR" sz="2100" b="1" dirty="0">
                <a:solidFill>
                  <a:srgbClr val="0000CC"/>
                </a:solidFill>
                <a:latin typeface="Times New Roman" panose="02020603050405020304" pitchFamily="18" charset="0"/>
                <a:cs typeface="Times New Roman" panose="02020603050405020304" pitchFamily="18" charset="0"/>
              </a:rPr>
              <a:t>7.2. Les mémoires:</a:t>
            </a:r>
            <a:endParaRPr lang="fr-FR" sz="2100" b="1"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 xmlns:a16="http://schemas.microsoft.com/office/drawing/2014/main" id="{FD7FD1F7-791D-49F7-883C-D1C70A5B3649}"/>
              </a:ext>
            </a:extLst>
          </p:cNvPr>
          <p:cNvSpPr txBox="1"/>
          <p:nvPr/>
        </p:nvSpPr>
        <p:spPr>
          <a:xfrm>
            <a:off x="72189" y="3189913"/>
            <a:ext cx="9144000" cy="2008242"/>
          </a:xfrm>
          <a:prstGeom prst="rect">
            <a:avLst/>
          </a:prstGeom>
          <a:noFill/>
        </p:spPr>
        <p:txBody>
          <a:bodyPr wrap="square" lIns="68580" tIns="34290" rIns="68580" bIns="34290">
            <a:spAutoFit/>
          </a:bodyPr>
          <a:lstStyle/>
          <a:p>
            <a:pPr algn="just">
              <a:lnSpc>
                <a:spcPct val="150000"/>
              </a:lnSpc>
            </a:pPr>
            <a:r>
              <a:rPr lang="fr-FR" sz="2100" b="1" dirty="0">
                <a:latin typeface="Times New Roman" panose="02020603050405020304" pitchFamily="18" charset="0"/>
                <a:cs typeface="Times New Roman" panose="02020603050405020304" pitchFamily="18" charset="0"/>
              </a:rPr>
              <a:t>Elle est conçue pour :</a:t>
            </a:r>
          </a:p>
          <a:p>
            <a:pPr marL="385763" indent="-385763" algn="just">
              <a:lnSpc>
                <a:spcPct val="150000"/>
              </a:lnSpc>
              <a:buFont typeface="+mj-lt"/>
              <a:buAutoNum type="arabicPeriod"/>
            </a:pPr>
            <a:r>
              <a:rPr lang="fr-FR" sz="2100" b="1" dirty="0">
                <a:latin typeface="Times New Roman" panose="02020603050405020304" pitchFamily="18" charset="0"/>
                <a:cs typeface="Times New Roman" panose="02020603050405020304" pitchFamily="18" charset="0"/>
              </a:rPr>
              <a:t>Recevoir les informations issues des capteurs d’entrées</a:t>
            </a:r>
          </a:p>
          <a:p>
            <a:pPr marL="385763" indent="-385763" algn="just">
              <a:lnSpc>
                <a:spcPct val="150000"/>
              </a:lnSpc>
              <a:buFont typeface="+mj-lt"/>
              <a:buAutoNum type="arabicPeriod"/>
            </a:pPr>
            <a:r>
              <a:rPr lang="fr-FR" sz="2100" b="1" dirty="0">
                <a:latin typeface="Times New Roman" panose="02020603050405020304" pitchFamily="18" charset="0"/>
                <a:cs typeface="Times New Roman" panose="02020603050405020304" pitchFamily="18" charset="0"/>
              </a:rPr>
              <a:t>Recevoir les informations générées par le processeur et destinées à la commande des sorties.</a:t>
            </a:r>
          </a:p>
        </p:txBody>
      </p:sp>
      <p:sp>
        <p:nvSpPr>
          <p:cNvPr id="5" name="ZoneTexte 4">
            <a:extLst>
              <a:ext uri="{FF2B5EF4-FFF2-40B4-BE49-F238E27FC236}">
                <a16:creationId xmlns="" xmlns:a16="http://schemas.microsoft.com/office/drawing/2014/main" id="{87D6A00A-3BFC-49D9-B878-6FD238258DBD}"/>
              </a:ext>
            </a:extLst>
          </p:cNvPr>
          <p:cNvSpPr txBox="1"/>
          <p:nvPr/>
        </p:nvSpPr>
        <p:spPr>
          <a:xfrm>
            <a:off x="0" y="1886807"/>
            <a:ext cx="9004447" cy="1038746"/>
          </a:xfrm>
          <a:prstGeom prst="rect">
            <a:avLst/>
          </a:prstGeom>
          <a:noFill/>
        </p:spPr>
        <p:txBody>
          <a:bodyPr wrap="square" lIns="68580" tIns="34290" rIns="68580" bIns="34290">
            <a:spAutoFit/>
          </a:bodyPr>
          <a:lstStyle/>
          <a:p>
            <a:pPr algn="l">
              <a:lnSpc>
                <a:spcPct val="150000"/>
              </a:lnSpc>
            </a:pPr>
            <a:r>
              <a:rPr lang="fr-FR" sz="2100" b="1" dirty="0">
                <a:latin typeface="Times New Roman" panose="02020603050405020304" pitchFamily="18" charset="0"/>
                <a:cs typeface="Times New Roman" panose="02020603050405020304" pitchFamily="18" charset="0"/>
              </a:rPr>
              <a:t>Les instructions sont effectuées les unes après les autres, séquencées par une horloge.</a:t>
            </a:r>
            <a:endParaRPr lang="fr-FR" sz="2100" b="1" dirty="0">
              <a:solidFill>
                <a:srgbClr val="0000CC"/>
              </a:solidFill>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 xmlns:a16="http://schemas.microsoft.com/office/drawing/2014/main" id="{EF3D3058-2210-47EA-9DAF-9ED4F0D468E1}"/>
              </a:ext>
            </a:extLst>
          </p:cNvPr>
          <p:cNvSpPr txBox="1"/>
          <p:nvPr/>
        </p:nvSpPr>
        <p:spPr>
          <a:xfrm>
            <a:off x="0" y="3439"/>
            <a:ext cx="3004887" cy="553998"/>
          </a:xfrm>
          <a:prstGeom prst="rect">
            <a:avLst/>
          </a:prstGeom>
          <a:noFill/>
        </p:spPr>
        <p:txBody>
          <a:bodyPr wrap="square" lIns="68580" tIns="34290" rIns="68580" bIns="34290">
            <a:spAutoFit/>
          </a:bodyPr>
          <a:lstStyle/>
          <a:p>
            <a:pPr>
              <a:lnSpc>
                <a:spcPct val="150000"/>
              </a:lnSpc>
            </a:pPr>
            <a:r>
              <a:rPr lang="fr-FR" sz="2100" b="1" dirty="0">
                <a:solidFill>
                  <a:srgbClr val="0000CC"/>
                </a:solidFill>
                <a:latin typeface="Times New Roman" panose="02020603050405020304" pitchFamily="18" charset="0"/>
                <a:cs typeface="Times New Roman" panose="02020603050405020304" pitchFamily="18" charset="0"/>
              </a:rPr>
              <a:t>7.1. Le microprocesseur:</a:t>
            </a:r>
          </a:p>
        </p:txBody>
      </p:sp>
      <p:sp>
        <p:nvSpPr>
          <p:cNvPr id="7" name="ZoneTexte 6">
            <a:extLst>
              <a:ext uri="{FF2B5EF4-FFF2-40B4-BE49-F238E27FC236}">
                <a16:creationId xmlns="" xmlns:a16="http://schemas.microsoft.com/office/drawing/2014/main" id="{67414376-2F2E-4347-B691-B64AED8EEC27}"/>
              </a:ext>
            </a:extLst>
          </p:cNvPr>
          <p:cNvSpPr txBox="1"/>
          <p:nvPr/>
        </p:nvSpPr>
        <p:spPr>
          <a:xfrm>
            <a:off x="-63165" y="444268"/>
            <a:ext cx="9143999" cy="1523494"/>
          </a:xfrm>
          <a:prstGeom prst="rect">
            <a:avLst/>
          </a:prstGeom>
          <a:noFill/>
        </p:spPr>
        <p:txBody>
          <a:bodyPr wrap="square" lIns="68580" tIns="34290" rIns="68580" bIns="34290">
            <a:spAutoFit/>
          </a:bodyPr>
          <a:lstStyle/>
          <a:p>
            <a:pPr algn="just">
              <a:lnSpc>
                <a:spcPct val="150000"/>
              </a:lnSpc>
            </a:pPr>
            <a:r>
              <a:rPr lang="fr-FR" sz="2100" b="1" dirty="0">
                <a:latin typeface="Times New Roman" panose="02020603050405020304" pitchFamily="18" charset="0"/>
                <a:cs typeface="Times New Roman" panose="02020603050405020304" pitchFamily="18" charset="0"/>
              </a:rPr>
              <a:t>Son rôle consiste d’une part à organiser les différentes relations entre la zone mémoire et les interfaces d’entrées et de sorties et d’autre part à exécuter les instructions du programme. </a:t>
            </a:r>
          </a:p>
        </p:txBody>
      </p:sp>
    </p:spTree>
    <p:extLst>
      <p:ext uri="{BB962C8B-B14F-4D97-AF65-F5344CB8AC3E}">
        <p14:creationId xmlns:p14="http://schemas.microsoft.com/office/powerpoint/2010/main" val="2484333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3ED13108-1578-432C-A624-60E185FAC6A9}"/>
              </a:ext>
            </a:extLst>
          </p:cNvPr>
          <p:cNvSpPr txBox="1"/>
          <p:nvPr/>
        </p:nvSpPr>
        <p:spPr>
          <a:xfrm>
            <a:off x="-81213" y="484749"/>
            <a:ext cx="6186738" cy="1038746"/>
          </a:xfrm>
          <a:prstGeom prst="rect">
            <a:avLst/>
          </a:prstGeom>
          <a:noFill/>
        </p:spPr>
        <p:txBody>
          <a:bodyPr wrap="square" lIns="68580" tIns="34290" rIns="68580" bIns="34290">
            <a:spAutoFit/>
          </a:bodyPr>
          <a:lstStyle/>
          <a:p>
            <a:pPr>
              <a:lnSpc>
                <a:spcPct val="150000"/>
              </a:lnSpc>
            </a:pPr>
            <a:r>
              <a:rPr lang="fr-FR" sz="2100" b="1" dirty="0">
                <a:latin typeface="Times New Roman" panose="02020603050405020304" pitchFamily="18" charset="0"/>
                <a:cs typeface="Times New Roman" panose="02020603050405020304" pitchFamily="18" charset="0"/>
              </a:rPr>
              <a:t>Il existe dans les automates trois types de mémoires qui remplissent des fonctions différentes :</a:t>
            </a:r>
          </a:p>
        </p:txBody>
      </p:sp>
      <p:sp>
        <p:nvSpPr>
          <p:cNvPr id="5" name="ZoneTexte 4">
            <a:extLst>
              <a:ext uri="{FF2B5EF4-FFF2-40B4-BE49-F238E27FC236}">
                <a16:creationId xmlns="" xmlns:a16="http://schemas.microsoft.com/office/drawing/2014/main" id="{A1BA0F39-CDCC-4E13-8E39-DA56E0066CE6}"/>
              </a:ext>
            </a:extLst>
          </p:cNvPr>
          <p:cNvSpPr txBox="1"/>
          <p:nvPr/>
        </p:nvSpPr>
        <p:spPr>
          <a:xfrm>
            <a:off x="-81213" y="1596676"/>
            <a:ext cx="7191876" cy="2008242"/>
          </a:xfrm>
          <a:prstGeom prst="rect">
            <a:avLst/>
          </a:prstGeom>
          <a:noFill/>
        </p:spPr>
        <p:txBody>
          <a:bodyPr wrap="square" lIns="68580" tIns="34290" rIns="68580" bIns="34290">
            <a:spAutoFit/>
          </a:bodyPr>
          <a:lstStyle/>
          <a:p>
            <a:pPr marL="385763" indent="-385763" algn="just">
              <a:lnSpc>
                <a:spcPct val="150000"/>
              </a:lnSpc>
              <a:buFont typeface="+mj-lt"/>
              <a:buAutoNum type="alphaLcPeriod"/>
            </a:pPr>
            <a:r>
              <a:rPr lang="fr-FR" sz="2100" b="1" dirty="0">
                <a:solidFill>
                  <a:srgbClr val="0000CC"/>
                </a:solidFill>
                <a:latin typeface="Times New Roman" panose="02020603050405020304" pitchFamily="18" charset="0"/>
                <a:cs typeface="Times New Roman" panose="02020603050405020304" pitchFamily="18" charset="0"/>
              </a:rPr>
              <a:t>Mémoire de programme :</a:t>
            </a:r>
          </a:p>
          <a:p>
            <a:pPr algn="just">
              <a:lnSpc>
                <a:spcPct val="150000"/>
              </a:lnSpc>
            </a:pP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a:solidFill>
                  <a:srgbClr val="000000"/>
                </a:solidFill>
                <a:latin typeface="Times New Roman" panose="02020603050405020304" pitchFamily="18" charset="0"/>
                <a:cs typeface="Times New Roman" panose="02020603050405020304" pitchFamily="18" charset="0"/>
              </a:rPr>
              <a:t>Cette mémoire est utilisée pour stocké le programme. Elle est en général de type EEPROM (</a:t>
            </a:r>
            <a:r>
              <a:rPr lang="fr-FR" sz="2100" b="1" dirty="0" err="1">
                <a:solidFill>
                  <a:srgbClr val="000000"/>
                </a:solidFill>
                <a:latin typeface="Times New Roman" panose="02020603050405020304" pitchFamily="18" charset="0"/>
                <a:cs typeface="Times New Roman" panose="02020603050405020304" pitchFamily="18" charset="0"/>
              </a:rPr>
              <a:t>electrically</a:t>
            </a:r>
            <a:r>
              <a:rPr lang="fr-FR" sz="2100" b="1" dirty="0">
                <a:solidFill>
                  <a:srgbClr val="000000"/>
                </a:solidFill>
                <a:latin typeface="Times New Roman" panose="02020603050405020304" pitchFamily="18" charset="0"/>
                <a:cs typeface="Times New Roman" panose="02020603050405020304" pitchFamily="18" charset="0"/>
              </a:rPr>
              <a:t> </a:t>
            </a:r>
            <a:r>
              <a:rPr lang="fr-FR" sz="2100" b="1" dirty="0" err="1">
                <a:solidFill>
                  <a:srgbClr val="000000"/>
                </a:solidFill>
                <a:latin typeface="Times New Roman" panose="02020603050405020304" pitchFamily="18" charset="0"/>
                <a:cs typeface="Times New Roman" panose="02020603050405020304" pitchFamily="18" charset="0"/>
              </a:rPr>
              <a:t>erasable</a:t>
            </a:r>
            <a:r>
              <a:rPr lang="fr-FR" sz="2100" b="1" dirty="0">
                <a:solidFill>
                  <a:srgbClr val="000000"/>
                </a:solidFill>
                <a:latin typeface="Times New Roman" panose="02020603050405020304" pitchFamily="18" charset="0"/>
                <a:cs typeface="Times New Roman" panose="02020603050405020304" pitchFamily="18" charset="0"/>
              </a:rPr>
              <a:t> PROM : mémoires mortes reprogrammables effacement électrique).</a:t>
            </a:r>
            <a:endParaRPr lang="fr-FR" sz="2100" b="1"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 xmlns:a16="http://schemas.microsoft.com/office/drawing/2014/main" id="{9E2A57E2-9662-4285-84E9-62C99193B45D}"/>
              </a:ext>
            </a:extLst>
          </p:cNvPr>
          <p:cNvSpPr txBox="1"/>
          <p:nvPr/>
        </p:nvSpPr>
        <p:spPr>
          <a:xfrm>
            <a:off x="1" y="3678099"/>
            <a:ext cx="8049126" cy="1523494"/>
          </a:xfrm>
          <a:prstGeom prst="rect">
            <a:avLst/>
          </a:prstGeom>
          <a:noFill/>
        </p:spPr>
        <p:txBody>
          <a:bodyPr wrap="square" lIns="68580" tIns="34290" rIns="68580" bIns="34290">
            <a:spAutoFit/>
          </a:bodyPr>
          <a:lstStyle/>
          <a:p>
            <a:pPr marL="385763" indent="-385763" algn="just">
              <a:lnSpc>
                <a:spcPct val="150000"/>
              </a:lnSpc>
              <a:buFont typeface="+mj-lt"/>
              <a:buAutoNum type="alphaLcPeriod" startAt="2"/>
            </a:pPr>
            <a:r>
              <a:rPr lang="fr-FR" sz="2100" b="1" dirty="0">
                <a:solidFill>
                  <a:srgbClr val="0000CC"/>
                </a:solidFill>
                <a:latin typeface="Times New Roman" panose="02020603050405020304" pitchFamily="18" charset="0"/>
                <a:cs typeface="Times New Roman" panose="02020603050405020304" pitchFamily="18" charset="0"/>
              </a:rPr>
              <a:t>Mémoire système :</a:t>
            </a:r>
          </a:p>
          <a:p>
            <a:pPr algn="just">
              <a:lnSpc>
                <a:spcPct val="150000"/>
              </a:lnSpc>
            </a:pP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a:solidFill>
                  <a:srgbClr val="000000"/>
                </a:solidFill>
                <a:latin typeface="Times New Roman" panose="02020603050405020304" pitchFamily="18" charset="0"/>
                <a:cs typeface="Times New Roman" panose="02020603050405020304" pitchFamily="18" charset="0"/>
              </a:rPr>
              <a:t>Cette mémoire est utilisée pour stocker le système d'exploitation et elle est programmée en usine par le constructeur. </a:t>
            </a:r>
            <a:endParaRPr lang="fr-FR" sz="2100" b="1" dirty="0">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 xmlns:a16="http://schemas.microsoft.com/office/drawing/2014/main" id="{4C3F642B-3510-4F13-91CD-F1D987EF17AE}"/>
              </a:ext>
            </a:extLst>
          </p:cNvPr>
          <p:cNvSpPr txBox="1"/>
          <p:nvPr/>
        </p:nvSpPr>
        <p:spPr>
          <a:xfrm>
            <a:off x="-81214" y="1"/>
            <a:ext cx="6271461" cy="553998"/>
          </a:xfrm>
          <a:prstGeom prst="rect">
            <a:avLst/>
          </a:prstGeom>
          <a:noFill/>
        </p:spPr>
        <p:txBody>
          <a:bodyPr wrap="square" lIns="68580" tIns="34290" rIns="68580" bIns="34290">
            <a:spAutoFit/>
          </a:bodyPr>
          <a:lstStyle/>
          <a:p>
            <a:pPr marL="385763" indent="-385763" algn="just">
              <a:lnSpc>
                <a:spcPct val="150000"/>
              </a:lnSpc>
              <a:buFont typeface="+mj-lt"/>
              <a:buAutoNum type="arabicPeriod" startAt="3"/>
            </a:pPr>
            <a:r>
              <a:rPr lang="fr-FR" sz="2100" b="1" dirty="0">
                <a:latin typeface="Times New Roman" panose="02020603050405020304" pitchFamily="18" charset="0"/>
                <a:cs typeface="Times New Roman" panose="02020603050405020304" pitchFamily="18" charset="0"/>
              </a:rPr>
              <a:t>Recevoir et conserver le programme du processus.</a:t>
            </a:r>
          </a:p>
        </p:txBody>
      </p:sp>
      <p:pic>
        <p:nvPicPr>
          <p:cNvPr id="8" name="Image 7">
            <a:extLst>
              <a:ext uri="{FF2B5EF4-FFF2-40B4-BE49-F238E27FC236}">
                <a16:creationId xmlns="" xmlns:a16="http://schemas.microsoft.com/office/drawing/2014/main" id="{679B8A51-D2E5-4ECC-8367-28EA7FC0EBF6}"/>
              </a:ext>
            </a:extLst>
          </p:cNvPr>
          <p:cNvPicPr>
            <a:picLocks noChangeAspect="1"/>
          </p:cNvPicPr>
          <p:nvPr/>
        </p:nvPicPr>
        <p:blipFill>
          <a:blip r:embed="rId2"/>
          <a:stretch>
            <a:fillRect/>
          </a:stretch>
        </p:blipFill>
        <p:spPr>
          <a:xfrm>
            <a:off x="7285297" y="757990"/>
            <a:ext cx="1527660" cy="3321000"/>
          </a:xfrm>
          <a:prstGeom prst="rect">
            <a:avLst/>
          </a:prstGeom>
        </p:spPr>
      </p:pic>
      <p:sp>
        <p:nvSpPr>
          <p:cNvPr id="12" name="ZoneTexte 11">
            <a:extLst>
              <a:ext uri="{FF2B5EF4-FFF2-40B4-BE49-F238E27FC236}">
                <a16:creationId xmlns="" xmlns:a16="http://schemas.microsoft.com/office/drawing/2014/main" id="{519A4069-7DB7-4750-A82B-61F4A3B5950B}"/>
              </a:ext>
            </a:extLst>
          </p:cNvPr>
          <p:cNvSpPr txBox="1"/>
          <p:nvPr/>
        </p:nvSpPr>
        <p:spPr>
          <a:xfrm>
            <a:off x="6753075" y="319168"/>
            <a:ext cx="2390926" cy="500137"/>
          </a:xfrm>
          <a:prstGeom prst="rect">
            <a:avLst/>
          </a:prstGeom>
          <a:noFill/>
        </p:spPr>
        <p:txBody>
          <a:bodyPr wrap="square" lIns="68580" tIns="34290" rIns="68580" bIns="34290">
            <a:spAutoFit/>
          </a:bodyPr>
          <a:lstStyle/>
          <a:p>
            <a:pPr algn="just"/>
            <a:r>
              <a:rPr lang="fr-FR" sz="1400" b="1" i="1" dirty="0">
                <a:latin typeface="Arial-ItalicMT"/>
              </a:rPr>
              <a:t>carte d’extension mémoire pour un API TSX 37.</a:t>
            </a:r>
            <a:endParaRPr lang="fr-FR" b="1" dirty="0"/>
          </a:p>
        </p:txBody>
      </p:sp>
    </p:spTree>
    <p:extLst>
      <p:ext uri="{BB962C8B-B14F-4D97-AF65-F5344CB8AC3E}">
        <p14:creationId xmlns:p14="http://schemas.microsoft.com/office/powerpoint/2010/main" val="255610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C906150F-4AAD-4E72-80EE-2316C683F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941"/>
            <a:ext cx="9144000" cy="4391618"/>
          </a:xfrm>
          <a:prstGeom prst="rect">
            <a:avLst/>
          </a:prstGeom>
        </p:spPr>
      </p:pic>
    </p:spTree>
    <p:extLst>
      <p:ext uri="{BB962C8B-B14F-4D97-AF65-F5344CB8AC3E}">
        <p14:creationId xmlns:p14="http://schemas.microsoft.com/office/powerpoint/2010/main" val="3702029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36A4FA41-0987-4186-881B-1CECBCB0B4C3}"/>
              </a:ext>
            </a:extLst>
          </p:cNvPr>
          <p:cNvSpPr txBox="1"/>
          <p:nvPr/>
        </p:nvSpPr>
        <p:spPr>
          <a:xfrm>
            <a:off x="0" y="180474"/>
            <a:ext cx="9144000" cy="1523494"/>
          </a:xfrm>
          <a:prstGeom prst="rect">
            <a:avLst/>
          </a:prstGeom>
          <a:noFill/>
        </p:spPr>
        <p:txBody>
          <a:bodyPr wrap="square" lIns="68580" tIns="34290" rIns="68580" bIns="34290">
            <a:spAutoFit/>
          </a:bodyPr>
          <a:lstStyle/>
          <a:p>
            <a:pPr>
              <a:lnSpc>
                <a:spcPct val="150000"/>
              </a:lnSpc>
            </a:pPr>
            <a:r>
              <a:rPr lang="fr-FR" sz="2100" b="1" dirty="0">
                <a:solidFill>
                  <a:srgbClr val="000000"/>
                </a:solidFill>
                <a:latin typeface="Times New Roman" panose="02020603050405020304" pitchFamily="18" charset="0"/>
                <a:cs typeface="Times New Roman" panose="02020603050405020304" pitchFamily="18" charset="0"/>
              </a:rPr>
              <a:t>Elle peut être réalisée en technologie PROM (c'est-à-dire programmable une seule fois, sans possibilité d'effacement) voire ROM (mémoire morte accessible uniquement en lecture).</a:t>
            </a:r>
            <a:endParaRPr lang="fr-FR" sz="2100" dirty="0"/>
          </a:p>
        </p:txBody>
      </p:sp>
      <p:sp>
        <p:nvSpPr>
          <p:cNvPr id="5" name="ZoneTexte 4">
            <a:extLst>
              <a:ext uri="{FF2B5EF4-FFF2-40B4-BE49-F238E27FC236}">
                <a16:creationId xmlns="" xmlns:a16="http://schemas.microsoft.com/office/drawing/2014/main" id="{36FED330-FCAC-4337-BB2C-E46AFF628FB3}"/>
              </a:ext>
            </a:extLst>
          </p:cNvPr>
          <p:cNvSpPr txBox="1"/>
          <p:nvPr/>
        </p:nvSpPr>
        <p:spPr>
          <a:xfrm>
            <a:off x="1" y="1652127"/>
            <a:ext cx="9143999" cy="2977738"/>
          </a:xfrm>
          <a:prstGeom prst="rect">
            <a:avLst/>
          </a:prstGeom>
          <a:noFill/>
        </p:spPr>
        <p:txBody>
          <a:bodyPr wrap="square" lIns="68580" tIns="34290" rIns="68580" bIns="34290">
            <a:spAutoFit/>
          </a:bodyPr>
          <a:lstStyle/>
          <a:p>
            <a:pPr marL="385763" indent="-385763" algn="just">
              <a:lnSpc>
                <a:spcPct val="150000"/>
              </a:lnSpc>
              <a:buFont typeface="+mj-lt"/>
              <a:buAutoNum type="alphaLcPeriod" startAt="3"/>
            </a:pPr>
            <a:r>
              <a:rPr lang="fr-FR" sz="2100" b="1" dirty="0">
                <a:solidFill>
                  <a:srgbClr val="0000CC"/>
                </a:solidFill>
                <a:latin typeface="Times New Roman" panose="02020603050405020304" pitchFamily="18" charset="0"/>
                <a:cs typeface="Times New Roman" panose="02020603050405020304" pitchFamily="18" charset="0"/>
              </a:rPr>
              <a:t>Mémoire de données :</a:t>
            </a:r>
          </a:p>
          <a:p>
            <a:pPr algn="just">
              <a:lnSpc>
                <a:spcPct val="150000"/>
              </a:lnSpc>
            </a:pPr>
            <a:r>
              <a:rPr lang="fr-FR" sz="2100" b="1" dirty="0">
                <a:solidFill>
                  <a:srgbClr val="0000FF"/>
                </a:solidFill>
                <a:latin typeface="Times New Roman" panose="02020603050405020304" pitchFamily="18" charset="0"/>
                <a:cs typeface="Times New Roman" panose="02020603050405020304" pitchFamily="18" charset="0"/>
              </a:rPr>
              <a:t> </a:t>
            </a:r>
            <a:r>
              <a:rPr lang="fr-FR" sz="2100" b="1" dirty="0">
                <a:solidFill>
                  <a:srgbClr val="000000"/>
                </a:solidFill>
                <a:latin typeface="Times New Roman" panose="02020603050405020304" pitchFamily="18" charset="0"/>
                <a:cs typeface="Times New Roman" panose="02020603050405020304" pitchFamily="18" charset="0"/>
              </a:rPr>
              <a:t>Elle est utilisable en lecture-écriture des données pendant le fonctionnement.</a:t>
            </a:r>
          </a:p>
          <a:p>
            <a:pPr algn="just">
              <a:lnSpc>
                <a:spcPct val="150000"/>
              </a:lnSpc>
            </a:pPr>
            <a:r>
              <a:rPr lang="fr-FR" sz="2100" b="1" dirty="0">
                <a:solidFill>
                  <a:srgbClr val="000000"/>
                </a:solidFill>
                <a:latin typeface="Times New Roman" panose="02020603050405020304" pitchFamily="18" charset="0"/>
                <a:cs typeface="Times New Roman" panose="02020603050405020304" pitchFamily="18" charset="0"/>
              </a:rPr>
              <a:t>C’est une mémoire de type RAM (mémoire vive dans laquelle on peut lire,    écrire et effacer) utilisant une technologie spéciale (CMOS) à très faible consommation électrique du moins, à l'état de repos et elle nécessite une batterie de sauvegarde.</a:t>
            </a:r>
            <a:endParaRPr lang="fr-FR"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449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B811D5F6-1388-4D6E-BB4F-BA62E7DED85D}"/>
              </a:ext>
            </a:extLst>
          </p:cNvPr>
          <p:cNvSpPr txBox="1"/>
          <p:nvPr/>
        </p:nvSpPr>
        <p:spPr>
          <a:xfrm>
            <a:off x="-1" y="0"/>
            <a:ext cx="6323715" cy="392415"/>
          </a:xfrm>
          <a:prstGeom prst="rect">
            <a:avLst/>
          </a:prstGeom>
          <a:noFill/>
        </p:spPr>
        <p:txBody>
          <a:bodyPr wrap="square" lIns="68580" tIns="34290" rIns="68580" bIns="34290">
            <a:spAutoFit/>
          </a:bodyPr>
          <a:lstStyle/>
          <a:p>
            <a:r>
              <a:rPr lang="fr-FR" sz="2100" b="1" dirty="0">
                <a:solidFill>
                  <a:srgbClr val="0000CC"/>
                </a:solidFill>
                <a:latin typeface="TimesNewRomanPS-BoldMT"/>
              </a:rPr>
              <a:t>7.3. Interfaces et cartes d’Entrées / Sorties :</a:t>
            </a:r>
            <a:endParaRPr lang="fr-FR" sz="2100" dirty="0">
              <a:solidFill>
                <a:srgbClr val="0000CC"/>
              </a:solidFill>
            </a:endParaRPr>
          </a:p>
        </p:txBody>
      </p:sp>
      <p:sp>
        <p:nvSpPr>
          <p:cNvPr id="5" name="ZoneTexte 4">
            <a:extLst>
              <a:ext uri="{FF2B5EF4-FFF2-40B4-BE49-F238E27FC236}">
                <a16:creationId xmlns="" xmlns:a16="http://schemas.microsoft.com/office/drawing/2014/main" id="{ADAB3F81-B42A-4E44-ACAC-8A7C8D230043}"/>
              </a:ext>
            </a:extLst>
          </p:cNvPr>
          <p:cNvSpPr txBox="1"/>
          <p:nvPr/>
        </p:nvSpPr>
        <p:spPr>
          <a:xfrm>
            <a:off x="-1" y="320225"/>
            <a:ext cx="4659222" cy="2008242"/>
          </a:xfrm>
          <a:prstGeom prst="rect">
            <a:avLst/>
          </a:prstGeom>
          <a:noFill/>
        </p:spPr>
        <p:txBody>
          <a:bodyPr wrap="square" lIns="68580" tIns="34290" rIns="68580" bIns="34290">
            <a:spAutoFit/>
          </a:bodyPr>
          <a:lstStyle/>
          <a:p>
            <a:pPr marL="342900" indent="-342900" algn="just">
              <a:lnSpc>
                <a:spcPct val="150000"/>
              </a:lnSpc>
              <a:buFont typeface="Wingdings" panose="05000000000000000000" pitchFamily="2" charset="2"/>
              <a:buChar char="Ø"/>
            </a:pPr>
            <a:r>
              <a:rPr lang="fr-FR" sz="2100" b="1" dirty="0">
                <a:latin typeface="TimesNewRomanPSMT"/>
              </a:rPr>
              <a:t>Les entrées reçoivent des informations en provenance des éléments de détection (capteurs) et du pupitre opérateur (BP).</a:t>
            </a:r>
            <a:endParaRPr lang="fr-FR" sz="2100" b="1" dirty="0"/>
          </a:p>
        </p:txBody>
      </p:sp>
      <p:sp>
        <p:nvSpPr>
          <p:cNvPr id="10" name="ZoneTexte 9">
            <a:extLst>
              <a:ext uri="{FF2B5EF4-FFF2-40B4-BE49-F238E27FC236}">
                <a16:creationId xmlns="" xmlns:a16="http://schemas.microsoft.com/office/drawing/2014/main" id="{0AC04E2A-3548-4CD1-8AF6-F7831C99031F}"/>
              </a:ext>
            </a:extLst>
          </p:cNvPr>
          <p:cNvSpPr txBox="1"/>
          <p:nvPr/>
        </p:nvSpPr>
        <p:spPr>
          <a:xfrm>
            <a:off x="114296" y="2165761"/>
            <a:ext cx="4430629" cy="2977739"/>
          </a:xfrm>
          <a:prstGeom prst="rect">
            <a:avLst/>
          </a:prstGeom>
          <a:noFill/>
        </p:spPr>
        <p:txBody>
          <a:bodyPr wrap="square" lIns="68580" tIns="34290" rIns="68580" bIns="34290">
            <a:spAutoFit/>
          </a:bodyPr>
          <a:lstStyle/>
          <a:p>
            <a:pPr marL="342900" indent="-342900" algn="just">
              <a:lnSpc>
                <a:spcPct val="150000"/>
              </a:lnSpc>
              <a:buFont typeface="Wingdings" panose="05000000000000000000" pitchFamily="2" charset="2"/>
              <a:buChar char="Ø"/>
            </a:pPr>
            <a:r>
              <a:rPr lang="fr-FR" sz="2100" b="1" dirty="0">
                <a:latin typeface="TimesNewRomanPSMT"/>
              </a:rPr>
              <a:t>Les sorties transmettent des informations aux pré-actionneurs (relais, électrovannes …) et aux éléments de signalisation (voyants) du pupitre.</a:t>
            </a:r>
            <a:endParaRPr lang="fr-FR" sz="2100" b="1" dirty="0"/>
          </a:p>
        </p:txBody>
      </p:sp>
      <p:pic>
        <p:nvPicPr>
          <p:cNvPr id="12" name="Image 11">
            <a:extLst>
              <a:ext uri="{FF2B5EF4-FFF2-40B4-BE49-F238E27FC236}">
                <a16:creationId xmlns="" xmlns:a16="http://schemas.microsoft.com/office/drawing/2014/main" id="{0761DC26-1F97-4312-B6E6-905E68A08C3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659222" y="760852"/>
            <a:ext cx="4484779" cy="3537000"/>
          </a:xfrm>
          <a:prstGeom prst="rect">
            <a:avLst/>
          </a:prstGeom>
        </p:spPr>
      </p:pic>
    </p:spTree>
    <p:extLst>
      <p:ext uri="{BB962C8B-B14F-4D97-AF65-F5344CB8AC3E}">
        <p14:creationId xmlns:p14="http://schemas.microsoft.com/office/powerpoint/2010/main" val="2295467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9E014B33-741A-4243-A89E-06FBF70CD7A3}"/>
              </a:ext>
            </a:extLst>
          </p:cNvPr>
          <p:cNvSpPr txBox="1"/>
          <p:nvPr/>
        </p:nvSpPr>
        <p:spPr>
          <a:xfrm>
            <a:off x="0" y="0"/>
            <a:ext cx="3916279" cy="2492990"/>
          </a:xfrm>
          <a:prstGeom prst="rect">
            <a:avLst/>
          </a:prstGeom>
          <a:noFill/>
        </p:spPr>
        <p:txBody>
          <a:bodyPr wrap="square" lIns="68580" tIns="34290" rIns="68580" bIns="34290">
            <a:spAutoFit/>
          </a:bodyPr>
          <a:lstStyle/>
          <a:p>
            <a:pPr marL="342900" indent="-342900" algn="just">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Le nombre de ces entrées est sorties varie suivant le type d’automate. Les cartes d’E/S ont une modularité de 8, 16 ou 32 voies.</a:t>
            </a:r>
          </a:p>
        </p:txBody>
      </p:sp>
      <p:sp>
        <p:nvSpPr>
          <p:cNvPr id="5" name="ZoneTexte 4">
            <a:extLst>
              <a:ext uri="{FF2B5EF4-FFF2-40B4-BE49-F238E27FC236}">
                <a16:creationId xmlns="" xmlns:a16="http://schemas.microsoft.com/office/drawing/2014/main" id="{814B3B2E-835D-4A0E-9643-7D517DE7C074}"/>
              </a:ext>
            </a:extLst>
          </p:cNvPr>
          <p:cNvSpPr txBox="1"/>
          <p:nvPr/>
        </p:nvSpPr>
        <p:spPr>
          <a:xfrm>
            <a:off x="90238" y="2627390"/>
            <a:ext cx="4049630" cy="1523494"/>
          </a:xfrm>
          <a:prstGeom prst="rect">
            <a:avLst/>
          </a:prstGeom>
          <a:noFill/>
        </p:spPr>
        <p:txBody>
          <a:bodyPr wrap="square" lIns="68580" tIns="34290" rIns="68580" bIns="34290">
            <a:spAutoFit/>
          </a:bodyPr>
          <a:lstStyle/>
          <a:p>
            <a:pPr marL="342900" indent="-342900">
              <a:lnSpc>
                <a:spcPct val="150000"/>
              </a:lnSpc>
              <a:buFont typeface="Wingdings" panose="05000000000000000000" pitchFamily="2" charset="2"/>
              <a:buChar char="Ø"/>
            </a:pPr>
            <a:r>
              <a:rPr lang="fr-FR" sz="2100" b="1" dirty="0">
                <a:latin typeface="Times New Roman" panose="02020603050405020304" pitchFamily="18" charset="0"/>
                <a:cs typeface="Times New Roman" panose="02020603050405020304" pitchFamily="18" charset="0"/>
              </a:rPr>
              <a:t>Les tensions disponibles sont normalisées (24, 48, 110 ou 230V continu ou alternatif ...).</a:t>
            </a:r>
          </a:p>
        </p:txBody>
      </p:sp>
      <p:pic>
        <p:nvPicPr>
          <p:cNvPr id="6" name="Image 5">
            <a:extLst>
              <a:ext uri="{FF2B5EF4-FFF2-40B4-BE49-F238E27FC236}">
                <a16:creationId xmlns="" xmlns:a16="http://schemas.microsoft.com/office/drawing/2014/main" id="{0B16CB07-0A59-4678-92AD-0BC85C41A8B4}"/>
              </a:ext>
            </a:extLst>
          </p:cNvPr>
          <p:cNvPicPr>
            <a:picLocks noChangeAspect="1"/>
          </p:cNvPicPr>
          <p:nvPr/>
        </p:nvPicPr>
        <p:blipFill>
          <a:blip r:embed="rId2">
            <a:lum contrast="20000"/>
          </a:blip>
          <a:stretch>
            <a:fillRect/>
          </a:stretch>
        </p:blipFill>
        <p:spPr>
          <a:xfrm>
            <a:off x="3989103" y="990610"/>
            <a:ext cx="5064661" cy="3051000"/>
          </a:xfrm>
          <a:prstGeom prst="rect">
            <a:avLst/>
          </a:prstGeom>
        </p:spPr>
      </p:pic>
    </p:spTree>
    <p:extLst>
      <p:ext uri="{BB962C8B-B14F-4D97-AF65-F5344CB8AC3E}">
        <p14:creationId xmlns:p14="http://schemas.microsoft.com/office/powerpoint/2010/main" val="3061697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F99594B0-EB54-496B-BBD4-74FA64732C7B}"/>
              </a:ext>
            </a:extLst>
          </p:cNvPr>
          <p:cNvSpPr txBox="1"/>
          <p:nvPr/>
        </p:nvSpPr>
        <p:spPr>
          <a:xfrm>
            <a:off x="1504" y="0"/>
            <a:ext cx="5719511" cy="392415"/>
          </a:xfrm>
          <a:prstGeom prst="rect">
            <a:avLst/>
          </a:prstGeom>
          <a:noFill/>
        </p:spPr>
        <p:txBody>
          <a:bodyPr wrap="square" lIns="68580" tIns="34290" rIns="68580" bIns="34290">
            <a:spAutoFit/>
          </a:bodyPr>
          <a:lstStyle/>
          <a:p>
            <a:r>
              <a:rPr lang="fr-FR" sz="2100" b="1" dirty="0">
                <a:solidFill>
                  <a:srgbClr val="C00000"/>
                </a:solidFill>
                <a:latin typeface="Times New Roman" panose="02020603050405020304" pitchFamily="18" charset="0"/>
                <a:cs typeface="Times New Roman" panose="02020603050405020304" pitchFamily="18" charset="0"/>
              </a:rPr>
              <a:t>L'interface réalise les fonctions suivantes :</a:t>
            </a:r>
          </a:p>
        </p:txBody>
      </p:sp>
      <p:sp>
        <p:nvSpPr>
          <p:cNvPr id="5" name="ZoneTexte 4">
            <a:extLst>
              <a:ext uri="{FF2B5EF4-FFF2-40B4-BE49-F238E27FC236}">
                <a16:creationId xmlns="" xmlns:a16="http://schemas.microsoft.com/office/drawing/2014/main" id="{1F8BB645-79EC-46E2-A808-54B41DC59BFA}"/>
              </a:ext>
            </a:extLst>
          </p:cNvPr>
          <p:cNvSpPr txBox="1"/>
          <p:nvPr/>
        </p:nvSpPr>
        <p:spPr>
          <a:xfrm>
            <a:off x="1" y="786223"/>
            <a:ext cx="2346158" cy="3947234"/>
          </a:xfrm>
          <a:prstGeom prst="rect">
            <a:avLst/>
          </a:prstGeom>
          <a:noFill/>
        </p:spPr>
        <p:txBody>
          <a:bodyPr wrap="square" lIns="68580" tIns="34290" rIns="68580" bIns="34290">
            <a:spAutoFit/>
          </a:bodyPr>
          <a:lstStyle/>
          <a:p>
            <a:pPr marL="385763" indent="-385763" algn="just">
              <a:lnSpc>
                <a:spcPct val="150000"/>
              </a:lnSpc>
              <a:buFont typeface="+mj-lt"/>
              <a:buAutoNum type="arabicPeriod"/>
            </a:pPr>
            <a:r>
              <a:rPr lang="fr-FR" sz="2100" b="1" dirty="0">
                <a:latin typeface="Times New Roman" panose="02020603050405020304" pitchFamily="18" charset="0"/>
                <a:cs typeface="Times New Roman" panose="02020603050405020304" pitchFamily="18" charset="0"/>
              </a:rPr>
              <a:t>Le découplage mécanique (borniers à vis par exemple) entre le câblage processus et le câblage interne de l'automate.</a:t>
            </a:r>
          </a:p>
        </p:txBody>
      </p:sp>
      <p:pic>
        <p:nvPicPr>
          <p:cNvPr id="4" name="Image 3">
            <a:extLst>
              <a:ext uri="{FF2B5EF4-FFF2-40B4-BE49-F238E27FC236}">
                <a16:creationId xmlns="" xmlns:a16="http://schemas.microsoft.com/office/drawing/2014/main" id="{7A2F9A2F-00A3-4DD6-9961-47DDD5A76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757" y="408794"/>
            <a:ext cx="6430143" cy="4644000"/>
          </a:xfrm>
          <a:prstGeom prst="rect">
            <a:avLst/>
          </a:prstGeom>
        </p:spPr>
      </p:pic>
    </p:spTree>
    <p:extLst>
      <p:ext uri="{BB962C8B-B14F-4D97-AF65-F5344CB8AC3E}">
        <p14:creationId xmlns:p14="http://schemas.microsoft.com/office/powerpoint/2010/main" val="576871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421192CD-43AB-4AB7-BFBA-B26683B15A14}"/>
              </a:ext>
            </a:extLst>
          </p:cNvPr>
          <p:cNvSpPr txBox="1"/>
          <p:nvPr/>
        </p:nvSpPr>
        <p:spPr>
          <a:xfrm>
            <a:off x="144379" y="1"/>
            <a:ext cx="8999621" cy="2008242"/>
          </a:xfrm>
          <a:prstGeom prst="rect">
            <a:avLst/>
          </a:prstGeom>
          <a:noFill/>
        </p:spPr>
        <p:txBody>
          <a:bodyPr wrap="square" lIns="68580" tIns="34290" rIns="68580" bIns="34290">
            <a:spAutoFit/>
          </a:bodyPr>
          <a:lstStyle/>
          <a:p>
            <a:pPr marL="385763" indent="-385763" algn="just">
              <a:lnSpc>
                <a:spcPct val="150000"/>
              </a:lnSpc>
              <a:buFont typeface="+mj-lt"/>
              <a:buAutoNum type="arabicPeriod" startAt="2"/>
            </a:pPr>
            <a:r>
              <a:rPr lang="fr-FR" sz="2100" b="1" dirty="0">
                <a:latin typeface="TimesNewRomanPSMT"/>
              </a:rPr>
              <a:t>Le découplage électrique (isolation galvanique) : Le problème est de se protéger contre les tensions de mode commun existant non seulement entre les signaux d'entrée et l'automate mais aussi entre les signaux d'entrée eux-mêmes.</a:t>
            </a:r>
            <a:endParaRPr lang="fr-FR" sz="2100" b="1" dirty="0"/>
          </a:p>
        </p:txBody>
      </p:sp>
      <p:pic>
        <p:nvPicPr>
          <p:cNvPr id="6" name="Image 5">
            <a:extLst>
              <a:ext uri="{FF2B5EF4-FFF2-40B4-BE49-F238E27FC236}">
                <a16:creationId xmlns="" xmlns:a16="http://schemas.microsoft.com/office/drawing/2014/main" id="{E1124DCD-C3A1-498D-BF3B-D5B634C9A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50" y="2660249"/>
            <a:ext cx="4300445" cy="2295000"/>
          </a:xfrm>
          <a:prstGeom prst="rect">
            <a:avLst/>
          </a:prstGeom>
        </p:spPr>
      </p:pic>
      <p:pic>
        <p:nvPicPr>
          <p:cNvPr id="7" name="Image 6">
            <a:extLst>
              <a:ext uri="{FF2B5EF4-FFF2-40B4-BE49-F238E27FC236}">
                <a16:creationId xmlns="" xmlns:a16="http://schemas.microsoft.com/office/drawing/2014/main" id="{4FBEB221-3CB4-4D61-8B76-6DC229ED97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2295" y="2714249"/>
            <a:ext cx="4619854" cy="2187000"/>
          </a:xfrm>
          <a:prstGeom prst="rect">
            <a:avLst/>
          </a:prstGeom>
        </p:spPr>
      </p:pic>
    </p:spTree>
    <p:extLst>
      <p:ext uri="{BB962C8B-B14F-4D97-AF65-F5344CB8AC3E}">
        <p14:creationId xmlns:p14="http://schemas.microsoft.com/office/powerpoint/2010/main" val="3644215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A5276533-0FAF-4808-B348-C97BB9636EB8}"/>
              </a:ext>
            </a:extLst>
          </p:cNvPr>
          <p:cNvSpPr txBox="1"/>
          <p:nvPr/>
        </p:nvSpPr>
        <p:spPr>
          <a:xfrm>
            <a:off x="0" y="1842818"/>
            <a:ext cx="7027946" cy="553998"/>
          </a:xfrm>
          <a:prstGeom prst="rect">
            <a:avLst/>
          </a:prstGeom>
          <a:noFill/>
        </p:spPr>
        <p:txBody>
          <a:bodyPr wrap="square" lIns="68580" tIns="34290" rIns="68580" bIns="34290">
            <a:spAutoFit/>
          </a:bodyPr>
          <a:lstStyle/>
          <a:p>
            <a:pPr marL="385763" indent="-385763">
              <a:lnSpc>
                <a:spcPct val="150000"/>
              </a:lnSpc>
              <a:buFont typeface="+mj-lt"/>
              <a:buAutoNum type="arabicPeriod" startAt="4"/>
            </a:pPr>
            <a:r>
              <a:rPr lang="fr-FR" sz="2100" b="1" dirty="0">
                <a:latin typeface="Times New Roman" panose="02020603050405020304" pitchFamily="18" charset="0"/>
                <a:cs typeface="Times New Roman" panose="02020603050405020304" pitchFamily="18" charset="0"/>
              </a:rPr>
              <a:t>La conversion analogique/numérique.</a:t>
            </a:r>
          </a:p>
        </p:txBody>
      </p:sp>
      <p:sp>
        <p:nvSpPr>
          <p:cNvPr id="5" name="ZoneTexte 4">
            <a:extLst>
              <a:ext uri="{FF2B5EF4-FFF2-40B4-BE49-F238E27FC236}">
                <a16:creationId xmlns="" xmlns:a16="http://schemas.microsoft.com/office/drawing/2014/main" id="{6CA357EB-F98E-4663-B034-63513FD0FB03}"/>
              </a:ext>
            </a:extLst>
          </p:cNvPr>
          <p:cNvSpPr txBox="1"/>
          <p:nvPr/>
        </p:nvSpPr>
        <p:spPr>
          <a:xfrm>
            <a:off x="1504" y="2716527"/>
            <a:ext cx="9142496" cy="1038746"/>
          </a:xfrm>
          <a:prstGeom prst="rect">
            <a:avLst/>
          </a:prstGeom>
          <a:noFill/>
        </p:spPr>
        <p:txBody>
          <a:bodyPr wrap="square" lIns="68580" tIns="34290" rIns="68580" bIns="34290">
            <a:spAutoFit/>
          </a:bodyPr>
          <a:lstStyle/>
          <a:p>
            <a:pPr marL="385763" indent="-385763" algn="just">
              <a:lnSpc>
                <a:spcPct val="150000"/>
              </a:lnSpc>
              <a:buFont typeface="+mj-lt"/>
              <a:buAutoNum type="arabicPeriod" startAt="5"/>
            </a:pPr>
            <a:r>
              <a:rPr lang="fr-FR" sz="2100" b="1" dirty="0">
                <a:latin typeface="Times New Roman" panose="02020603050405020304" pitchFamily="18" charset="0"/>
                <a:cs typeface="Times New Roman" panose="02020603050405020304" pitchFamily="18" charset="0"/>
              </a:rPr>
              <a:t>Filtrage des signaux parasites : Elimination des parasites industriels de fréquence supérieure à celles du signal utile.</a:t>
            </a:r>
          </a:p>
        </p:txBody>
      </p:sp>
      <p:sp>
        <p:nvSpPr>
          <p:cNvPr id="7" name="ZoneTexte 6">
            <a:extLst>
              <a:ext uri="{FF2B5EF4-FFF2-40B4-BE49-F238E27FC236}">
                <a16:creationId xmlns="" xmlns:a16="http://schemas.microsoft.com/office/drawing/2014/main" id="{2330703F-995E-48B3-AB71-6AEF40308E25}"/>
              </a:ext>
            </a:extLst>
          </p:cNvPr>
          <p:cNvSpPr txBox="1"/>
          <p:nvPr/>
        </p:nvSpPr>
        <p:spPr>
          <a:xfrm>
            <a:off x="0" y="4074983"/>
            <a:ext cx="9142496" cy="1038746"/>
          </a:xfrm>
          <a:prstGeom prst="rect">
            <a:avLst/>
          </a:prstGeom>
          <a:noFill/>
        </p:spPr>
        <p:txBody>
          <a:bodyPr wrap="square" lIns="68580" tIns="34290" rIns="68580" bIns="34290">
            <a:spAutoFit/>
          </a:bodyPr>
          <a:lstStyle/>
          <a:p>
            <a:pPr marL="385763" indent="-385763">
              <a:lnSpc>
                <a:spcPct val="150000"/>
              </a:lnSpc>
              <a:buFont typeface="+mj-lt"/>
              <a:buAutoNum type="arabicPeriod" startAt="5"/>
            </a:pPr>
            <a:r>
              <a:rPr lang="fr-FR" sz="2100" b="1" dirty="0">
                <a:latin typeface="Times New Roman" panose="02020603050405020304" pitchFamily="18" charset="0"/>
                <a:cs typeface="Times New Roman" panose="02020603050405020304" pitchFamily="18" charset="0"/>
              </a:rPr>
              <a:t>La synchronisation des transferts conformément aux procédures d'échange du BUS de l'automate.</a:t>
            </a:r>
          </a:p>
        </p:txBody>
      </p:sp>
      <p:sp>
        <p:nvSpPr>
          <p:cNvPr id="6" name="ZoneTexte 5">
            <a:extLst>
              <a:ext uri="{FF2B5EF4-FFF2-40B4-BE49-F238E27FC236}">
                <a16:creationId xmlns="" xmlns:a16="http://schemas.microsoft.com/office/drawing/2014/main" id="{2185B830-D444-4BAA-8887-15F0BB16940F}"/>
              </a:ext>
            </a:extLst>
          </p:cNvPr>
          <p:cNvSpPr txBox="1"/>
          <p:nvPr/>
        </p:nvSpPr>
        <p:spPr>
          <a:xfrm>
            <a:off x="0" y="-19079"/>
            <a:ext cx="9005637" cy="1523494"/>
          </a:xfrm>
          <a:prstGeom prst="rect">
            <a:avLst/>
          </a:prstGeom>
          <a:noFill/>
        </p:spPr>
        <p:txBody>
          <a:bodyPr wrap="square" lIns="68580" tIns="34290" rIns="68580" bIns="34290">
            <a:spAutoFit/>
          </a:bodyPr>
          <a:lstStyle/>
          <a:p>
            <a:pPr marL="385763" indent="-385763" algn="just">
              <a:lnSpc>
                <a:spcPct val="150000"/>
              </a:lnSpc>
              <a:buFont typeface="+mj-lt"/>
              <a:buAutoNum type="arabicPeriod" startAt="3"/>
            </a:pPr>
            <a:r>
              <a:rPr lang="fr-FR" sz="2100" b="1" dirty="0">
                <a:latin typeface="Times New Roman" panose="02020603050405020304" pitchFamily="18" charset="0"/>
                <a:cs typeface="Times New Roman" panose="02020603050405020304" pitchFamily="18" charset="0"/>
              </a:rPr>
              <a:t>L’adaptation des niveaux de tensions (Par exemple, atténuer les entrées haut niveau hors standards, amplifier les entrées bas niveau, effectuer la transformation courant/tension)</a:t>
            </a:r>
          </a:p>
        </p:txBody>
      </p:sp>
    </p:spTree>
    <p:extLst>
      <p:ext uri="{BB962C8B-B14F-4D97-AF65-F5344CB8AC3E}">
        <p14:creationId xmlns:p14="http://schemas.microsoft.com/office/powerpoint/2010/main" val="1729591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55" y="8458"/>
            <a:ext cx="4254242" cy="392415"/>
          </a:xfrm>
          <a:prstGeom prst="rect">
            <a:avLst/>
          </a:prstGeom>
        </p:spPr>
        <p:txBody>
          <a:bodyPr wrap="none" lIns="68580" tIns="34290" rIns="68580" bIns="34290">
            <a:spAutoFit/>
          </a:bodyPr>
          <a:lstStyle/>
          <a:p>
            <a:r>
              <a:rPr lang="fr-FR" sz="2100" b="1" dirty="0">
                <a:solidFill>
                  <a:srgbClr val="0033CC"/>
                </a:solidFill>
                <a:latin typeface="Times New Roman" pitchFamily="18" charset="0"/>
                <a:cs typeface="Times New Roman" pitchFamily="18" charset="0"/>
              </a:rPr>
              <a:t>Types des signaux d’Entrées/Sorties</a:t>
            </a:r>
            <a:endParaRPr lang="fr-FR" sz="2100" dirty="0">
              <a:solidFill>
                <a:srgbClr val="0033CC"/>
              </a:solidFill>
              <a:latin typeface="Times New Roman" pitchFamily="18" charset="0"/>
              <a:cs typeface="Times New Roman" pitchFamily="18" charset="0"/>
            </a:endParaRPr>
          </a:p>
        </p:txBody>
      </p:sp>
      <p:sp>
        <p:nvSpPr>
          <p:cNvPr id="5" name="Rectangle 4"/>
          <p:cNvSpPr/>
          <p:nvPr/>
        </p:nvSpPr>
        <p:spPr>
          <a:xfrm>
            <a:off x="0" y="390235"/>
            <a:ext cx="4482919" cy="1038746"/>
          </a:xfrm>
          <a:prstGeom prst="rect">
            <a:avLst/>
          </a:prstGeom>
        </p:spPr>
        <p:txBody>
          <a:bodyPr wrap="square" lIns="68580" tIns="34290" rIns="68580" bIns="34290">
            <a:spAutoFit/>
          </a:bodyPr>
          <a:lstStyle/>
          <a:p>
            <a:pPr>
              <a:lnSpc>
                <a:spcPct val="150000"/>
              </a:lnSpc>
            </a:pPr>
            <a:r>
              <a:rPr lang="fr-FR" sz="2100" b="1" dirty="0">
                <a:latin typeface="Times New Roman" pitchFamily="18" charset="0"/>
                <a:cs typeface="Times New Roman" pitchFamily="18" charset="0"/>
              </a:rPr>
              <a:t>Il existe trois types des signaux d’entrées/sorties </a:t>
            </a:r>
            <a:r>
              <a:rPr lang="fr-FR" sz="2100" b="1" dirty="0">
                <a:latin typeface="Times New Roman" pitchFamily="18" charset="0"/>
                <a:cs typeface="Times New Roman" pitchFamily="18" charset="0"/>
              </a:rPr>
              <a:t>:</a:t>
            </a:r>
            <a:endParaRPr lang="fr-FR" sz="2100" b="1" dirty="0">
              <a:latin typeface="Times New Roman" pitchFamily="18" charset="0"/>
              <a:cs typeface="Times New Roman" pitchFamily="18" charset="0"/>
            </a:endParaRPr>
          </a:p>
        </p:txBody>
      </p:sp>
      <p:sp>
        <p:nvSpPr>
          <p:cNvPr id="6" name="Rectangle 5"/>
          <p:cNvSpPr/>
          <p:nvPr/>
        </p:nvSpPr>
        <p:spPr>
          <a:xfrm>
            <a:off x="0" y="1428981"/>
            <a:ext cx="4482919" cy="2008242"/>
          </a:xfrm>
          <a:prstGeom prst="rect">
            <a:avLst/>
          </a:prstGeom>
        </p:spPr>
        <p:txBody>
          <a:bodyPr wrap="square" lIns="68580" tIns="34290" rIns="68580" bIns="34290">
            <a:spAutoFit/>
          </a:bodyPr>
          <a:lstStyle/>
          <a:p>
            <a:pPr marL="385763" indent="-385763">
              <a:lnSpc>
                <a:spcPct val="150000"/>
              </a:lnSpc>
              <a:buFont typeface="+mj-lt"/>
              <a:buAutoNum type="arabicPeriod"/>
            </a:pPr>
            <a:r>
              <a:rPr lang="fr-FR" sz="2100" b="1" dirty="0">
                <a:solidFill>
                  <a:srgbClr val="0033CC"/>
                </a:solidFill>
                <a:latin typeface="Times New Roman" pitchFamily="18" charset="0"/>
                <a:cs typeface="Times New Roman" pitchFamily="18" charset="0"/>
              </a:rPr>
              <a:t>Tout ou Rien </a:t>
            </a:r>
            <a:r>
              <a:rPr lang="fr-FR" sz="2100" b="1" dirty="0">
                <a:solidFill>
                  <a:srgbClr val="0033CC"/>
                </a:solidFill>
                <a:latin typeface="Times New Roman" pitchFamily="18" charset="0"/>
                <a:cs typeface="Times New Roman" pitchFamily="18" charset="0"/>
              </a:rPr>
              <a:t>:</a:t>
            </a:r>
            <a:r>
              <a:rPr lang="fr-FR" sz="2100" b="1" dirty="0">
                <a:latin typeface="Times New Roman" pitchFamily="18" charset="0"/>
                <a:cs typeface="Times New Roman" pitchFamily="18" charset="0"/>
              </a:rPr>
              <a:t>Essentiellement juste un signal marche / arrêt (0/24V...etc.),</a:t>
            </a:r>
          </a:p>
          <a:p>
            <a:pPr>
              <a:lnSpc>
                <a:spcPct val="150000"/>
              </a:lnSpc>
            </a:pPr>
            <a:endParaRPr lang="fr-FR" sz="2100" b="1" dirty="0">
              <a:solidFill>
                <a:srgbClr val="0033CC"/>
              </a:solidFill>
              <a:latin typeface="Times New Roman" pitchFamily="18" charset="0"/>
              <a:cs typeface="Times New Roman" pitchFamily="18" charset="0"/>
            </a:endParaRPr>
          </a:p>
        </p:txBody>
      </p:sp>
      <p:sp>
        <p:nvSpPr>
          <p:cNvPr id="8" name="Rectangle 7"/>
          <p:cNvSpPr/>
          <p:nvPr/>
        </p:nvSpPr>
        <p:spPr>
          <a:xfrm>
            <a:off x="13455" y="2912172"/>
            <a:ext cx="5236049" cy="553998"/>
          </a:xfrm>
          <a:prstGeom prst="rect">
            <a:avLst/>
          </a:prstGeom>
        </p:spPr>
        <p:txBody>
          <a:bodyPr wrap="none" lIns="68580" tIns="34290" rIns="68580" bIns="34290">
            <a:spAutoFit/>
          </a:bodyPr>
          <a:lstStyle/>
          <a:p>
            <a:pPr marL="385763" indent="-385763">
              <a:lnSpc>
                <a:spcPct val="150000"/>
              </a:lnSpc>
              <a:buFont typeface="+mj-lt"/>
              <a:buAutoNum type="arabicPeriod" startAt="2"/>
            </a:pPr>
            <a:r>
              <a:rPr lang="fr-FR" sz="2100" b="1" dirty="0">
                <a:solidFill>
                  <a:srgbClr val="0033CC"/>
                </a:solidFill>
                <a:latin typeface="Times New Roman" pitchFamily="18" charset="0"/>
                <a:cs typeface="Times New Roman" pitchFamily="18" charset="0"/>
              </a:rPr>
              <a:t>Numérique : </a:t>
            </a:r>
            <a:r>
              <a:rPr lang="fr-FR" sz="2100" b="1" dirty="0">
                <a:latin typeface="Times New Roman" pitchFamily="18" charset="0"/>
                <a:cs typeface="Times New Roman" pitchFamily="18" charset="0"/>
              </a:rPr>
              <a:t>Une </a:t>
            </a:r>
            <a:r>
              <a:rPr lang="fr-FR" sz="2100" b="1" dirty="0">
                <a:latin typeface="Times New Roman" pitchFamily="18" charset="0"/>
                <a:cs typeface="Times New Roman" pitchFamily="18" charset="0"/>
              </a:rPr>
              <a:t>séquence d’impulsions,</a:t>
            </a:r>
          </a:p>
        </p:txBody>
      </p:sp>
      <p:sp>
        <p:nvSpPr>
          <p:cNvPr id="9" name="Rectangle 8"/>
          <p:cNvSpPr/>
          <p:nvPr/>
        </p:nvSpPr>
        <p:spPr>
          <a:xfrm>
            <a:off x="-36781" y="3520671"/>
            <a:ext cx="5185399" cy="1523494"/>
          </a:xfrm>
          <a:prstGeom prst="rect">
            <a:avLst/>
          </a:prstGeom>
        </p:spPr>
        <p:txBody>
          <a:bodyPr wrap="square" lIns="68580" tIns="34290" rIns="68580" bIns="34290">
            <a:spAutoFit/>
          </a:bodyPr>
          <a:lstStyle/>
          <a:p>
            <a:pPr marL="385763" indent="-385763">
              <a:lnSpc>
                <a:spcPct val="150000"/>
              </a:lnSpc>
              <a:buFont typeface="+mj-lt"/>
              <a:buAutoNum type="arabicPeriod" startAt="3"/>
            </a:pPr>
            <a:r>
              <a:rPr lang="fr-FR" sz="2100" b="1" dirty="0">
                <a:solidFill>
                  <a:srgbClr val="0033CC"/>
                </a:solidFill>
                <a:latin typeface="Times New Roman" pitchFamily="18" charset="0"/>
                <a:cs typeface="Times New Roman" pitchFamily="18" charset="0"/>
              </a:rPr>
              <a:t>Analogique </a:t>
            </a:r>
            <a:r>
              <a:rPr lang="fr-FR" sz="2100" b="1" dirty="0">
                <a:latin typeface="Times New Roman" pitchFamily="18" charset="0"/>
                <a:cs typeface="Times New Roman" pitchFamily="18" charset="0"/>
              </a:rPr>
              <a:t>: Un </a:t>
            </a:r>
            <a:r>
              <a:rPr lang="fr-FR" sz="2100" b="1" dirty="0">
                <a:latin typeface="Times New Roman" pitchFamily="18" charset="0"/>
                <a:cs typeface="Times New Roman" pitchFamily="18" charset="0"/>
              </a:rPr>
              <a:t>signal dont la valeur est liée à la valeur de la quantité </a:t>
            </a:r>
            <a:r>
              <a:rPr lang="fr-FR" sz="2100" b="1" dirty="0">
                <a:latin typeface="Times New Roman" pitchFamily="18" charset="0"/>
                <a:cs typeface="Times New Roman" pitchFamily="18" charset="0"/>
              </a:rPr>
              <a:t>mesurée (0-10V</a:t>
            </a:r>
            <a:r>
              <a:rPr lang="fr-FR" sz="2100" b="1" dirty="0">
                <a:latin typeface="Times New Roman" pitchFamily="18" charset="0"/>
                <a:cs typeface="Times New Roman" pitchFamily="18" charset="0"/>
              </a:rPr>
              <a:t>, 4-20mA,...etc.)</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215" y="400873"/>
            <a:ext cx="2187000" cy="125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507" y="1903100"/>
            <a:ext cx="2511000" cy="147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507" y="3696345"/>
            <a:ext cx="2349000" cy="131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896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477" y="257191"/>
            <a:ext cx="4425287" cy="3947234"/>
          </a:xfrm>
          <a:prstGeom prst="rect">
            <a:avLst/>
          </a:prstGeom>
        </p:spPr>
        <p:txBody>
          <a:bodyPr wrap="square" lIns="68580" tIns="34290" rIns="68580" bIns="34290">
            <a:spAutoFit/>
          </a:bodyPr>
          <a:lstStyle/>
          <a:p>
            <a:pPr>
              <a:lnSpc>
                <a:spcPct val="150000"/>
              </a:lnSpc>
            </a:pPr>
            <a:r>
              <a:rPr lang="fr-FR" sz="2100" b="1" dirty="0">
                <a:solidFill>
                  <a:srgbClr val="0033CC"/>
                </a:solidFill>
                <a:latin typeface="Times New Roman" pitchFamily="18" charset="0"/>
                <a:cs typeface="Times New Roman" pitchFamily="18" charset="0"/>
              </a:rPr>
              <a:t>Les modules d’entrées </a:t>
            </a:r>
            <a:r>
              <a:rPr lang="fr-FR" sz="2100" b="1" dirty="0">
                <a:solidFill>
                  <a:srgbClr val="0033CC"/>
                </a:solidFill>
                <a:latin typeface="Times New Roman" pitchFamily="18" charset="0"/>
                <a:cs typeface="Times New Roman" pitchFamily="18" charset="0"/>
              </a:rPr>
              <a:t>TOR: </a:t>
            </a:r>
            <a:r>
              <a:rPr lang="fr-FR" sz="2100" b="1" dirty="0">
                <a:latin typeface="Times New Roman" pitchFamily="18" charset="0"/>
                <a:cs typeface="Times New Roman" pitchFamily="18" charset="0"/>
              </a:rPr>
              <a:t>connectent des dispositifs d’entrées (capteurs) à </a:t>
            </a:r>
            <a:r>
              <a:rPr lang="fr-FR" sz="2100" b="1" dirty="0">
                <a:latin typeface="Times New Roman" pitchFamily="18" charset="0"/>
                <a:cs typeface="Times New Roman" pitchFamily="18" charset="0"/>
              </a:rPr>
              <a:t>l’automate programmable </a:t>
            </a:r>
            <a:r>
              <a:rPr lang="fr-FR" sz="2100" b="1" dirty="0">
                <a:latin typeface="Times New Roman" pitchFamily="18" charset="0"/>
                <a:cs typeface="Times New Roman" pitchFamily="18" charset="0"/>
              </a:rPr>
              <a:t>sous forme d’un signal numérique. Ce type d’entrée n’ayant que deux </a:t>
            </a:r>
            <a:r>
              <a:rPr lang="fr-FR" sz="2100" b="1" dirty="0">
                <a:latin typeface="Times New Roman" pitchFamily="18" charset="0"/>
                <a:cs typeface="Times New Roman" pitchFamily="18" charset="0"/>
              </a:rPr>
              <a:t>états ( </a:t>
            </a:r>
            <a:r>
              <a:rPr lang="fr-FR" sz="2100" b="1" dirty="0">
                <a:latin typeface="Times New Roman" pitchFamily="18" charset="0"/>
                <a:cs typeface="Times New Roman" pitchFamily="18" charset="0"/>
              </a:rPr>
              <a:t>ON / OFF, OUVERT / FERMÉ, VRAI / FAUX, etc.).</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000" y="0"/>
            <a:ext cx="4050000" cy="488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180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97"/>
            <a:ext cx="4759657" cy="392415"/>
          </a:xfrm>
          <a:prstGeom prst="rect">
            <a:avLst/>
          </a:prstGeom>
        </p:spPr>
        <p:txBody>
          <a:bodyPr wrap="square" lIns="68580" tIns="34290" rIns="68580" bIns="34290">
            <a:spAutoFit/>
          </a:bodyPr>
          <a:lstStyle/>
          <a:p>
            <a:r>
              <a:rPr lang="fr-FR" sz="2100" b="1" dirty="0">
                <a:solidFill>
                  <a:srgbClr val="0033CC"/>
                </a:solidFill>
                <a:latin typeface="Times New Roman" pitchFamily="18" charset="0"/>
                <a:cs typeface="Times New Roman" pitchFamily="18" charset="0"/>
              </a:rPr>
              <a:t>Signaux des entrées TOR</a:t>
            </a:r>
            <a:endParaRPr lang="fr-FR" sz="2100" dirty="0">
              <a:solidFill>
                <a:srgbClr val="0033CC"/>
              </a:solidFill>
              <a:latin typeface="Times New Roman" pitchFamily="18" charset="0"/>
              <a:cs typeface="Times New Roman" pitchFamily="18" charset="0"/>
            </a:endParaRPr>
          </a:p>
        </p:txBody>
      </p:sp>
      <p:sp>
        <p:nvSpPr>
          <p:cNvPr id="3" name="Rectangle 2"/>
          <p:cNvSpPr/>
          <p:nvPr/>
        </p:nvSpPr>
        <p:spPr>
          <a:xfrm>
            <a:off x="1" y="414340"/>
            <a:ext cx="3848669" cy="2492990"/>
          </a:xfrm>
          <a:prstGeom prst="rect">
            <a:avLst/>
          </a:prstGeom>
        </p:spPr>
        <p:txBody>
          <a:bodyPr wrap="square" lIns="68580" tIns="34290" rIns="68580" bIns="34290">
            <a:spAutoFit/>
          </a:bodyPr>
          <a:lstStyle/>
          <a:p>
            <a:pPr algn="just">
              <a:lnSpc>
                <a:spcPct val="150000"/>
              </a:lnSpc>
            </a:pPr>
            <a:r>
              <a:rPr lang="fr-FR" sz="2100" b="1" dirty="0">
                <a:latin typeface="Times New Roman" pitchFamily="18" charset="0"/>
                <a:cs typeface="Times New Roman" pitchFamily="18" charset="0"/>
              </a:rPr>
              <a:t>Le signal reçu par les interfaces TOR peut être différent en matière de forme ; </a:t>
            </a:r>
            <a:r>
              <a:rPr lang="fr-FR" sz="2100" b="1" dirty="0">
                <a:latin typeface="Times New Roman" pitchFamily="18" charset="0"/>
                <a:cs typeface="Times New Roman" pitchFamily="18" charset="0"/>
              </a:rPr>
              <a:t>alternatif ou </a:t>
            </a:r>
            <a:r>
              <a:rPr lang="fr-FR" sz="2100" b="1" dirty="0">
                <a:latin typeface="Times New Roman" pitchFamily="18" charset="0"/>
                <a:cs typeface="Times New Roman" pitchFamily="18" charset="0"/>
              </a:rPr>
              <a:t>continu et/ou de grandeurs (par exemple, 120 VCA, 12 VCC).</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806" y="144784"/>
            <a:ext cx="4968000" cy="423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566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9248"/>
            <a:ext cx="4974609" cy="392415"/>
          </a:xfrm>
          <a:prstGeom prst="rect">
            <a:avLst/>
          </a:prstGeom>
        </p:spPr>
        <p:txBody>
          <a:bodyPr wrap="square" lIns="68580" tIns="34290" rIns="68580" bIns="34290">
            <a:spAutoFit/>
          </a:bodyPr>
          <a:lstStyle/>
          <a:p>
            <a:r>
              <a:rPr lang="fr-FR" sz="2100" b="1" dirty="0">
                <a:solidFill>
                  <a:srgbClr val="0033CC"/>
                </a:solidFill>
                <a:latin typeface="Times New Roman" pitchFamily="18" charset="0"/>
                <a:cs typeface="Times New Roman" pitchFamily="18" charset="0"/>
              </a:rPr>
              <a:t>a. Entrées TOR de type AC</a:t>
            </a:r>
            <a:endParaRPr lang="fr-FR" sz="2100" dirty="0">
              <a:solidFill>
                <a:srgbClr val="0033CC"/>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1663"/>
            <a:ext cx="8972843" cy="199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94053" y="2826245"/>
            <a:ext cx="5883534" cy="392415"/>
          </a:xfrm>
          <a:prstGeom prst="rect">
            <a:avLst/>
          </a:prstGeom>
        </p:spPr>
        <p:txBody>
          <a:bodyPr wrap="none" lIns="68580" tIns="34290" rIns="68580" bIns="34290">
            <a:spAutoFit/>
          </a:bodyPr>
          <a:lstStyle/>
          <a:p>
            <a:r>
              <a:rPr lang="fr-FR" sz="2100" b="1" dirty="0">
                <a:latin typeface="Times New Roman" pitchFamily="18" charset="0"/>
                <a:cs typeface="Times New Roman" pitchFamily="18" charset="0"/>
              </a:rPr>
              <a:t>Schéma fonctionnel d’une entrée TOR de type AC</a:t>
            </a:r>
          </a:p>
        </p:txBody>
      </p:sp>
    </p:spTree>
    <p:extLst>
      <p:ext uri="{BB962C8B-B14F-4D97-AF65-F5344CB8AC3E}">
        <p14:creationId xmlns:p14="http://schemas.microsoft.com/office/powerpoint/2010/main" val="417693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DC34F6E5-D5BD-40B7-ABE6-10E454AA7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22" y="124674"/>
            <a:ext cx="8695157" cy="4894152"/>
          </a:xfrm>
          <a:prstGeom prst="rect">
            <a:avLst/>
          </a:prstGeom>
        </p:spPr>
      </p:pic>
    </p:spTree>
    <p:extLst>
      <p:ext uri="{BB962C8B-B14F-4D97-AF65-F5344CB8AC3E}">
        <p14:creationId xmlns:p14="http://schemas.microsoft.com/office/powerpoint/2010/main" val="2856034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555" y="522605"/>
            <a:ext cx="3014663"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568" y="130190"/>
            <a:ext cx="4692102" cy="392415"/>
          </a:xfrm>
          <a:prstGeom prst="rect">
            <a:avLst/>
          </a:prstGeom>
        </p:spPr>
        <p:txBody>
          <a:bodyPr wrap="none" lIns="68580" tIns="34290" rIns="68580" bIns="34290">
            <a:spAutoFit/>
          </a:bodyPr>
          <a:lstStyle/>
          <a:p>
            <a:r>
              <a:rPr lang="fr-FR" sz="2100" b="1" dirty="0">
                <a:solidFill>
                  <a:srgbClr val="0033CC"/>
                </a:solidFill>
                <a:latin typeface="Times New Roman" pitchFamily="18" charset="0"/>
                <a:cs typeface="Times New Roman" pitchFamily="18" charset="0"/>
              </a:rPr>
              <a:t>Connexion des entrées TOR de type AC</a:t>
            </a:r>
          </a:p>
        </p:txBody>
      </p:sp>
    </p:spTree>
    <p:extLst>
      <p:ext uri="{BB962C8B-B14F-4D97-AF65-F5344CB8AC3E}">
        <p14:creationId xmlns:p14="http://schemas.microsoft.com/office/powerpoint/2010/main" val="1278498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9720"/>
            <a:ext cx="4708478" cy="392415"/>
          </a:xfrm>
          <a:prstGeom prst="rect">
            <a:avLst/>
          </a:prstGeom>
        </p:spPr>
        <p:txBody>
          <a:bodyPr wrap="square" lIns="68580" tIns="34290" rIns="68580" bIns="34290">
            <a:spAutoFit/>
          </a:bodyPr>
          <a:lstStyle/>
          <a:p>
            <a:r>
              <a:rPr lang="fr-FR" sz="2100" b="1" dirty="0">
                <a:solidFill>
                  <a:srgbClr val="0033CC"/>
                </a:solidFill>
                <a:latin typeface="Times New Roman" pitchFamily="18" charset="0"/>
                <a:cs typeface="Times New Roman" pitchFamily="18" charset="0"/>
              </a:rPr>
              <a:t>b. Entrées TOR de type </a:t>
            </a:r>
            <a:r>
              <a:rPr lang="fr-FR" sz="2100" b="1" dirty="0">
                <a:solidFill>
                  <a:srgbClr val="0033CC"/>
                </a:solidFill>
                <a:latin typeface="Times New Roman" pitchFamily="18" charset="0"/>
                <a:cs typeface="Times New Roman" pitchFamily="18" charset="0"/>
              </a:rPr>
              <a:t>DC:</a:t>
            </a:r>
            <a:endParaRPr lang="fr-FR" sz="2100" dirty="0">
              <a:solidFill>
                <a:srgbClr val="0033CC"/>
              </a:solidFill>
              <a:latin typeface="Times New Roman" pitchFamily="18" charset="0"/>
              <a:cs typeface="Times New Roman" pitchFamily="18" charset="0"/>
            </a:endParaRPr>
          </a:p>
        </p:txBody>
      </p:sp>
      <p:sp>
        <p:nvSpPr>
          <p:cNvPr id="3" name="Rectangle 2"/>
          <p:cNvSpPr/>
          <p:nvPr/>
        </p:nvSpPr>
        <p:spPr>
          <a:xfrm>
            <a:off x="0" y="668141"/>
            <a:ext cx="4022678" cy="1038746"/>
          </a:xfrm>
          <a:prstGeom prst="rect">
            <a:avLst/>
          </a:prstGeom>
        </p:spPr>
        <p:txBody>
          <a:bodyPr wrap="square" lIns="68580" tIns="34290" rIns="68580" bIns="34290">
            <a:spAutoFit/>
          </a:bodyPr>
          <a:lstStyle/>
          <a:p>
            <a:pPr>
              <a:lnSpc>
                <a:spcPct val="150000"/>
              </a:lnSpc>
            </a:pPr>
            <a:r>
              <a:rPr lang="fr-FR" sz="2100" b="1" dirty="0">
                <a:latin typeface="Times New Roman" pitchFamily="18" charset="0"/>
                <a:cs typeface="Times New Roman" pitchFamily="18" charset="0"/>
              </a:rPr>
              <a:t>En </a:t>
            </a:r>
            <a:r>
              <a:rPr lang="fr-FR" sz="2100" b="1" dirty="0">
                <a:latin typeface="Times New Roman" pitchFamily="18" charset="0"/>
                <a:cs typeface="Times New Roman" pitchFamily="18" charset="0"/>
              </a:rPr>
              <a:t>pratique la majorité des entrées TOR sont de type DC</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3000"/>
            <a:ext cx="8717084" cy="199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953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7597"/>
            <a:ext cx="5111987" cy="392415"/>
          </a:xfrm>
          <a:prstGeom prst="rect">
            <a:avLst/>
          </a:prstGeom>
        </p:spPr>
        <p:txBody>
          <a:bodyPr wrap="square" lIns="68580" tIns="34290" rIns="68580" bIns="34290">
            <a:spAutoFit/>
          </a:bodyPr>
          <a:lstStyle/>
          <a:p>
            <a:r>
              <a:rPr lang="fr-FR" sz="2100" b="1" dirty="0">
                <a:solidFill>
                  <a:srgbClr val="0033CC"/>
                </a:solidFill>
                <a:latin typeface="Times New Roman" pitchFamily="18" charset="0"/>
                <a:cs typeface="Times New Roman" pitchFamily="18" charset="0"/>
              </a:rPr>
              <a:t>Modules de sorties TOR</a:t>
            </a:r>
            <a:endParaRPr lang="fr-FR" sz="2100" dirty="0">
              <a:solidFill>
                <a:srgbClr val="0033CC"/>
              </a:solidFill>
              <a:latin typeface="Times New Roman" pitchFamily="18" charset="0"/>
              <a:cs typeface="Times New Roman" pitchFamily="18" charset="0"/>
            </a:endParaRPr>
          </a:p>
        </p:txBody>
      </p:sp>
      <p:sp>
        <p:nvSpPr>
          <p:cNvPr id="3" name="Rectangle 2"/>
          <p:cNvSpPr/>
          <p:nvPr/>
        </p:nvSpPr>
        <p:spPr>
          <a:xfrm>
            <a:off x="81888" y="460970"/>
            <a:ext cx="3869140" cy="4431983"/>
          </a:xfrm>
          <a:prstGeom prst="rect">
            <a:avLst/>
          </a:prstGeom>
        </p:spPr>
        <p:txBody>
          <a:bodyPr wrap="square" lIns="68580" tIns="34290" rIns="68580" bIns="34290">
            <a:spAutoFit/>
          </a:bodyPr>
          <a:lstStyle/>
          <a:p>
            <a:pPr algn="just">
              <a:lnSpc>
                <a:spcPct val="150000"/>
              </a:lnSpc>
            </a:pPr>
            <a:r>
              <a:rPr lang="fr-FR" sz="2100" b="1" dirty="0">
                <a:latin typeface="Times New Roman" pitchFamily="18" charset="0"/>
                <a:cs typeface="Times New Roman" pitchFamily="18" charset="0"/>
              </a:rPr>
              <a:t>les modules de sorties TOR connectent des </a:t>
            </a:r>
            <a:r>
              <a:rPr lang="fr-FR" sz="2100" b="1" dirty="0">
                <a:latin typeface="Times New Roman" pitchFamily="18" charset="0"/>
                <a:cs typeface="Times New Roman" pitchFamily="18" charset="0"/>
              </a:rPr>
              <a:t>dispositifs de </a:t>
            </a:r>
            <a:r>
              <a:rPr lang="fr-FR" sz="2100" b="1" dirty="0">
                <a:latin typeface="Times New Roman" pitchFamily="18" charset="0"/>
                <a:cs typeface="Times New Roman" pitchFamily="18" charset="0"/>
              </a:rPr>
              <a:t>sorties (actionneurs ou </a:t>
            </a:r>
            <a:r>
              <a:rPr lang="fr-FR" sz="2100" b="1" dirty="0">
                <a:latin typeface="Times New Roman" pitchFamily="18" charset="0"/>
                <a:cs typeface="Times New Roman" pitchFamily="18" charset="0"/>
              </a:rPr>
              <a:t>prés-actionneurs) à </a:t>
            </a:r>
            <a:r>
              <a:rPr lang="fr-FR" sz="2100" b="1" dirty="0">
                <a:latin typeface="Times New Roman" pitchFamily="18" charset="0"/>
                <a:cs typeface="Times New Roman" pitchFamily="18" charset="0"/>
              </a:rPr>
              <a:t>l’automate programmable. </a:t>
            </a:r>
            <a:r>
              <a:rPr lang="fr-FR" sz="2100" b="1" dirty="0">
                <a:latin typeface="Times New Roman" pitchFamily="18" charset="0"/>
                <a:cs typeface="Times New Roman" pitchFamily="18" charset="0"/>
              </a:rPr>
              <a:t>Ce type </a:t>
            </a:r>
            <a:r>
              <a:rPr lang="fr-FR" sz="2100" b="1" dirty="0">
                <a:latin typeface="Times New Roman" pitchFamily="18" charset="0"/>
                <a:cs typeface="Times New Roman" pitchFamily="18" charset="0"/>
              </a:rPr>
              <a:t>de sortie n’ayant que deux états ( ON / OFF, OUVRIR / FERMER, VRAI /</a:t>
            </a:r>
          </a:p>
          <a:p>
            <a:pPr algn="just">
              <a:lnSpc>
                <a:spcPct val="150000"/>
              </a:lnSpc>
            </a:pPr>
            <a:r>
              <a:rPr lang="fr-FR" sz="2100" b="1" dirty="0">
                <a:latin typeface="Times New Roman" pitchFamily="18" charset="0"/>
                <a:cs typeface="Times New Roman" pitchFamily="18" charset="0"/>
              </a:rPr>
              <a:t>FAUX, etc.).</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534" y="0"/>
            <a:ext cx="2998726" cy="502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085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843256" cy="392415"/>
          </a:xfrm>
          <a:prstGeom prst="rect">
            <a:avLst/>
          </a:prstGeom>
        </p:spPr>
        <p:txBody>
          <a:bodyPr wrap="square" lIns="68580" tIns="34290" rIns="68580" bIns="34290">
            <a:spAutoFit/>
          </a:bodyPr>
          <a:lstStyle/>
          <a:p>
            <a:r>
              <a:rPr lang="fr-FR" sz="2100" b="1" dirty="0">
                <a:solidFill>
                  <a:srgbClr val="0033CC"/>
                </a:solidFill>
                <a:latin typeface="Times New Roman" pitchFamily="18" charset="0"/>
                <a:cs typeface="Times New Roman" pitchFamily="18" charset="0"/>
              </a:rPr>
              <a:t>Types des sorties TOR</a:t>
            </a:r>
            <a:endParaRPr lang="fr-FR" sz="2100" dirty="0">
              <a:solidFill>
                <a:srgbClr val="0033CC"/>
              </a:solidFill>
              <a:latin typeface="Times New Roman" pitchFamily="18" charset="0"/>
              <a:cs typeface="Times New Roman" pitchFamily="18" charset="0"/>
            </a:endParaRPr>
          </a:p>
        </p:txBody>
      </p:sp>
      <p:sp>
        <p:nvSpPr>
          <p:cNvPr id="3" name="Rectangle 2"/>
          <p:cNvSpPr/>
          <p:nvPr/>
        </p:nvSpPr>
        <p:spPr>
          <a:xfrm>
            <a:off x="0" y="555546"/>
            <a:ext cx="3848669" cy="2977739"/>
          </a:xfrm>
          <a:prstGeom prst="rect">
            <a:avLst/>
          </a:prstGeom>
        </p:spPr>
        <p:txBody>
          <a:bodyPr wrap="square" lIns="68580" tIns="34290" rIns="68580" bIns="34290">
            <a:spAutoFit/>
          </a:bodyPr>
          <a:lstStyle/>
          <a:p>
            <a:pPr>
              <a:lnSpc>
                <a:spcPct val="150000"/>
              </a:lnSpc>
            </a:pPr>
            <a:r>
              <a:rPr lang="fr-FR" sz="2100" b="1" dirty="0">
                <a:latin typeface="Times New Roman" pitchFamily="18" charset="0"/>
                <a:cs typeface="Times New Roman" pitchFamily="18" charset="0"/>
              </a:rPr>
              <a:t>Les signaux de sorties de ces types des cartes, peut être différent en matière de forme ;</a:t>
            </a:r>
          </a:p>
          <a:p>
            <a:pPr>
              <a:lnSpc>
                <a:spcPct val="150000"/>
              </a:lnSpc>
            </a:pPr>
            <a:r>
              <a:rPr lang="fr-FR" sz="2100" b="1" dirty="0">
                <a:latin typeface="Times New Roman" pitchFamily="18" charset="0"/>
                <a:cs typeface="Times New Roman" pitchFamily="18" charset="0"/>
              </a:rPr>
              <a:t>alternatif ou continu et/ou de grandeurs (par exemple, 120 VCA, 12 VCC).</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044" y="154415"/>
            <a:ext cx="4584280"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556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54" y="1399118"/>
            <a:ext cx="8449049" cy="17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3773" y="219281"/>
            <a:ext cx="8137478" cy="1038746"/>
          </a:xfrm>
          <a:prstGeom prst="rect">
            <a:avLst/>
          </a:prstGeom>
        </p:spPr>
        <p:txBody>
          <a:bodyPr wrap="square" lIns="68580" tIns="34290" rIns="68580" bIns="34290">
            <a:spAutoFit/>
          </a:bodyPr>
          <a:lstStyle/>
          <a:p>
            <a:pPr>
              <a:lnSpc>
                <a:spcPct val="150000"/>
              </a:lnSpc>
            </a:pPr>
            <a:r>
              <a:rPr lang="fr-FR" sz="2100" b="1" dirty="0">
                <a:latin typeface="Times New Roman" pitchFamily="18" charset="0"/>
                <a:cs typeface="Times New Roman" pitchFamily="18" charset="0"/>
              </a:rPr>
              <a:t>Les cartes de sorties AC, comme les cartes d’entrées, varient considérablement selon </a:t>
            </a:r>
            <a:r>
              <a:rPr lang="fr-FR" sz="2100" b="1" dirty="0">
                <a:latin typeface="Times New Roman" pitchFamily="18" charset="0"/>
                <a:cs typeface="Times New Roman" pitchFamily="18" charset="0"/>
              </a:rPr>
              <a:t>les fabricants </a:t>
            </a:r>
            <a:r>
              <a:rPr lang="fr-FR" sz="2100" b="1" dirty="0">
                <a:latin typeface="Times New Roman" pitchFamily="18" charset="0"/>
                <a:cs typeface="Times New Roman" pitchFamily="18" charset="0"/>
              </a:rPr>
              <a:t>d’API,</a:t>
            </a:r>
          </a:p>
        </p:txBody>
      </p:sp>
      <p:sp>
        <p:nvSpPr>
          <p:cNvPr id="3" name="Rectangle 2"/>
          <p:cNvSpPr/>
          <p:nvPr/>
        </p:nvSpPr>
        <p:spPr>
          <a:xfrm>
            <a:off x="309154" y="3514794"/>
            <a:ext cx="8209129" cy="392415"/>
          </a:xfrm>
          <a:prstGeom prst="rect">
            <a:avLst/>
          </a:prstGeom>
        </p:spPr>
        <p:txBody>
          <a:bodyPr wrap="square" lIns="68580" tIns="34290" rIns="68580" bIns="34290">
            <a:spAutoFit/>
          </a:bodyPr>
          <a:lstStyle/>
          <a:p>
            <a:r>
              <a:rPr lang="fr-FR" sz="2100" b="1" dirty="0">
                <a:latin typeface="Times New Roman" pitchFamily="18" charset="0"/>
                <a:cs typeface="Times New Roman" pitchFamily="18" charset="0"/>
              </a:rPr>
              <a:t>Le bloc "Switch" il se peut être un transistor, un relais ...etc.</a:t>
            </a:r>
          </a:p>
        </p:txBody>
      </p:sp>
    </p:spTree>
    <p:extLst>
      <p:ext uri="{BB962C8B-B14F-4D97-AF65-F5344CB8AC3E}">
        <p14:creationId xmlns:p14="http://schemas.microsoft.com/office/powerpoint/2010/main" val="3425023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621" y="744455"/>
            <a:ext cx="3729038" cy="436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2830" y="201210"/>
            <a:ext cx="4617563" cy="392415"/>
          </a:xfrm>
          <a:prstGeom prst="rect">
            <a:avLst/>
          </a:prstGeom>
        </p:spPr>
        <p:txBody>
          <a:bodyPr wrap="none" lIns="68580" tIns="34290" rIns="68580" bIns="34290">
            <a:spAutoFit/>
          </a:bodyPr>
          <a:lstStyle/>
          <a:p>
            <a:r>
              <a:rPr lang="fr-FR" sz="2100" b="1" dirty="0">
                <a:latin typeface="Times New Roman" pitchFamily="18" charset="0"/>
                <a:cs typeface="Times New Roman" pitchFamily="18" charset="0"/>
              </a:rPr>
              <a:t>Connexion des sorties TOR de type AC</a:t>
            </a:r>
          </a:p>
        </p:txBody>
      </p:sp>
    </p:spTree>
    <p:extLst>
      <p:ext uri="{BB962C8B-B14F-4D97-AF65-F5344CB8AC3E}">
        <p14:creationId xmlns:p14="http://schemas.microsoft.com/office/powerpoint/2010/main" val="2806428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541" y="48305"/>
            <a:ext cx="3793014" cy="392415"/>
          </a:xfrm>
          <a:prstGeom prst="rect">
            <a:avLst/>
          </a:prstGeom>
        </p:spPr>
        <p:txBody>
          <a:bodyPr wrap="square" lIns="68580" tIns="34290" rIns="68580" bIns="34290">
            <a:spAutoFit/>
          </a:bodyPr>
          <a:lstStyle/>
          <a:p>
            <a:r>
              <a:rPr lang="fr-FR" sz="2100" b="1" dirty="0">
                <a:solidFill>
                  <a:srgbClr val="0033CC"/>
                </a:solidFill>
                <a:latin typeface="Times New Roman" pitchFamily="18" charset="0"/>
                <a:cs typeface="Times New Roman" pitchFamily="18" charset="0"/>
              </a:rPr>
              <a:t>Sorties TOR de type DC</a:t>
            </a:r>
            <a:endParaRPr lang="fr-FR" sz="2100" dirty="0">
              <a:solidFill>
                <a:srgbClr val="0033CC"/>
              </a:solidFill>
              <a:latin typeface="Times New Roman" pitchFamily="18" charset="0"/>
              <a:cs typeface="Times New Roman" pitchFamily="18" charset="0"/>
            </a:endParaRPr>
          </a:p>
        </p:txBody>
      </p:sp>
      <p:sp>
        <p:nvSpPr>
          <p:cNvPr id="3" name="Rectangle 2"/>
          <p:cNvSpPr/>
          <p:nvPr/>
        </p:nvSpPr>
        <p:spPr>
          <a:xfrm>
            <a:off x="0" y="440720"/>
            <a:ext cx="4572000" cy="1523494"/>
          </a:xfrm>
          <a:prstGeom prst="rect">
            <a:avLst/>
          </a:prstGeom>
        </p:spPr>
        <p:txBody>
          <a:bodyPr lIns="68580" tIns="34290" rIns="68580" bIns="34290">
            <a:spAutoFit/>
          </a:bodyPr>
          <a:lstStyle/>
          <a:p>
            <a:pPr>
              <a:lnSpc>
                <a:spcPct val="150000"/>
              </a:lnSpc>
            </a:pPr>
            <a:r>
              <a:rPr lang="fr-FR" sz="2100" b="1" dirty="0">
                <a:latin typeface="Times New Roman" pitchFamily="18" charset="0"/>
                <a:cs typeface="Times New Roman" pitchFamily="18" charset="0"/>
              </a:rPr>
              <a:t>Les cartes de sorties DC contrôlent les charges de type DC d’un fonctionnement TOR.</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555" y="244512"/>
            <a:ext cx="3686175"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180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833"/>
            <a:ext cx="3692883" cy="392415"/>
          </a:xfrm>
          <a:prstGeom prst="rect">
            <a:avLst/>
          </a:prstGeom>
        </p:spPr>
        <p:txBody>
          <a:bodyPr wrap="square" lIns="68580" tIns="34290" rIns="68580" bIns="34290">
            <a:spAutoFit/>
          </a:bodyPr>
          <a:lstStyle/>
          <a:p>
            <a:r>
              <a:rPr lang="fr-FR" sz="2100" b="1" dirty="0">
                <a:solidFill>
                  <a:srgbClr val="0033CC"/>
                </a:solidFill>
                <a:latin typeface="Times New Roman" pitchFamily="18" charset="0"/>
                <a:cs typeface="Times New Roman" pitchFamily="18" charset="0"/>
              </a:rPr>
              <a:t>Sorties TOR de type TTL</a:t>
            </a:r>
            <a:endParaRPr lang="fr-FR" sz="2100" dirty="0">
              <a:solidFill>
                <a:srgbClr val="0033CC"/>
              </a:solidFill>
              <a:latin typeface="Times New Roman" pitchFamily="18" charset="0"/>
              <a:cs typeface="Times New Roman" pitchFamily="18" charset="0"/>
            </a:endParaRPr>
          </a:p>
        </p:txBody>
      </p:sp>
      <p:sp>
        <p:nvSpPr>
          <p:cNvPr id="3" name="Rectangle 2"/>
          <p:cNvSpPr/>
          <p:nvPr/>
        </p:nvSpPr>
        <p:spPr>
          <a:xfrm>
            <a:off x="95534" y="564266"/>
            <a:ext cx="3886200" cy="3947234"/>
          </a:xfrm>
          <a:prstGeom prst="rect">
            <a:avLst/>
          </a:prstGeom>
        </p:spPr>
        <p:txBody>
          <a:bodyPr wrap="square" lIns="68580" tIns="34290" rIns="68580" bIns="34290">
            <a:spAutoFit/>
          </a:bodyPr>
          <a:lstStyle/>
          <a:p>
            <a:pPr algn="just">
              <a:lnSpc>
                <a:spcPct val="150000"/>
              </a:lnSpc>
            </a:pPr>
            <a:r>
              <a:rPr lang="fr-FR" sz="2100" b="1" dirty="0">
                <a:latin typeface="Times New Roman" pitchFamily="18" charset="0"/>
                <a:cs typeface="Times New Roman" pitchFamily="18" charset="0"/>
              </a:rPr>
              <a:t>Ce type des cartes de sortie TTL permet à un API de piloter des périphériques de sortie</a:t>
            </a:r>
          </a:p>
          <a:p>
            <a:pPr algn="just">
              <a:lnSpc>
                <a:spcPct val="150000"/>
              </a:lnSpc>
            </a:pPr>
            <a:r>
              <a:rPr lang="fr-FR" sz="2100" b="1" dirty="0">
                <a:latin typeface="Times New Roman" pitchFamily="18" charset="0"/>
                <a:cs typeface="Times New Roman" pitchFamily="18" charset="0"/>
              </a:rPr>
              <a:t>compatibles TTL, tels que des afficheurs sept segments, des circuits intégrés et des</a:t>
            </a:r>
          </a:p>
          <a:p>
            <a:pPr algn="just">
              <a:lnSpc>
                <a:spcPct val="150000"/>
              </a:lnSpc>
            </a:pPr>
            <a:r>
              <a:rPr lang="fr-FR" sz="2100" b="1" dirty="0">
                <a:latin typeface="Times New Roman" pitchFamily="18" charset="0"/>
                <a:cs typeface="Times New Roman" pitchFamily="18" charset="0"/>
              </a:rPr>
              <a:t>périphériques travaillant avec une tension de 5V DC.</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477" y="650500"/>
            <a:ext cx="4643458" cy="38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833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7833"/>
            <a:ext cx="3910084" cy="392415"/>
          </a:xfrm>
          <a:prstGeom prst="rect">
            <a:avLst/>
          </a:prstGeom>
        </p:spPr>
        <p:txBody>
          <a:bodyPr wrap="square" lIns="68580" tIns="34290" rIns="68580" bIns="34290">
            <a:spAutoFit/>
          </a:bodyPr>
          <a:lstStyle/>
          <a:p>
            <a:r>
              <a:rPr lang="fr-FR" sz="2100" b="1" dirty="0">
                <a:solidFill>
                  <a:srgbClr val="0033CC"/>
                </a:solidFill>
                <a:latin typeface="Times New Roman" pitchFamily="18" charset="0"/>
                <a:cs typeface="Times New Roman" pitchFamily="18" charset="0"/>
              </a:rPr>
              <a:t>Cartes d’entrées analogiques</a:t>
            </a:r>
            <a:endParaRPr lang="fr-FR" sz="2100" dirty="0">
              <a:solidFill>
                <a:srgbClr val="0033CC"/>
              </a:solidFill>
              <a:latin typeface="Times New Roman" pitchFamily="18" charset="0"/>
              <a:cs typeface="Times New Roman" pitchFamily="18" charset="0"/>
            </a:endParaRPr>
          </a:p>
        </p:txBody>
      </p:sp>
      <p:sp>
        <p:nvSpPr>
          <p:cNvPr id="3" name="Rectangle 2"/>
          <p:cNvSpPr/>
          <p:nvPr/>
        </p:nvSpPr>
        <p:spPr>
          <a:xfrm>
            <a:off x="0" y="446565"/>
            <a:ext cx="4135272" cy="1523494"/>
          </a:xfrm>
          <a:prstGeom prst="rect">
            <a:avLst/>
          </a:prstGeom>
        </p:spPr>
        <p:txBody>
          <a:bodyPr wrap="square" lIns="68580" tIns="34290" rIns="68580" bIns="34290">
            <a:spAutoFit/>
          </a:bodyPr>
          <a:lstStyle/>
          <a:p>
            <a:pPr>
              <a:lnSpc>
                <a:spcPct val="150000"/>
              </a:lnSpc>
            </a:pPr>
            <a:r>
              <a:rPr lang="fr-FR" sz="2100" b="1" dirty="0">
                <a:latin typeface="Times New Roman" pitchFamily="18" charset="0"/>
                <a:cs typeface="Times New Roman" pitchFamily="18" charset="0"/>
              </a:rPr>
              <a:t>Les cartes d’entrées analogiques sont utilisées dans les applications où le signal est continu.</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968" y="0"/>
            <a:ext cx="3088829" cy="49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45622"/>
            <a:ext cx="5700248" cy="159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22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160171"/>
            <a:ext cx="3098042" cy="3947234"/>
          </a:xfrm>
          <a:prstGeom prst="rect">
            <a:avLst/>
          </a:prstGeom>
        </p:spPr>
        <p:txBody>
          <a:bodyPr wrap="square" lIns="68580" tIns="34290" rIns="68580" bIns="34290">
            <a:spAutoFit/>
          </a:bodyPr>
          <a:lstStyle/>
          <a:p>
            <a:pPr algn="just">
              <a:lnSpc>
                <a:spcPct val="150000"/>
              </a:lnSpc>
            </a:pPr>
            <a:r>
              <a:rPr lang="fr-FR" sz="2100" b="1" dirty="0">
                <a:latin typeface="Times New Roman" pitchFamily="18" charset="0"/>
                <a:cs typeface="Times New Roman" pitchFamily="18" charset="0"/>
              </a:rPr>
              <a:t>Le rôle du transducteur est de transformer le signal d’entrée en un signal électrique</a:t>
            </a:r>
          </a:p>
          <a:p>
            <a:pPr algn="just">
              <a:lnSpc>
                <a:spcPct val="150000"/>
              </a:lnSpc>
            </a:pPr>
            <a:r>
              <a:rPr lang="fr-FR" sz="2100" b="1" dirty="0">
                <a:latin typeface="Times New Roman" pitchFamily="18" charset="0"/>
                <a:cs typeface="Times New Roman" pitchFamily="18" charset="0"/>
              </a:rPr>
              <a:t>normalisé que l’entrée analogique peut reconnaître (exemple 0-100 bar en 4-20mA).</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74" y="675788"/>
            <a:ext cx="5299794" cy="29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42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7EA7A7D8-3688-4703-A587-A4A1C51F7656}"/>
              </a:ext>
            </a:extLst>
          </p:cNvPr>
          <p:cNvSpPr txBox="1"/>
          <p:nvPr/>
        </p:nvSpPr>
        <p:spPr>
          <a:xfrm>
            <a:off x="-57150" y="745950"/>
            <a:ext cx="4465265" cy="2492990"/>
          </a:xfrm>
          <a:prstGeom prst="rect">
            <a:avLst/>
          </a:prstGeom>
          <a:noFill/>
        </p:spPr>
        <p:txBody>
          <a:bodyPr wrap="square" lIns="68580" tIns="34290" rIns="68580" bIns="34290">
            <a:spAutoFit/>
          </a:bodyPr>
          <a:lstStyle/>
          <a:p>
            <a:pPr marL="342900" indent="-342900" algn="just">
              <a:lnSpc>
                <a:spcPct val="150000"/>
              </a:lnSpc>
              <a:buFont typeface="Wingdings" panose="05000000000000000000" pitchFamily="2" charset="2"/>
              <a:buChar char="Ø"/>
            </a:pPr>
            <a:r>
              <a:rPr lang="fr-FR" sz="2100" b="1" dirty="0">
                <a:latin typeface="Times New Roman" panose="02020603050405020304" pitchFamily="18" charset="0"/>
                <a:ea typeface="Calibri" panose="020F0502020204030204" pitchFamily="34" charset="0"/>
              </a:rPr>
              <a:t>Pour découvrir une erreur dans le système, il fallait beaucoup de temps. Surtout avec des systèmes de contrôle de processus plus complexes.</a:t>
            </a:r>
            <a:endParaRPr lang="fr-FR" sz="2100" b="1" dirty="0"/>
          </a:p>
        </p:txBody>
      </p:sp>
      <p:sp>
        <p:nvSpPr>
          <p:cNvPr id="7" name="ZoneTexte 6">
            <a:extLst>
              <a:ext uri="{FF2B5EF4-FFF2-40B4-BE49-F238E27FC236}">
                <a16:creationId xmlns="" xmlns:a16="http://schemas.microsoft.com/office/drawing/2014/main" id="{29C628FA-5054-4616-80B7-E6B539A5F93D}"/>
              </a:ext>
            </a:extLst>
          </p:cNvPr>
          <p:cNvSpPr txBox="1"/>
          <p:nvPr/>
        </p:nvSpPr>
        <p:spPr>
          <a:xfrm>
            <a:off x="1" y="3187099"/>
            <a:ext cx="4350965" cy="2008242"/>
          </a:xfrm>
          <a:prstGeom prst="rect">
            <a:avLst/>
          </a:prstGeom>
          <a:noFill/>
        </p:spPr>
        <p:txBody>
          <a:bodyPr wrap="square" lIns="68580" tIns="34290" rIns="68580" bIns="34290">
            <a:spAutoFit/>
          </a:bodyPr>
          <a:lstStyle/>
          <a:p>
            <a:pPr marL="342900" indent="-342900">
              <a:lnSpc>
                <a:spcPct val="150000"/>
              </a:lnSpc>
              <a:buFont typeface="Wingdings" panose="05000000000000000000" pitchFamily="2" charset="2"/>
              <a:buChar char="Ø"/>
            </a:pPr>
            <a:r>
              <a:rPr lang="fr-FR" sz="2100" b="1" dirty="0">
                <a:latin typeface="Times New Roman" panose="02020603050405020304" pitchFamily="18" charset="0"/>
                <a:ea typeface="Calibri" panose="020F0502020204030204" pitchFamily="34" charset="0"/>
              </a:rPr>
              <a:t>De plus, la durée de vie des contacts des relais était limitée, de sorte que certains relais devaient être remplacés. </a:t>
            </a:r>
            <a:endParaRPr lang="fr-FR" sz="2100" b="1" dirty="0"/>
          </a:p>
        </p:txBody>
      </p:sp>
      <p:pic>
        <p:nvPicPr>
          <p:cNvPr id="6" name="Image 5">
            <a:extLst>
              <a:ext uri="{FF2B5EF4-FFF2-40B4-BE49-F238E27FC236}">
                <a16:creationId xmlns="" xmlns:a16="http://schemas.microsoft.com/office/drawing/2014/main" id="{7F74C43F-9A0A-40B6-B8C9-CA5934D6C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266" y="434721"/>
            <a:ext cx="4419475" cy="4536000"/>
          </a:xfrm>
          <a:prstGeom prst="rect">
            <a:avLst/>
          </a:prstGeom>
        </p:spPr>
      </p:pic>
      <p:sp>
        <p:nvSpPr>
          <p:cNvPr id="8" name="ZoneTexte 7">
            <a:extLst>
              <a:ext uri="{FF2B5EF4-FFF2-40B4-BE49-F238E27FC236}">
                <a16:creationId xmlns="" xmlns:a16="http://schemas.microsoft.com/office/drawing/2014/main" id="{C8F86BEC-3209-4AE1-ADB7-D5EDFCC85A24}"/>
              </a:ext>
            </a:extLst>
          </p:cNvPr>
          <p:cNvSpPr txBox="1"/>
          <p:nvPr/>
        </p:nvSpPr>
        <p:spPr>
          <a:xfrm>
            <a:off x="1" y="0"/>
            <a:ext cx="8884739" cy="392415"/>
          </a:xfrm>
          <a:prstGeom prst="rect">
            <a:avLst/>
          </a:prstGeom>
          <a:noFill/>
        </p:spPr>
        <p:txBody>
          <a:bodyPr wrap="square" lIns="68580" tIns="34290" rIns="68580" bIns="34290">
            <a:spAutoFit/>
          </a:bodyPr>
          <a:lstStyle/>
          <a:p>
            <a:r>
              <a:rPr lang="fr-FR" sz="2100" b="1" dirty="0">
                <a:latin typeface="Times New Roman" panose="02020603050405020304" pitchFamily="18" charset="0"/>
                <a:ea typeface="Calibri" panose="020F0502020204030204" pitchFamily="34" charset="0"/>
              </a:rPr>
              <a:t>Dans certains cas, un panneau de contrôle couvrait un mur entier. </a:t>
            </a:r>
            <a:endParaRPr lang="fr-FR" sz="2100" b="1" dirty="0"/>
          </a:p>
        </p:txBody>
      </p:sp>
    </p:spTree>
    <p:extLst>
      <p:ext uri="{BB962C8B-B14F-4D97-AF65-F5344CB8AC3E}">
        <p14:creationId xmlns:p14="http://schemas.microsoft.com/office/powerpoint/2010/main" val="29937107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129" y="116699"/>
            <a:ext cx="6860021" cy="469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833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427"/>
            <a:ext cx="3480761" cy="392415"/>
          </a:xfrm>
          <a:prstGeom prst="rect">
            <a:avLst/>
          </a:prstGeom>
        </p:spPr>
        <p:txBody>
          <a:bodyPr wrap="none" lIns="68580" tIns="34290" rIns="68580" bIns="34290">
            <a:spAutoFit/>
          </a:bodyPr>
          <a:lstStyle/>
          <a:p>
            <a:r>
              <a:rPr lang="fr-FR" sz="2100" b="1" dirty="0">
                <a:solidFill>
                  <a:srgbClr val="0033CC"/>
                </a:solidFill>
                <a:latin typeface="Times New Roman" pitchFamily="18" charset="0"/>
                <a:cs typeface="Times New Roman" pitchFamily="18" charset="0"/>
              </a:rPr>
              <a:t>Cartes de sorties analogiques</a:t>
            </a:r>
            <a:endParaRPr lang="fr-FR" sz="2100" dirty="0">
              <a:solidFill>
                <a:srgbClr val="0033CC"/>
              </a:solidFill>
              <a:latin typeface="Times New Roman" pitchFamily="18" charset="0"/>
              <a:cs typeface="Times New Roman" pitchFamily="18" charset="0"/>
            </a:endParaRPr>
          </a:p>
        </p:txBody>
      </p:sp>
      <p:sp>
        <p:nvSpPr>
          <p:cNvPr id="3" name="Rectangle 2"/>
          <p:cNvSpPr/>
          <p:nvPr/>
        </p:nvSpPr>
        <p:spPr>
          <a:xfrm>
            <a:off x="0" y="545890"/>
            <a:ext cx="3173105" cy="3947234"/>
          </a:xfrm>
          <a:prstGeom prst="rect">
            <a:avLst/>
          </a:prstGeom>
        </p:spPr>
        <p:txBody>
          <a:bodyPr wrap="square" lIns="68580" tIns="34290" rIns="68580" bIns="34290">
            <a:spAutoFit/>
          </a:bodyPr>
          <a:lstStyle/>
          <a:p>
            <a:pPr algn="just">
              <a:lnSpc>
                <a:spcPct val="150000"/>
              </a:lnSpc>
            </a:pPr>
            <a:r>
              <a:rPr lang="fr-FR" sz="2100" b="1" dirty="0">
                <a:latin typeface="Times New Roman" pitchFamily="18" charset="0"/>
                <a:cs typeface="Times New Roman" pitchFamily="18" charset="0"/>
              </a:rPr>
              <a:t>Les cartes de sorties analogiques sont utilisées dans les applications nécessitant le contrôle</a:t>
            </a:r>
          </a:p>
          <a:p>
            <a:pPr algn="just">
              <a:lnSpc>
                <a:spcPct val="150000"/>
              </a:lnSpc>
            </a:pPr>
            <a:r>
              <a:rPr lang="fr-FR" sz="2100" b="1" dirty="0">
                <a:latin typeface="Times New Roman" pitchFamily="18" charset="0"/>
                <a:cs typeface="Times New Roman" pitchFamily="18" charset="0"/>
              </a:rPr>
              <a:t>des actionneurs répondant à des niveaux de tension ou de courant d’une façon continu.</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572" y="751007"/>
            <a:ext cx="5826428" cy="35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147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771" y="173788"/>
            <a:ext cx="8830102" cy="2008242"/>
          </a:xfrm>
          <a:prstGeom prst="rect">
            <a:avLst/>
          </a:prstGeom>
        </p:spPr>
        <p:txBody>
          <a:bodyPr wrap="square" lIns="68580" tIns="34290" rIns="68580" bIns="34290">
            <a:spAutoFit/>
          </a:bodyPr>
          <a:lstStyle/>
          <a:p>
            <a:pPr algn="just">
              <a:lnSpc>
                <a:spcPct val="150000"/>
              </a:lnSpc>
            </a:pPr>
            <a:r>
              <a:rPr lang="fr-FR" sz="2100" b="1" dirty="0">
                <a:latin typeface="Times New Roman" pitchFamily="18" charset="0"/>
                <a:cs typeface="Times New Roman" pitchFamily="18" charset="0"/>
              </a:rPr>
              <a:t>les cartes de sorties analogiques sont </a:t>
            </a:r>
            <a:r>
              <a:rPr lang="fr-FR" sz="2100" b="1" dirty="0">
                <a:latin typeface="Times New Roman" pitchFamily="18" charset="0"/>
                <a:cs typeface="Times New Roman" pitchFamily="18" charset="0"/>
              </a:rPr>
              <a:t>généralement connectées </a:t>
            </a:r>
            <a:r>
              <a:rPr lang="fr-FR" sz="2100" b="1" dirty="0">
                <a:latin typeface="Times New Roman" pitchFamily="18" charset="0"/>
                <a:cs typeface="Times New Roman" pitchFamily="18" charset="0"/>
              </a:rPr>
              <a:t>à </a:t>
            </a:r>
            <a:r>
              <a:rPr lang="fr-FR" sz="2100" b="1" dirty="0">
                <a:latin typeface="Times New Roman" pitchFamily="18" charset="0"/>
                <a:cs typeface="Times New Roman" pitchFamily="18" charset="0"/>
              </a:rPr>
              <a:t>des dispositifs </a:t>
            </a:r>
            <a:r>
              <a:rPr lang="fr-FR" sz="2100" b="1" dirty="0">
                <a:latin typeface="Times New Roman" pitchFamily="18" charset="0"/>
                <a:cs typeface="Times New Roman" pitchFamily="18" charset="0"/>
              </a:rPr>
              <a:t>de contrôle via des </a:t>
            </a:r>
            <a:r>
              <a:rPr lang="fr-FR" sz="2100" b="1" dirty="0">
                <a:latin typeface="Times New Roman" pitchFamily="18" charset="0"/>
                <a:cs typeface="Times New Roman" pitchFamily="18" charset="0"/>
              </a:rPr>
              <a:t>transducteurs. </a:t>
            </a:r>
            <a:r>
              <a:rPr lang="fr-FR" sz="2100" b="1" dirty="0">
                <a:latin typeface="Times New Roman" pitchFamily="18" charset="0"/>
                <a:cs typeface="Times New Roman" pitchFamily="18" charset="0"/>
              </a:rPr>
              <a:t>Ces </a:t>
            </a:r>
            <a:r>
              <a:rPr lang="fr-FR" sz="2100" b="1" dirty="0">
                <a:latin typeface="Times New Roman" pitchFamily="18" charset="0"/>
                <a:cs typeface="Times New Roman" pitchFamily="18" charset="0"/>
              </a:rPr>
              <a:t>transducteurs amplifient</a:t>
            </a:r>
            <a:r>
              <a:rPr lang="fr-FR" sz="2100" b="1" dirty="0">
                <a:latin typeface="Times New Roman" pitchFamily="18" charset="0"/>
                <a:cs typeface="Times New Roman" pitchFamily="18" charset="0"/>
              </a:rPr>
              <a:t>, réduisent ou modifient le signal de tension en un signal </a:t>
            </a:r>
            <a:r>
              <a:rPr lang="fr-FR" sz="2100" b="1" dirty="0">
                <a:latin typeface="Times New Roman" pitchFamily="18" charset="0"/>
                <a:cs typeface="Times New Roman" pitchFamily="18" charset="0"/>
              </a:rPr>
              <a:t>analogique qui</a:t>
            </a:r>
            <a:r>
              <a:rPr lang="fr-FR" sz="2100" b="1" dirty="0">
                <a:latin typeface="Times New Roman" pitchFamily="18" charset="0"/>
                <a:cs typeface="Times New Roman" pitchFamily="18" charset="0"/>
              </a:rPr>
              <a:t>, à son tour de contrôler l’actionneur de sortie.</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90" y="2356039"/>
            <a:ext cx="8269313" cy="164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34816" y="4316642"/>
            <a:ext cx="2151070" cy="392415"/>
          </a:xfrm>
          <a:prstGeom prst="rect">
            <a:avLst/>
          </a:prstGeom>
        </p:spPr>
        <p:txBody>
          <a:bodyPr wrap="none" lIns="68580" tIns="34290" rIns="68580" bIns="34290">
            <a:spAutoFit/>
          </a:bodyPr>
          <a:lstStyle/>
          <a:p>
            <a:r>
              <a:rPr lang="fr-FR" sz="2100" b="1" dirty="0">
                <a:latin typeface="Times New Roman" pitchFamily="18" charset="0"/>
                <a:cs typeface="Times New Roman" pitchFamily="18" charset="0"/>
              </a:rPr>
              <a:t>Sortie analogique</a:t>
            </a:r>
          </a:p>
        </p:txBody>
      </p:sp>
    </p:spTree>
    <p:extLst>
      <p:ext uri="{BB962C8B-B14F-4D97-AF65-F5344CB8AC3E}">
        <p14:creationId xmlns:p14="http://schemas.microsoft.com/office/powerpoint/2010/main" val="3985199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93" y="135878"/>
            <a:ext cx="8758451" cy="1523494"/>
          </a:xfrm>
          <a:prstGeom prst="rect">
            <a:avLst/>
          </a:prstGeom>
        </p:spPr>
        <p:txBody>
          <a:bodyPr wrap="square" lIns="68580" tIns="34290" rIns="68580" bIns="34290">
            <a:spAutoFit/>
          </a:bodyPr>
          <a:lstStyle/>
          <a:p>
            <a:pPr algn="just">
              <a:lnSpc>
                <a:spcPct val="150000"/>
              </a:lnSpc>
            </a:pPr>
            <a:r>
              <a:rPr lang="fr-FR" sz="2100" b="1" dirty="0">
                <a:latin typeface="Times New Roman" pitchFamily="18" charset="0"/>
                <a:cs typeface="Times New Roman" pitchFamily="18" charset="0"/>
              </a:rPr>
              <a:t>Le tableau </a:t>
            </a:r>
            <a:r>
              <a:rPr lang="fr-FR" sz="2100" b="1" dirty="0">
                <a:latin typeface="Times New Roman" pitchFamily="18" charset="0"/>
                <a:cs typeface="Times New Roman" pitchFamily="18" charset="0"/>
              </a:rPr>
              <a:t>suivant répertorie </a:t>
            </a:r>
            <a:r>
              <a:rPr lang="fr-FR" sz="2100" b="1" dirty="0">
                <a:latin typeface="Times New Roman" pitchFamily="18" charset="0"/>
                <a:cs typeface="Times New Roman" pitchFamily="18" charset="0"/>
              </a:rPr>
              <a:t>certaines des caractéristiques nominales standard </a:t>
            </a:r>
            <a:r>
              <a:rPr lang="fr-FR" sz="2100" b="1" dirty="0">
                <a:latin typeface="Times New Roman" pitchFamily="18" charset="0"/>
                <a:cs typeface="Times New Roman" pitchFamily="18" charset="0"/>
              </a:rPr>
              <a:t>utilisées dans </a:t>
            </a:r>
            <a:r>
              <a:rPr lang="fr-FR" sz="2100" b="1" dirty="0">
                <a:latin typeface="Times New Roman" pitchFamily="18" charset="0"/>
                <a:cs typeface="Times New Roman" pitchFamily="18" charset="0"/>
              </a:rPr>
              <a:t>les automates programmables dotés de capacités de sortie analogique.</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231" y="1256713"/>
            <a:ext cx="3988857" cy="36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973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 xmlns:a16="http://schemas.microsoft.com/office/drawing/2014/main" id="{6A498AEC-B00A-4715-88B8-394F58AE4F46}"/>
              </a:ext>
            </a:extLst>
          </p:cNvPr>
          <p:cNvSpPr>
            <a:spLocks noGrp="1"/>
          </p:cNvSpPr>
          <p:nvPr>
            <p:ph idx="1"/>
          </p:nvPr>
        </p:nvSpPr>
        <p:spPr>
          <a:xfrm>
            <a:off x="0" y="765811"/>
            <a:ext cx="8644691" cy="1805939"/>
          </a:xfrm>
        </p:spPr>
        <p:txBody>
          <a:bodyPr>
            <a:noAutofit/>
          </a:bodyPr>
          <a:lstStyle/>
          <a:p>
            <a:pPr marL="0" indent="0">
              <a:lnSpc>
                <a:spcPct val="150000"/>
              </a:lnSpc>
              <a:buNone/>
            </a:pPr>
            <a:r>
              <a:rPr lang="fr-FR" b="1" dirty="0">
                <a:latin typeface="Times New Roman" panose="02020603050405020304" pitchFamily="18" charset="0"/>
                <a:cs typeface="Times New Roman" panose="02020603050405020304" pitchFamily="18" charset="0"/>
              </a:rPr>
              <a:t>Ce module génère l’ensemble des tensions nécessaires au bon</a:t>
            </a:r>
          </a:p>
          <a:p>
            <a:pPr marL="0" indent="0">
              <a:lnSpc>
                <a:spcPct val="150000"/>
              </a:lnSpc>
              <a:buNone/>
            </a:pPr>
            <a:r>
              <a:rPr lang="fr-FR" b="1" dirty="0">
                <a:latin typeface="Times New Roman" panose="02020603050405020304" pitchFamily="18" charset="0"/>
                <a:cs typeface="Times New Roman" panose="02020603050405020304" pitchFamily="18" charset="0"/>
              </a:rPr>
              <a:t> fonctionnement de l’automatisme</a:t>
            </a:r>
          </a:p>
          <a:p>
            <a:pPr marL="0" indent="0">
              <a:lnSpc>
                <a:spcPct val="150000"/>
              </a:lnSpc>
              <a:buNone/>
            </a:pPr>
            <a:endParaRPr lang="fr-FR" b="1" dirty="0">
              <a:latin typeface="Times New Roman" panose="02020603050405020304" pitchFamily="18" charset="0"/>
              <a:cs typeface="Times New Roman" panose="02020603050405020304" pitchFamily="18" charset="0"/>
            </a:endParaRPr>
          </a:p>
          <a:p>
            <a:pPr marL="0" indent="0">
              <a:lnSpc>
                <a:spcPct val="150000"/>
              </a:lnSpc>
              <a:buNone/>
            </a:pPr>
            <a:endParaRPr lang="fr-FR" b="1" dirty="0">
              <a:latin typeface="Times New Roman" panose="02020603050405020304" pitchFamily="18" charset="0"/>
              <a:cs typeface="Times New Roman" panose="02020603050405020304" pitchFamily="18" charset="0"/>
            </a:endParaRPr>
          </a:p>
          <a:p>
            <a:pPr marL="0" indent="0">
              <a:lnSpc>
                <a:spcPct val="150000"/>
              </a:lnSpc>
              <a:buNone/>
            </a:pPr>
            <a:endParaRPr lang="fr-FR" b="1" dirty="0">
              <a:latin typeface="Times New Roman" panose="02020603050405020304" pitchFamily="18" charset="0"/>
              <a:cs typeface="Times New Roman" panose="02020603050405020304" pitchFamily="18" charset="0"/>
            </a:endParaRPr>
          </a:p>
          <a:p>
            <a:pPr marL="0" indent="0">
              <a:lnSpc>
                <a:spcPct val="150000"/>
              </a:lnSpc>
              <a:buNone/>
            </a:pPr>
            <a:r>
              <a:rPr lang="fr-FR" b="1" dirty="0">
                <a:latin typeface="Times New Roman" panose="02020603050405020304" pitchFamily="18" charset="0"/>
                <a:cs typeface="Times New Roman" panose="02020603050405020304" pitchFamily="18" charset="0"/>
              </a:rPr>
              <a:t>Il faut gérer correctement cette ressource</a:t>
            </a:r>
          </a:p>
        </p:txBody>
      </p:sp>
      <p:graphicFrame>
        <p:nvGraphicFramePr>
          <p:cNvPr id="5" name="Object 6">
            <a:extLst>
              <a:ext uri="{FF2B5EF4-FFF2-40B4-BE49-F238E27FC236}">
                <a16:creationId xmlns="" xmlns:a16="http://schemas.microsoft.com/office/drawing/2014/main" id="{AD2DF984-A98E-4CAB-A54C-62F1648F346D}"/>
              </a:ext>
            </a:extLst>
          </p:cNvPr>
          <p:cNvGraphicFramePr>
            <a:graphicFrameLocks noChangeAspect="1"/>
          </p:cNvGraphicFramePr>
          <p:nvPr>
            <p:extLst>
              <p:ext uri="{D42A27DB-BD31-4B8C-83A1-F6EECF244321}">
                <p14:modId xmlns:p14="http://schemas.microsoft.com/office/powerpoint/2010/main" val="1584403859"/>
              </p:ext>
            </p:extLst>
          </p:nvPr>
        </p:nvGraphicFramePr>
        <p:xfrm>
          <a:off x="3795801" y="1851953"/>
          <a:ext cx="4451261" cy="1870946"/>
        </p:xfrm>
        <a:graphic>
          <a:graphicData uri="http://schemas.openxmlformats.org/presentationml/2006/ole">
            <mc:AlternateContent xmlns:mc="http://schemas.openxmlformats.org/markup-compatibility/2006">
              <mc:Choice xmlns:v="urn:schemas-microsoft-com:vml" Requires="v">
                <p:oleObj spid="_x0000_s1026" name="VISIO" r:id="rId3" imgW="3355848" imgH="1412748" progId="">
                  <p:embed/>
                </p:oleObj>
              </mc:Choice>
              <mc:Fallback>
                <p:oleObj name="VISIO" r:id="rId3" imgW="3355848" imgH="141274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801" y="1851953"/>
                        <a:ext cx="4451261" cy="187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6">
            <a:extLst>
              <a:ext uri="{FF2B5EF4-FFF2-40B4-BE49-F238E27FC236}">
                <a16:creationId xmlns="" xmlns:a16="http://schemas.microsoft.com/office/drawing/2014/main" id="{32F5A350-D94D-48A3-9FC9-2F4244333595}"/>
              </a:ext>
            </a:extLst>
          </p:cNvPr>
          <p:cNvGraphicFramePr>
            <a:graphicFrameLocks noChangeAspect="1"/>
          </p:cNvGraphicFramePr>
          <p:nvPr>
            <p:extLst>
              <p:ext uri="{D42A27DB-BD31-4B8C-83A1-F6EECF244321}">
                <p14:modId xmlns:p14="http://schemas.microsoft.com/office/powerpoint/2010/main" val="2182936365"/>
              </p:ext>
            </p:extLst>
          </p:nvPr>
        </p:nvGraphicFramePr>
        <p:xfrm>
          <a:off x="2881367" y="4373314"/>
          <a:ext cx="2035983" cy="652879"/>
        </p:xfrm>
        <a:graphic>
          <a:graphicData uri="http://schemas.openxmlformats.org/presentationml/2006/ole">
            <mc:AlternateContent xmlns:mc="http://schemas.openxmlformats.org/markup-compatibility/2006">
              <mc:Choice xmlns:v="urn:schemas-microsoft-com:vml" Requires="v">
                <p:oleObj spid="_x0000_s1027" name="Equation" r:id="rId5" imgW="787058" imgH="253890" progId="">
                  <p:embed/>
                </p:oleObj>
              </mc:Choice>
              <mc:Fallback>
                <p:oleObj name="Equation" r:id="rId5" imgW="787058" imgH="25389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1367" y="4373314"/>
                        <a:ext cx="2035983" cy="652879"/>
                      </a:xfrm>
                      <a:prstGeom prst="rect">
                        <a:avLst/>
                      </a:prstGeom>
                      <a:solidFill>
                        <a:srgbClr val="FFFFCC"/>
                      </a:solidFill>
                      <a:ln w="9525">
                        <a:solidFill>
                          <a:schemeClr val="tx1"/>
                        </a:solidFill>
                        <a:miter lim="800000"/>
                        <a:headEnd/>
                        <a:tailEnd/>
                      </a:ln>
                    </p:spPr>
                  </p:pic>
                </p:oleObj>
              </mc:Fallback>
            </mc:AlternateContent>
          </a:graphicData>
        </a:graphic>
      </p:graphicFrame>
      <p:sp>
        <p:nvSpPr>
          <p:cNvPr id="7" name="ZoneTexte 6">
            <a:extLst>
              <a:ext uri="{FF2B5EF4-FFF2-40B4-BE49-F238E27FC236}">
                <a16:creationId xmlns="" xmlns:a16="http://schemas.microsoft.com/office/drawing/2014/main" id="{30E1FF63-EA79-466B-B7D6-2674069156C7}"/>
              </a:ext>
            </a:extLst>
          </p:cNvPr>
          <p:cNvSpPr txBox="1"/>
          <p:nvPr/>
        </p:nvSpPr>
        <p:spPr>
          <a:xfrm>
            <a:off x="0" y="267704"/>
            <a:ext cx="4451261"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cs typeface="Times New Roman" panose="02020603050405020304" pitchFamily="18" charset="0"/>
              </a:rPr>
              <a:t>7.4. Module d’alimentation:</a:t>
            </a:r>
          </a:p>
        </p:txBody>
      </p:sp>
    </p:spTree>
    <p:extLst>
      <p:ext uri="{BB962C8B-B14F-4D97-AF65-F5344CB8AC3E}">
        <p14:creationId xmlns:p14="http://schemas.microsoft.com/office/powerpoint/2010/main" val="2100758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47366EFF-CC15-4034-94BB-DE8555BD9DCE}"/>
              </a:ext>
            </a:extLst>
          </p:cNvPr>
          <p:cNvSpPr txBox="1"/>
          <p:nvPr/>
        </p:nvSpPr>
        <p:spPr>
          <a:xfrm>
            <a:off x="1504" y="0"/>
            <a:ext cx="3598946" cy="392415"/>
          </a:xfrm>
          <a:prstGeom prst="rect">
            <a:avLst/>
          </a:prstGeom>
          <a:noFill/>
        </p:spPr>
        <p:txBody>
          <a:bodyPr wrap="square" lIns="68580" tIns="34290" rIns="68580" bIns="34290">
            <a:spAutoFit/>
          </a:bodyPr>
          <a:lstStyle/>
          <a:p>
            <a:r>
              <a:rPr lang="fr-FR" sz="2100" b="1" dirty="0">
                <a:solidFill>
                  <a:srgbClr val="0000CC"/>
                </a:solidFill>
                <a:latin typeface="Times New Roman" panose="02020603050405020304" pitchFamily="18" charset="0"/>
                <a:cs typeface="Times New Roman" panose="02020603050405020304" pitchFamily="18" charset="0"/>
              </a:rPr>
              <a:t>Calcul du bilan de puissance:</a:t>
            </a:r>
          </a:p>
        </p:txBody>
      </p:sp>
      <p:graphicFrame>
        <p:nvGraphicFramePr>
          <p:cNvPr id="4" name="Object 1029">
            <a:extLst>
              <a:ext uri="{FF2B5EF4-FFF2-40B4-BE49-F238E27FC236}">
                <a16:creationId xmlns="" xmlns:a16="http://schemas.microsoft.com/office/drawing/2014/main" id="{380DBF21-421B-4C67-BE46-502CDF81AF15}"/>
              </a:ext>
            </a:extLst>
          </p:cNvPr>
          <p:cNvGraphicFramePr>
            <a:graphicFrameLocks noChangeAspect="1"/>
          </p:cNvGraphicFramePr>
          <p:nvPr>
            <p:extLst>
              <p:ext uri="{D42A27DB-BD31-4B8C-83A1-F6EECF244321}">
                <p14:modId xmlns:p14="http://schemas.microsoft.com/office/powerpoint/2010/main" val="1584578596"/>
              </p:ext>
            </p:extLst>
          </p:nvPr>
        </p:nvGraphicFramePr>
        <p:xfrm>
          <a:off x="5097792" y="196207"/>
          <a:ext cx="3699185" cy="2970000"/>
        </p:xfrm>
        <a:graphic>
          <a:graphicData uri="http://schemas.openxmlformats.org/presentationml/2006/ole">
            <mc:AlternateContent xmlns:mc="http://schemas.openxmlformats.org/markup-compatibility/2006">
              <mc:Choice xmlns:v="urn:schemas-microsoft-com:vml" Requires="v">
                <p:oleObj spid="_x0000_s2050" name="VISIO" r:id="rId3" imgW="4051659" imgH="3251369" progId="">
                  <p:embed/>
                </p:oleObj>
              </mc:Choice>
              <mc:Fallback>
                <p:oleObj name="VISIO" r:id="rId3" imgW="4051659" imgH="325136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792" y="196207"/>
                        <a:ext cx="3699185" cy="29700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ZoneTexte 5">
            <a:extLst>
              <a:ext uri="{FF2B5EF4-FFF2-40B4-BE49-F238E27FC236}">
                <a16:creationId xmlns="" xmlns:a16="http://schemas.microsoft.com/office/drawing/2014/main" id="{F96B2016-D3CF-4F07-B9B4-DAC96840ACF8}"/>
              </a:ext>
            </a:extLst>
          </p:cNvPr>
          <p:cNvSpPr txBox="1"/>
          <p:nvPr/>
        </p:nvSpPr>
        <p:spPr>
          <a:xfrm>
            <a:off x="9857" y="1127210"/>
            <a:ext cx="4615614" cy="715580"/>
          </a:xfrm>
          <a:prstGeom prst="rect">
            <a:avLst/>
          </a:prstGeom>
          <a:noFill/>
        </p:spPr>
        <p:txBody>
          <a:bodyPr wrap="square" lIns="68580" tIns="34290" rIns="68580" bIns="34290">
            <a:spAutoFit/>
          </a:bodyPr>
          <a:lstStyle/>
          <a:p>
            <a:r>
              <a:rPr lang="fr-FR" sz="2100" b="1" dirty="0">
                <a:latin typeface="Times New Roman" panose="02020603050405020304" pitchFamily="18" charset="0"/>
                <a:cs typeface="Times New Roman" panose="02020603050405020304" pitchFamily="18" charset="0"/>
              </a:rPr>
              <a:t>Choix du bloc d’alimentation:</a:t>
            </a:r>
          </a:p>
          <a:p>
            <a:r>
              <a:rPr lang="fr-FR" sz="2100" b="1" dirty="0">
                <a:latin typeface="Times New Roman" panose="02020603050405020304" pitchFamily="18" charset="0"/>
                <a:cs typeface="Times New Roman" panose="02020603050405020304" pitchFamily="18" charset="0"/>
              </a:rPr>
              <a:t>On doit avoir au moins 1.008 A</a:t>
            </a:r>
          </a:p>
        </p:txBody>
      </p:sp>
      <p:graphicFrame>
        <p:nvGraphicFramePr>
          <p:cNvPr id="7" name="Object 7">
            <a:extLst>
              <a:ext uri="{FF2B5EF4-FFF2-40B4-BE49-F238E27FC236}">
                <a16:creationId xmlns="" xmlns:a16="http://schemas.microsoft.com/office/drawing/2014/main" id="{259516C6-4844-47C6-B807-BF7F9445F9DB}"/>
              </a:ext>
            </a:extLst>
          </p:cNvPr>
          <p:cNvGraphicFramePr>
            <a:graphicFrameLocks noChangeAspect="1"/>
          </p:cNvGraphicFramePr>
          <p:nvPr>
            <p:extLst>
              <p:ext uri="{D42A27DB-BD31-4B8C-83A1-F6EECF244321}">
                <p14:modId xmlns:p14="http://schemas.microsoft.com/office/powerpoint/2010/main" val="755488356"/>
              </p:ext>
            </p:extLst>
          </p:nvPr>
        </p:nvGraphicFramePr>
        <p:xfrm>
          <a:off x="250407" y="2571751"/>
          <a:ext cx="4114800" cy="1983581"/>
        </p:xfrm>
        <a:graphic>
          <a:graphicData uri="http://schemas.openxmlformats.org/presentationml/2006/ole">
            <mc:AlternateContent xmlns:mc="http://schemas.openxmlformats.org/markup-compatibility/2006">
              <mc:Choice xmlns:v="urn:schemas-microsoft-com:vml" Requires="v">
                <p:oleObj spid="_x0000_s2051" name="VISIO" r:id="rId5" imgW="2219816" imgH="1069589" progId="">
                  <p:embed/>
                </p:oleObj>
              </mc:Choice>
              <mc:Fallback>
                <p:oleObj name="VISIO" r:id="rId5" imgW="2219816" imgH="106958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407" y="2571751"/>
                        <a:ext cx="4114800" cy="1983581"/>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5100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987B221E-FB9B-4705-BC62-0C2134A19CE9}"/>
              </a:ext>
            </a:extLst>
          </p:cNvPr>
          <p:cNvSpPr txBox="1"/>
          <p:nvPr/>
        </p:nvSpPr>
        <p:spPr>
          <a:xfrm>
            <a:off x="141391" y="53533"/>
            <a:ext cx="4430609" cy="1523494"/>
          </a:xfrm>
          <a:prstGeom prst="rect">
            <a:avLst/>
          </a:prstGeom>
          <a:noFill/>
        </p:spPr>
        <p:txBody>
          <a:bodyPr wrap="square" lIns="68580" tIns="34290" rIns="68580" bIns="34290">
            <a:spAutoFit/>
          </a:bodyPr>
          <a:lstStyle/>
          <a:p>
            <a:pPr marL="342900" indent="-342900" algn="just">
              <a:lnSpc>
                <a:spcPct val="150000"/>
              </a:lnSpc>
              <a:buFont typeface="Wingdings" panose="05000000000000000000" pitchFamily="2" charset="2"/>
              <a:buChar char="Ø"/>
            </a:pPr>
            <a:r>
              <a:rPr lang="fr-FR" sz="2100" b="1" dirty="0">
                <a:latin typeface="Times New Roman" panose="02020603050405020304" pitchFamily="18" charset="0"/>
                <a:ea typeface="Calibri" panose="020F0502020204030204" pitchFamily="34" charset="0"/>
              </a:rPr>
              <a:t>Si un remplacement était nécessaire, la machine devait être arrêtée et la production aussi.</a:t>
            </a:r>
            <a:endParaRPr lang="fr-FR" sz="2100" b="1" dirty="0"/>
          </a:p>
        </p:txBody>
      </p:sp>
      <p:sp>
        <p:nvSpPr>
          <p:cNvPr id="3" name="ZoneTexte 2">
            <a:extLst>
              <a:ext uri="{FF2B5EF4-FFF2-40B4-BE49-F238E27FC236}">
                <a16:creationId xmlns="" xmlns:a16="http://schemas.microsoft.com/office/drawing/2014/main" id="{376B190B-9FC1-4BB9-841C-BAF4C48B9868}"/>
              </a:ext>
            </a:extLst>
          </p:cNvPr>
          <p:cNvSpPr txBox="1"/>
          <p:nvPr/>
        </p:nvSpPr>
        <p:spPr>
          <a:xfrm>
            <a:off x="141391" y="1525186"/>
            <a:ext cx="4430609" cy="2492990"/>
          </a:xfrm>
          <a:prstGeom prst="rect">
            <a:avLst/>
          </a:prstGeom>
          <a:noFill/>
        </p:spPr>
        <p:txBody>
          <a:bodyPr wrap="square" lIns="68580" tIns="34290" rIns="68580" bIns="34290">
            <a:spAutoFit/>
          </a:bodyPr>
          <a:lstStyle/>
          <a:p>
            <a:pPr marL="342900" indent="-342900" algn="just">
              <a:lnSpc>
                <a:spcPct val="150000"/>
              </a:lnSpc>
              <a:buFont typeface="Wingdings" panose="05000000000000000000" pitchFamily="2" charset="2"/>
              <a:buChar char="Ø"/>
            </a:pPr>
            <a:r>
              <a:rPr lang="fr-FR" sz="2100" b="1" dirty="0">
                <a:latin typeface="Times New Roman" panose="02020603050405020304" pitchFamily="18" charset="0"/>
                <a:ea typeface="Calibri" panose="020F0502020204030204" pitchFamily="34" charset="0"/>
              </a:rPr>
              <a:t>Le panneau de contrôle n'était utilisé que pour un processus particulier, et il n'était pas facile de s'adapter aux exigences d'un nouveau système.</a:t>
            </a:r>
            <a:endParaRPr lang="fr-FR" sz="2100" b="1" dirty="0"/>
          </a:p>
        </p:txBody>
      </p:sp>
      <p:pic>
        <p:nvPicPr>
          <p:cNvPr id="4" name="Image 3">
            <a:extLst>
              <a:ext uri="{FF2B5EF4-FFF2-40B4-BE49-F238E27FC236}">
                <a16:creationId xmlns="" xmlns:a16="http://schemas.microsoft.com/office/drawing/2014/main" id="{917746CB-C405-43F8-BC64-CF5B2DB73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25" y="170925"/>
            <a:ext cx="4453964" cy="4563000"/>
          </a:xfrm>
          <a:prstGeom prst="rect">
            <a:avLst/>
          </a:prstGeom>
        </p:spPr>
      </p:pic>
    </p:spTree>
    <p:extLst>
      <p:ext uri="{BB962C8B-B14F-4D97-AF65-F5344CB8AC3E}">
        <p14:creationId xmlns:p14="http://schemas.microsoft.com/office/powerpoint/2010/main" val="1344950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154B201C-EF9C-435D-B766-65E0B0252B63}"/>
              </a:ext>
            </a:extLst>
          </p:cNvPr>
          <p:cNvSpPr txBox="1"/>
          <p:nvPr/>
        </p:nvSpPr>
        <p:spPr>
          <a:xfrm>
            <a:off x="0" y="95250"/>
            <a:ext cx="9144000" cy="1523494"/>
          </a:xfrm>
          <a:prstGeom prst="rect">
            <a:avLst/>
          </a:prstGeom>
          <a:noFill/>
        </p:spPr>
        <p:txBody>
          <a:bodyPr wrap="square" lIns="68580" tIns="34290" rIns="68580" bIns="34290">
            <a:spAutoFit/>
          </a:bodyPr>
          <a:lstStyle/>
          <a:p>
            <a:pPr>
              <a:lnSpc>
                <a:spcPct val="150000"/>
              </a:lnSpc>
            </a:pPr>
            <a:r>
              <a:rPr lang="fr-FR" sz="2100" b="1" dirty="0">
                <a:latin typeface="Times New Roman" panose="02020603050405020304" pitchFamily="18" charset="0"/>
                <a:ea typeface="Calibri" panose="020F0502020204030204" pitchFamily="34" charset="0"/>
              </a:rPr>
              <a:t>En ce qui concerne la maintenance, les électriciens devaient être très habiles pour trouver les erreurs. En bref, les panneaux de contrôle conventionnels se sont avérés très rigides</a:t>
            </a:r>
            <a:endParaRPr lang="fr-FR" sz="2100" b="1" dirty="0"/>
          </a:p>
        </p:txBody>
      </p:sp>
      <p:sp>
        <p:nvSpPr>
          <p:cNvPr id="4" name="ZoneTexte 3">
            <a:extLst>
              <a:ext uri="{FF2B5EF4-FFF2-40B4-BE49-F238E27FC236}">
                <a16:creationId xmlns="" xmlns:a16="http://schemas.microsoft.com/office/drawing/2014/main" id="{738D050A-DBA0-4F06-9C6D-BF4FAADB99F9}"/>
              </a:ext>
            </a:extLst>
          </p:cNvPr>
          <p:cNvSpPr txBox="1"/>
          <p:nvPr/>
        </p:nvSpPr>
        <p:spPr>
          <a:xfrm>
            <a:off x="0" y="1760965"/>
            <a:ext cx="9144000" cy="2008242"/>
          </a:xfrm>
          <a:prstGeom prst="rect">
            <a:avLst/>
          </a:prstGeom>
          <a:noFill/>
        </p:spPr>
        <p:txBody>
          <a:bodyPr wrap="square" lIns="68580" tIns="34290" rIns="68580" bIns="34290">
            <a:spAutoFit/>
          </a:bodyPr>
          <a:lstStyle/>
          <a:p>
            <a:pPr algn="just">
              <a:lnSpc>
                <a:spcPct val="150000"/>
              </a:lnSpc>
            </a:pPr>
            <a:r>
              <a:rPr lang="fr-FR" sz="2100" b="1" dirty="0">
                <a:latin typeface="Times New Roman" panose="02020603050405020304" pitchFamily="18" charset="0"/>
                <a:ea typeface="Calibri" panose="020F0502020204030204" pitchFamily="34" charset="0"/>
              </a:rPr>
              <a:t>En 1966, l'apparition des relais statiques a permis de réaliser des divers modules supplémentaires tel que le comptage, la temporisation, le pas à pas ... Cependant cette technologie avait le même problème: Donc il faut chercher une solution pour remplacer cette </a:t>
            </a:r>
            <a:r>
              <a:rPr lang="fr-FR" sz="2100" b="1" dirty="0">
                <a:solidFill>
                  <a:srgbClr val="FF0000"/>
                </a:solidFill>
                <a:latin typeface="Times New Roman" panose="02020603050405020304" pitchFamily="18" charset="0"/>
                <a:ea typeface="Calibri" panose="020F0502020204030204" pitchFamily="34" charset="0"/>
              </a:rPr>
              <a:t>technologie câblée</a:t>
            </a:r>
            <a:endParaRPr lang="fr-FR" sz="2100" b="1" dirty="0">
              <a:solidFill>
                <a:srgbClr val="FF0000"/>
              </a:solidFill>
            </a:endParaRPr>
          </a:p>
        </p:txBody>
      </p:sp>
      <p:sp>
        <p:nvSpPr>
          <p:cNvPr id="5" name="ZoneTexte 4">
            <a:extLst>
              <a:ext uri="{FF2B5EF4-FFF2-40B4-BE49-F238E27FC236}">
                <a16:creationId xmlns="" xmlns:a16="http://schemas.microsoft.com/office/drawing/2014/main" id="{E3E3E5AD-948C-4B2B-B171-12D43BBDBE20}"/>
              </a:ext>
            </a:extLst>
          </p:cNvPr>
          <p:cNvSpPr txBox="1"/>
          <p:nvPr/>
        </p:nvSpPr>
        <p:spPr>
          <a:xfrm>
            <a:off x="0" y="3911427"/>
            <a:ext cx="9144000" cy="1038746"/>
          </a:xfrm>
          <a:prstGeom prst="rect">
            <a:avLst/>
          </a:prstGeom>
          <a:noFill/>
        </p:spPr>
        <p:txBody>
          <a:bodyPr wrap="square" lIns="68580" tIns="34290" rIns="68580" bIns="34290">
            <a:spAutoFit/>
          </a:bodyPr>
          <a:lstStyle/>
          <a:p>
            <a:pPr>
              <a:lnSpc>
                <a:spcPct val="150000"/>
              </a:lnSpc>
            </a:pPr>
            <a:r>
              <a:rPr lang="fr-FR" sz="2100" b="1" dirty="0">
                <a:latin typeface="Times New Roman" panose="02020603050405020304" pitchFamily="18" charset="0"/>
                <a:ea typeface="Calibri" panose="020F0502020204030204" pitchFamily="34" charset="0"/>
                <a:cs typeface="Times New Roman" panose="02020603050405020304" pitchFamily="18" charset="0"/>
              </a:rPr>
              <a:t>En 1968 et à la demande de l'industrie automobile nord-américaine, sont apparus les premiers dispositifs de commande logique aisément modifiable : </a:t>
            </a:r>
            <a:endParaRPr lang="fr-FR" sz="2100" dirty="0"/>
          </a:p>
        </p:txBody>
      </p:sp>
    </p:spTree>
    <p:extLst>
      <p:ext uri="{BB962C8B-B14F-4D97-AF65-F5344CB8AC3E}">
        <p14:creationId xmlns:p14="http://schemas.microsoft.com/office/powerpoint/2010/main" val="3804960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5B68D834-D58A-41AD-B0AF-A288EF563E60}"/>
              </a:ext>
            </a:extLst>
          </p:cNvPr>
          <p:cNvSpPr txBox="1"/>
          <p:nvPr/>
        </p:nvSpPr>
        <p:spPr>
          <a:xfrm>
            <a:off x="0" y="-3228"/>
            <a:ext cx="9144000" cy="2008242"/>
          </a:xfrm>
          <a:prstGeom prst="rect">
            <a:avLst/>
          </a:prstGeom>
          <a:noFill/>
        </p:spPr>
        <p:txBody>
          <a:bodyPr wrap="square" lIns="68580" tIns="34290" rIns="68580" bIns="34290">
            <a:spAutoFit/>
          </a:bodyPr>
          <a:lstStyle/>
          <a:p>
            <a:pPr algn="just">
              <a:lnSpc>
                <a:spcPct val="150000"/>
              </a:lnSpc>
              <a:spcAft>
                <a:spcPts val="600"/>
              </a:spcAft>
            </a:pPr>
            <a:r>
              <a:rPr lang="fr-FR"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Les Automates Programmables Industriels: </a:t>
            </a:r>
            <a:r>
              <a:rPr lang="fr-FR" sz="21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API</a:t>
            </a:r>
            <a:r>
              <a:rPr lang="fr-FR" sz="2100" b="1" dirty="0">
                <a:latin typeface="Times New Roman" panose="02020603050405020304" pitchFamily="18" charset="0"/>
                <a:ea typeface="Calibri" panose="020F0502020204030204" pitchFamily="34" charset="0"/>
                <a:cs typeface="Times New Roman" panose="02020603050405020304" pitchFamily="18" charset="0"/>
              </a:rPr>
              <a:t> (</a:t>
            </a:r>
            <a:r>
              <a:rPr lang="fr-FR"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Programmable Logic Controller : </a:t>
            </a:r>
            <a:r>
              <a:rPr lang="fr-FR" sz="21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PLC</a:t>
            </a:r>
            <a:r>
              <a:rPr lang="fr-FR" sz="2100" b="1" dirty="0">
                <a:latin typeface="Times New Roman" panose="02020603050405020304" pitchFamily="18" charset="0"/>
                <a:ea typeface="Calibri" panose="020F0502020204030204" pitchFamily="34" charset="0"/>
                <a:cs typeface="Times New Roman" panose="02020603050405020304" pitchFamily="18" charset="0"/>
              </a:rPr>
              <a:t>): </a:t>
            </a:r>
            <a:r>
              <a:rPr lang="fr-FR"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technologie programmée </a:t>
            </a:r>
            <a:r>
              <a:rPr lang="fr-FR" sz="2100" b="1" dirty="0">
                <a:latin typeface="Times New Roman" panose="02020603050405020304" pitchFamily="18" charset="0"/>
                <a:ea typeface="Calibri" panose="020F0502020204030204" pitchFamily="34" charset="0"/>
                <a:cs typeface="Times New Roman" panose="02020603050405020304" pitchFamily="18" charset="0"/>
              </a:rPr>
              <a:t>: par Allen Bradley, </a:t>
            </a:r>
            <a:r>
              <a:rPr lang="fr-FR" sz="2100" b="1" dirty="0" err="1">
                <a:latin typeface="Times New Roman" panose="02020603050405020304" pitchFamily="18" charset="0"/>
                <a:ea typeface="Calibri" panose="020F0502020204030204" pitchFamily="34" charset="0"/>
                <a:cs typeface="Times New Roman" panose="02020603050405020304" pitchFamily="18" charset="0"/>
              </a:rPr>
              <a:t>Modicom</a:t>
            </a:r>
            <a:r>
              <a:rPr lang="fr-FR" sz="2100" b="1" dirty="0">
                <a:latin typeface="Times New Roman" panose="02020603050405020304" pitchFamily="18" charset="0"/>
                <a:ea typeface="Calibri" panose="020F0502020204030204" pitchFamily="34" charset="0"/>
                <a:cs typeface="Times New Roman" panose="02020603050405020304" pitchFamily="18" charset="0"/>
              </a:rPr>
              <a:t> et Digital Equipement. Le premier dispositif français était le PB6 de Merlin Gerin en 1973.</a:t>
            </a:r>
            <a:endParaRPr lang="fr-FR" sz="21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 11">
            <a:extLst>
              <a:ext uri="{FF2B5EF4-FFF2-40B4-BE49-F238E27FC236}">
                <a16:creationId xmlns="" xmlns:a16="http://schemas.microsoft.com/office/drawing/2014/main" id="{A15F7006-8286-4E4F-816F-B8D570DE0C7B}"/>
              </a:ext>
            </a:extLst>
          </p:cNvPr>
          <p:cNvPicPr>
            <a:picLocks noChangeAspect="1"/>
          </p:cNvPicPr>
          <p:nvPr/>
        </p:nvPicPr>
        <p:blipFill>
          <a:blip r:embed="rId2"/>
          <a:stretch>
            <a:fillRect/>
          </a:stretch>
        </p:blipFill>
        <p:spPr>
          <a:xfrm>
            <a:off x="5451297" y="1953173"/>
            <a:ext cx="3606554" cy="3132000"/>
          </a:xfrm>
          <a:prstGeom prst="rect">
            <a:avLst/>
          </a:prstGeom>
        </p:spPr>
      </p:pic>
      <p:pic>
        <p:nvPicPr>
          <p:cNvPr id="14" name="Image 13">
            <a:extLst>
              <a:ext uri="{FF2B5EF4-FFF2-40B4-BE49-F238E27FC236}">
                <a16:creationId xmlns="" xmlns:a16="http://schemas.microsoft.com/office/drawing/2014/main" id="{2321762E-6153-4483-8E87-836E66066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89" y="1957620"/>
            <a:ext cx="3778889" cy="3240000"/>
          </a:xfrm>
          <a:prstGeom prst="rect">
            <a:avLst/>
          </a:prstGeom>
        </p:spPr>
      </p:pic>
    </p:spTree>
    <p:extLst>
      <p:ext uri="{BB962C8B-B14F-4D97-AF65-F5344CB8AC3E}">
        <p14:creationId xmlns:p14="http://schemas.microsoft.com/office/powerpoint/2010/main" val="939072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 xmlns:a16="http://schemas.microsoft.com/office/drawing/2014/main" id="{208ED61F-B3FD-4E7A-A42C-9FFC4FB6F749}"/>
              </a:ext>
            </a:extLst>
          </p:cNvPr>
          <p:cNvGrpSpPr>
            <a:grpSpLocks noChangeAspect="1"/>
          </p:cNvGrpSpPr>
          <p:nvPr/>
        </p:nvGrpSpPr>
        <p:grpSpPr>
          <a:xfrm>
            <a:off x="-92123" y="2767500"/>
            <a:ext cx="9147612" cy="2376000"/>
            <a:chOff x="0" y="3742890"/>
            <a:chExt cx="12131789" cy="3151110"/>
          </a:xfrm>
        </p:grpSpPr>
        <p:pic>
          <p:nvPicPr>
            <p:cNvPr id="3" name="Image 2">
              <a:extLst>
                <a:ext uri="{FF2B5EF4-FFF2-40B4-BE49-F238E27FC236}">
                  <a16:creationId xmlns="" xmlns:a16="http://schemas.microsoft.com/office/drawing/2014/main" id="{82DF3DDB-243D-474A-A0DE-6EC3A72D7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2890"/>
              <a:ext cx="4391638" cy="3115110"/>
            </a:xfrm>
            <a:prstGeom prst="rect">
              <a:avLst/>
            </a:prstGeom>
          </p:spPr>
        </p:pic>
        <p:pic>
          <p:nvPicPr>
            <p:cNvPr id="4" name="Picture 2" descr="Les automates Siemens pour les nuls">
              <a:extLst>
                <a:ext uri="{FF2B5EF4-FFF2-40B4-BE49-F238E27FC236}">
                  <a16:creationId xmlns="" xmlns:a16="http://schemas.microsoft.com/office/drawing/2014/main" id="{7A6AAE02-36B3-4380-B99D-2B1ADC873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901" y="3942000"/>
              <a:ext cx="4015483" cy="2916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 xmlns:a16="http://schemas.microsoft.com/office/drawing/2014/main" id="{46E0764C-80D5-44BD-9580-62E657F8A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384" y="3870000"/>
              <a:ext cx="3661405" cy="3024000"/>
            </a:xfrm>
            <a:prstGeom prst="rect">
              <a:avLst/>
            </a:prstGeom>
          </p:spPr>
        </p:pic>
      </p:grpSp>
      <p:sp>
        <p:nvSpPr>
          <p:cNvPr id="7" name="ZoneTexte 6">
            <a:extLst>
              <a:ext uri="{FF2B5EF4-FFF2-40B4-BE49-F238E27FC236}">
                <a16:creationId xmlns="" xmlns:a16="http://schemas.microsoft.com/office/drawing/2014/main" id="{4655B7F5-9401-41DF-A868-01573F50B86E}"/>
              </a:ext>
            </a:extLst>
          </p:cNvPr>
          <p:cNvSpPr txBox="1"/>
          <p:nvPr/>
        </p:nvSpPr>
        <p:spPr>
          <a:xfrm>
            <a:off x="0" y="71345"/>
            <a:ext cx="9144000" cy="1038746"/>
          </a:xfrm>
          <a:prstGeom prst="rect">
            <a:avLst/>
          </a:prstGeom>
          <a:noFill/>
        </p:spPr>
        <p:txBody>
          <a:bodyPr wrap="square" lIns="68580" tIns="34290" rIns="68580" bIns="34290">
            <a:spAutoFit/>
          </a:bodyPr>
          <a:lstStyle/>
          <a:p>
            <a:pPr>
              <a:lnSpc>
                <a:spcPct val="150000"/>
              </a:lnSpc>
            </a:pPr>
            <a:r>
              <a:rPr lang="fr-FR" sz="2100" b="1" dirty="0">
                <a:latin typeface="Times New Roman" panose="02020603050405020304" pitchFamily="18" charset="0"/>
                <a:cs typeface="Times New Roman" panose="02020603050405020304" pitchFamily="18" charset="0"/>
              </a:rPr>
              <a:t>Un API est un appareil électronique, </a:t>
            </a:r>
            <a:r>
              <a:rPr lang="fr-FR" sz="2100" b="1" dirty="0">
                <a:solidFill>
                  <a:srgbClr val="FF0000"/>
                </a:solidFill>
                <a:latin typeface="Times New Roman" panose="02020603050405020304" pitchFamily="18" charset="0"/>
                <a:cs typeface="Times New Roman" panose="02020603050405020304" pitchFamily="18" charset="0"/>
              </a:rPr>
              <a:t>programmable</a:t>
            </a:r>
            <a:r>
              <a:rPr lang="fr-FR" sz="2100" b="1" dirty="0">
                <a:latin typeface="Times New Roman" panose="02020603050405020304" pitchFamily="18" charset="0"/>
                <a:cs typeface="Times New Roman" panose="02020603050405020304" pitchFamily="18" charset="0"/>
              </a:rPr>
              <a:t> par un personnel non informaticien. </a:t>
            </a:r>
          </a:p>
        </p:txBody>
      </p:sp>
      <p:sp>
        <p:nvSpPr>
          <p:cNvPr id="10" name="ZoneTexte 9">
            <a:extLst>
              <a:ext uri="{FF2B5EF4-FFF2-40B4-BE49-F238E27FC236}">
                <a16:creationId xmlns="" xmlns:a16="http://schemas.microsoft.com/office/drawing/2014/main" id="{EBDD76E9-DAFF-4928-9F42-E92DFC5AF3E9}"/>
              </a:ext>
            </a:extLst>
          </p:cNvPr>
          <p:cNvSpPr txBox="1"/>
          <p:nvPr/>
        </p:nvSpPr>
        <p:spPr>
          <a:xfrm>
            <a:off x="0" y="1083078"/>
            <a:ext cx="9144000" cy="1523494"/>
          </a:xfrm>
          <a:prstGeom prst="rect">
            <a:avLst/>
          </a:prstGeom>
          <a:noFill/>
        </p:spPr>
        <p:txBody>
          <a:bodyPr wrap="square" lIns="68580" tIns="34290" rIns="68580" bIns="34290">
            <a:spAutoFit/>
          </a:bodyPr>
          <a:lstStyle/>
          <a:p>
            <a:pPr>
              <a:lnSpc>
                <a:spcPct val="150000"/>
              </a:lnSpc>
            </a:pPr>
            <a:r>
              <a:rPr lang="fr-FR" sz="2100" b="1" dirty="0">
                <a:latin typeface="Times New Roman" panose="02020603050405020304" pitchFamily="18" charset="0"/>
                <a:cs typeface="Times New Roman" panose="02020603050405020304" pitchFamily="18" charset="0"/>
              </a:rPr>
              <a:t>Sont destinés à commander au moyen de signaux d'entrées et de sorties, et d'un programme informatique, en temps réel, des processus industriels par un traitement séquentiel.</a:t>
            </a:r>
            <a:endParaRPr lang="fr-FR" sz="2100" dirty="0"/>
          </a:p>
        </p:txBody>
      </p:sp>
    </p:spTree>
    <p:extLst>
      <p:ext uri="{BB962C8B-B14F-4D97-AF65-F5344CB8AC3E}">
        <p14:creationId xmlns:p14="http://schemas.microsoft.com/office/powerpoint/2010/main" val="3509836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2188</Words>
  <Application>Microsoft Office PowerPoint</Application>
  <PresentationFormat>Affichage à l'écran (16:9)</PresentationFormat>
  <Paragraphs>163</Paragraphs>
  <Slides>55</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55</vt:i4>
      </vt:variant>
    </vt:vector>
  </HeadingPairs>
  <TitlesOfParts>
    <vt:vector size="58" baseType="lpstr">
      <vt:lpstr>Thème Office</vt:lpstr>
      <vt:lpstr>VISIO</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tayeb lantri</dc:creator>
  <cp:lastModifiedBy>tayeb lantri</cp:lastModifiedBy>
  <cp:revision>1</cp:revision>
  <dcterms:created xsi:type="dcterms:W3CDTF">2021-06-02T20:47:59Z</dcterms:created>
  <dcterms:modified xsi:type="dcterms:W3CDTF">2021-06-02T20:49:58Z</dcterms:modified>
</cp:coreProperties>
</file>