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65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885617-4D48-4620-B6F3-CE06C056B56F}"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69687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885617-4D48-4620-B6F3-CE06C056B56F}"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398973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885617-4D48-4620-B6F3-CE06C056B56F}"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328943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885617-4D48-4620-B6F3-CE06C056B56F}"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8593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885617-4D48-4620-B6F3-CE06C056B56F}"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31933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885617-4D48-4620-B6F3-CE06C056B56F}" type="datetimeFigureOut">
              <a:rPr lang="fr-FR" smtClean="0"/>
              <a:t>02/06/2021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93517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885617-4D48-4620-B6F3-CE06C056B56F}" type="datetimeFigureOut">
              <a:rPr lang="fr-FR" smtClean="0"/>
              <a:t>02/06/2021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317578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885617-4D48-4620-B6F3-CE06C056B56F}" type="datetimeFigureOut">
              <a:rPr lang="fr-FR" smtClean="0"/>
              <a:t>02/06/2021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413421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885617-4D48-4620-B6F3-CE06C056B56F}" type="datetimeFigureOut">
              <a:rPr lang="fr-FR" smtClean="0"/>
              <a:t>02/06/2021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132488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885617-4D48-4620-B6F3-CE06C056B56F}" type="datetimeFigureOut">
              <a:rPr lang="fr-FR" smtClean="0"/>
              <a:t>02/06/2021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314316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885617-4D48-4620-B6F3-CE06C056B56F}" type="datetimeFigureOut">
              <a:rPr lang="fr-FR" smtClean="0"/>
              <a:t>02/06/2021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729DA8-FAEF-4819-A2BE-047B3F87879E}" type="slidenum">
              <a:rPr lang="fr-FR" smtClean="0"/>
              <a:t>‹N°›</a:t>
            </a:fld>
            <a:endParaRPr lang="fr-FR"/>
          </a:p>
        </p:txBody>
      </p:sp>
    </p:spTree>
    <p:extLst>
      <p:ext uri="{BB962C8B-B14F-4D97-AF65-F5344CB8AC3E}">
        <p14:creationId xmlns:p14="http://schemas.microsoft.com/office/powerpoint/2010/main" val="286376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885617-4D48-4620-B6F3-CE06C056B56F}" type="datetimeFigureOut">
              <a:rPr lang="fr-FR" smtClean="0"/>
              <a:t>02/06/2021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729DA8-FAEF-4819-A2BE-047B3F87879E}" type="slidenum">
              <a:rPr lang="fr-FR" smtClean="0"/>
              <a:t>‹N°›</a:t>
            </a:fld>
            <a:endParaRPr lang="fr-FR"/>
          </a:p>
        </p:txBody>
      </p:sp>
    </p:spTree>
    <p:extLst>
      <p:ext uri="{BB962C8B-B14F-4D97-AF65-F5344CB8AC3E}">
        <p14:creationId xmlns:p14="http://schemas.microsoft.com/office/powerpoint/2010/main" val="324941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echno-science.net/definition/1742.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chno-science.net/definition/13203.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chno-science.net/definition/6006.html" TargetMode="External"/><Relationship Id="rId2" Type="http://schemas.openxmlformats.org/officeDocument/2006/relationships/hyperlink" Target="https://www.techno-science.net/glossaire-definition/Quantu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file:///D:\TRAVAIL\Intranet\systeme\capteur\image\pnp.gi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file:///D:\TRAVAIL\Intranet\systeme\capteur\image\npn.gif"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cabcap.ex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cabact.ex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C4A69DF8-B568-4AC5-9E65-512644F0DAAA}"/>
              </a:ext>
            </a:extLst>
          </p:cNvPr>
          <p:cNvSpPr txBox="1"/>
          <p:nvPr/>
        </p:nvSpPr>
        <p:spPr>
          <a:xfrm>
            <a:off x="1" y="66675"/>
            <a:ext cx="3884696"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7.5. Console de programmation:</a:t>
            </a:r>
            <a:endParaRPr lang="fr-FR" sz="2100" dirty="0">
              <a:solidFill>
                <a:srgbClr val="0000CC"/>
              </a:solidFill>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 xmlns:a16="http://schemas.microsoft.com/office/drawing/2014/main" id="{ED0EE042-D0FD-4409-9B6A-D0675D621D01}"/>
              </a:ext>
            </a:extLst>
          </p:cNvPr>
          <p:cNvSpPr txBox="1"/>
          <p:nvPr/>
        </p:nvSpPr>
        <p:spPr>
          <a:xfrm>
            <a:off x="91741" y="392415"/>
            <a:ext cx="5151020" cy="4431983"/>
          </a:xfrm>
          <a:prstGeom prst="rect">
            <a:avLst/>
          </a:prstGeom>
          <a:noFill/>
        </p:spPr>
        <p:txBody>
          <a:bodyPr wrap="square" lIns="68580" tIns="34290" rIns="68580" bIns="34290">
            <a:spAutoFit/>
          </a:bodyPr>
          <a:lstStyle/>
          <a:p>
            <a:pPr algn="l">
              <a:lnSpc>
                <a:spcPct val="150000"/>
              </a:lnSpc>
            </a:pPr>
            <a:r>
              <a:rPr lang="fr-FR" sz="2100" b="1" dirty="0">
                <a:latin typeface="Times New Roman" panose="02020603050405020304" pitchFamily="18" charset="0"/>
                <a:cs typeface="Times New Roman" panose="02020603050405020304" pitchFamily="18" charset="0"/>
              </a:rPr>
              <a:t>Le dispositif de programmation est utilisé pour introduire le programme souhaité dans la mémoire programmable. Généralement le programme est développé dans un PC ou une console spéciale donnée par le constructeur, puis transféré dans la mémoire du CPU par l’intermédiaire d’un câble de communication adéquat (MPI-bus, TCP/IP...Etc.),</a:t>
            </a:r>
          </a:p>
        </p:txBody>
      </p:sp>
      <p:pic>
        <p:nvPicPr>
          <p:cNvPr id="14" name="Image 13">
            <a:extLst>
              <a:ext uri="{FF2B5EF4-FFF2-40B4-BE49-F238E27FC236}">
                <a16:creationId xmlns="" xmlns:a16="http://schemas.microsoft.com/office/drawing/2014/main" id="{70DFCFAD-A5CC-4A98-95D5-DEB05429B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496" y="155250"/>
            <a:ext cx="3624533" cy="4941000"/>
          </a:xfrm>
          <a:prstGeom prst="rect">
            <a:avLst/>
          </a:prstGeom>
        </p:spPr>
      </p:pic>
    </p:spTree>
    <p:extLst>
      <p:ext uri="{BB962C8B-B14F-4D97-AF65-F5344CB8AC3E}">
        <p14:creationId xmlns:p14="http://schemas.microsoft.com/office/powerpoint/2010/main" val="42177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2A27E810-7E7C-4069-AA18-7F87F3D6BDC8}"/>
              </a:ext>
            </a:extLst>
          </p:cNvPr>
          <p:cNvSpPr txBox="1"/>
          <p:nvPr/>
        </p:nvSpPr>
        <p:spPr>
          <a:xfrm>
            <a:off x="1505" y="0"/>
            <a:ext cx="2705601"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Principales fonctions:</a:t>
            </a:r>
          </a:p>
        </p:txBody>
      </p:sp>
      <p:sp>
        <p:nvSpPr>
          <p:cNvPr id="5" name="ZoneTexte 4">
            <a:extLst>
              <a:ext uri="{FF2B5EF4-FFF2-40B4-BE49-F238E27FC236}">
                <a16:creationId xmlns="" xmlns:a16="http://schemas.microsoft.com/office/drawing/2014/main" id="{079C499B-ED37-4982-BAB3-DA1619246B9A}"/>
              </a:ext>
            </a:extLst>
          </p:cNvPr>
          <p:cNvSpPr txBox="1"/>
          <p:nvPr/>
        </p:nvSpPr>
        <p:spPr>
          <a:xfrm>
            <a:off x="27073" y="536131"/>
            <a:ext cx="3687677" cy="3462486"/>
          </a:xfrm>
          <a:prstGeom prst="rect">
            <a:avLst/>
          </a:prstGeom>
          <a:noFill/>
        </p:spPr>
        <p:txBody>
          <a:bodyPr wrap="square" lIns="68580" tIns="34290" rIns="68580" bIns="34290">
            <a:spAutoFit/>
          </a:bodyPr>
          <a:lstStyle/>
          <a:p>
            <a:pPr>
              <a:lnSpc>
                <a:spcPct val="150000"/>
              </a:lnSpc>
            </a:pPr>
            <a:r>
              <a:rPr lang="fr-FR" sz="2100" b="1" dirty="0">
                <a:solidFill>
                  <a:srgbClr val="FF0000"/>
                </a:solidFill>
                <a:latin typeface="Times New Roman" panose="02020603050405020304" pitchFamily="18" charset="0"/>
                <a:cs typeface="Times New Roman" panose="02020603050405020304" pitchFamily="18" charset="0"/>
              </a:rPr>
              <a:t>Cartes de comptage rapide: </a:t>
            </a:r>
            <a:r>
              <a:rPr lang="fr-FR" sz="2100" b="1" dirty="0">
                <a:latin typeface="Times New Roman" panose="02020603050405020304" pitchFamily="18" charset="0"/>
                <a:cs typeface="Times New Roman" panose="02020603050405020304" pitchFamily="18" charset="0"/>
              </a:rPr>
              <a:t>elles permettent d'acquérir des informations de fréquences élevées incompatibles avec le temps de traitement de l'automate. (Signal issu d'un codeur de position).</a:t>
            </a:r>
          </a:p>
        </p:txBody>
      </p:sp>
      <p:pic>
        <p:nvPicPr>
          <p:cNvPr id="4" name="Image 3">
            <a:extLst>
              <a:ext uri="{FF2B5EF4-FFF2-40B4-BE49-F238E27FC236}">
                <a16:creationId xmlns="" xmlns:a16="http://schemas.microsoft.com/office/drawing/2014/main" id="{1FD46110-4E54-4C71-B0A7-B94CA21BC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896" y="168750"/>
            <a:ext cx="4806000" cy="4806000"/>
          </a:xfrm>
          <a:prstGeom prst="rect">
            <a:avLst/>
          </a:prstGeom>
        </p:spPr>
      </p:pic>
    </p:spTree>
    <p:extLst>
      <p:ext uri="{BB962C8B-B14F-4D97-AF65-F5344CB8AC3E}">
        <p14:creationId xmlns:p14="http://schemas.microsoft.com/office/powerpoint/2010/main" val="24015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C251C18-6213-48D4-A55B-86A58491A362}"/>
              </a:ext>
            </a:extLst>
          </p:cNvPr>
          <p:cNvSpPr txBox="1"/>
          <p:nvPr/>
        </p:nvSpPr>
        <p:spPr>
          <a:xfrm>
            <a:off x="109686" y="859910"/>
            <a:ext cx="6591300" cy="2008242"/>
          </a:xfrm>
          <a:prstGeom prst="rect">
            <a:avLst/>
          </a:prstGeom>
          <a:noFill/>
        </p:spPr>
        <p:txBody>
          <a:bodyPr wrap="square" lIns="68580" tIns="34290" rIns="68580" bIns="34290">
            <a:spAutoFit/>
          </a:bodyPr>
          <a:lstStyle/>
          <a:p>
            <a:pPr algn="just">
              <a:lnSpc>
                <a:spcPct val="150000"/>
              </a:lnSpc>
            </a:pPr>
            <a:r>
              <a:rPr lang="fr-FR" sz="2100" b="1" dirty="0">
                <a:solidFill>
                  <a:srgbClr val="FF0000"/>
                </a:solidFill>
                <a:latin typeface="Times New Roman" panose="02020603050405020304" pitchFamily="18" charset="0"/>
                <a:cs typeface="Times New Roman" panose="02020603050405020304" pitchFamily="18" charset="0"/>
              </a:rPr>
              <a:t>Cartes de communication (RS485, Ethernet ...) </a:t>
            </a:r>
            <a:r>
              <a:rPr lang="fr-FR" sz="2100" b="1" dirty="0">
                <a:latin typeface="Times New Roman" panose="02020603050405020304" pitchFamily="18" charset="0"/>
                <a:cs typeface="Times New Roman" panose="02020603050405020304" pitchFamily="18" charset="0"/>
              </a:rPr>
              <a:t>: Ils permettent d'établir des communications à distance avec d'autres systèmes de traitement par lignes séries: paires téléphoniques, </a:t>
            </a:r>
            <a:r>
              <a:rPr lang="fr-FR" sz="2100" b="1" dirty="0" err="1">
                <a:latin typeface="Times New Roman" panose="02020603050405020304" pitchFamily="18" charset="0"/>
                <a:cs typeface="Times New Roman" panose="02020603050405020304" pitchFamily="18" charset="0"/>
              </a:rPr>
              <a:t>coaxes</a:t>
            </a:r>
            <a:r>
              <a:rPr lang="fr-FR" sz="2100" b="1" dirty="0">
                <a:latin typeface="Times New Roman" panose="02020603050405020304" pitchFamily="18" charset="0"/>
                <a:cs typeface="Times New Roman" panose="02020603050405020304" pitchFamily="18" charset="0"/>
              </a:rPr>
              <a:t>, fibres optiques, ...</a:t>
            </a:r>
          </a:p>
        </p:txBody>
      </p:sp>
      <p:pic>
        <p:nvPicPr>
          <p:cNvPr id="4" name="Image 3">
            <a:extLst>
              <a:ext uri="{FF2B5EF4-FFF2-40B4-BE49-F238E27FC236}">
                <a16:creationId xmlns="" xmlns:a16="http://schemas.microsoft.com/office/drawing/2014/main" id="{84C35C23-4A12-4A48-B2C7-A294B1F4BBEB}"/>
              </a:ext>
            </a:extLst>
          </p:cNvPr>
          <p:cNvPicPr>
            <a:picLocks noChangeAspect="1"/>
          </p:cNvPicPr>
          <p:nvPr/>
        </p:nvPicPr>
        <p:blipFill rotWithShape="1">
          <a:blip r:embed="rId2">
            <a:extLst>
              <a:ext uri="{28A0092B-C50C-407E-A947-70E740481C1C}">
                <a14:useLocalDpi xmlns:a14="http://schemas.microsoft.com/office/drawing/2010/main" val="0"/>
              </a:ext>
            </a:extLst>
          </a:blip>
          <a:srcRect l="40546" t="28896" r="39927" b="30788"/>
          <a:stretch/>
        </p:blipFill>
        <p:spPr>
          <a:xfrm>
            <a:off x="6837150" y="174110"/>
            <a:ext cx="2197164" cy="4536000"/>
          </a:xfrm>
          <a:prstGeom prst="rect">
            <a:avLst/>
          </a:prstGeom>
        </p:spPr>
      </p:pic>
    </p:spTree>
    <p:extLst>
      <p:ext uri="{BB962C8B-B14F-4D97-AF65-F5344CB8AC3E}">
        <p14:creationId xmlns:p14="http://schemas.microsoft.com/office/powerpoint/2010/main" val="173003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1B86DD2-DA9E-4214-AD75-2ECAC8A8B5E8}"/>
              </a:ext>
            </a:extLst>
          </p:cNvPr>
          <p:cNvSpPr txBox="1"/>
          <p:nvPr/>
        </p:nvSpPr>
        <p:spPr>
          <a:xfrm>
            <a:off x="0" y="0"/>
            <a:ext cx="9144000" cy="2492990"/>
          </a:xfrm>
          <a:prstGeom prst="rect">
            <a:avLst/>
          </a:prstGeom>
          <a:noFill/>
        </p:spPr>
        <p:txBody>
          <a:bodyPr wrap="square" lIns="68580" tIns="34290" rIns="68580" bIns="34290">
            <a:spAutoFit/>
          </a:bodyPr>
          <a:lstStyle/>
          <a:p>
            <a:pPr algn="just">
              <a:lnSpc>
                <a:spcPct val="150000"/>
              </a:lnSpc>
            </a:pPr>
            <a:r>
              <a:rPr lang="fr-FR" sz="2100" b="1" dirty="0">
                <a:solidFill>
                  <a:srgbClr val="FF0000"/>
                </a:solidFill>
                <a:latin typeface="Times New Roman" panose="02020603050405020304" pitchFamily="18" charset="0"/>
                <a:cs typeface="Times New Roman" panose="02020603050405020304" pitchFamily="18" charset="0"/>
              </a:rPr>
              <a:t>Cartes d'entrées / sorties déportées: </a:t>
            </a:r>
            <a:r>
              <a:rPr lang="fr-FR" sz="2100" b="1" dirty="0">
                <a:latin typeface="Times New Roman" panose="02020603050405020304" pitchFamily="18" charset="0"/>
                <a:cs typeface="Times New Roman" panose="02020603050405020304" pitchFamily="18" charset="0"/>
              </a:rPr>
              <a:t>Elles  permettant de décentraliser des châssis entrées / sorties industrielles sur des distances importantes (ordre du km). Cette possibilité de décentralisation permet, dans de nombreux cas, de réduire substantiellement le volume de câblage entre le processus et</a:t>
            </a:r>
          </a:p>
          <a:p>
            <a:pPr algn="just">
              <a:lnSpc>
                <a:spcPct val="150000"/>
              </a:lnSpc>
            </a:pPr>
            <a:r>
              <a:rPr lang="fr-FR" sz="2100" b="1" dirty="0">
                <a:latin typeface="Times New Roman" panose="02020603050405020304" pitchFamily="18" charset="0"/>
                <a:cs typeface="Times New Roman" panose="02020603050405020304" pitchFamily="18" charset="0"/>
              </a:rPr>
              <a:t>l'automate.</a:t>
            </a:r>
            <a:endParaRPr lang="fr-FR" sz="21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 xmlns:a16="http://schemas.microsoft.com/office/drawing/2014/main" id="{98B09175-E4F7-4512-87E4-EC92616D2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2308500"/>
            <a:ext cx="6925875" cy="2835000"/>
          </a:xfrm>
          <a:prstGeom prst="rect">
            <a:avLst/>
          </a:prstGeom>
        </p:spPr>
      </p:pic>
    </p:spTree>
    <p:extLst>
      <p:ext uri="{BB962C8B-B14F-4D97-AF65-F5344CB8AC3E}">
        <p14:creationId xmlns:p14="http://schemas.microsoft.com/office/powerpoint/2010/main" val="297010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18341FA8-26F0-4B40-9A03-C3C7114A713B}"/>
              </a:ext>
            </a:extLst>
          </p:cNvPr>
          <p:cNvSpPr txBox="1"/>
          <p:nvPr/>
        </p:nvSpPr>
        <p:spPr>
          <a:xfrm>
            <a:off x="132096" y="621601"/>
            <a:ext cx="5213434" cy="2008242"/>
          </a:xfrm>
          <a:prstGeom prst="rect">
            <a:avLst/>
          </a:prstGeom>
          <a:noFill/>
        </p:spPr>
        <p:txBody>
          <a:bodyPr wrap="square" lIns="68580" tIns="34290" rIns="68580" bIns="34290">
            <a:spAutoFit/>
          </a:bodyPr>
          <a:lstStyle/>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Cartes de régulation PID.</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Cartes de commande d'axe.</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Cartes de pesage.</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Cartes de surveillance et de contrôle.</a:t>
            </a:r>
          </a:p>
        </p:txBody>
      </p:sp>
      <p:sp>
        <p:nvSpPr>
          <p:cNvPr id="5" name="ZoneTexte 4">
            <a:extLst>
              <a:ext uri="{FF2B5EF4-FFF2-40B4-BE49-F238E27FC236}">
                <a16:creationId xmlns="" xmlns:a16="http://schemas.microsoft.com/office/drawing/2014/main" id="{506A1BA8-5C97-455B-81E9-7A165AC7AD1D}"/>
              </a:ext>
            </a:extLst>
          </p:cNvPr>
          <p:cNvSpPr txBox="1"/>
          <p:nvPr/>
        </p:nvSpPr>
        <p:spPr>
          <a:xfrm>
            <a:off x="65422" y="69698"/>
            <a:ext cx="2792078" cy="392415"/>
          </a:xfrm>
          <a:prstGeom prst="rect">
            <a:avLst/>
          </a:prstGeom>
          <a:noFill/>
        </p:spPr>
        <p:txBody>
          <a:bodyPr wrap="square" lIns="68580" tIns="34290" rIns="68580" bIns="34290">
            <a:spAutoFit/>
          </a:bodyPr>
          <a:lstStyle/>
          <a:p>
            <a:pPr algn="l"/>
            <a:r>
              <a:rPr lang="fr-FR" sz="2100" b="1" dirty="0">
                <a:solidFill>
                  <a:srgbClr val="0000CC"/>
                </a:solidFill>
                <a:latin typeface="Times New Roman" panose="02020603050405020304" pitchFamily="18" charset="0"/>
                <a:cs typeface="Times New Roman" panose="02020603050405020304" pitchFamily="18" charset="0"/>
              </a:rPr>
              <a:t>7.8. Autres cartes:</a:t>
            </a:r>
          </a:p>
        </p:txBody>
      </p:sp>
    </p:spTree>
    <p:extLst>
      <p:ext uri="{BB962C8B-B14F-4D97-AF65-F5344CB8AC3E}">
        <p14:creationId xmlns:p14="http://schemas.microsoft.com/office/powerpoint/2010/main" val="237271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BD991E3-2447-42FE-AA64-C267BBCA1249}"/>
              </a:ext>
            </a:extLst>
          </p:cNvPr>
          <p:cNvSpPr txBox="1"/>
          <p:nvPr/>
        </p:nvSpPr>
        <p:spPr>
          <a:xfrm>
            <a:off x="-19050" y="0"/>
            <a:ext cx="9048750" cy="4431983"/>
          </a:xfrm>
          <a:prstGeom prst="rect">
            <a:avLst/>
          </a:prstGeom>
          <a:noFill/>
        </p:spPr>
        <p:txBody>
          <a:bodyPr wrap="square" lIns="68580" tIns="34290" rIns="68580" bIns="34290">
            <a:spAutoFit/>
          </a:bodyPr>
          <a:lstStyle/>
          <a:p>
            <a:pPr>
              <a:lnSpc>
                <a:spcPct val="150000"/>
              </a:lnSpc>
            </a:pPr>
            <a:r>
              <a:rPr lang="fr-FR" sz="2100" b="1" dirty="0">
                <a:solidFill>
                  <a:srgbClr val="0000CC"/>
                </a:solidFill>
                <a:latin typeface="Times New Roman" panose="02020603050405020304" pitchFamily="18" charset="0"/>
                <a:cs typeface="Times New Roman" panose="02020603050405020304" pitchFamily="18" charset="0"/>
              </a:rPr>
              <a:t>Différentes marques et modèles</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Allen Bradley - Rockwell Automation : Modèles </a:t>
            </a:r>
            <a:r>
              <a:rPr lang="fr-FR" sz="2100" b="1" dirty="0" err="1">
                <a:latin typeface="Times New Roman" panose="02020603050405020304" pitchFamily="18" charset="0"/>
                <a:cs typeface="Times New Roman" panose="02020603050405020304" pitchFamily="18" charset="0"/>
              </a:rPr>
              <a:t>ControlLogix</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CompactLogix</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FlexLogix</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GuardPLC</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Micrologix</a:t>
            </a:r>
            <a:r>
              <a:rPr lang="fr-FR" sz="2100" b="1" dirty="0">
                <a:latin typeface="Times New Roman" panose="02020603050405020304" pitchFamily="18" charset="0"/>
                <a:cs typeface="Times New Roman" panose="02020603050405020304" pitchFamily="18" charset="0"/>
              </a:rPr>
              <a:t>, PLC5, SLC500</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Abb</a:t>
            </a:r>
            <a:r>
              <a:rPr lang="fr-FR" sz="2100" b="1" dirty="0">
                <a:latin typeface="Times New Roman" panose="02020603050405020304" pitchFamily="18" charset="0"/>
                <a:cs typeface="Times New Roman" panose="02020603050405020304" pitchFamily="18" charset="0"/>
              </a:rPr>
              <a:t> : Modèles AC500 et AC31</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Advantech</a:t>
            </a:r>
            <a:r>
              <a:rPr lang="fr-FR" sz="2100" b="1" dirty="0">
                <a:latin typeface="Times New Roman" panose="02020603050405020304" pitchFamily="18" charset="0"/>
                <a:cs typeface="Times New Roman" panose="02020603050405020304" pitchFamily="18" charset="0"/>
              </a:rPr>
              <a:t> : Modèles ADAM-5000, ADAM-8000</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Beck IPC </a:t>
            </a:r>
            <a:r>
              <a:rPr lang="fr-FR" sz="2100" b="1" dirty="0" err="1">
                <a:latin typeface="Times New Roman" panose="02020603050405020304" pitchFamily="18" charset="0"/>
                <a:cs typeface="Times New Roman" panose="02020603050405020304" pitchFamily="18" charset="0"/>
              </a:rPr>
              <a:t>GmbH</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Beckhoff</a:t>
            </a:r>
            <a:r>
              <a:rPr lang="fr-FR" sz="2100" b="1" dirty="0">
                <a:latin typeface="Times New Roman" panose="02020603050405020304" pitchFamily="18" charset="0"/>
                <a:cs typeface="Times New Roman" panose="02020603050405020304" pitchFamily="18" charset="0"/>
              </a:rPr>
              <a:t> : Gamme BC et BX, PLC virtuels (real time) sur PC industriels.</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BoschRexroth</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Bernecker&amp;Rainer</a:t>
            </a:r>
            <a:endParaRPr lang="fr-FR"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39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4ECF4237-FEAD-47F4-886F-65808DC54ACD}"/>
              </a:ext>
            </a:extLst>
          </p:cNvPr>
          <p:cNvSpPr txBox="1"/>
          <p:nvPr/>
        </p:nvSpPr>
        <p:spPr>
          <a:xfrm>
            <a:off x="95250" y="0"/>
            <a:ext cx="9144000" cy="4916731"/>
          </a:xfrm>
          <a:prstGeom prst="rect">
            <a:avLst/>
          </a:prstGeom>
          <a:noFill/>
        </p:spPr>
        <p:txBody>
          <a:bodyPr wrap="square" lIns="68580" tIns="34290" rIns="68580" bIns="34290">
            <a:spAutoFit/>
          </a:bodyPr>
          <a:lstStyle/>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Crouzet (marque de Schneider Electric) : Modèle Millenium II+ et Millenium III (programmation par </a:t>
            </a:r>
            <a:r>
              <a:rPr lang="fr-FR" sz="2100" b="1" dirty="0" err="1">
                <a:latin typeface="Times New Roman" panose="02020603050405020304" pitchFamily="18" charset="0"/>
                <a:cs typeface="Times New Roman" panose="02020603050405020304" pitchFamily="18" charset="0"/>
              </a:rPr>
              <a:t>icons</a:t>
            </a:r>
            <a:r>
              <a:rPr lang="fr-FR" sz="2100" b="1"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CoDeSys</a:t>
            </a:r>
            <a:r>
              <a:rPr lang="fr-FR" sz="2100" b="1" dirty="0">
                <a:latin typeface="Times New Roman" panose="02020603050405020304" pitchFamily="18" charset="0"/>
                <a:cs typeface="Times New Roman" panose="02020603050405020304" pitchFamily="18" charset="0"/>
              </a:rPr>
              <a:t> : </a:t>
            </a:r>
            <a:r>
              <a:rPr lang="fr-FR" sz="2100" b="1" dirty="0">
                <a:latin typeface="Times New Roman" panose="02020603050405020304" pitchFamily="18" charset="0"/>
                <a:cs typeface="Times New Roman" panose="02020603050405020304" pitchFamily="18" charset="0"/>
                <a:hlinkClick r:id="rId2"/>
              </a:rPr>
              <a:t>outil</a:t>
            </a:r>
            <a:r>
              <a:rPr lang="fr-FR" sz="2100" b="1" dirty="0">
                <a:latin typeface="Times New Roman" panose="02020603050405020304" pitchFamily="18" charset="0"/>
                <a:cs typeface="Times New Roman" panose="02020603050405020304" pitchFamily="18" charset="0"/>
              </a:rPr>
              <a:t> de programmation IEC 61131</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Eckelmann</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Elau</a:t>
            </a:r>
            <a:r>
              <a:rPr lang="fr-FR" sz="2100" b="1" dirty="0">
                <a:latin typeface="Times New Roman" panose="02020603050405020304" pitchFamily="18" charset="0"/>
                <a:cs typeface="Times New Roman" panose="02020603050405020304" pitchFamily="18" charset="0"/>
              </a:rPr>
              <a:t> (marque de Schneider Electric) : </a:t>
            </a:r>
            <a:r>
              <a:rPr lang="fr-FR" sz="2100" b="1" dirty="0" err="1">
                <a:latin typeface="Times New Roman" panose="02020603050405020304" pitchFamily="18" charset="0"/>
                <a:cs typeface="Times New Roman" panose="02020603050405020304" pitchFamily="18" charset="0"/>
              </a:rPr>
              <a:t>PacDrive</a:t>
            </a:r>
            <a:r>
              <a:rPr lang="fr-FR" sz="2100" b="1" dirty="0">
                <a:latin typeface="Times New Roman" panose="02020603050405020304" pitchFamily="18" charset="0"/>
                <a:cs typeface="Times New Roman" panose="02020603050405020304" pitchFamily="18" charset="0"/>
              </a:rPr>
              <a:t> MAx-4</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Endress+Hauser</a:t>
            </a:r>
            <a:r>
              <a:rPr lang="fr-FR" sz="2100" b="1" dirty="0">
                <a:latin typeface="Times New Roman" panose="02020603050405020304" pitchFamily="18" charset="0"/>
                <a:cs typeface="Times New Roman" panose="02020603050405020304" pitchFamily="18" charset="0"/>
              </a:rPr>
              <a:t> : Logiciels: </a:t>
            </a:r>
            <a:r>
              <a:rPr lang="fr-FR" sz="2100" b="1" dirty="0" err="1">
                <a:latin typeface="Times New Roman" panose="02020603050405020304" pitchFamily="18" charset="0"/>
                <a:cs typeface="Times New Roman" panose="02020603050405020304" pitchFamily="18" charset="0"/>
              </a:rPr>
              <a:t>ControlCare</a:t>
            </a:r>
            <a:r>
              <a:rPr lang="fr-FR" sz="2100" b="1" dirty="0">
                <a:latin typeface="Times New Roman" panose="02020603050405020304" pitchFamily="18" charset="0"/>
                <a:cs typeface="Times New Roman" panose="02020603050405020304" pitchFamily="18" charset="0"/>
              </a:rPr>
              <a:t> Application </a:t>
            </a:r>
            <a:r>
              <a:rPr lang="fr-FR" sz="2100" b="1" dirty="0" err="1">
                <a:latin typeface="Times New Roman" panose="02020603050405020304" pitchFamily="18" charset="0"/>
                <a:cs typeface="Times New Roman" panose="02020603050405020304" pitchFamily="18" charset="0"/>
              </a:rPr>
              <a:t>Designer,FieldCare</a:t>
            </a:r>
            <a:r>
              <a:rPr lang="fr-FR" sz="2100" b="1" dirty="0">
                <a:latin typeface="Times New Roman" panose="02020603050405020304" pitchFamily="18" charset="0"/>
                <a:cs typeface="Times New Roman" panose="02020603050405020304" pitchFamily="18" charset="0"/>
              </a:rPr>
              <a:t>... Modèles: SFC162, SFC174...</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Festo</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Foxboro</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GE </a:t>
            </a:r>
            <a:r>
              <a:rPr lang="fr-FR" sz="2100" b="1" dirty="0" err="1">
                <a:latin typeface="Times New Roman" panose="02020603050405020304" pitchFamily="18" charset="0"/>
                <a:cs typeface="Times New Roman" panose="02020603050405020304" pitchFamily="18" charset="0"/>
              </a:rPr>
              <a:t>Fanuc</a:t>
            </a:r>
            <a:r>
              <a:rPr lang="fr-FR" sz="2100" b="1" dirty="0">
                <a:latin typeface="Times New Roman" panose="02020603050405020304" pitchFamily="18" charset="0"/>
                <a:cs typeface="Times New Roman" panose="02020603050405020304" pitchFamily="18" charset="0"/>
              </a:rPr>
              <a:t> : Modèles 90-70, 90-30, </a:t>
            </a:r>
            <a:r>
              <a:rPr lang="fr-FR" sz="2100" b="1" dirty="0" err="1">
                <a:latin typeface="Times New Roman" panose="02020603050405020304" pitchFamily="18" charset="0"/>
                <a:cs typeface="Times New Roman" panose="02020603050405020304" pitchFamily="18" charset="0"/>
              </a:rPr>
              <a:t>VersaMax</a:t>
            </a:r>
            <a:endParaRPr lang="fr-FR"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69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478823B8-86A6-4A9D-9BCA-420D48B33568}"/>
              </a:ext>
            </a:extLst>
          </p:cNvPr>
          <p:cNvSpPr txBox="1"/>
          <p:nvPr/>
        </p:nvSpPr>
        <p:spPr>
          <a:xfrm>
            <a:off x="104775" y="265011"/>
            <a:ext cx="8934450" cy="4431983"/>
          </a:xfrm>
          <a:prstGeom prst="rect">
            <a:avLst/>
          </a:prstGeom>
          <a:noFill/>
        </p:spPr>
        <p:txBody>
          <a:bodyPr wrap="square" lIns="68580" tIns="34290" rIns="68580" bIns="34290">
            <a:spAutoFit/>
          </a:bodyPr>
          <a:lstStyle/>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Hima : Modèles A1, H41, H51</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Honeywell FSC</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ISaGRAF</a:t>
            </a:r>
            <a:r>
              <a:rPr lang="fr-FR" sz="2100" b="1" dirty="0">
                <a:latin typeface="Times New Roman" panose="02020603050405020304" pitchFamily="18" charset="0"/>
                <a:cs typeface="Times New Roman" panose="02020603050405020304" pitchFamily="18" charset="0"/>
              </a:rPr>
              <a:t> : Logiciels IEC 61131 and IEC 61499</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hlinkClick r:id="rId2"/>
              </a:rPr>
              <a:t>Johnson Controls</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Keba</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Matsushita : Modèles FP-</a:t>
            </a:r>
            <a:r>
              <a:rPr lang="fr-FR" sz="2100" b="1" dirty="0" err="1">
                <a:latin typeface="Times New Roman" panose="02020603050405020304" pitchFamily="18" charset="0"/>
                <a:cs typeface="Times New Roman" panose="02020603050405020304" pitchFamily="18" charset="0"/>
              </a:rPr>
              <a:t>Serie</a:t>
            </a:r>
            <a:r>
              <a:rPr lang="fr-FR" sz="2100" b="1" dirty="0">
                <a:latin typeface="Times New Roman" panose="02020603050405020304" pitchFamily="18" charset="0"/>
                <a:cs typeface="Times New Roman" panose="02020603050405020304" pitchFamily="18" charset="0"/>
              </a:rPr>
              <a:t> FP0/FP-Sigma/FP-M/FP1/FP2/FP10SH</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Mayr </a:t>
            </a:r>
            <a:r>
              <a:rPr lang="fr-FR" sz="2100" b="1" dirty="0" err="1">
                <a:latin typeface="Times New Roman" panose="02020603050405020304" pitchFamily="18" charset="0"/>
                <a:cs typeface="Times New Roman" panose="02020603050405020304" pitchFamily="18" charset="0"/>
              </a:rPr>
              <a:t>Systeme</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Mitsubishi automation : Modèles MELSEC F1, F2, FX1N, FX2N, </a:t>
            </a:r>
            <a:r>
              <a:rPr lang="fr-FR" sz="2100" b="1" dirty="0" err="1">
                <a:latin typeface="Times New Roman" panose="02020603050405020304" pitchFamily="18" charset="0"/>
                <a:cs typeface="Times New Roman" panose="02020603050405020304" pitchFamily="18" charset="0"/>
              </a:rPr>
              <a:t>AxN</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AxS</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QnA</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QnAS</a:t>
            </a:r>
            <a:r>
              <a:rPr lang="fr-FR" sz="2100" b="1" dirty="0">
                <a:latin typeface="Times New Roman" panose="02020603050405020304" pitchFamily="18" charset="0"/>
                <a:cs typeface="Times New Roman" panose="02020603050405020304" pitchFamily="18" charset="0"/>
              </a:rPr>
              <a:t>, System Q</a:t>
            </a:r>
          </a:p>
        </p:txBody>
      </p:sp>
    </p:spTree>
    <p:extLst>
      <p:ext uri="{BB962C8B-B14F-4D97-AF65-F5344CB8AC3E}">
        <p14:creationId xmlns:p14="http://schemas.microsoft.com/office/powerpoint/2010/main" val="373961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998BD06F-945D-44AE-8322-C4082D33F93F}"/>
              </a:ext>
            </a:extLst>
          </p:cNvPr>
          <p:cNvSpPr txBox="1"/>
          <p:nvPr/>
        </p:nvSpPr>
        <p:spPr>
          <a:xfrm>
            <a:off x="76200" y="0"/>
            <a:ext cx="8991600" cy="4431983"/>
          </a:xfrm>
          <a:prstGeom prst="rect">
            <a:avLst/>
          </a:prstGeom>
          <a:noFill/>
        </p:spPr>
        <p:txBody>
          <a:bodyPr wrap="square" lIns="68580" tIns="34290" rIns="68580" bIns="34290">
            <a:spAutoFit/>
          </a:bodyPr>
          <a:lstStyle/>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Moeller : Modèles PS4, PS416, X-System</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Omron</a:t>
            </a:r>
            <a:r>
              <a:rPr lang="fr-FR" sz="2100" b="1" dirty="0">
                <a:latin typeface="Times New Roman" panose="02020603050405020304" pitchFamily="18" charset="0"/>
                <a:cs typeface="Times New Roman" panose="02020603050405020304" pitchFamily="18" charset="0"/>
              </a:rPr>
              <a:t> : Modèles CPM1A, CPM2A, CPM2C, CQM1, CJ1</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Panasonic : Modèles FP </a:t>
            </a:r>
            <a:r>
              <a:rPr lang="fr-FR" sz="2100" b="1" dirty="0" err="1">
                <a:latin typeface="Times New Roman" panose="02020603050405020304" pitchFamily="18" charset="0"/>
                <a:cs typeface="Times New Roman" panose="02020603050405020304" pitchFamily="18" charset="0"/>
              </a:rPr>
              <a:t>serie</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Phoenix Contact : Modèles RFC450/430 ETH, ILC 350 ETH, ILC 200-Serie, S-MAX</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Samson : Modèles TROVIS 5171</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Siemens : Modèles SIMATIC S5 &amp; S7</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SAIA-Burgess : Modèles </a:t>
            </a:r>
            <a:r>
              <a:rPr lang="fr-FR" sz="2100" b="1" dirty="0" err="1">
                <a:latin typeface="Times New Roman" panose="02020603050405020304" pitchFamily="18" charset="0"/>
                <a:cs typeface="Times New Roman" panose="02020603050405020304" pitchFamily="18" charset="0"/>
              </a:rPr>
              <a:t>PCDx</a:t>
            </a:r>
            <a:endParaRPr lang="fr-FR" sz="2100" b="1"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Straton</a:t>
            </a:r>
          </a:p>
        </p:txBody>
      </p:sp>
    </p:spTree>
    <p:extLst>
      <p:ext uri="{BB962C8B-B14F-4D97-AF65-F5344CB8AC3E}">
        <p14:creationId xmlns:p14="http://schemas.microsoft.com/office/powerpoint/2010/main" val="311171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EF8D57C8-5373-4717-B327-AF1FF47084ED}"/>
              </a:ext>
            </a:extLst>
          </p:cNvPr>
          <p:cNvSpPr txBox="1"/>
          <p:nvPr/>
        </p:nvSpPr>
        <p:spPr>
          <a:xfrm>
            <a:off x="114300" y="257176"/>
            <a:ext cx="8220075" cy="3462486"/>
          </a:xfrm>
          <a:prstGeom prst="rect">
            <a:avLst/>
          </a:prstGeom>
          <a:noFill/>
        </p:spPr>
        <p:txBody>
          <a:bodyPr wrap="square" lIns="68580" tIns="34290" rIns="68580" bIns="34290">
            <a:spAutoFit/>
          </a:bodyPr>
          <a:lstStyle/>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Multiprog : Logiciels</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Unitronics</a:t>
            </a:r>
            <a:r>
              <a:rPr lang="fr-FR" sz="2100" b="1" dirty="0">
                <a:latin typeface="Times New Roman" panose="02020603050405020304" pitchFamily="18" charset="0"/>
                <a:cs typeface="Times New Roman" panose="02020603050405020304" pitchFamily="18" charset="0"/>
              </a:rPr>
              <a:t> : Modèles M90, M91</a:t>
            </a:r>
          </a:p>
          <a:p>
            <a:pPr>
              <a:lnSpc>
                <a:spcPct val="150000"/>
              </a:lnSpc>
              <a:buFont typeface="Arial" panose="020B0604020202020204" pitchFamily="34" charset="0"/>
              <a:buChar char="•"/>
            </a:pPr>
            <a:r>
              <a:rPr lang="fr-FR" sz="2100" b="1" dirty="0">
                <a:latin typeface="Times New Roman" panose="02020603050405020304" pitchFamily="18" charset="0"/>
                <a:cs typeface="Times New Roman" panose="02020603050405020304" pitchFamily="18" charset="0"/>
              </a:rPr>
              <a:t>Télémécanique </a:t>
            </a:r>
            <a:r>
              <a:rPr lang="fr-FR" sz="2100" b="1" dirty="0" err="1">
                <a:latin typeface="Times New Roman" panose="02020603050405020304" pitchFamily="18" charset="0"/>
                <a:cs typeface="Times New Roman" panose="02020603050405020304" pitchFamily="18" charset="0"/>
              </a:rPr>
              <a:t>Modicon</a:t>
            </a:r>
            <a:r>
              <a:rPr lang="fr-FR" sz="2100" b="1" dirty="0">
                <a:latin typeface="Times New Roman" panose="02020603050405020304" pitchFamily="18" charset="0"/>
                <a:cs typeface="Times New Roman" panose="02020603050405020304" pitchFamily="18" charset="0"/>
              </a:rPr>
              <a:t> (marques de Schneider Electric): Modèles </a:t>
            </a:r>
            <a:r>
              <a:rPr lang="fr-FR" sz="2100" b="1" dirty="0" err="1">
                <a:latin typeface="Times New Roman" panose="02020603050405020304" pitchFamily="18" charset="0"/>
                <a:cs typeface="Times New Roman" panose="02020603050405020304" pitchFamily="18" charset="0"/>
              </a:rPr>
              <a:t>Twido</a:t>
            </a:r>
            <a:r>
              <a:rPr lang="fr-FR" sz="2100" b="1" dirty="0">
                <a:latin typeface="Times New Roman" panose="02020603050405020304" pitchFamily="18" charset="0"/>
                <a:cs typeface="Times New Roman" panose="02020603050405020304" pitchFamily="18" charset="0"/>
              </a:rPr>
              <a:t>, M340, TSX Micro, Premium, </a:t>
            </a:r>
            <a:r>
              <a:rPr lang="fr-FR" sz="2100" b="1" dirty="0">
                <a:latin typeface="Times New Roman" panose="02020603050405020304" pitchFamily="18" charset="0"/>
                <a:cs typeface="Times New Roman" panose="02020603050405020304" pitchFamily="18" charset="0"/>
                <a:hlinkClick r:id="rId2"/>
              </a:rPr>
              <a:t>Quantum</a:t>
            </a:r>
            <a:r>
              <a:rPr lang="fr-FR" sz="2100" b="1" dirty="0">
                <a:latin typeface="Times New Roman" panose="02020603050405020304" pitchFamily="18" charset="0"/>
                <a:cs typeface="Times New Roman" panose="02020603050405020304" pitchFamily="18" charset="0"/>
              </a:rPr>
              <a:t>, Atrium, Momentum, </a:t>
            </a:r>
            <a:r>
              <a:rPr lang="fr-FR" sz="2100" b="1" dirty="0" err="1">
                <a:latin typeface="Times New Roman" panose="02020603050405020304" pitchFamily="18" charset="0"/>
                <a:cs typeface="Times New Roman" panose="02020603050405020304" pitchFamily="18" charset="0"/>
              </a:rPr>
              <a:t>Preventa</a:t>
            </a:r>
            <a:r>
              <a:rPr lang="fr-FR" sz="2100" b="1" dirty="0">
                <a:latin typeface="Times New Roman" panose="02020603050405020304" pitchFamily="18" charset="0"/>
                <a:cs typeface="Times New Roman" panose="02020603050405020304" pitchFamily="18" charset="0"/>
              </a:rPr>
              <a:t> XPS.</a:t>
            </a:r>
          </a:p>
          <a:p>
            <a:pPr>
              <a:lnSpc>
                <a:spcPct val="150000"/>
              </a:lnSpc>
              <a:buFont typeface="Arial" panose="020B0604020202020204" pitchFamily="34" charset="0"/>
              <a:buChar char="•"/>
            </a:pPr>
            <a:r>
              <a:rPr lang="fr-FR" sz="2100" b="1" dirty="0" err="1">
                <a:latin typeface="Times New Roman" panose="02020603050405020304" pitchFamily="18" charset="0"/>
                <a:cs typeface="Times New Roman" panose="02020603050405020304" pitchFamily="18" charset="0"/>
              </a:rPr>
              <a:t>Vipa</a:t>
            </a:r>
            <a:r>
              <a:rPr lang="fr-FR" sz="2100" b="1" dirty="0">
                <a:latin typeface="Times New Roman" panose="02020603050405020304" pitchFamily="18" charset="0"/>
                <a:cs typeface="Times New Roman" panose="02020603050405020304" pitchFamily="18" charset="0"/>
              </a:rPr>
              <a:t> Automates :100V, 200V, 300S, 500S - Afficheurs : TOUCH </a:t>
            </a:r>
            <a:r>
              <a:rPr lang="fr-FR" sz="2100" b="1" dirty="0">
                <a:latin typeface="Times New Roman" panose="02020603050405020304" pitchFamily="18" charset="0"/>
                <a:cs typeface="Times New Roman" panose="02020603050405020304" pitchFamily="18" charset="0"/>
                <a:hlinkClick r:id="rId3"/>
              </a:rPr>
              <a:t>PANEL</a:t>
            </a:r>
            <a:r>
              <a:rPr lang="fr-FR" sz="2100" b="1" dirty="0">
                <a:latin typeface="Times New Roman" panose="02020603050405020304" pitchFamily="18" charset="0"/>
                <a:cs typeface="Times New Roman" panose="02020603050405020304" pitchFamily="18" charset="0"/>
              </a:rPr>
              <a:t>, OP03, TD03</a:t>
            </a:r>
          </a:p>
        </p:txBody>
      </p:sp>
    </p:spTree>
    <p:extLst>
      <p:ext uri="{BB962C8B-B14F-4D97-AF65-F5344CB8AC3E}">
        <p14:creationId xmlns:p14="http://schemas.microsoft.com/office/powerpoint/2010/main" val="317947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30" name="Group 50">
            <a:extLst>
              <a:ext uri="{FF2B5EF4-FFF2-40B4-BE49-F238E27FC236}">
                <a16:creationId xmlns="" xmlns:a16="http://schemas.microsoft.com/office/drawing/2014/main" id="{78F212C4-DB85-4C2C-B649-190D905B3FE5}"/>
              </a:ext>
            </a:extLst>
          </p:cNvPr>
          <p:cNvGraphicFramePr>
            <a:graphicFrameLocks noGrp="1" noChangeAspect="1"/>
          </p:cNvGraphicFramePr>
          <p:nvPr>
            <p:extLst>
              <p:ext uri="{D42A27DB-BD31-4B8C-83A1-F6EECF244321}">
                <p14:modId xmlns:p14="http://schemas.microsoft.com/office/powerpoint/2010/main" val="2557263503"/>
              </p:ext>
            </p:extLst>
          </p:nvPr>
        </p:nvGraphicFramePr>
        <p:xfrm>
          <a:off x="505326" y="1227222"/>
          <a:ext cx="4155971" cy="3672877"/>
        </p:xfrm>
        <a:graphic>
          <a:graphicData uri="http://schemas.openxmlformats.org/drawingml/2006/table">
            <a:tbl>
              <a:tblPr/>
              <a:tblGrid>
                <a:gridCol w="4155971">
                  <a:extLst>
                    <a:ext uri="{9D8B030D-6E8A-4147-A177-3AD203B41FA5}">
                      <a16:colId xmlns="" xmlns:a16="http://schemas.microsoft.com/office/drawing/2014/main" val="20000"/>
                    </a:ext>
                  </a:extLst>
                </a:gridCol>
              </a:tblGrid>
              <a:tr h="505310">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err="1">
                          <a:ln>
                            <a:noFill/>
                          </a:ln>
                          <a:solidFill>
                            <a:schemeClr val="tx1"/>
                          </a:solidFill>
                          <a:effectLst/>
                          <a:latin typeface="Comic Sans MS" pitchFamily="66" charset="0"/>
                          <a:cs typeface="Times New Roman" pitchFamily="18" charset="0"/>
                        </a:rPr>
                        <a:t>Logique</a:t>
                      </a:r>
                      <a:r>
                        <a:rPr kumimoji="0" lang="en-US" altLang="fr-FR" sz="1400" b="1" i="0" u="none" strike="noStrike" cap="none" normalizeH="0" baseline="0" dirty="0">
                          <a:ln>
                            <a:noFill/>
                          </a:ln>
                          <a:solidFill>
                            <a:schemeClr val="tx1"/>
                          </a:solidFill>
                          <a:effectLst/>
                          <a:latin typeface="Comic Sans MS" pitchFamily="66" charset="0"/>
                          <a:cs typeface="Times New Roman" pitchFamily="18" charset="0"/>
                        </a:rPr>
                        <a:t> positive</a:t>
                      </a:r>
                      <a:endParaRPr kumimoji="0" lang="fr-FR" altLang="fr-FR" sz="2100" b="0" i="0" u="none" strike="noStrike" cap="none" normalizeH="0" baseline="0" dirty="0">
                        <a:ln>
                          <a:noFill/>
                        </a:ln>
                        <a:solidFill>
                          <a:schemeClr val="tx1"/>
                        </a:solidFill>
                        <a:effectLst/>
                        <a:latin typeface="Times New Roman" pitchFamily="18" charset="0"/>
                      </a:endParaRPr>
                    </a:p>
                  </a:txBody>
                  <a:tcPr marL="68580" marR="68580"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727373">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100" b="0" i="0" u="none" strike="noStrike" cap="none" normalizeH="0" baseline="0" dirty="0">
                        <a:ln>
                          <a:noFill/>
                        </a:ln>
                        <a:solidFill>
                          <a:schemeClr val="tx1"/>
                        </a:solidFill>
                        <a:effectLst/>
                        <a:latin typeface="Times New Roman" pitchFamily="18" charset="0"/>
                      </a:endParaRPr>
                    </a:p>
                  </a:txBody>
                  <a:tcPr marL="68580" marR="68580"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440194">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Le </a:t>
                      </a:r>
                      <a:r>
                        <a:rPr kumimoji="0" lang="en-US" altLang="fr-FR" sz="1800" b="1" i="0" u="none" strike="noStrike" cap="none" normalizeH="0" baseline="0" dirty="0" err="1">
                          <a:ln>
                            <a:noFill/>
                          </a:ln>
                          <a:solidFill>
                            <a:schemeClr val="tx1"/>
                          </a:solidFill>
                          <a:effectLst/>
                          <a:latin typeface="Times New Roman" pitchFamily="18" charset="0"/>
                          <a:cs typeface="Times New Roman" pitchFamily="18" charset="0"/>
                        </a:rPr>
                        <a:t>commun</a:t>
                      </a: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 des entrées </a:t>
                      </a:r>
                      <a:r>
                        <a:rPr kumimoji="0" lang="en-US" altLang="fr-FR" sz="1800" b="1" i="0" u="none" strike="noStrike" cap="none" normalizeH="0" baseline="0" dirty="0" err="1">
                          <a:ln>
                            <a:noFill/>
                          </a:ln>
                          <a:solidFill>
                            <a:schemeClr val="tx1"/>
                          </a:solidFill>
                          <a:effectLst/>
                          <a:latin typeface="Times New Roman" pitchFamily="18" charset="0"/>
                          <a:cs typeface="Times New Roman" pitchFamily="18" charset="0"/>
                        </a:rPr>
                        <a:t>est</a:t>
                      </a: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chemeClr val="tx1"/>
                          </a:solidFill>
                          <a:effectLst/>
                          <a:latin typeface="Times New Roman" pitchFamily="18" charset="0"/>
                          <a:cs typeface="Times New Roman" pitchFamily="18" charset="0"/>
                        </a:rPr>
                        <a:t>relié</a:t>
                      </a: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 au 0V</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pour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mettre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une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entrée automate au 1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logique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il faut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lui</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imposer un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potentiel</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de +24 Volts.</a:t>
                      </a:r>
                      <a:endPar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EX :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l'API</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TSX 17</a:t>
                      </a:r>
                      <a:endParaRPr kumimoji="0" lang="fr-FR" altLang="fr-FR" sz="1800" b="1" i="0" u="none" strike="noStrike" cap="none" normalizeH="0" baseline="0" dirty="0">
                        <a:ln>
                          <a:noFill/>
                        </a:ln>
                        <a:solidFill>
                          <a:schemeClr val="tx1"/>
                        </a:solidFill>
                        <a:effectLst/>
                        <a:latin typeface="Times New Roman" pitchFamily="18" charset="0"/>
                      </a:endParaRPr>
                    </a:p>
                  </a:txBody>
                  <a:tcPr marL="68580" marR="68580"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276544" name="Group 64">
            <a:extLst>
              <a:ext uri="{FF2B5EF4-FFF2-40B4-BE49-F238E27FC236}">
                <a16:creationId xmlns="" xmlns:a16="http://schemas.microsoft.com/office/drawing/2014/main" id="{F499DB07-7708-4805-BBEC-EA1696CF81F4}"/>
              </a:ext>
            </a:extLst>
          </p:cNvPr>
          <p:cNvGraphicFramePr>
            <a:graphicFrameLocks noGrp="1" noChangeAspect="1"/>
          </p:cNvGraphicFramePr>
          <p:nvPr>
            <p:extLst>
              <p:ext uri="{D42A27DB-BD31-4B8C-83A1-F6EECF244321}">
                <p14:modId xmlns:p14="http://schemas.microsoft.com/office/powerpoint/2010/main" val="2222082427"/>
              </p:ext>
            </p:extLst>
          </p:nvPr>
        </p:nvGraphicFramePr>
        <p:xfrm>
          <a:off x="4661297" y="1227222"/>
          <a:ext cx="4236056" cy="3672877"/>
        </p:xfrm>
        <a:graphic>
          <a:graphicData uri="http://schemas.openxmlformats.org/drawingml/2006/table">
            <a:tbl>
              <a:tblPr/>
              <a:tblGrid>
                <a:gridCol w="4236056">
                  <a:extLst>
                    <a:ext uri="{9D8B030D-6E8A-4147-A177-3AD203B41FA5}">
                      <a16:colId xmlns="" xmlns:a16="http://schemas.microsoft.com/office/drawing/2014/main" val="20000"/>
                    </a:ext>
                  </a:extLst>
                </a:gridCol>
              </a:tblGrid>
              <a:tr h="505310">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a:ln>
                            <a:noFill/>
                          </a:ln>
                          <a:solidFill>
                            <a:schemeClr val="tx1"/>
                          </a:solidFill>
                          <a:effectLst/>
                          <a:latin typeface="Comic Sans MS" pitchFamily="66" charset="0"/>
                          <a:cs typeface="Times New Roman" pitchFamily="18" charset="0"/>
                        </a:rPr>
                        <a:t>Logique négative</a:t>
                      </a:r>
                      <a:endParaRPr kumimoji="0" lang="fr-FR" altLang="fr-FR" sz="2100" b="0" i="0" u="none" strike="noStrike" cap="none" normalizeH="0" baseline="0">
                        <a:ln>
                          <a:noFill/>
                        </a:ln>
                        <a:solidFill>
                          <a:schemeClr val="tx1"/>
                        </a:solidFill>
                        <a:effectLst/>
                        <a:latin typeface="Times New Roman" pitchFamily="18" charset="0"/>
                      </a:endParaRPr>
                    </a:p>
                  </a:txBody>
                  <a:tcPr marL="68580" marR="68580"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727373">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100" b="0" i="0" u="none" strike="noStrike" cap="none" normalizeH="0" baseline="0" dirty="0">
                        <a:ln>
                          <a:noFill/>
                        </a:ln>
                        <a:solidFill>
                          <a:schemeClr val="tx1"/>
                        </a:solidFill>
                        <a:effectLst/>
                        <a:latin typeface="Times New Roman" pitchFamily="18" charset="0"/>
                      </a:endParaRPr>
                    </a:p>
                  </a:txBody>
                  <a:tcPr marL="68580" marR="68580"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440194">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Le </a:t>
                      </a:r>
                      <a:r>
                        <a:rPr kumimoji="0" lang="en-US" altLang="fr-FR" sz="1800" b="1" i="0" u="none" strike="noStrike" cap="none" normalizeH="0" baseline="0" dirty="0" err="1">
                          <a:ln>
                            <a:noFill/>
                          </a:ln>
                          <a:solidFill>
                            <a:schemeClr val="tx1"/>
                          </a:solidFill>
                          <a:effectLst/>
                          <a:latin typeface="Times New Roman" pitchFamily="18" charset="0"/>
                          <a:cs typeface="Times New Roman" pitchFamily="18" charset="0"/>
                        </a:rPr>
                        <a:t>commun</a:t>
                      </a: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 des entrées </a:t>
                      </a:r>
                      <a:r>
                        <a:rPr kumimoji="0" lang="en-US" altLang="fr-FR" sz="1800" b="1" i="0" u="none" strike="noStrike" cap="none" normalizeH="0" baseline="0" dirty="0" err="1">
                          <a:ln>
                            <a:noFill/>
                          </a:ln>
                          <a:solidFill>
                            <a:schemeClr val="tx1"/>
                          </a:solidFill>
                          <a:effectLst/>
                          <a:latin typeface="Times New Roman" pitchFamily="18" charset="0"/>
                          <a:cs typeface="Times New Roman" pitchFamily="18" charset="0"/>
                        </a:rPr>
                        <a:t>est</a:t>
                      </a: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chemeClr val="tx1"/>
                          </a:solidFill>
                          <a:effectLst/>
                          <a:latin typeface="Times New Roman" pitchFamily="18" charset="0"/>
                          <a:cs typeface="Times New Roman" pitchFamily="18" charset="0"/>
                        </a:rPr>
                        <a:t>relié</a:t>
                      </a:r>
                      <a:r>
                        <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rPr>
                        <a:t> au 24V</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pour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mettre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une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entrée automate au 1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logique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il faut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lui</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imposer un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potentiel</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de -0 Volts.</a:t>
                      </a:r>
                      <a:endPar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EX :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l'API</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PB15</a:t>
                      </a:r>
                      <a:endParaRPr kumimoji="0" lang="fr-FR" altLang="fr-FR" sz="1800" b="1" i="0" u="none" strike="noStrike" cap="none" normalizeH="0" baseline="0" dirty="0">
                        <a:ln>
                          <a:noFill/>
                        </a:ln>
                        <a:solidFill>
                          <a:schemeClr val="tx1"/>
                        </a:solidFill>
                        <a:effectLst/>
                        <a:latin typeface="Times New Roman" pitchFamily="18" charset="0"/>
                      </a:endParaRPr>
                    </a:p>
                  </a:txBody>
                  <a:tcPr marL="68580" marR="68580"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276485" name="Object 5">
            <a:extLst>
              <a:ext uri="{FF2B5EF4-FFF2-40B4-BE49-F238E27FC236}">
                <a16:creationId xmlns="" xmlns:a16="http://schemas.microsoft.com/office/drawing/2014/main" id="{6DCA29B9-1760-4AE5-8FD1-CCEFB626591E}"/>
              </a:ext>
            </a:extLst>
          </p:cNvPr>
          <p:cNvGraphicFramePr>
            <a:graphicFrameLocks noChangeAspect="1"/>
          </p:cNvGraphicFramePr>
          <p:nvPr>
            <p:extLst>
              <p:ext uri="{D42A27DB-BD31-4B8C-83A1-F6EECF244321}">
                <p14:modId xmlns:p14="http://schemas.microsoft.com/office/powerpoint/2010/main" val="2289258462"/>
              </p:ext>
            </p:extLst>
          </p:nvPr>
        </p:nvGraphicFramePr>
        <p:xfrm>
          <a:off x="1297845" y="1788750"/>
          <a:ext cx="2994491" cy="1674000"/>
        </p:xfrm>
        <a:graphic>
          <a:graphicData uri="http://schemas.openxmlformats.org/presentationml/2006/ole">
            <mc:AlternateContent xmlns:mc="http://schemas.openxmlformats.org/markup-compatibility/2006">
              <mc:Choice xmlns:v="urn:schemas-microsoft-com:vml" Requires="v">
                <p:oleObj spid="_x0000_s1026" r:id="rId3" imgW="2743200" imgH="1533144" progId="Word.Picture.8">
                  <p:embed/>
                </p:oleObj>
              </mc:Choice>
              <mc:Fallback>
                <p:oleObj r:id="rId3" imgW="2743200" imgH="153314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845" y="1788750"/>
                        <a:ext cx="2994491" cy="16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13" name="Object 33">
            <a:extLst>
              <a:ext uri="{FF2B5EF4-FFF2-40B4-BE49-F238E27FC236}">
                <a16:creationId xmlns="" xmlns:a16="http://schemas.microsoft.com/office/drawing/2014/main" id="{2B33AC77-DF52-4463-AB6F-7CE3711EBE02}"/>
              </a:ext>
            </a:extLst>
          </p:cNvPr>
          <p:cNvGraphicFramePr>
            <a:graphicFrameLocks noChangeAspect="1"/>
          </p:cNvGraphicFramePr>
          <p:nvPr>
            <p:extLst>
              <p:ext uri="{D42A27DB-BD31-4B8C-83A1-F6EECF244321}">
                <p14:modId xmlns:p14="http://schemas.microsoft.com/office/powerpoint/2010/main" val="1263818765"/>
              </p:ext>
            </p:extLst>
          </p:nvPr>
        </p:nvGraphicFramePr>
        <p:xfrm>
          <a:off x="5089609" y="1788750"/>
          <a:ext cx="2946193" cy="1647000"/>
        </p:xfrm>
        <a:graphic>
          <a:graphicData uri="http://schemas.openxmlformats.org/presentationml/2006/ole">
            <mc:AlternateContent xmlns:mc="http://schemas.openxmlformats.org/markup-compatibility/2006">
              <mc:Choice xmlns:v="urn:schemas-microsoft-com:vml" Requires="v">
                <p:oleObj spid="_x0000_s1027" name="Picture" r:id="rId5" imgW="2743200" imgH="1533600" progId="Word.Picture.8">
                  <p:embed/>
                </p:oleObj>
              </mc:Choice>
              <mc:Fallback>
                <p:oleObj name="Picture" r:id="rId5" imgW="2743200" imgH="1533600" progId="Word.Picture.8">
                  <p:embed/>
                  <p:pic>
                    <p:nvPicPr>
                      <p:cNvPr id="0" name=""/>
                      <p:cNvPicPr>
                        <a:picLocks noChangeAspect="1" noChangeArrowheads="1"/>
                      </p:cNvPicPr>
                      <p:nvPr/>
                    </p:nvPicPr>
                    <p:blipFill>
                      <a:blip r:embed="rId6"/>
                      <a:srcRect/>
                      <a:stretch>
                        <a:fillRect/>
                      </a:stretch>
                    </p:blipFill>
                    <p:spPr bwMode="auto">
                      <a:xfrm>
                        <a:off x="5089609" y="1788750"/>
                        <a:ext cx="2946193" cy="1647000"/>
                      </a:xfrm>
                      <a:prstGeom prst="rect">
                        <a:avLst/>
                      </a:prstGeom>
                      <a:noFill/>
                      <a:ln>
                        <a:noFill/>
                      </a:ln>
                    </p:spPr>
                  </p:pic>
                </p:oleObj>
              </mc:Fallback>
            </mc:AlternateContent>
          </a:graphicData>
        </a:graphic>
      </p:graphicFrame>
      <p:sp>
        <p:nvSpPr>
          <p:cNvPr id="7195" name="Rectangle 48">
            <a:extLst>
              <a:ext uri="{FF2B5EF4-FFF2-40B4-BE49-F238E27FC236}">
                <a16:creationId xmlns="" xmlns:a16="http://schemas.microsoft.com/office/drawing/2014/main" id="{FC2B7D6A-98EE-406C-8D02-EDC66341E668}"/>
              </a:ext>
            </a:extLst>
          </p:cNvPr>
          <p:cNvSpPr>
            <a:spLocks noChangeArrowheads="1"/>
          </p:cNvSpPr>
          <p:nvPr/>
        </p:nvSpPr>
        <p:spPr bwMode="auto">
          <a:xfrm>
            <a:off x="1535715" y="651764"/>
            <a:ext cx="436561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b="1">
                <a:solidFill>
                  <a:schemeClr val="tx1"/>
                </a:solidFill>
                <a:latin typeface="Times New Roman" panose="02020603050405020304" pitchFamily="18" charset="0"/>
              </a:defRPr>
            </a:lvl9pPr>
          </a:lstStyle>
          <a:p>
            <a:pPr>
              <a:buFontTx/>
              <a:buChar char="•"/>
            </a:pPr>
            <a:r>
              <a:rPr lang="fr-FR" altLang="fr-FR" sz="2100" dirty="0"/>
              <a:t>Identification du type de l’automate</a:t>
            </a:r>
          </a:p>
        </p:txBody>
      </p:sp>
      <p:sp>
        <p:nvSpPr>
          <p:cNvPr id="13" name="ZoneTexte 12">
            <a:extLst>
              <a:ext uri="{FF2B5EF4-FFF2-40B4-BE49-F238E27FC236}">
                <a16:creationId xmlns="" xmlns:a16="http://schemas.microsoft.com/office/drawing/2014/main" id="{ACA2CE48-C02F-444B-988B-720D5E1D1B5E}"/>
              </a:ext>
            </a:extLst>
          </p:cNvPr>
          <p:cNvSpPr txBox="1"/>
          <p:nvPr/>
        </p:nvSpPr>
        <p:spPr>
          <a:xfrm>
            <a:off x="89297" y="74402"/>
            <a:ext cx="4572000" cy="392415"/>
          </a:xfrm>
          <a:prstGeom prst="rect">
            <a:avLst/>
          </a:prstGeom>
          <a:noFill/>
        </p:spPr>
        <p:txBody>
          <a:bodyPr wrap="square" lIns="68580" tIns="34290" rIns="68580" bIns="34290">
            <a:spAutoFit/>
          </a:bodyPr>
          <a:lstStyle/>
          <a:p>
            <a:r>
              <a:rPr lang="fr-FR" altLang="fr-FR" sz="2100" b="1" dirty="0">
                <a:solidFill>
                  <a:srgbClr val="0000CC"/>
                </a:solidFill>
                <a:latin typeface="Times New Roman" panose="02020603050405020304" pitchFamily="18" charset="0"/>
                <a:cs typeface="Times New Roman" panose="02020603050405020304" pitchFamily="18" charset="0"/>
              </a:rPr>
              <a:t>Raccordement des entrées:</a:t>
            </a:r>
            <a:endParaRPr lang="fr-FR" sz="2100" dirty="0"/>
          </a:p>
        </p:txBody>
      </p:sp>
    </p:spTree>
    <p:extLst>
      <p:ext uri="{BB962C8B-B14F-4D97-AF65-F5344CB8AC3E}">
        <p14:creationId xmlns:p14="http://schemas.microsoft.com/office/powerpoint/2010/main" val="316557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30"/>
                                        </p:tgtEl>
                                        <p:attrNameLst>
                                          <p:attrName>style.visibility</p:attrName>
                                        </p:attrNameLst>
                                      </p:cBhvr>
                                      <p:to>
                                        <p:strVal val="visible"/>
                                      </p:to>
                                    </p:set>
                                    <p:anim calcmode="lin" valueType="num">
                                      <p:cBhvr>
                                        <p:cTn id="7" dur="500" fill="hold"/>
                                        <p:tgtEl>
                                          <p:spTgt spid="276530"/>
                                        </p:tgtEl>
                                        <p:attrNameLst>
                                          <p:attrName>ppt_w</p:attrName>
                                        </p:attrNameLst>
                                      </p:cBhvr>
                                      <p:tavLst>
                                        <p:tav tm="0">
                                          <p:val>
                                            <p:fltVal val="0"/>
                                          </p:val>
                                        </p:tav>
                                        <p:tav tm="100000">
                                          <p:val>
                                            <p:strVal val="#ppt_w"/>
                                          </p:val>
                                        </p:tav>
                                      </p:tavLst>
                                    </p:anim>
                                    <p:anim calcmode="lin" valueType="num">
                                      <p:cBhvr>
                                        <p:cTn id="8" dur="500" fill="hold"/>
                                        <p:tgtEl>
                                          <p:spTgt spid="2765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7648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276544"/>
                                        </p:tgtEl>
                                        <p:attrNameLst>
                                          <p:attrName>style.visibility</p:attrName>
                                        </p:attrNameLst>
                                      </p:cBhvr>
                                      <p:to>
                                        <p:strVal val="visible"/>
                                      </p:to>
                                    </p:set>
                                    <p:anim calcmode="lin" valueType="num">
                                      <p:cBhvr>
                                        <p:cTn id="16" dur="500" fill="hold"/>
                                        <p:tgtEl>
                                          <p:spTgt spid="276544"/>
                                        </p:tgtEl>
                                        <p:attrNameLst>
                                          <p:attrName>ppt_w</p:attrName>
                                        </p:attrNameLst>
                                      </p:cBhvr>
                                      <p:tavLst>
                                        <p:tav tm="0">
                                          <p:val>
                                            <p:fltVal val="0"/>
                                          </p:val>
                                        </p:tav>
                                        <p:tav tm="100000">
                                          <p:val>
                                            <p:strVal val="#ppt_w"/>
                                          </p:val>
                                        </p:tav>
                                      </p:tavLst>
                                    </p:anim>
                                    <p:anim calcmode="lin" valueType="num">
                                      <p:cBhvr>
                                        <p:cTn id="17" dur="500" fill="hold"/>
                                        <p:tgtEl>
                                          <p:spTgt spid="276544"/>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276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space réservé du pied de page 3">
            <a:extLst>
              <a:ext uri="{FF2B5EF4-FFF2-40B4-BE49-F238E27FC236}">
                <a16:creationId xmlns="" xmlns:a16="http://schemas.microsoft.com/office/drawing/2014/main" id="{971F2494-8F14-45FB-AE41-AF8391E6A92F}"/>
              </a:ext>
            </a:extLst>
          </p:cNvPr>
          <p:cNvSpPr>
            <a:spLocks noGrp="1"/>
          </p:cNvSpPr>
          <p:nvPr>
            <p:ph type="ftr" sz="quarter" idx="10"/>
          </p:nvPr>
        </p:nvSpPr>
        <p:spPr/>
        <p:txBody>
          <a:bodyPr/>
          <a:lstStyle/>
          <a:p>
            <a:pPr>
              <a:defRPr/>
            </a:pPr>
            <a:r>
              <a:rPr lang="fr-FR" altLang="fr-FR"/>
              <a:t>Automates Programmables</a:t>
            </a:r>
          </a:p>
        </p:txBody>
      </p:sp>
      <p:sp>
        <p:nvSpPr>
          <p:cNvPr id="39" name="Espace réservé du numéro de diapositive 4">
            <a:extLst>
              <a:ext uri="{FF2B5EF4-FFF2-40B4-BE49-F238E27FC236}">
                <a16:creationId xmlns="" xmlns:a16="http://schemas.microsoft.com/office/drawing/2014/main" id="{667F9072-AA90-433E-98E8-1554655F7285}"/>
              </a:ext>
            </a:extLst>
          </p:cNvPr>
          <p:cNvSpPr>
            <a:spLocks noGrp="1"/>
          </p:cNvSpPr>
          <p:nvPr>
            <p:ph type="sldNum" sz="quarter" idx="11"/>
          </p:nvPr>
        </p:nvSpPr>
        <p:spPr/>
        <p:txBody>
          <a:bodyPr/>
          <a:lstStyle>
            <a:lvl1pPr>
              <a:defRPr sz="1800" b="1">
                <a:solidFill>
                  <a:schemeClr val="tx1"/>
                </a:solidFill>
                <a:latin typeface="Times New Roman" panose="02020603050405020304" pitchFamily="18" charset="0"/>
              </a:defRPr>
            </a:lvl1pPr>
            <a:lvl2pPr marL="557213" indent="-214313">
              <a:defRPr sz="1800" b="1">
                <a:solidFill>
                  <a:schemeClr val="tx1"/>
                </a:solidFill>
                <a:latin typeface="Times New Roman" panose="02020603050405020304" pitchFamily="18" charset="0"/>
              </a:defRPr>
            </a:lvl2pPr>
            <a:lvl3pPr marL="857250" indent="-171450">
              <a:defRPr sz="1800" b="1">
                <a:solidFill>
                  <a:schemeClr val="tx1"/>
                </a:solidFill>
                <a:latin typeface="Times New Roman" panose="02020603050405020304" pitchFamily="18" charset="0"/>
              </a:defRPr>
            </a:lvl3pPr>
            <a:lvl4pPr marL="1200150" indent="-171450">
              <a:defRPr sz="1800" b="1">
                <a:solidFill>
                  <a:schemeClr val="tx1"/>
                </a:solidFill>
                <a:latin typeface="Times New Roman" panose="02020603050405020304" pitchFamily="18" charset="0"/>
              </a:defRPr>
            </a:lvl4pPr>
            <a:lvl5pPr marL="1543050" indent="-171450">
              <a:defRPr sz="1800" b="1">
                <a:solidFill>
                  <a:schemeClr val="tx1"/>
                </a:solidFill>
                <a:latin typeface="Times New Roman" panose="02020603050405020304" pitchFamily="18" charset="0"/>
              </a:defRPr>
            </a:lvl5pPr>
            <a:lvl6pPr marL="1885950" indent="-171450" eaLnBrk="0" fontAlgn="base" hangingPunct="0">
              <a:spcBef>
                <a:spcPct val="20000"/>
              </a:spcBef>
              <a:spcAft>
                <a:spcPct val="0"/>
              </a:spcAft>
              <a:defRPr sz="1800" b="1">
                <a:solidFill>
                  <a:schemeClr val="tx1"/>
                </a:solidFill>
                <a:latin typeface="Times New Roman" panose="02020603050405020304" pitchFamily="18" charset="0"/>
              </a:defRPr>
            </a:lvl6pPr>
            <a:lvl7pPr marL="2228850" indent="-171450" eaLnBrk="0" fontAlgn="base" hangingPunct="0">
              <a:spcBef>
                <a:spcPct val="20000"/>
              </a:spcBef>
              <a:spcAft>
                <a:spcPct val="0"/>
              </a:spcAft>
              <a:defRPr sz="1800" b="1">
                <a:solidFill>
                  <a:schemeClr val="tx1"/>
                </a:solidFill>
                <a:latin typeface="Times New Roman" panose="02020603050405020304" pitchFamily="18" charset="0"/>
              </a:defRPr>
            </a:lvl7pPr>
            <a:lvl8pPr marL="2571750" indent="-171450" eaLnBrk="0" fontAlgn="base" hangingPunct="0">
              <a:spcBef>
                <a:spcPct val="20000"/>
              </a:spcBef>
              <a:spcAft>
                <a:spcPct val="0"/>
              </a:spcAft>
              <a:defRPr sz="1800" b="1">
                <a:solidFill>
                  <a:schemeClr val="tx1"/>
                </a:solidFill>
                <a:latin typeface="Times New Roman" panose="02020603050405020304" pitchFamily="18" charset="0"/>
              </a:defRPr>
            </a:lvl8pPr>
            <a:lvl9pPr marL="2914650" indent="-171450" eaLnBrk="0" fontAlgn="base" hangingPunct="0">
              <a:spcBef>
                <a:spcPct val="20000"/>
              </a:spcBef>
              <a:spcAft>
                <a:spcPct val="0"/>
              </a:spcAft>
              <a:defRPr sz="1800" b="1">
                <a:solidFill>
                  <a:schemeClr val="tx1"/>
                </a:solidFill>
                <a:latin typeface="Times New Roman" panose="02020603050405020304" pitchFamily="18" charset="0"/>
              </a:defRPr>
            </a:lvl9pPr>
          </a:lstStyle>
          <a:p>
            <a:fld id="{5F94617F-5E8A-4F18-900E-DEF945867FE6}" type="slidenum">
              <a:rPr lang="fr-FR" altLang="fr-FR" sz="1100">
                <a:latin typeface="Comic Sans MS" panose="030F0702030302020204" pitchFamily="66" charset="0"/>
              </a:rPr>
              <a:pPr/>
              <a:t>3</a:t>
            </a:fld>
            <a:endParaRPr lang="fr-FR" altLang="fr-FR" sz="1100">
              <a:latin typeface="Comic Sans MS" panose="030F0702030302020204" pitchFamily="66" charset="0"/>
            </a:endParaRPr>
          </a:p>
        </p:txBody>
      </p:sp>
      <p:graphicFrame>
        <p:nvGraphicFramePr>
          <p:cNvPr id="279619" name="Group 67">
            <a:extLst>
              <a:ext uri="{FF2B5EF4-FFF2-40B4-BE49-F238E27FC236}">
                <a16:creationId xmlns="" xmlns:a16="http://schemas.microsoft.com/office/drawing/2014/main" id="{81224A81-1B9B-45F9-B89C-22FDD8042C7D}"/>
              </a:ext>
            </a:extLst>
          </p:cNvPr>
          <p:cNvGraphicFramePr>
            <a:graphicFrameLocks noGrp="1"/>
          </p:cNvGraphicFramePr>
          <p:nvPr>
            <p:extLst>
              <p:ext uri="{D42A27DB-BD31-4B8C-83A1-F6EECF244321}">
                <p14:modId xmlns:p14="http://schemas.microsoft.com/office/powerpoint/2010/main" val="3192894729"/>
              </p:ext>
            </p:extLst>
          </p:nvPr>
        </p:nvGraphicFramePr>
        <p:xfrm>
          <a:off x="4864894" y="1427619"/>
          <a:ext cx="3960269" cy="3658038"/>
        </p:xfrm>
        <a:graphic>
          <a:graphicData uri="http://schemas.openxmlformats.org/drawingml/2006/table">
            <a:tbl>
              <a:tblPr/>
              <a:tblGrid>
                <a:gridCol w="3960269">
                  <a:extLst>
                    <a:ext uri="{9D8B030D-6E8A-4147-A177-3AD203B41FA5}">
                      <a16:colId xmlns="" xmlns:a16="http://schemas.microsoft.com/office/drawing/2014/main" val="20000"/>
                    </a:ext>
                  </a:extLst>
                </a:gridCol>
              </a:tblGrid>
              <a:tr h="617235">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Détecteur NPN</a:t>
                      </a:r>
                      <a:endPar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Pour automate à </a:t>
                      </a:r>
                      <a:r>
                        <a:rPr kumimoji="0" lang="en-US" altLang="fr-FR" sz="1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logique</a:t>
                      </a:r>
                      <a:r>
                        <a:rPr kumimoji="0" lang="en-US"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fr-FR" sz="1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Négative</a:t>
                      </a:r>
                      <a:endParaRPr kumimoji="0" lang="fr-FR"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34298" marB="342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692046">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100" b="0" i="0" u="none" strike="noStrike" cap="none" normalizeH="0" baseline="0">
                        <a:ln>
                          <a:noFill/>
                        </a:ln>
                        <a:solidFill>
                          <a:schemeClr val="tx1"/>
                        </a:solidFill>
                        <a:effectLst/>
                        <a:latin typeface="Times New Roman" pitchFamily="18" charset="0"/>
                      </a:endParaRPr>
                    </a:p>
                  </a:txBody>
                  <a:tcPr marL="68580" marR="68580" marT="34298" marB="342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348755">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Lorsque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qu'il</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y a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détection</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le transistor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est</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passant (contact fermé). Il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va</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donc</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imposer le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potentiel</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3000" b="1" i="0" u="none" strike="noStrike" cap="none" normalizeH="0" baseline="0" dirty="0">
                          <a:ln>
                            <a:noFill/>
                          </a:ln>
                          <a:solidFill>
                            <a:srgbClr val="FF3300"/>
                          </a:solidFill>
                          <a:effectLst/>
                          <a:latin typeface="Times New Roman" pitchFamily="18" charset="0"/>
                          <a:cs typeface="Times New Roman" pitchFamily="18" charset="0"/>
                        </a:rPr>
                        <a:t>-</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sur la sortie S . </a:t>
                      </a:r>
                      <a:endParaRPr kumimoji="0" lang="fr-FR" altLang="fr-FR" sz="1800" b="1" i="0" u="none" strike="noStrike" cap="none" normalizeH="0" baseline="0" dirty="0">
                        <a:ln>
                          <a:noFill/>
                        </a:ln>
                        <a:solidFill>
                          <a:schemeClr val="tx1"/>
                        </a:solidFill>
                        <a:effectLst/>
                        <a:latin typeface="Times New Roman" pitchFamily="18" charset="0"/>
                      </a:endParaRPr>
                    </a:p>
                  </a:txBody>
                  <a:tcPr marL="68580" marR="68580" marT="34298" marB="342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279614" name="Group 62">
            <a:extLst>
              <a:ext uri="{FF2B5EF4-FFF2-40B4-BE49-F238E27FC236}">
                <a16:creationId xmlns="" xmlns:a16="http://schemas.microsoft.com/office/drawing/2014/main" id="{E922351A-FFF1-49E6-82EA-654AB455F5A7}"/>
              </a:ext>
            </a:extLst>
          </p:cNvPr>
          <p:cNvGraphicFramePr>
            <a:graphicFrameLocks noGrp="1" noChangeAspect="1"/>
          </p:cNvGraphicFramePr>
          <p:nvPr>
            <p:extLst>
              <p:ext uri="{D42A27DB-BD31-4B8C-83A1-F6EECF244321}">
                <p14:modId xmlns:p14="http://schemas.microsoft.com/office/powerpoint/2010/main" val="3099110895"/>
              </p:ext>
            </p:extLst>
          </p:nvPr>
        </p:nvGraphicFramePr>
        <p:xfrm>
          <a:off x="541422" y="1427620"/>
          <a:ext cx="4057964" cy="3377134"/>
        </p:xfrm>
        <a:graphic>
          <a:graphicData uri="http://schemas.openxmlformats.org/drawingml/2006/table">
            <a:tbl>
              <a:tblPr/>
              <a:tblGrid>
                <a:gridCol w="4057964">
                  <a:extLst>
                    <a:ext uri="{9D8B030D-6E8A-4147-A177-3AD203B41FA5}">
                      <a16:colId xmlns="" xmlns:a16="http://schemas.microsoft.com/office/drawing/2014/main" val="20000"/>
                    </a:ext>
                  </a:extLst>
                </a:gridCol>
              </a:tblGrid>
              <a:tr h="617235">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Détecteur PNP </a:t>
                      </a:r>
                      <a:endParaRPr kumimoji="0" lang="en-US" altLang="fr-FR"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pour automate à </a:t>
                      </a:r>
                      <a:r>
                        <a:rPr kumimoji="0" lang="en-US" altLang="fr-FR" sz="1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logique</a:t>
                      </a:r>
                      <a:r>
                        <a:rPr kumimoji="0" lang="en-US"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Positive</a:t>
                      </a:r>
                      <a:endParaRPr kumimoji="0" lang="fr-FR" altLang="fr-F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8" marB="342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685462">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100" b="0" i="0" u="none" strike="noStrike" cap="none" normalizeH="0" baseline="0">
                        <a:ln>
                          <a:noFill/>
                        </a:ln>
                        <a:solidFill>
                          <a:schemeClr val="tx1"/>
                        </a:solidFill>
                        <a:effectLst/>
                        <a:latin typeface="Times New Roman" pitchFamily="18" charset="0"/>
                      </a:endParaRPr>
                    </a:p>
                  </a:txBody>
                  <a:tcPr marL="68580" marR="68580" marT="34298" marB="342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074435">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Lorsque</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qu'il</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y a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détection</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le transistor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est</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passant (contact fermé). Il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va</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donc</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imposer le </a:t>
                      </a:r>
                      <a:r>
                        <a:rPr kumimoji="0" lang="en-US" altLang="fr-FR" sz="1800" b="1" i="0" u="none" strike="noStrike" cap="none" normalizeH="0" baseline="0" dirty="0" err="1">
                          <a:ln>
                            <a:noFill/>
                          </a:ln>
                          <a:solidFill>
                            <a:srgbClr val="000000"/>
                          </a:solidFill>
                          <a:effectLst/>
                          <a:latin typeface="Times New Roman" pitchFamily="18" charset="0"/>
                          <a:cs typeface="Times New Roman" pitchFamily="18" charset="0"/>
                        </a:rPr>
                        <a:t>potentiel</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fr-FR" sz="3000" b="1" i="0" u="none" strike="noStrike" cap="none" normalizeH="0" baseline="0" dirty="0">
                          <a:ln>
                            <a:noFill/>
                          </a:ln>
                          <a:solidFill>
                            <a:srgbClr val="FF3300"/>
                          </a:solidFill>
                          <a:effectLst/>
                          <a:latin typeface="Times New Roman" pitchFamily="18" charset="0"/>
                          <a:cs typeface="Times New Roman" pitchFamily="18" charset="0"/>
                        </a:rPr>
                        <a:t>+</a:t>
                      </a:r>
                      <a:r>
                        <a:rPr kumimoji="0" lang="en-US" altLang="fr-FR" sz="1800" b="1" i="0" u="none" strike="noStrike" cap="none" normalizeH="0" baseline="0" dirty="0">
                          <a:ln>
                            <a:noFill/>
                          </a:ln>
                          <a:solidFill>
                            <a:srgbClr val="000000"/>
                          </a:solidFill>
                          <a:effectLst/>
                          <a:latin typeface="Times New Roman" pitchFamily="18" charset="0"/>
                          <a:cs typeface="Times New Roman" pitchFamily="18" charset="0"/>
                        </a:rPr>
                        <a:t> sur la sortie S . </a:t>
                      </a:r>
                      <a:endParaRPr kumimoji="0" lang="en-US" altLang="fr-FR" sz="1800" b="1" i="0" u="none" strike="noStrike" cap="none" normalizeH="0" baseline="0" dirty="0">
                        <a:ln>
                          <a:noFill/>
                        </a:ln>
                        <a:solidFill>
                          <a:schemeClr val="tx1"/>
                        </a:solidFill>
                        <a:effectLst/>
                        <a:latin typeface="Times New Roman" pitchFamily="18" charset="0"/>
                      </a:endParaRPr>
                    </a:p>
                  </a:txBody>
                  <a:tcPr marL="68580" marR="68580" marT="34298" marB="342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8217" name="Rectangle 32">
            <a:extLst>
              <a:ext uri="{FF2B5EF4-FFF2-40B4-BE49-F238E27FC236}">
                <a16:creationId xmlns="" xmlns:a16="http://schemas.microsoft.com/office/drawing/2014/main" id="{35317E62-398C-4DA6-BE56-F6232953B884}"/>
              </a:ext>
            </a:extLst>
          </p:cNvPr>
          <p:cNvSpPr>
            <a:spLocks noChangeArrowheads="1"/>
          </p:cNvSpPr>
          <p:nvPr/>
        </p:nvSpPr>
        <p:spPr bwMode="auto">
          <a:xfrm>
            <a:off x="5738" y="342707"/>
            <a:ext cx="477438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b="1">
                <a:solidFill>
                  <a:schemeClr val="tx1"/>
                </a:solidFill>
                <a:latin typeface="Times New Roman" panose="02020603050405020304" pitchFamily="18" charset="0"/>
              </a:defRPr>
            </a:lvl9pPr>
          </a:lstStyle>
          <a:p>
            <a:pPr>
              <a:buFontTx/>
              <a:buChar char="•"/>
            </a:pPr>
            <a:r>
              <a:rPr lang="fr-FR" altLang="fr-FR" sz="2100" dirty="0"/>
              <a:t>Identification des composants d’entrées</a:t>
            </a:r>
          </a:p>
        </p:txBody>
      </p:sp>
      <p:pic>
        <p:nvPicPr>
          <p:cNvPr id="279586" name="Picture 34" descr="pnp.gif (6059 octets)">
            <a:extLst>
              <a:ext uri="{FF2B5EF4-FFF2-40B4-BE49-F238E27FC236}">
                <a16:creationId xmlns="" xmlns:a16="http://schemas.microsoft.com/office/drawing/2014/main" id="{CC335532-566F-4023-9F28-76B6A746093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396" y="2015240"/>
            <a:ext cx="3922016" cy="14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85" name="Picture 33" descr="npn.gif (6092 octets)">
            <a:extLst>
              <a:ext uri="{FF2B5EF4-FFF2-40B4-BE49-F238E27FC236}">
                <a16:creationId xmlns="" xmlns:a16="http://schemas.microsoft.com/office/drawing/2014/main" id="{A9125737-E191-4E03-9F01-BDEDCC40295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52995" y="2154753"/>
            <a:ext cx="3935825" cy="14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Rectangle 39">
            <a:extLst>
              <a:ext uri="{FF2B5EF4-FFF2-40B4-BE49-F238E27FC236}">
                <a16:creationId xmlns="" xmlns:a16="http://schemas.microsoft.com/office/drawing/2014/main" id="{EBE21295-9F1C-4BB0-B5B9-ACAA2C5B8269}"/>
              </a:ext>
            </a:extLst>
          </p:cNvPr>
          <p:cNvSpPr>
            <a:spLocks noChangeArrowheads="1"/>
          </p:cNvSpPr>
          <p:nvPr/>
        </p:nvSpPr>
        <p:spPr bwMode="auto">
          <a:xfrm>
            <a:off x="2176462" y="3188495"/>
            <a:ext cx="2328863"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b="1">
                <a:solidFill>
                  <a:schemeClr val="tx1"/>
                </a:solidFill>
                <a:latin typeface="Times New Roman" panose="02020603050405020304" pitchFamily="18" charset="0"/>
              </a:defRPr>
            </a:lvl9pPr>
          </a:lstStyle>
          <a:p>
            <a:pPr>
              <a:spcBef>
                <a:spcPct val="0"/>
              </a:spcBef>
            </a:pPr>
            <a:r>
              <a:rPr lang="en-US" altLang="fr-FR" sz="900">
                <a:solidFill>
                  <a:srgbClr val="AF0000"/>
                </a:solidFill>
                <a:cs typeface="Times New Roman" panose="02020603050405020304" pitchFamily="18" charset="0"/>
              </a:rPr>
              <a:t> </a:t>
            </a:r>
            <a:endParaRPr lang="en-US" altLang="fr-FR" sz="900">
              <a:cs typeface="Times New Roman" panose="02020603050405020304" pitchFamily="18" charset="0"/>
            </a:endParaRPr>
          </a:p>
          <a:p>
            <a:pPr>
              <a:spcBef>
                <a:spcPct val="0"/>
              </a:spcBef>
            </a:pPr>
            <a:endParaRPr lang="en-US" altLang="fr-FR" b="0"/>
          </a:p>
        </p:txBody>
      </p:sp>
      <p:sp>
        <p:nvSpPr>
          <p:cNvPr id="279620" name="Rectangle 68">
            <a:extLst>
              <a:ext uri="{FF2B5EF4-FFF2-40B4-BE49-F238E27FC236}">
                <a16:creationId xmlns="" xmlns:a16="http://schemas.microsoft.com/office/drawing/2014/main" id="{7C6BE187-673B-46D2-87B7-5DE4660970D2}"/>
              </a:ext>
            </a:extLst>
          </p:cNvPr>
          <p:cNvSpPr>
            <a:spLocks noChangeArrowheads="1"/>
          </p:cNvSpPr>
          <p:nvPr/>
        </p:nvSpPr>
        <p:spPr bwMode="auto">
          <a:xfrm>
            <a:off x="118123" y="735122"/>
            <a:ext cx="172829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b="1">
                <a:solidFill>
                  <a:schemeClr val="tx1"/>
                </a:solidFill>
                <a:latin typeface="Times New Roman" panose="02020603050405020304" pitchFamily="18" charset="0"/>
              </a:defRPr>
            </a:lvl9pPr>
          </a:lstStyle>
          <a:p>
            <a:pPr>
              <a:buFont typeface="Wingdings" panose="05000000000000000000" pitchFamily="2" charset="2"/>
              <a:buChar char="Ø"/>
            </a:pPr>
            <a:r>
              <a:rPr lang="fr-FR" altLang="fr-FR" dirty="0"/>
              <a:t>Type 2 fils</a:t>
            </a:r>
          </a:p>
        </p:txBody>
      </p:sp>
      <p:sp>
        <p:nvSpPr>
          <p:cNvPr id="279621" name="Rectangle 69">
            <a:extLst>
              <a:ext uri="{FF2B5EF4-FFF2-40B4-BE49-F238E27FC236}">
                <a16:creationId xmlns="" xmlns:a16="http://schemas.microsoft.com/office/drawing/2014/main" id="{1B277059-3AC1-45AB-9BCB-A5FB503CC8A7}"/>
              </a:ext>
            </a:extLst>
          </p:cNvPr>
          <p:cNvSpPr>
            <a:spLocks noChangeArrowheads="1"/>
          </p:cNvSpPr>
          <p:nvPr/>
        </p:nvSpPr>
        <p:spPr bwMode="auto">
          <a:xfrm>
            <a:off x="129277" y="1081371"/>
            <a:ext cx="172829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b="1">
                <a:solidFill>
                  <a:schemeClr val="tx1"/>
                </a:solidFill>
                <a:latin typeface="Times New Roman" panose="02020603050405020304" pitchFamily="18" charset="0"/>
              </a:defRPr>
            </a:lvl9pPr>
          </a:lstStyle>
          <a:p>
            <a:pPr>
              <a:buFont typeface="Wingdings" panose="05000000000000000000" pitchFamily="2" charset="2"/>
              <a:buChar char="Ø"/>
            </a:pPr>
            <a:r>
              <a:rPr lang="fr-FR" altLang="fr-FR" dirty="0"/>
              <a:t>Type 3 fils</a:t>
            </a:r>
          </a:p>
        </p:txBody>
      </p:sp>
      <p:grpSp>
        <p:nvGrpSpPr>
          <p:cNvPr id="279635" name="Group 83">
            <a:extLst>
              <a:ext uri="{FF2B5EF4-FFF2-40B4-BE49-F238E27FC236}">
                <a16:creationId xmlns="" xmlns:a16="http://schemas.microsoft.com/office/drawing/2014/main" id="{F77A7310-D445-4529-8E2F-E7CB1A8DCF11}"/>
              </a:ext>
            </a:extLst>
          </p:cNvPr>
          <p:cNvGrpSpPr>
            <a:grpSpLocks/>
          </p:cNvGrpSpPr>
          <p:nvPr/>
        </p:nvGrpSpPr>
        <p:grpSpPr bwMode="auto">
          <a:xfrm rot="5400000">
            <a:off x="2088356" y="341345"/>
            <a:ext cx="285750" cy="909638"/>
            <a:chOff x="6290" y="4610"/>
            <a:chExt cx="600" cy="1910"/>
          </a:xfrm>
        </p:grpSpPr>
        <p:grpSp>
          <p:nvGrpSpPr>
            <p:cNvPr id="8224" name="Group 84">
              <a:extLst>
                <a:ext uri="{FF2B5EF4-FFF2-40B4-BE49-F238E27FC236}">
                  <a16:creationId xmlns="" xmlns:a16="http://schemas.microsoft.com/office/drawing/2014/main" id="{20F15E9C-C21C-4EAB-ACC2-422BCFC90BF1}"/>
                </a:ext>
              </a:extLst>
            </p:cNvPr>
            <p:cNvGrpSpPr>
              <a:grpSpLocks/>
            </p:cNvGrpSpPr>
            <p:nvPr/>
          </p:nvGrpSpPr>
          <p:grpSpPr bwMode="auto">
            <a:xfrm>
              <a:off x="6290" y="5475"/>
              <a:ext cx="585" cy="635"/>
              <a:chOff x="5340" y="11745"/>
              <a:chExt cx="285" cy="285"/>
            </a:xfrm>
          </p:grpSpPr>
          <p:sp>
            <p:nvSpPr>
              <p:cNvPr id="8227" name="Line 85">
                <a:extLst>
                  <a:ext uri="{FF2B5EF4-FFF2-40B4-BE49-F238E27FC236}">
                    <a16:creationId xmlns="" xmlns:a16="http://schemas.microsoft.com/office/drawing/2014/main" id="{F0AFDD9F-0C86-48AA-92B5-3CF256035C67}"/>
                  </a:ext>
                </a:extLst>
              </p:cNvPr>
              <p:cNvSpPr>
                <a:spLocks noChangeShapeType="1"/>
              </p:cNvSpPr>
              <p:nvPr/>
            </p:nvSpPr>
            <p:spPr bwMode="auto">
              <a:xfrm flipH="1" flipV="1">
                <a:off x="5454" y="11745"/>
                <a:ext cx="171" cy="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28" name="Line 86">
                <a:extLst>
                  <a:ext uri="{FF2B5EF4-FFF2-40B4-BE49-F238E27FC236}">
                    <a16:creationId xmlns="" xmlns:a16="http://schemas.microsoft.com/office/drawing/2014/main" id="{73BAEAF0-13E1-4416-A29D-6646D3AC00F1}"/>
                  </a:ext>
                </a:extLst>
              </p:cNvPr>
              <p:cNvSpPr>
                <a:spLocks noChangeShapeType="1"/>
              </p:cNvSpPr>
              <p:nvPr/>
            </p:nvSpPr>
            <p:spPr bwMode="auto">
              <a:xfrm flipH="1">
                <a:off x="5340" y="11859"/>
                <a:ext cx="171"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229" name="Line 87">
                <a:extLst>
                  <a:ext uri="{FF2B5EF4-FFF2-40B4-BE49-F238E27FC236}">
                    <a16:creationId xmlns="" xmlns:a16="http://schemas.microsoft.com/office/drawing/2014/main" id="{0593FB0D-EF60-4560-A3F8-38F45F3A0AB4}"/>
                  </a:ext>
                </a:extLst>
              </p:cNvPr>
              <p:cNvSpPr>
                <a:spLocks noChangeShapeType="1"/>
              </p:cNvSpPr>
              <p:nvPr/>
            </p:nvSpPr>
            <p:spPr bwMode="auto">
              <a:xfrm>
                <a:off x="5340" y="11745"/>
                <a:ext cx="0" cy="2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30" name="Line 88">
                <a:extLst>
                  <a:ext uri="{FF2B5EF4-FFF2-40B4-BE49-F238E27FC236}">
                    <a16:creationId xmlns="" xmlns:a16="http://schemas.microsoft.com/office/drawing/2014/main" id="{D1CE4535-2A38-437B-9A4C-5D74A465A9D4}"/>
                  </a:ext>
                </a:extLst>
              </p:cNvPr>
              <p:cNvSpPr>
                <a:spLocks noChangeShapeType="1"/>
              </p:cNvSpPr>
              <p:nvPr/>
            </p:nvSpPr>
            <p:spPr bwMode="auto">
              <a:xfrm>
                <a:off x="5340" y="11973"/>
                <a:ext cx="5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31" name="Line 89">
                <a:extLst>
                  <a:ext uri="{FF2B5EF4-FFF2-40B4-BE49-F238E27FC236}">
                    <a16:creationId xmlns="" xmlns:a16="http://schemas.microsoft.com/office/drawing/2014/main" id="{4FEAE2B7-9736-4CCA-86FA-078D745B335B}"/>
                  </a:ext>
                </a:extLst>
              </p:cNvPr>
              <p:cNvSpPr>
                <a:spLocks noChangeShapeType="1"/>
              </p:cNvSpPr>
              <p:nvPr/>
            </p:nvSpPr>
            <p:spPr bwMode="auto">
              <a:xfrm>
                <a:off x="5340" y="11745"/>
                <a:ext cx="5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8225" name="Line 90">
              <a:extLst>
                <a:ext uri="{FF2B5EF4-FFF2-40B4-BE49-F238E27FC236}">
                  <a16:creationId xmlns="" xmlns:a16="http://schemas.microsoft.com/office/drawing/2014/main" id="{AFF33CF5-C7E8-426D-A20D-4DF987226083}"/>
                </a:ext>
              </a:extLst>
            </p:cNvPr>
            <p:cNvSpPr>
              <a:spLocks noChangeShapeType="1"/>
            </p:cNvSpPr>
            <p:nvPr/>
          </p:nvSpPr>
          <p:spPr bwMode="auto">
            <a:xfrm>
              <a:off x="6880" y="6110"/>
              <a:ext cx="0" cy="41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226" name="Line 91">
              <a:extLst>
                <a:ext uri="{FF2B5EF4-FFF2-40B4-BE49-F238E27FC236}">
                  <a16:creationId xmlns="" xmlns:a16="http://schemas.microsoft.com/office/drawing/2014/main" id="{95C05A2E-1448-440F-B551-E3C801B139D5}"/>
                </a:ext>
              </a:extLst>
            </p:cNvPr>
            <p:cNvSpPr>
              <a:spLocks noChangeShapeType="1"/>
            </p:cNvSpPr>
            <p:nvPr/>
          </p:nvSpPr>
          <p:spPr bwMode="auto">
            <a:xfrm flipV="1">
              <a:off x="6890" y="4610"/>
              <a:ext cx="0" cy="91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
        <p:nvSpPr>
          <p:cNvPr id="23" name="ZoneTexte 22">
            <a:extLst>
              <a:ext uri="{FF2B5EF4-FFF2-40B4-BE49-F238E27FC236}">
                <a16:creationId xmlns="" xmlns:a16="http://schemas.microsoft.com/office/drawing/2014/main" id="{168022E4-23C6-43EF-9A74-02791166F438}"/>
              </a:ext>
            </a:extLst>
          </p:cNvPr>
          <p:cNvSpPr txBox="1"/>
          <p:nvPr/>
        </p:nvSpPr>
        <p:spPr>
          <a:xfrm>
            <a:off x="0" y="23186"/>
            <a:ext cx="3239503" cy="392415"/>
          </a:xfrm>
          <a:prstGeom prst="rect">
            <a:avLst/>
          </a:prstGeom>
          <a:noFill/>
        </p:spPr>
        <p:txBody>
          <a:bodyPr wrap="square" lIns="68580" tIns="34290" rIns="68580" bIns="34290">
            <a:spAutoFit/>
          </a:bodyPr>
          <a:lstStyle/>
          <a:p>
            <a:r>
              <a:rPr lang="fr-FR" altLang="fr-FR" sz="2100" b="1" dirty="0">
                <a:solidFill>
                  <a:srgbClr val="0000CC"/>
                </a:solidFill>
                <a:latin typeface="Times New Roman" panose="02020603050405020304" pitchFamily="18" charset="0"/>
                <a:cs typeface="Times New Roman" panose="02020603050405020304" pitchFamily="18" charset="0"/>
              </a:rPr>
              <a:t>Raccordement des entrées:</a:t>
            </a:r>
            <a:endParaRPr lang="fr-FR" sz="2100" dirty="0"/>
          </a:p>
        </p:txBody>
      </p:sp>
    </p:spTree>
    <p:extLst>
      <p:ext uri="{BB962C8B-B14F-4D97-AF65-F5344CB8AC3E}">
        <p14:creationId xmlns:p14="http://schemas.microsoft.com/office/powerpoint/2010/main" val="2731843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9620"/>
                                        </p:tgtEl>
                                        <p:attrNameLst>
                                          <p:attrName>style.visibility</p:attrName>
                                        </p:attrNameLst>
                                      </p:cBhvr>
                                      <p:to>
                                        <p:strVal val="visible"/>
                                      </p:to>
                                    </p:set>
                                    <p:anim calcmode="lin" valueType="num">
                                      <p:cBhvr additive="base">
                                        <p:cTn id="7" dur="500" fill="hold"/>
                                        <p:tgtEl>
                                          <p:spTgt spid="279620"/>
                                        </p:tgtEl>
                                        <p:attrNameLst>
                                          <p:attrName>ppt_x</p:attrName>
                                        </p:attrNameLst>
                                      </p:cBhvr>
                                      <p:tavLst>
                                        <p:tav tm="0">
                                          <p:val>
                                            <p:strVal val="1+#ppt_w/2"/>
                                          </p:val>
                                        </p:tav>
                                        <p:tav tm="100000">
                                          <p:val>
                                            <p:strVal val="#ppt_x"/>
                                          </p:val>
                                        </p:tav>
                                      </p:tavLst>
                                    </p:anim>
                                    <p:anim calcmode="lin" valueType="num">
                                      <p:cBhvr additive="base">
                                        <p:cTn id="8" dur="500" fill="hold"/>
                                        <p:tgtEl>
                                          <p:spTgt spid="2796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7963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79621"/>
                                        </p:tgtEl>
                                        <p:attrNameLst>
                                          <p:attrName>style.visibility</p:attrName>
                                        </p:attrNameLst>
                                      </p:cBhvr>
                                      <p:to>
                                        <p:strVal val="visible"/>
                                      </p:to>
                                    </p:set>
                                    <p:anim calcmode="lin" valueType="num">
                                      <p:cBhvr additive="base">
                                        <p:cTn id="16" dur="500" fill="hold"/>
                                        <p:tgtEl>
                                          <p:spTgt spid="279621"/>
                                        </p:tgtEl>
                                        <p:attrNameLst>
                                          <p:attrName>ppt_x</p:attrName>
                                        </p:attrNameLst>
                                      </p:cBhvr>
                                      <p:tavLst>
                                        <p:tav tm="0">
                                          <p:val>
                                            <p:strVal val="1+#ppt_w/2"/>
                                          </p:val>
                                        </p:tav>
                                        <p:tav tm="100000">
                                          <p:val>
                                            <p:strVal val="#ppt_x"/>
                                          </p:val>
                                        </p:tav>
                                      </p:tavLst>
                                    </p:anim>
                                    <p:anim calcmode="lin" valueType="num">
                                      <p:cBhvr additive="base">
                                        <p:cTn id="17" dur="500" fill="hold"/>
                                        <p:tgtEl>
                                          <p:spTgt spid="279621"/>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79614"/>
                                        </p:tgtEl>
                                        <p:attrNameLst>
                                          <p:attrName>style.visibility</p:attrName>
                                        </p:attrNameLst>
                                      </p:cBhvr>
                                      <p:to>
                                        <p:strVal val="visible"/>
                                      </p:to>
                                    </p:set>
                                    <p:anim calcmode="lin" valueType="num">
                                      <p:cBhvr>
                                        <p:cTn id="21" dur="500" fill="hold"/>
                                        <p:tgtEl>
                                          <p:spTgt spid="279614"/>
                                        </p:tgtEl>
                                        <p:attrNameLst>
                                          <p:attrName>ppt_w</p:attrName>
                                        </p:attrNameLst>
                                      </p:cBhvr>
                                      <p:tavLst>
                                        <p:tav tm="0">
                                          <p:val>
                                            <p:fltVal val="0"/>
                                          </p:val>
                                        </p:tav>
                                        <p:tav tm="100000">
                                          <p:val>
                                            <p:strVal val="#ppt_w"/>
                                          </p:val>
                                        </p:tav>
                                      </p:tavLst>
                                    </p:anim>
                                    <p:anim calcmode="lin" valueType="num">
                                      <p:cBhvr>
                                        <p:cTn id="22" dur="500" fill="hold"/>
                                        <p:tgtEl>
                                          <p:spTgt spid="279614"/>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27958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279619"/>
                                        </p:tgtEl>
                                        <p:attrNameLst>
                                          <p:attrName>style.visibility</p:attrName>
                                        </p:attrNameLst>
                                      </p:cBhvr>
                                      <p:to>
                                        <p:strVal val="visible"/>
                                      </p:to>
                                    </p:set>
                                    <p:anim calcmode="lin" valueType="num">
                                      <p:cBhvr>
                                        <p:cTn id="30" dur="500" fill="hold"/>
                                        <p:tgtEl>
                                          <p:spTgt spid="279619"/>
                                        </p:tgtEl>
                                        <p:attrNameLst>
                                          <p:attrName>ppt_w</p:attrName>
                                        </p:attrNameLst>
                                      </p:cBhvr>
                                      <p:tavLst>
                                        <p:tav tm="0">
                                          <p:val>
                                            <p:fltVal val="0"/>
                                          </p:val>
                                        </p:tav>
                                        <p:tav tm="100000">
                                          <p:val>
                                            <p:strVal val="#ppt_w"/>
                                          </p:val>
                                        </p:tav>
                                      </p:tavLst>
                                    </p:anim>
                                    <p:anim calcmode="lin" valueType="num">
                                      <p:cBhvr>
                                        <p:cTn id="31" dur="500" fill="hold"/>
                                        <p:tgtEl>
                                          <p:spTgt spid="279619"/>
                                        </p:tgtEl>
                                        <p:attrNameLst>
                                          <p:attrName>ppt_h</p:attrName>
                                        </p:attrNameLst>
                                      </p:cBhvr>
                                      <p:tavLst>
                                        <p:tav tm="0">
                                          <p:val>
                                            <p:fltVal val="0"/>
                                          </p:val>
                                        </p:tav>
                                        <p:tav tm="100000">
                                          <p:val>
                                            <p:strVal val="#ppt_h"/>
                                          </p:val>
                                        </p:tav>
                                      </p:tavLst>
                                    </p:anim>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279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20" grpId="0" autoUpdateAnimBg="0"/>
      <p:bldP spid="27962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41">
            <a:hlinkClick r:id="rId2" tooltip="Exemple raccordement des entrées"/>
            <a:extLst>
              <a:ext uri="{FF2B5EF4-FFF2-40B4-BE49-F238E27FC236}">
                <a16:creationId xmlns="" xmlns:a16="http://schemas.microsoft.com/office/drawing/2014/main" id="{C2E86792-E056-4742-B32B-401E2E7EF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054" y="512027"/>
            <a:ext cx="4875803" cy="45360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a:extLst>
              <a:ext uri="{FF2B5EF4-FFF2-40B4-BE49-F238E27FC236}">
                <a16:creationId xmlns="" xmlns:a16="http://schemas.microsoft.com/office/drawing/2014/main" id="{5E35FB4D-E36C-47A6-9E56-6B61873A5CD2}"/>
              </a:ext>
            </a:extLst>
          </p:cNvPr>
          <p:cNvSpPr txBox="1"/>
          <p:nvPr/>
        </p:nvSpPr>
        <p:spPr>
          <a:xfrm>
            <a:off x="0" y="23186"/>
            <a:ext cx="5495925" cy="392415"/>
          </a:xfrm>
          <a:prstGeom prst="rect">
            <a:avLst/>
          </a:prstGeom>
          <a:noFill/>
        </p:spPr>
        <p:txBody>
          <a:bodyPr wrap="square" lIns="68580" tIns="34290" rIns="68580" bIns="34290">
            <a:spAutoFit/>
          </a:bodyPr>
          <a:lstStyle/>
          <a:p>
            <a:r>
              <a:rPr lang="fr-FR" altLang="fr-FR" sz="2100" b="1" dirty="0">
                <a:solidFill>
                  <a:srgbClr val="0000CC"/>
                </a:solidFill>
                <a:latin typeface="Times New Roman" panose="02020603050405020304" pitchFamily="18" charset="0"/>
                <a:cs typeface="Times New Roman" panose="02020603050405020304" pitchFamily="18" charset="0"/>
              </a:rPr>
              <a:t>Raccordement des entrées digitales:</a:t>
            </a:r>
            <a:endParaRPr lang="fr-FR" sz="2100" dirty="0"/>
          </a:p>
        </p:txBody>
      </p:sp>
    </p:spTree>
    <p:extLst>
      <p:ext uri="{BB962C8B-B14F-4D97-AF65-F5344CB8AC3E}">
        <p14:creationId xmlns:p14="http://schemas.microsoft.com/office/powerpoint/2010/main" val="424658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5A758D2E-7652-44E3-8FFB-41D1B3BDE5A3}"/>
              </a:ext>
            </a:extLst>
          </p:cNvPr>
          <p:cNvGrpSpPr>
            <a:grpSpLocks noChangeAspect="1"/>
          </p:cNvGrpSpPr>
          <p:nvPr/>
        </p:nvGrpSpPr>
        <p:grpSpPr>
          <a:xfrm>
            <a:off x="3115503" y="426446"/>
            <a:ext cx="5734806" cy="4482000"/>
            <a:chOff x="5090338" y="2575028"/>
            <a:chExt cx="4345477" cy="3396184"/>
          </a:xfrm>
        </p:grpSpPr>
        <p:sp>
          <p:nvSpPr>
            <p:cNvPr id="10246" name="Rectangle 7">
              <a:extLst>
                <a:ext uri="{FF2B5EF4-FFF2-40B4-BE49-F238E27FC236}">
                  <a16:creationId xmlns="" xmlns:a16="http://schemas.microsoft.com/office/drawing/2014/main" id="{774E9FA7-4998-404F-B406-8B3D563E125A}"/>
                </a:ext>
              </a:extLst>
            </p:cNvPr>
            <p:cNvSpPr>
              <a:spLocks noChangeArrowheads="1"/>
            </p:cNvSpPr>
            <p:nvPr/>
          </p:nvSpPr>
          <p:spPr bwMode="auto">
            <a:xfrm>
              <a:off x="5257801" y="3939097"/>
              <a:ext cx="139978" cy="34982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b="1">
                  <a:solidFill>
                    <a:schemeClr val="tx1"/>
                  </a:solidFill>
                  <a:latin typeface="Times New Roman" panose="02020603050405020304" pitchFamily="18" charset="0"/>
                </a:defRPr>
              </a:lvl9pPr>
            </a:lstStyle>
            <a:p>
              <a:endParaRPr lang="fr-FR" altLang="fr-FR"/>
            </a:p>
          </p:txBody>
        </p:sp>
        <p:pic>
          <p:nvPicPr>
            <p:cNvPr id="10247" name="Picture 6">
              <a:hlinkClick r:id="rId2" tooltip="Exemple raccordement des sorties"/>
              <a:extLst>
                <a:ext uri="{FF2B5EF4-FFF2-40B4-BE49-F238E27FC236}">
                  <a16:creationId xmlns="" xmlns:a16="http://schemas.microsoft.com/office/drawing/2014/main" id="{A47A8AE0-7C04-4570-9ED1-78072FC8A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338" y="2575028"/>
              <a:ext cx="4345477" cy="33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ZoneTexte 9">
            <a:extLst>
              <a:ext uri="{FF2B5EF4-FFF2-40B4-BE49-F238E27FC236}">
                <a16:creationId xmlns="" xmlns:a16="http://schemas.microsoft.com/office/drawing/2014/main" id="{6411C67E-A168-43AC-BBE0-9A4207680CA4}"/>
              </a:ext>
            </a:extLst>
          </p:cNvPr>
          <p:cNvSpPr txBox="1"/>
          <p:nvPr/>
        </p:nvSpPr>
        <p:spPr>
          <a:xfrm>
            <a:off x="83469" y="34031"/>
            <a:ext cx="4488531" cy="392415"/>
          </a:xfrm>
          <a:prstGeom prst="rect">
            <a:avLst/>
          </a:prstGeom>
          <a:noFill/>
        </p:spPr>
        <p:txBody>
          <a:bodyPr wrap="square" lIns="68580" tIns="34290" rIns="68580" bIns="34290">
            <a:spAutoFit/>
          </a:bodyPr>
          <a:lstStyle/>
          <a:p>
            <a:r>
              <a:rPr lang="fr-FR" altLang="fr-FR" sz="2100" b="1" dirty="0">
                <a:solidFill>
                  <a:srgbClr val="0000CC"/>
                </a:solidFill>
                <a:latin typeface="Times New Roman" panose="02020603050405020304" pitchFamily="18" charset="0"/>
                <a:cs typeface="Times New Roman" panose="02020603050405020304" pitchFamily="18" charset="0"/>
              </a:rPr>
              <a:t>Raccordement des sorties digitales:</a:t>
            </a:r>
            <a:endParaRPr lang="fr-FR" sz="2100" b="1" dirty="0">
              <a:solidFill>
                <a:srgbClr val="0000CC"/>
              </a:solidFill>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 xmlns:a16="http://schemas.microsoft.com/office/drawing/2014/main" id="{B89F64C4-416A-4014-B1E9-5D9A4DF5D661}"/>
              </a:ext>
            </a:extLst>
          </p:cNvPr>
          <p:cNvSpPr txBox="1"/>
          <p:nvPr/>
        </p:nvSpPr>
        <p:spPr>
          <a:xfrm>
            <a:off x="83469" y="517972"/>
            <a:ext cx="4575008" cy="2008242"/>
          </a:xfrm>
          <a:prstGeom prst="rect">
            <a:avLst/>
          </a:prstGeom>
          <a:noFill/>
        </p:spPr>
        <p:txBody>
          <a:bodyPr wrap="square" lIns="68580" tIns="34290" rIns="68580" bIns="34290">
            <a:spAutoFit/>
          </a:bodyPr>
          <a:lstStyle/>
          <a:p>
            <a:pPr marL="342900" indent="-342900">
              <a:lnSpc>
                <a:spcPct val="150000"/>
              </a:lnSpc>
              <a:buFont typeface="Wingdings" panose="05000000000000000000" pitchFamily="2" charset="2"/>
              <a:buChar char="Ø"/>
            </a:pPr>
            <a:r>
              <a:rPr lang="fr-FR" altLang="fr-FR" sz="2100" b="1" dirty="0">
                <a:latin typeface="Times New Roman" panose="02020603050405020304" pitchFamily="18" charset="0"/>
                <a:cs typeface="Times New Roman" panose="02020603050405020304" pitchFamily="18" charset="0"/>
              </a:rPr>
              <a:t>Identification des préactionneurs</a:t>
            </a:r>
          </a:p>
          <a:p>
            <a:pPr marL="342900" indent="-342900">
              <a:lnSpc>
                <a:spcPct val="150000"/>
              </a:lnSpc>
              <a:buFont typeface="Wingdings" panose="05000000000000000000" pitchFamily="2" charset="2"/>
              <a:buChar char="Ø"/>
            </a:pPr>
            <a:r>
              <a:rPr lang="fr-FR" altLang="fr-FR" sz="2100" b="1" dirty="0">
                <a:latin typeface="Times New Roman" panose="02020603050405020304" pitchFamily="18" charset="0"/>
                <a:cs typeface="Times New Roman" panose="02020603050405020304" pitchFamily="18" charset="0"/>
              </a:rPr>
              <a:t>Détermination de la source d’énergie</a:t>
            </a:r>
          </a:p>
          <a:p>
            <a:pPr marL="342900" indent="-342900">
              <a:lnSpc>
                <a:spcPct val="150000"/>
              </a:lnSpc>
              <a:buFont typeface="Wingdings" panose="05000000000000000000" pitchFamily="2" charset="2"/>
              <a:buChar char="Ø"/>
            </a:pPr>
            <a:r>
              <a:rPr lang="fr-FR" altLang="fr-FR" sz="2100" b="1" dirty="0">
                <a:latin typeface="Times New Roman" panose="02020603050405020304" pitchFamily="18" charset="0"/>
                <a:cs typeface="Times New Roman" panose="02020603050405020304" pitchFamily="18" charset="0"/>
              </a:rPr>
              <a:t>Raccordement</a:t>
            </a:r>
          </a:p>
        </p:txBody>
      </p:sp>
    </p:spTree>
    <p:extLst>
      <p:ext uri="{BB962C8B-B14F-4D97-AF65-F5344CB8AC3E}">
        <p14:creationId xmlns:p14="http://schemas.microsoft.com/office/powerpoint/2010/main" val="222659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63BF067A-BB12-4656-912B-3B5E3F973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036" y="860163"/>
            <a:ext cx="6533346" cy="4212000"/>
          </a:xfrm>
          <a:prstGeom prst="rect">
            <a:avLst/>
          </a:prstGeom>
        </p:spPr>
      </p:pic>
      <p:sp>
        <p:nvSpPr>
          <p:cNvPr id="4" name="ZoneTexte 3">
            <a:extLst>
              <a:ext uri="{FF2B5EF4-FFF2-40B4-BE49-F238E27FC236}">
                <a16:creationId xmlns="" xmlns:a16="http://schemas.microsoft.com/office/drawing/2014/main" id="{D10BED47-85F0-4BCD-B9F6-CCF59A430C73}"/>
              </a:ext>
            </a:extLst>
          </p:cNvPr>
          <p:cNvSpPr txBox="1"/>
          <p:nvPr/>
        </p:nvSpPr>
        <p:spPr>
          <a:xfrm>
            <a:off x="83469" y="34031"/>
            <a:ext cx="4583781" cy="392415"/>
          </a:xfrm>
          <a:prstGeom prst="rect">
            <a:avLst/>
          </a:prstGeom>
          <a:noFill/>
        </p:spPr>
        <p:txBody>
          <a:bodyPr wrap="square" lIns="68580" tIns="34290" rIns="68580" bIns="34290">
            <a:spAutoFit/>
          </a:bodyPr>
          <a:lstStyle/>
          <a:p>
            <a:r>
              <a:rPr lang="fr-FR" altLang="fr-FR" sz="2100" b="1" dirty="0">
                <a:solidFill>
                  <a:srgbClr val="0000CC"/>
                </a:solidFill>
                <a:latin typeface="Times New Roman" panose="02020603050405020304" pitchFamily="18" charset="0"/>
                <a:cs typeface="Times New Roman" panose="02020603050405020304" pitchFamily="18" charset="0"/>
              </a:rPr>
              <a:t>Raccordement des entrée analogiques:</a:t>
            </a:r>
            <a:endParaRPr lang="fr-FR" sz="21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7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194CBCA4-1885-4A3C-9F9A-BC23491D0755}"/>
              </a:ext>
            </a:extLst>
          </p:cNvPr>
          <p:cNvPicPr>
            <a:picLocks noChangeAspect="1"/>
          </p:cNvPicPr>
          <p:nvPr/>
        </p:nvPicPr>
        <p:blipFill rotWithShape="1">
          <a:blip r:embed="rId2">
            <a:extLst>
              <a:ext uri="{28A0092B-C50C-407E-A947-70E740481C1C}">
                <a14:useLocalDpi xmlns:a14="http://schemas.microsoft.com/office/drawing/2010/main" val="0"/>
              </a:ext>
            </a:extLst>
          </a:blip>
          <a:srcRect l="-53" r="15671"/>
          <a:stretch/>
        </p:blipFill>
        <p:spPr>
          <a:xfrm>
            <a:off x="3748718" y="859310"/>
            <a:ext cx="5305716" cy="4212000"/>
          </a:xfrm>
          <a:prstGeom prst="rect">
            <a:avLst/>
          </a:prstGeom>
        </p:spPr>
      </p:pic>
      <p:sp>
        <p:nvSpPr>
          <p:cNvPr id="4" name="ZoneTexte 3">
            <a:extLst>
              <a:ext uri="{FF2B5EF4-FFF2-40B4-BE49-F238E27FC236}">
                <a16:creationId xmlns="" xmlns:a16="http://schemas.microsoft.com/office/drawing/2014/main" id="{40E4A446-CE28-4FE4-83D4-799D72E96F76}"/>
              </a:ext>
            </a:extLst>
          </p:cNvPr>
          <p:cNvSpPr txBox="1"/>
          <p:nvPr/>
        </p:nvSpPr>
        <p:spPr>
          <a:xfrm>
            <a:off x="83469" y="34031"/>
            <a:ext cx="5231481" cy="392415"/>
          </a:xfrm>
          <a:prstGeom prst="rect">
            <a:avLst/>
          </a:prstGeom>
          <a:noFill/>
        </p:spPr>
        <p:txBody>
          <a:bodyPr wrap="square" lIns="68580" tIns="34290" rIns="68580" bIns="34290">
            <a:spAutoFit/>
          </a:bodyPr>
          <a:lstStyle/>
          <a:p>
            <a:r>
              <a:rPr lang="fr-FR" altLang="fr-FR" sz="2100" b="1" dirty="0">
                <a:solidFill>
                  <a:srgbClr val="0000CC"/>
                </a:solidFill>
                <a:latin typeface="Times New Roman" panose="02020603050405020304" pitchFamily="18" charset="0"/>
                <a:cs typeface="Times New Roman" panose="02020603050405020304" pitchFamily="18" charset="0"/>
              </a:rPr>
              <a:t>Raccordement des sorties analogiques:</a:t>
            </a:r>
            <a:endParaRPr lang="fr-FR" sz="21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31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F4BF0E3-FCEC-44B7-9BE5-88CA631BE22B}"/>
              </a:ext>
            </a:extLst>
          </p:cNvPr>
          <p:cNvSpPr txBox="1"/>
          <p:nvPr/>
        </p:nvSpPr>
        <p:spPr>
          <a:xfrm>
            <a:off x="0" y="0"/>
            <a:ext cx="3733800" cy="392415"/>
          </a:xfrm>
          <a:prstGeom prst="rect">
            <a:avLst/>
          </a:prstGeom>
          <a:noFill/>
        </p:spPr>
        <p:txBody>
          <a:bodyPr wrap="square" lIns="68580" tIns="34290" rIns="68580" bIns="34290">
            <a:spAutoFit/>
          </a:bodyPr>
          <a:lstStyle/>
          <a:p>
            <a:pPr algn="l"/>
            <a:r>
              <a:rPr lang="fr-FR" sz="2100" b="1" dirty="0">
                <a:solidFill>
                  <a:srgbClr val="0000CC"/>
                </a:solidFill>
                <a:latin typeface="Times New Roman" panose="02020603050405020304" pitchFamily="18" charset="0"/>
                <a:cs typeface="Times New Roman" panose="02020603050405020304" pitchFamily="18" charset="0"/>
              </a:rPr>
              <a:t>7.6. Critères de choix des API:</a:t>
            </a:r>
          </a:p>
        </p:txBody>
      </p:sp>
      <p:sp>
        <p:nvSpPr>
          <p:cNvPr id="5" name="ZoneTexte 4">
            <a:extLst>
              <a:ext uri="{FF2B5EF4-FFF2-40B4-BE49-F238E27FC236}">
                <a16:creationId xmlns="" xmlns:a16="http://schemas.microsoft.com/office/drawing/2014/main" id="{E3A34778-0611-4891-9ACD-F72AC494BBF2}"/>
              </a:ext>
            </a:extLst>
          </p:cNvPr>
          <p:cNvSpPr txBox="1"/>
          <p:nvPr/>
        </p:nvSpPr>
        <p:spPr>
          <a:xfrm>
            <a:off x="0" y="311934"/>
            <a:ext cx="9144000" cy="4916731"/>
          </a:xfrm>
          <a:prstGeom prst="rect">
            <a:avLst/>
          </a:prstGeom>
          <a:noFill/>
        </p:spPr>
        <p:txBody>
          <a:bodyPr wrap="square" lIns="68580" tIns="34290" rIns="68580" bIns="34290">
            <a:spAutoFit/>
          </a:bodyPr>
          <a:lstStyle/>
          <a:p>
            <a:pPr algn="l">
              <a:lnSpc>
                <a:spcPct val="150000"/>
              </a:lnSpc>
            </a:pPr>
            <a:r>
              <a:rPr lang="fr-FR" sz="2100" b="1" dirty="0">
                <a:latin typeface="Times New Roman" panose="02020603050405020304" pitchFamily="18" charset="0"/>
                <a:cs typeface="Times New Roman" panose="02020603050405020304" pitchFamily="18" charset="0"/>
              </a:rPr>
              <a:t>Les critères de choix essentiels d'un automate programmable industriel sont :</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Le nombre et la nature des E/S ;</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Les capacités de traitement du processeur (vitesse, données, opérations, temps réel...).</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Fonctions ou modules spéciaux.</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Les moyens de dialogue et le langage de programmation ;</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La communication avec les autres systèmes ;</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Les moyens de sauvegarde du programme ;</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La fiabilité, robustesse, immunité aux parasites ;</a:t>
            </a:r>
          </a:p>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La documentation, le service après-vente, durée de la garantie, la formation</a:t>
            </a:r>
          </a:p>
        </p:txBody>
      </p:sp>
    </p:spTree>
    <p:extLst>
      <p:ext uri="{BB962C8B-B14F-4D97-AF65-F5344CB8AC3E}">
        <p14:creationId xmlns:p14="http://schemas.microsoft.com/office/powerpoint/2010/main" val="308863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E310E94-758F-4D80-A18F-1E1690EDE02D}"/>
              </a:ext>
            </a:extLst>
          </p:cNvPr>
          <p:cNvSpPr txBox="1"/>
          <p:nvPr/>
        </p:nvSpPr>
        <p:spPr>
          <a:xfrm>
            <a:off x="0" y="0"/>
            <a:ext cx="5276850"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7.7. Modules complémentaires (spéciaux):</a:t>
            </a:r>
          </a:p>
        </p:txBody>
      </p:sp>
      <p:sp>
        <p:nvSpPr>
          <p:cNvPr id="5" name="ZoneTexte 4">
            <a:extLst>
              <a:ext uri="{FF2B5EF4-FFF2-40B4-BE49-F238E27FC236}">
                <a16:creationId xmlns="" xmlns:a16="http://schemas.microsoft.com/office/drawing/2014/main" id="{847F3165-3816-4830-A751-F89086BEC600}"/>
              </a:ext>
            </a:extLst>
          </p:cNvPr>
          <p:cNvSpPr txBox="1"/>
          <p:nvPr/>
        </p:nvSpPr>
        <p:spPr>
          <a:xfrm>
            <a:off x="0" y="627798"/>
            <a:ext cx="9144000" cy="3462486"/>
          </a:xfrm>
          <a:prstGeom prst="rect">
            <a:avLst/>
          </a:prstGeom>
          <a:noFill/>
        </p:spPr>
        <p:txBody>
          <a:bodyPr wrap="square" lIns="68580" tIns="34290" rIns="68580" bIns="34290">
            <a:spAutoFit/>
          </a:bodyPr>
          <a:lstStyle/>
          <a:p>
            <a:pPr algn="l">
              <a:lnSpc>
                <a:spcPct val="150000"/>
              </a:lnSpc>
            </a:pPr>
            <a:r>
              <a:rPr lang="fr-FR" sz="2100" b="1" dirty="0">
                <a:solidFill>
                  <a:srgbClr val="FF0000"/>
                </a:solidFill>
                <a:latin typeface="Times New Roman" panose="02020603050405020304" pitchFamily="18" charset="0"/>
                <a:cs typeface="Times New Roman" panose="02020603050405020304" pitchFamily="18" charset="0"/>
              </a:rPr>
              <a:t>Les automates compacts: </a:t>
            </a:r>
            <a:r>
              <a:rPr lang="fr-FR" sz="2100" b="1" dirty="0">
                <a:latin typeface="Times New Roman" panose="02020603050405020304" pitchFamily="18" charset="0"/>
                <a:cs typeface="Times New Roman" panose="02020603050405020304" pitchFamily="18" charset="0"/>
              </a:rPr>
              <a:t>permettent de commander des sorties en T.O.R et gèrent parfois des fonctions de comptage et de traitement analogique.</a:t>
            </a:r>
          </a:p>
          <a:p>
            <a:pPr algn="l">
              <a:lnSpc>
                <a:spcPct val="150000"/>
              </a:lnSpc>
            </a:pPr>
            <a:r>
              <a:rPr lang="fr-FR" sz="2100" b="1" dirty="0">
                <a:solidFill>
                  <a:srgbClr val="FF0000"/>
                </a:solidFill>
                <a:latin typeface="Times New Roman" panose="02020603050405020304" pitchFamily="18" charset="0"/>
                <a:cs typeface="Times New Roman" panose="02020603050405020304" pitchFamily="18" charset="0"/>
              </a:rPr>
              <a:t>Les automates modulaires: </a:t>
            </a:r>
            <a:r>
              <a:rPr lang="fr-FR" sz="2100" b="1" dirty="0">
                <a:latin typeface="Times New Roman" panose="02020603050405020304" pitchFamily="18" charset="0"/>
                <a:cs typeface="Times New Roman" panose="02020603050405020304" pitchFamily="18" charset="0"/>
              </a:rPr>
              <a:t>permettent de réaliser de nombreuses autres</a:t>
            </a:r>
          </a:p>
          <a:p>
            <a:pPr algn="l">
              <a:lnSpc>
                <a:spcPct val="150000"/>
              </a:lnSpc>
            </a:pPr>
            <a:r>
              <a:rPr lang="fr-FR" sz="2100" b="1" dirty="0">
                <a:latin typeface="Times New Roman" panose="02020603050405020304" pitchFamily="18" charset="0"/>
                <a:cs typeface="Times New Roman" panose="02020603050405020304" pitchFamily="18" charset="0"/>
              </a:rPr>
              <a:t>fonctions grâce à des modules intelligents que l'on dispose sur un ou plusieurs racks.</a:t>
            </a:r>
          </a:p>
          <a:p>
            <a:pPr algn="l">
              <a:lnSpc>
                <a:spcPct val="150000"/>
              </a:lnSpc>
            </a:pPr>
            <a:r>
              <a:rPr lang="fr-FR" sz="2100" b="1" dirty="0">
                <a:latin typeface="Times New Roman" panose="02020603050405020304" pitchFamily="18" charset="0"/>
                <a:cs typeface="Times New Roman" panose="02020603050405020304" pitchFamily="18" charset="0"/>
              </a:rPr>
              <a:t> Ces modules ont l'avantage de ne pas surcharger le travail de la CPU car ils disposent bien souvent de leur propre processeur.</a:t>
            </a:r>
          </a:p>
        </p:txBody>
      </p:sp>
    </p:spTree>
    <p:extLst>
      <p:ext uri="{BB962C8B-B14F-4D97-AF65-F5344CB8AC3E}">
        <p14:creationId xmlns:p14="http://schemas.microsoft.com/office/powerpoint/2010/main" val="12710701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586</Words>
  <Application>Microsoft Office PowerPoint</Application>
  <PresentationFormat>Affichage à l'écran (16:9)</PresentationFormat>
  <Paragraphs>93</Paragraphs>
  <Slides>18</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1" baseType="lpstr">
      <vt:lpstr>Thème Office</vt:lpstr>
      <vt:lpstr>Microsoft Word Picture</vt:lpstr>
      <vt:lpstr>Picture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tayeb lantri</dc:creator>
  <cp:lastModifiedBy>tayeb lantri</cp:lastModifiedBy>
  <cp:revision>1</cp:revision>
  <dcterms:created xsi:type="dcterms:W3CDTF">2021-06-02T20:45:26Z</dcterms:created>
  <dcterms:modified xsi:type="dcterms:W3CDTF">2021-06-02T20:47:17Z</dcterms:modified>
</cp:coreProperties>
</file>