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304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1" r:id="rId11"/>
    <p:sldId id="313" r:id="rId12"/>
    <p:sldId id="314" r:id="rId13"/>
    <p:sldId id="315" r:id="rId14"/>
    <p:sldId id="261" r:id="rId15"/>
    <p:sldId id="262" r:id="rId16"/>
    <p:sldId id="263" r:id="rId17"/>
    <p:sldId id="264" r:id="rId18"/>
    <p:sldId id="265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266" r:id="rId72"/>
    <p:sldId id="272" r:id="rId73"/>
    <p:sldId id="273" r:id="rId74"/>
    <p:sldId id="274" r:id="rId75"/>
    <p:sldId id="275" r:id="rId76"/>
    <p:sldId id="276" r:id="rId77"/>
    <p:sldId id="277" r:id="rId78"/>
    <p:sldId id="278" r:id="rId79"/>
    <p:sldId id="279" r:id="rId80"/>
    <p:sldId id="280" r:id="rId81"/>
    <p:sldId id="281" r:id="rId82"/>
    <p:sldId id="282" r:id="rId83"/>
    <p:sldId id="284" r:id="rId84"/>
    <p:sldId id="283" r:id="rId85"/>
    <p:sldId id="285" r:id="rId86"/>
    <p:sldId id="286" r:id="rId87"/>
    <p:sldId id="287" r:id="rId88"/>
    <p:sldId id="288" r:id="rId89"/>
    <p:sldId id="289" r:id="rId90"/>
    <p:sldId id="290" r:id="rId91"/>
    <p:sldId id="291" r:id="rId92"/>
    <p:sldId id="292" r:id="rId93"/>
    <p:sldId id="293" r:id="rId94"/>
    <p:sldId id="294" r:id="rId95"/>
    <p:sldId id="295" r:id="rId96"/>
    <p:sldId id="296" r:id="rId97"/>
    <p:sldId id="297" r:id="rId98"/>
  </p:sldIdLst>
  <p:sldSz cx="9144000" cy="5143500" type="screen16x9"/>
  <p:notesSz cx="6858000" cy="9144000"/>
  <p:defaultTextStyle>
    <a:defPPr>
      <a:defRPr lang="fr-FR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660"/>
  </p:normalViewPr>
  <p:slideViewPr>
    <p:cSldViewPr>
      <p:cViewPr varScale="1">
        <p:scale>
          <a:sx n="116" d="100"/>
          <a:sy n="116" d="100"/>
        </p:scale>
        <p:origin x="-10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6AA44-013A-491B-B24B-9E33C2615942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C3918-2460-4C1F-AFE1-5CDB9D23E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7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3918-2460-4C1F-AFE1-5CDB9D23EE7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859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67A9D4A-7B30-4D01-9E8B-69EC3A287F6D}" type="slidenum">
              <a:rPr lang="fr-FR" altLang="fr-FR" sz="1200"/>
              <a:pPr algn="r"/>
              <a:t>28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F125EF5-0DA3-4CF3-9A2E-B177E90465AE}" type="slidenum">
              <a:rPr lang="fr-FR" altLang="fr-FR" sz="1200"/>
              <a:pPr algn="r"/>
              <a:t>29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1C4CDFF-DF04-4C27-B7B1-8C56C77946B0}" type="slidenum">
              <a:rPr lang="fr-FR" altLang="fr-FR" sz="1200"/>
              <a:pPr algn="r"/>
              <a:t>30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871F395-29E5-47D3-8546-968372C27CB8}" type="slidenum">
              <a:rPr lang="fr-FR" altLang="fr-FR" sz="1200"/>
              <a:pPr algn="r"/>
              <a:t>34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8A7BB17-C451-47B2-8B75-F181C12417F8}" type="slidenum">
              <a:rPr lang="fr-FR" altLang="fr-FR" sz="1200"/>
              <a:pPr algn="r"/>
              <a:t>35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4923E3C-10A4-41F7-8D06-4BEAAEDE4E6D}" type="slidenum">
              <a:rPr lang="fr-FR" altLang="fr-FR" sz="1200"/>
              <a:pPr algn="r"/>
              <a:t>56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2FB69E2-B20D-4C35-BDAC-4AA5C93EF71F}" type="slidenum">
              <a:rPr lang="fr-FR" altLang="fr-FR" sz="1200"/>
              <a:pPr algn="r"/>
              <a:t>20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1678FB4-E21B-48C5-A028-35384F94BCB5}" type="slidenum">
              <a:rPr lang="fr-FR" altLang="fr-FR" sz="1200"/>
              <a:pPr algn="r"/>
              <a:t>21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ED60CB7-A43D-4A93-8157-025C772A0C61}" type="slidenum">
              <a:rPr lang="fr-FR" altLang="fr-FR" sz="1200"/>
              <a:pPr algn="r"/>
              <a:t>22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BBE6FFA-E55C-48EB-A209-596C645F194A}" type="slidenum">
              <a:rPr lang="fr-FR" altLang="fr-FR" sz="1200"/>
              <a:pPr algn="r"/>
              <a:t>23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4791882-62D2-4072-B788-F50340316743}" type="slidenum">
              <a:rPr lang="fr-FR" altLang="fr-FR" sz="1200"/>
              <a:pPr algn="r"/>
              <a:t>24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C6F8598-8A83-4719-92AF-4BED9A35AD29}" type="slidenum">
              <a:rPr lang="fr-FR" altLang="fr-FR" sz="1200"/>
              <a:pPr algn="r"/>
              <a:t>25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5C62D10-709D-4423-821B-977F94202A3F}" type="slidenum">
              <a:rPr lang="fr-FR" altLang="fr-FR" sz="1200"/>
              <a:pPr algn="r"/>
              <a:t>26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3747561-C957-4163-922C-18DF02460926}" type="slidenum">
              <a:rPr lang="fr-FR" altLang="fr-FR" sz="1200"/>
              <a:pPr algn="r"/>
              <a:t>27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1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66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47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7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6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29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2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3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57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22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7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1A9E-6F99-42C4-8B9A-4B1FBC990F0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8AAB-BA48-491E-BDBE-A6DFEEE7E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471" y="57749"/>
            <a:ext cx="5961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Chapitre </a:t>
            </a:r>
            <a:r>
              <a:rPr lang="fr-FR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Programmation d’un API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46" y="699542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langages de programmation utilisés pour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automates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programmables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évoluent depuis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la création des APIs à la fin des années 1960.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4" y="2730867"/>
            <a:ext cx="9072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commission internationale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d’électrotechnique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 définit cinq langages de programmation des automates</a:t>
            </a:r>
          </a:p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programmables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IEC 61131-3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1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Remarque 2 : 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mode d’adressage dépend du constructeur de l’API. Il faut donc consulter la notice de cet automate.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01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38163"/>
            <a:ext cx="821213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78"/>
            <a:ext cx="7599485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0"/>
            <a:ext cx="9001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xercice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Déterminer les adresses des dispositifs d'entrées et du dispositif de sortie.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1630"/>
            <a:ext cx="5964381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2525"/>
            <a:ext cx="69643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1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3" y="0"/>
            <a:ext cx="6018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Traitement du programme automate 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516" y="536090"/>
            <a:ext cx="9051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Un automate exécute son programme de manière cyclique comme suit 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564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Traitement interne: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L'automate effectue des opérations de contrôle et met à jour certains paramètres systèmes (détection des passages en RUN / STOP, mises à jour des valeurs de l'horodateur, ...).</a:t>
            </a:r>
          </a:p>
        </p:txBody>
      </p:sp>
    </p:spTree>
    <p:extLst>
      <p:ext uri="{BB962C8B-B14F-4D97-AF65-F5344CB8AC3E}">
        <p14:creationId xmlns:p14="http://schemas.microsoft.com/office/powerpoint/2010/main" val="2257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Lecture des entrées: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L'automate reçoit des données par ses entrées et les recopie dans la mémoire image des entrées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1247" y="12537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Traitement du programme: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L'automate traite les données entrantes par un programme défini dans sa mémoire et écrit les sorties dans la mémoire image des sorties.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95" y="2787774"/>
            <a:ext cx="91327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Ecriture des sorties: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L'automate bascule les différentes sorties aux positions définies dans la mémoire image des sorties pour commander les actionneurs et dialoguer avec l’opérateur et les autres systèmes automatisés.</a:t>
            </a:r>
          </a:p>
        </p:txBody>
      </p:sp>
    </p:spTree>
    <p:extLst>
      <p:ext uri="{BB962C8B-B14F-4D97-AF65-F5344CB8AC3E}">
        <p14:creationId xmlns:p14="http://schemas.microsoft.com/office/powerpoint/2010/main" val="3812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5" y="123478"/>
            <a:ext cx="619938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1835696" y="4446761"/>
            <a:ext cx="5832648" cy="587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/>
                <a:ea typeface="Calibri"/>
                <a:cs typeface="Arial"/>
              </a:rPr>
              <a:t>Cycle </a:t>
            </a:r>
            <a:r>
              <a:rPr lang="fr-FR" sz="2800" b="1" dirty="0">
                <a:effectLst/>
                <a:latin typeface="Times New Roman"/>
                <a:ea typeface="Calibri"/>
                <a:cs typeface="Arial"/>
              </a:rPr>
              <a:t>de fonctionnement d’un API.</a:t>
            </a:r>
            <a:endParaRPr lang="fr-FR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9542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On appelle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scrutation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l'ensemble des quatre opérations réalisées par l'automate et 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temps de scrutation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est le temps mis par l'automate pour traiter la même partie de programme.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78988"/>
            <a:ext cx="9051802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temps de scrutation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varie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selon la taille du programme et la puissance de l'automate et il est de l'ordre de la dizaine de millisecondes pour les applications standards.</a:t>
            </a:r>
            <a:endParaRPr lang="fr-FR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3"/>
            <a:ext cx="8245588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2123728" y="3189161"/>
            <a:ext cx="5904656" cy="58785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 smtClean="0">
                <a:effectLst/>
                <a:latin typeface="Times New Roman"/>
                <a:ea typeface="Calibri"/>
                <a:cs typeface="Arial"/>
              </a:rPr>
              <a:t>Temps </a:t>
            </a:r>
            <a:r>
              <a:rPr lang="fr-FR" sz="2800" b="1" dirty="0">
                <a:effectLst/>
                <a:latin typeface="Times New Roman"/>
                <a:ea typeface="Calibri"/>
                <a:cs typeface="Arial"/>
              </a:rPr>
              <a:t>de scrutation et </a:t>
            </a:r>
            <a:r>
              <a:rPr lang="fr-FR" sz="2800" b="1" dirty="0" smtClean="0">
                <a:effectLst/>
                <a:latin typeface="Times New Roman"/>
                <a:ea typeface="Calibri"/>
                <a:cs typeface="Arial"/>
              </a:rPr>
              <a:t>de réponse </a:t>
            </a:r>
            <a:endParaRPr lang="fr-FR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/>
              <a:t>III. Les Différentes phases du fonctionnement</a:t>
            </a:r>
            <a:endParaRPr lang="fr-FR" altLang="fr-FR" sz="24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85952"/>
            <a:ext cx="9144000" cy="971550"/>
            <a:chOff x="0" y="1584"/>
            <a:chExt cx="5760" cy="816"/>
          </a:xfrm>
        </p:grpSpPr>
        <p:sp>
          <p:nvSpPr>
            <p:cNvPr id="21508" name="Text Box 3"/>
            <p:cNvSpPr txBox="1">
              <a:spLocks noChangeArrowheads="1"/>
            </p:cNvSpPr>
            <p:nvPr/>
          </p:nvSpPr>
          <p:spPr bwMode="auto">
            <a:xfrm>
              <a:off x="0" y="2064"/>
              <a:ext cx="576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000" b="1"/>
                <a:t>PHASE A : LECTURE DES ENTREES</a:t>
              </a:r>
              <a:endParaRPr lang="fr-FR" altLang="fr-FR" sz="2400"/>
            </a:p>
          </p:txBody>
        </p:sp>
        <p:sp>
          <p:nvSpPr>
            <p:cNvPr id="21509" name="Text Box 4"/>
            <p:cNvSpPr txBox="1">
              <a:spLocks noChangeArrowheads="1"/>
            </p:cNvSpPr>
            <p:nvPr/>
          </p:nvSpPr>
          <p:spPr bwMode="auto">
            <a:xfrm>
              <a:off x="0" y="1584"/>
              <a:ext cx="576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800" b="1">
                  <a:solidFill>
                    <a:schemeClr val="folHlink"/>
                  </a:solidFill>
                </a:rPr>
                <a:t>III. Les Différentes phases du fonctionnement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844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369"/>
            <a:ext cx="835292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deux langages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textuels: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:liste d’instructions) et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:texte structuré)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128" y="1203598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 trois langages graphiques,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 schéma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à contacts),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FBD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: schéma fonctionnel)et (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SFC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Sequential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Chart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-45128" y="310222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Adressages des entrées et des sortie d’un API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54" y="3625448"/>
            <a:ext cx="9117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Avant d’entamer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programmation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API, nous devons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savoir l’adressage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entrées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sorties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des API.</a:t>
            </a:r>
          </a:p>
        </p:txBody>
      </p:sp>
    </p:spTree>
    <p:extLst>
      <p:ext uri="{BB962C8B-B14F-4D97-AF65-F5344CB8AC3E}">
        <p14:creationId xmlns:p14="http://schemas.microsoft.com/office/powerpoint/2010/main" val="3812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85800" y="735807"/>
            <a:ext cx="19050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85800" y="8001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CARTE</a:t>
            </a:r>
          </a:p>
          <a:p>
            <a:pPr algn="ctr"/>
            <a:r>
              <a:rPr lang="fr-FR" altLang="fr-FR" sz="2400"/>
              <a:t>ENTREES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66800" y="1600200"/>
            <a:ext cx="1143000" cy="3429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E1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066800" y="20574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E2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066800" y="2514600"/>
            <a:ext cx="1143000" cy="3429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E3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066800" y="29718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E4</a:t>
            </a:r>
          </a:p>
        </p:txBody>
      </p:sp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3886200" y="735807"/>
            <a:ext cx="34290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2537" name="Rectangle 29"/>
          <p:cNvSpPr>
            <a:spLocks noChangeArrowheads="1"/>
          </p:cNvSpPr>
          <p:nvPr/>
        </p:nvSpPr>
        <p:spPr bwMode="auto">
          <a:xfrm>
            <a:off x="7239000" y="742950"/>
            <a:ext cx="1905000" cy="2800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2538" name="Text Box 30"/>
          <p:cNvSpPr txBox="1">
            <a:spLocks noChangeArrowheads="1"/>
          </p:cNvSpPr>
          <p:nvPr/>
        </p:nvSpPr>
        <p:spPr bwMode="auto">
          <a:xfrm>
            <a:off x="3886200" y="8001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22539" name="Text Box 39"/>
          <p:cNvSpPr txBox="1">
            <a:spLocks noChangeArrowheads="1"/>
          </p:cNvSpPr>
          <p:nvPr/>
        </p:nvSpPr>
        <p:spPr bwMode="auto">
          <a:xfrm>
            <a:off x="3962400" y="131445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Mémoire Image des Entrées (MIE)</a:t>
            </a:r>
          </a:p>
        </p:txBody>
      </p:sp>
      <p:sp>
        <p:nvSpPr>
          <p:cNvPr id="22540" name="Rectangle 40"/>
          <p:cNvSpPr>
            <a:spLocks noChangeArrowheads="1"/>
          </p:cNvSpPr>
          <p:nvPr/>
        </p:nvSpPr>
        <p:spPr bwMode="auto">
          <a:xfrm>
            <a:off x="50292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E1</a:t>
            </a:r>
          </a:p>
        </p:txBody>
      </p:sp>
      <p:sp>
        <p:nvSpPr>
          <p:cNvPr id="22541" name="Rectangle 42"/>
          <p:cNvSpPr>
            <a:spLocks noChangeArrowheads="1"/>
          </p:cNvSpPr>
          <p:nvPr/>
        </p:nvSpPr>
        <p:spPr bwMode="auto">
          <a:xfrm>
            <a:off x="50292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E2</a:t>
            </a:r>
          </a:p>
        </p:txBody>
      </p:sp>
      <p:sp>
        <p:nvSpPr>
          <p:cNvPr id="22542" name="Rectangle 43"/>
          <p:cNvSpPr>
            <a:spLocks noChangeArrowheads="1"/>
          </p:cNvSpPr>
          <p:nvPr/>
        </p:nvSpPr>
        <p:spPr bwMode="auto">
          <a:xfrm>
            <a:off x="50292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E3</a:t>
            </a:r>
          </a:p>
        </p:txBody>
      </p:sp>
      <p:sp>
        <p:nvSpPr>
          <p:cNvPr id="22543" name="Rectangle 44"/>
          <p:cNvSpPr>
            <a:spLocks noChangeArrowheads="1"/>
          </p:cNvSpPr>
          <p:nvPr/>
        </p:nvSpPr>
        <p:spPr bwMode="auto">
          <a:xfrm>
            <a:off x="50292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E4</a:t>
            </a:r>
          </a:p>
        </p:txBody>
      </p:sp>
      <p:sp>
        <p:nvSpPr>
          <p:cNvPr id="22544" name="Text Box 45"/>
          <p:cNvSpPr txBox="1">
            <a:spLocks noChangeArrowheads="1"/>
          </p:cNvSpPr>
          <p:nvPr/>
        </p:nvSpPr>
        <p:spPr bwMode="auto">
          <a:xfrm>
            <a:off x="52419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22545" name="Rectangle 46"/>
          <p:cNvSpPr>
            <a:spLocks noChangeArrowheads="1"/>
          </p:cNvSpPr>
          <p:nvPr/>
        </p:nvSpPr>
        <p:spPr bwMode="auto">
          <a:xfrm>
            <a:off x="58832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0</a:t>
            </a:r>
          </a:p>
        </p:txBody>
      </p:sp>
      <p:sp>
        <p:nvSpPr>
          <p:cNvPr id="22546" name="Rectangle 47"/>
          <p:cNvSpPr>
            <a:spLocks noChangeArrowheads="1"/>
          </p:cNvSpPr>
          <p:nvPr/>
        </p:nvSpPr>
        <p:spPr bwMode="auto">
          <a:xfrm>
            <a:off x="58832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0</a:t>
            </a:r>
          </a:p>
        </p:txBody>
      </p:sp>
      <p:sp>
        <p:nvSpPr>
          <p:cNvPr id="22547" name="Rectangle 48"/>
          <p:cNvSpPr>
            <a:spLocks noChangeArrowheads="1"/>
          </p:cNvSpPr>
          <p:nvPr/>
        </p:nvSpPr>
        <p:spPr bwMode="auto">
          <a:xfrm>
            <a:off x="58832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0</a:t>
            </a:r>
          </a:p>
        </p:txBody>
      </p:sp>
      <p:sp>
        <p:nvSpPr>
          <p:cNvPr id="22548" name="Rectangle 49"/>
          <p:cNvSpPr>
            <a:spLocks noChangeArrowheads="1"/>
          </p:cNvSpPr>
          <p:nvPr/>
        </p:nvSpPr>
        <p:spPr bwMode="auto">
          <a:xfrm>
            <a:off x="58832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0</a:t>
            </a:r>
          </a:p>
        </p:txBody>
      </p:sp>
      <p:sp>
        <p:nvSpPr>
          <p:cNvPr id="22549" name="Text Box 50"/>
          <p:cNvSpPr txBox="1">
            <a:spLocks noChangeArrowheads="1"/>
          </p:cNvSpPr>
          <p:nvPr/>
        </p:nvSpPr>
        <p:spPr bwMode="auto">
          <a:xfrm>
            <a:off x="58674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22550" name="Text Box 53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Automate en STOP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22983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735807"/>
            <a:ext cx="19050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8001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CARTE</a:t>
            </a:r>
          </a:p>
          <a:p>
            <a:pPr algn="ctr"/>
            <a:r>
              <a:rPr lang="fr-FR" altLang="fr-FR" sz="2400"/>
              <a:t>ENTREES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66800" y="1600200"/>
            <a:ext cx="1143000" cy="3429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0574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E2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66800" y="2514600"/>
            <a:ext cx="1143000" cy="3429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E3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066800" y="29718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E4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86200" y="735807"/>
            <a:ext cx="34290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239000" y="742950"/>
            <a:ext cx="1905000" cy="2800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86200" y="800100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286000" y="2457450"/>
            <a:ext cx="2438400" cy="0"/>
          </a:xfrm>
          <a:prstGeom prst="line">
            <a:avLst/>
          </a:prstGeom>
          <a:noFill/>
          <a:ln w="117475" cmpd="tri">
            <a:solidFill>
              <a:schemeClr val="tx1"/>
            </a:solidFill>
            <a:round/>
            <a:headEnd type="none" w="sm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828800" y="3714750"/>
            <a:ext cx="2962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600"/>
              <a:t>Adaptation et filtrage des signaux</a:t>
            </a:r>
            <a:endParaRPr lang="fr-FR" altLang="fr-FR" sz="2400" i="1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3276600" y="2571750"/>
            <a:ext cx="0" cy="1085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962400" y="131445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Mémoire Image des Entrées (MIE)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0292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E1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0292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E2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0292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E3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0292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E4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2419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8832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58832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58832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58832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8674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Passage de l'automate en RUN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7662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>
                <a:solidFill>
                  <a:schemeClr val="folHlink"/>
                </a:solidFill>
              </a:rPr>
              <a:t>III. Les Différentes phases du fonctionnement</a:t>
            </a:r>
            <a:endParaRPr lang="fr-FR" altLang="fr-FR" sz="24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245745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000" b="1"/>
              <a:t>PHASE B : TEST DES ENTREES PAR LE PROGRAMME UTILISATEUR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25780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1143000" y="735807"/>
            <a:ext cx="69342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1143000" y="8001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>
            <a:off x="4038600" y="2457450"/>
            <a:ext cx="1676400" cy="0"/>
          </a:xfrm>
          <a:prstGeom prst="line">
            <a:avLst/>
          </a:prstGeom>
          <a:noFill/>
          <a:ln w="117475" cmpd="tri">
            <a:solidFill>
              <a:schemeClr val="tx1"/>
            </a:solidFill>
            <a:round/>
            <a:headEnd type="none" w="sm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1828800" y="131445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MIE</a:t>
            </a:r>
          </a:p>
        </p:txBody>
      </p:sp>
      <p:sp>
        <p:nvSpPr>
          <p:cNvPr id="28678" name="Rectangle 15"/>
          <p:cNvSpPr>
            <a:spLocks noChangeArrowheads="1"/>
          </p:cNvSpPr>
          <p:nvPr/>
        </p:nvSpPr>
        <p:spPr bwMode="auto">
          <a:xfrm>
            <a:off x="21336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E1</a:t>
            </a:r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21336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E2</a:t>
            </a:r>
          </a:p>
        </p:txBody>
      </p:sp>
      <p:sp>
        <p:nvSpPr>
          <p:cNvPr id="28680" name="Rectangle 17"/>
          <p:cNvSpPr>
            <a:spLocks noChangeArrowheads="1"/>
          </p:cNvSpPr>
          <p:nvPr/>
        </p:nvSpPr>
        <p:spPr bwMode="auto">
          <a:xfrm>
            <a:off x="21336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E3</a:t>
            </a:r>
          </a:p>
        </p:txBody>
      </p:sp>
      <p:sp>
        <p:nvSpPr>
          <p:cNvPr id="28681" name="Rectangle 18"/>
          <p:cNvSpPr>
            <a:spLocks noChangeArrowheads="1"/>
          </p:cNvSpPr>
          <p:nvPr/>
        </p:nvSpPr>
        <p:spPr bwMode="auto">
          <a:xfrm>
            <a:off x="21336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E4</a:t>
            </a:r>
          </a:p>
        </p:txBody>
      </p:sp>
      <p:sp>
        <p:nvSpPr>
          <p:cNvPr id="28682" name="Text Box 19"/>
          <p:cNvSpPr txBox="1">
            <a:spLocks noChangeArrowheads="1"/>
          </p:cNvSpPr>
          <p:nvPr/>
        </p:nvSpPr>
        <p:spPr bwMode="auto">
          <a:xfrm>
            <a:off x="23463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28683" name="Rectangle 20"/>
          <p:cNvSpPr>
            <a:spLocks noChangeArrowheads="1"/>
          </p:cNvSpPr>
          <p:nvPr/>
        </p:nvSpPr>
        <p:spPr bwMode="auto">
          <a:xfrm>
            <a:off x="29876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28684" name="Rectangle 21"/>
          <p:cNvSpPr>
            <a:spLocks noChangeArrowheads="1"/>
          </p:cNvSpPr>
          <p:nvPr/>
        </p:nvSpPr>
        <p:spPr bwMode="auto">
          <a:xfrm>
            <a:off x="29876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28685" name="Rectangle 22"/>
          <p:cNvSpPr>
            <a:spLocks noChangeArrowheads="1"/>
          </p:cNvSpPr>
          <p:nvPr/>
        </p:nvSpPr>
        <p:spPr bwMode="auto">
          <a:xfrm>
            <a:off x="29876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28686" name="Rectangle 23"/>
          <p:cNvSpPr>
            <a:spLocks noChangeArrowheads="1"/>
          </p:cNvSpPr>
          <p:nvPr/>
        </p:nvSpPr>
        <p:spPr bwMode="auto">
          <a:xfrm>
            <a:off x="29876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28687" name="Text Box 24"/>
          <p:cNvSpPr txBox="1">
            <a:spLocks noChangeArrowheads="1"/>
          </p:cNvSpPr>
          <p:nvPr/>
        </p:nvSpPr>
        <p:spPr bwMode="auto">
          <a:xfrm>
            <a:off x="29718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28688" name="Text Box 25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Traitement des Entrées </a:t>
            </a:r>
            <a:r>
              <a:rPr lang="fr-FR" altLang="fr-FR" sz="2400" b="1">
                <a:solidFill>
                  <a:schemeClr val="folHlink"/>
                </a:solidFill>
              </a:rPr>
              <a:t>et évolutions possibles des grafcets</a:t>
            </a:r>
            <a:endParaRPr lang="fr-FR" altLang="fr-FR" sz="2400"/>
          </a:p>
        </p:txBody>
      </p:sp>
      <p:sp>
        <p:nvSpPr>
          <p:cNvPr id="28689" name="Text Box 26"/>
          <p:cNvSpPr txBox="1">
            <a:spLocks noChangeArrowheads="1"/>
          </p:cNvSpPr>
          <p:nvPr/>
        </p:nvSpPr>
        <p:spPr bwMode="auto">
          <a:xfrm>
            <a:off x="4724400" y="13144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PROGRAMME</a:t>
            </a:r>
          </a:p>
        </p:txBody>
      </p:sp>
      <p:sp>
        <p:nvSpPr>
          <p:cNvPr id="28690" name="Line 29"/>
          <p:cNvSpPr>
            <a:spLocks noChangeShapeType="1"/>
          </p:cNvSpPr>
          <p:nvPr/>
        </p:nvSpPr>
        <p:spPr bwMode="auto">
          <a:xfrm>
            <a:off x="6172200" y="1657350"/>
            <a:ext cx="0" cy="1714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1" name="Rectangle 27"/>
          <p:cNvSpPr>
            <a:spLocks noChangeArrowheads="1"/>
          </p:cNvSpPr>
          <p:nvPr/>
        </p:nvSpPr>
        <p:spPr bwMode="auto">
          <a:xfrm>
            <a:off x="5867400" y="1885950"/>
            <a:ext cx="6096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23</a:t>
            </a:r>
          </a:p>
        </p:txBody>
      </p:sp>
      <p:sp>
        <p:nvSpPr>
          <p:cNvPr id="28692" name="Rectangle 30"/>
          <p:cNvSpPr>
            <a:spLocks noChangeArrowheads="1"/>
          </p:cNvSpPr>
          <p:nvPr/>
        </p:nvSpPr>
        <p:spPr bwMode="auto">
          <a:xfrm>
            <a:off x="5867400" y="2686050"/>
            <a:ext cx="6096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24</a:t>
            </a:r>
          </a:p>
        </p:txBody>
      </p:sp>
      <p:sp>
        <p:nvSpPr>
          <p:cNvPr id="28693" name="Line 31"/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4" name="Text Box 32"/>
          <p:cNvSpPr txBox="1">
            <a:spLocks noChangeArrowheads="1"/>
          </p:cNvSpPr>
          <p:nvPr/>
        </p:nvSpPr>
        <p:spPr bwMode="auto">
          <a:xfrm>
            <a:off x="6390869" y="2316956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>
                <a:solidFill>
                  <a:srgbClr val="FF3300"/>
                </a:solidFill>
              </a:rPr>
              <a:t>E1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3559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43000" y="735807"/>
            <a:ext cx="69342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43000" y="8001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038600" y="2457450"/>
            <a:ext cx="1676400" cy="0"/>
          </a:xfrm>
          <a:prstGeom prst="line">
            <a:avLst/>
          </a:prstGeom>
          <a:noFill/>
          <a:ln w="117475" cmpd="tri">
            <a:solidFill>
              <a:schemeClr val="tx1"/>
            </a:solidFill>
            <a:round/>
            <a:headEnd type="none" w="sm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28800" y="131445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MIE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336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336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E2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1336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E3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1336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E4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3463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9876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9876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9876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9876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9718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>
                <a:solidFill>
                  <a:schemeClr val="folHlink"/>
                </a:solidFill>
              </a:rPr>
              <a:t>Traitement des Entrées et</a:t>
            </a:r>
            <a:r>
              <a:rPr lang="fr-FR" altLang="fr-FR" sz="2400" b="1"/>
              <a:t> évolutions possibles des grafcets</a:t>
            </a:r>
            <a:endParaRPr lang="fr-FR" altLang="fr-FR" sz="2400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724400" y="13144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PROGRAMME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172200" y="1657350"/>
            <a:ext cx="0" cy="1714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5867400" y="1885950"/>
            <a:ext cx="6096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23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5867400" y="2686050"/>
            <a:ext cx="6096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24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390869" y="2316956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>
                <a:solidFill>
                  <a:srgbClr val="FF3300"/>
                </a:solidFill>
              </a:rPr>
              <a:t>E1</a:t>
            </a:r>
            <a:endParaRPr lang="fr-FR" altLang="fr-FR" sz="240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791200" y="1828800"/>
            <a:ext cx="304800" cy="971550"/>
            <a:chOff x="3648" y="1536"/>
            <a:chExt cx="192" cy="816"/>
          </a:xfrm>
        </p:grpSpPr>
        <p:sp>
          <p:nvSpPr>
            <p:cNvPr id="30744" name="Oval 23"/>
            <p:cNvSpPr>
              <a:spLocks noChangeArrowheads="1"/>
            </p:cNvSpPr>
            <p:nvPr/>
          </p:nvSpPr>
          <p:spPr bwMode="auto">
            <a:xfrm>
              <a:off x="3648" y="1536"/>
              <a:ext cx="192" cy="192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30745" name="Line 24"/>
            <p:cNvSpPr>
              <a:spLocks noChangeShapeType="1"/>
            </p:cNvSpPr>
            <p:nvPr/>
          </p:nvSpPr>
          <p:spPr bwMode="auto">
            <a:xfrm>
              <a:off x="3744" y="1776"/>
              <a:ext cx="0" cy="576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294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>
                <a:solidFill>
                  <a:schemeClr val="folHlink"/>
                </a:solidFill>
              </a:rPr>
              <a:t>III. Les Différentes phases du fonctionnement</a:t>
            </a:r>
            <a:endParaRPr lang="fr-FR" altLang="fr-FR" sz="24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245745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000" b="1"/>
              <a:t>et ECRITURE DES SORTIES PAR LE PROGRAMME UTILISATEUR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3459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735807"/>
            <a:ext cx="69342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43000" y="8001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800600" y="2457450"/>
            <a:ext cx="1066800" cy="0"/>
          </a:xfrm>
          <a:prstGeom prst="line">
            <a:avLst/>
          </a:prstGeom>
          <a:noFill/>
          <a:ln w="117475" cmpd="tri">
            <a:solidFill>
              <a:schemeClr val="tx1"/>
            </a:solidFill>
            <a:round/>
            <a:headEnd type="none" w="sm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638800" y="131445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MIS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9436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S11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9436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S12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9436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S13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9436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S14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039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7976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7976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7976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7976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6294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Traitement des Sorties</a:t>
            </a:r>
            <a:endParaRPr lang="fr-FR" altLang="fr-FR" sz="2400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600200" y="13144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PROGRAMME</a:t>
            </a:r>
          </a:p>
        </p:txBody>
      </p:sp>
      <p:sp>
        <p:nvSpPr>
          <p:cNvPr id="34834" name="Line 23"/>
          <p:cNvSpPr>
            <a:spLocks noChangeShapeType="1"/>
          </p:cNvSpPr>
          <p:nvPr/>
        </p:nvSpPr>
        <p:spPr bwMode="auto">
          <a:xfrm>
            <a:off x="1447800" y="1885950"/>
            <a:ext cx="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5" name="Line 24"/>
          <p:cNvSpPr>
            <a:spLocks noChangeShapeType="1"/>
          </p:cNvSpPr>
          <p:nvPr/>
        </p:nvSpPr>
        <p:spPr bwMode="auto">
          <a:xfrm>
            <a:off x="4648200" y="1885950"/>
            <a:ext cx="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1447800" y="2343150"/>
            <a:ext cx="45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7" name="Line 26"/>
          <p:cNvSpPr>
            <a:spLocks noChangeShapeType="1"/>
          </p:cNvSpPr>
          <p:nvPr/>
        </p:nvSpPr>
        <p:spPr bwMode="auto">
          <a:xfrm>
            <a:off x="2057400" y="2343150"/>
            <a:ext cx="1676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 flipV="1">
            <a:off x="1905000" y="222885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 flipV="1">
            <a:off x="2057400" y="222885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40" name="Oval 29"/>
          <p:cNvSpPr>
            <a:spLocks noChangeArrowheads="1"/>
          </p:cNvSpPr>
          <p:nvPr/>
        </p:nvSpPr>
        <p:spPr bwMode="auto">
          <a:xfrm>
            <a:off x="3733800" y="2171700"/>
            <a:ext cx="533400" cy="3429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4841" name="Line 30"/>
          <p:cNvSpPr>
            <a:spLocks noChangeShapeType="1"/>
          </p:cNvSpPr>
          <p:nvPr/>
        </p:nvSpPr>
        <p:spPr bwMode="auto">
          <a:xfrm>
            <a:off x="4267200" y="2343150"/>
            <a:ext cx="381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42" name="Rectangle 31"/>
          <p:cNvSpPr>
            <a:spLocks noChangeArrowheads="1"/>
          </p:cNvSpPr>
          <p:nvPr/>
        </p:nvSpPr>
        <p:spPr bwMode="auto">
          <a:xfrm>
            <a:off x="3862388" y="2114550"/>
            <a:ext cx="258762" cy="514350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99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4843" name="Text Box 32"/>
          <p:cNvSpPr txBox="1">
            <a:spLocks noChangeArrowheads="1"/>
          </p:cNvSpPr>
          <p:nvPr/>
        </p:nvSpPr>
        <p:spPr bwMode="auto">
          <a:xfrm>
            <a:off x="3660732" y="1885950"/>
            <a:ext cx="6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S11</a:t>
            </a:r>
          </a:p>
        </p:txBody>
      </p:sp>
      <p:sp>
        <p:nvSpPr>
          <p:cNvPr id="34844" name="Text Box 33"/>
          <p:cNvSpPr txBox="1">
            <a:spLocks noChangeArrowheads="1"/>
          </p:cNvSpPr>
          <p:nvPr/>
        </p:nvSpPr>
        <p:spPr bwMode="auto">
          <a:xfrm>
            <a:off x="1519937" y="1885950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%X24</a:t>
            </a:r>
          </a:p>
        </p:txBody>
      </p:sp>
    </p:spTree>
    <p:extLst>
      <p:ext uri="{BB962C8B-B14F-4D97-AF65-F5344CB8AC3E}">
        <p14:creationId xmlns:p14="http://schemas.microsoft.com/office/powerpoint/2010/main" val="33914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43000" y="735807"/>
            <a:ext cx="69342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43000" y="8001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800600" y="2457450"/>
            <a:ext cx="1066800" cy="0"/>
          </a:xfrm>
          <a:prstGeom prst="line">
            <a:avLst/>
          </a:prstGeom>
          <a:noFill/>
          <a:ln w="117475" cmpd="tri">
            <a:solidFill>
              <a:schemeClr val="tx1"/>
            </a:solidFill>
            <a:round/>
            <a:headEnd type="none" w="sm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638800" y="131445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MIS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9436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9436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S12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9436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S13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9436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S14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0039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7976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7976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7976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7976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6294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>
                <a:solidFill>
                  <a:schemeClr val="folHlink"/>
                </a:solidFill>
              </a:rPr>
              <a:t>Traitement des Sorties</a:t>
            </a:r>
            <a:r>
              <a:rPr lang="fr-FR" altLang="fr-FR" sz="2400" b="1"/>
              <a:t> si %X24 est active</a:t>
            </a:r>
            <a:endParaRPr lang="fr-FR" altLang="fr-FR" sz="2400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600200" y="13144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PROGRAMME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1447800" y="1885950"/>
            <a:ext cx="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4648200" y="1885950"/>
            <a:ext cx="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447800" y="2343150"/>
            <a:ext cx="45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057400" y="2343150"/>
            <a:ext cx="1676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1905000" y="222885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2057400" y="222885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3733800" y="2171700"/>
            <a:ext cx="533400" cy="3429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4267200" y="2343150"/>
            <a:ext cx="381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862388" y="2114550"/>
            <a:ext cx="258762" cy="514350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99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660732" y="1885950"/>
            <a:ext cx="6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S11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519937" y="1885950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%X24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1676400" y="2171700"/>
            <a:ext cx="609600" cy="3429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3657600" y="2171700"/>
            <a:ext cx="685800" cy="3429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04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>
                <a:solidFill>
                  <a:schemeClr val="folHlink"/>
                </a:solidFill>
              </a:rPr>
              <a:t>III. Les Différentes phases du fonctionnement</a:t>
            </a:r>
            <a:endParaRPr lang="fr-FR" altLang="fr-FR" sz="24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45745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000" b="1"/>
              <a:t>PHASE C : AFFECTATION DES SORTIES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90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47800" y="735807"/>
            <a:ext cx="29718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57400" y="131445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MIS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362200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S11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2362200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S12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2362200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S13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2362200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S14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2422525" y="1600200"/>
            <a:ext cx="46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/>
              <a:t>n°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3216275" y="18859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1</a:t>
            </a:r>
            <a:endParaRPr lang="fr-FR" altLang="fr-FR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3216275" y="22288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3216275" y="25717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3216275" y="2914650"/>
            <a:ext cx="8382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b="1">
                <a:solidFill>
                  <a:srgbClr val="00CC00"/>
                </a:solidFill>
              </a:rPr>
              <a:t>0</a:t>
            </a:r>
            <a:endParaRPr lang="fr-FR" altLang="fr-FR"/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3048000" y="16002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état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0" y="42291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Relayage des sorties et maintien en état</a:t>
            </a:r>
            <a:endParaRPr lang="fr-FR" altLang="fr-FR" sz="2400"/>
          </a:p>
        </p:txBody>
      </p:sp>
      <p:sp>
        <p:nvSpPr>
          <p:cNvPr id="40975" name="Rectangle 31"/>
          <p:cNvSpPr>
            <a:spLocks noChangeArrowheads="1"/>
          </p:cNvSpPr>
          <p:nvPr/>
        </p:nvSpPr>
        <p:spPr bwMode="auto">
          <a:xfrm>
            <a:off x="0" y="742950"/>
            <a:ext cx="1524000" cy="2800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40976" name="Text Box 3"/>
          <p:cNvSpPr txBox="1">
            <a:spLocks noChangeArrowheads="1"/>
          </p:cNvSpPr>
          <p:nvPr/>
        </p:nvSpPr>
        <p:spPr bwMode="auto">
          <a:xfrm>
            <a:off x="838200" y="8001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UNITE CENTRALE</a:t>
            </a:r>
          </a:p>
        </p:txBody>
      </p:sp>
      <p:sp>
        <p:nvSpPr>
          <p:cNvPr id="40977" name="Rectangle 34"/>
          <p:cNvSpPr>
            <a:spLocks noChangeArrowheads="1"/>
          </p:cNvSpPr>
          <p:nvPr/>
        </p:nvSpPr>
        <p:spPr bwMode="auto">
          <a:xfrm>
            <a:off x="5867400" y="735807"/>
            <a:ext cx="1905000" cy="28074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40978" name="Text Box 35"/>
          <p:cNvSpPr txBox="1">
            <a:spLocks noChangeArrowheads="1"/>
          </p:cNvSpPr>
          <p:nvPr/>
        </p:nvSpPr>
        <p:spPr bwMode="auto">
          <a:xfrm>
            <a:off x="5867400" y="8001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CARTE</a:t>
            </a:r>
          </a:p>
          <a:p>
            <a:pPr algn="ctr"/>
            <a:r>
              <a:rPr lang="fr-FR" altLang="fr-FR" sz="2400"/>
              <a:t>SORTIES</a:t>
            </a:r>
          </a:p>
        </p:txBody>
      </p:sp>
      <p:sp>
        <p:nvSpPr>
          <p:cNvPr id="40979" name="Rectangle 36"/>
          <p:cNvSpPr>
            <a:spLocks noChangeArrowheads="1"/>
          </p:cNvSpPr>
          <p:nvPr/>
        </p:nvSpPr>
        <p:spPr bwMode="auto">
          <a:xfrm>
            <a:off x="6248400" y="1600200"/>
            <a:ext cx="1143000" cy="3429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S11</a:t>
            </a:r>
          </a:p>
        </p:txBody>
      </p:sp>
      <p:sp>
        <p:nvSpPr>
          <p:cNvPr id="40980" name="Rectangle 37"/>
          <p:cNvSpPr>
            <a:spLocks noChangeArrowheads="1"/>
          </p:cNvSpPr>
          <p:nvPr/>
        </p:nvSpPr>
        <p:spPr bwMode="auto">
          <a:xfrm>
            <a:off x="6248400" y="20574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S12</a:t>
            </a:r>
          </a:p>
        </p:txBody>
      </p:sp>
      <p:sp>
        <p:nvSpPr>
          <p:cNvPr id="40981" name="Rectangle 38"/>
          <p:cNvSpPr>
            <a:spLocks noChangeArrowheads="1"/>
          </p:cNvSpPr>
          <p:nvPr/>
        </p:nvSpPr>
        <p:spPr bwMode="auto">
          <a:xfrm>
            <a:off x="6248400" y="25146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S13</a:t>
            </a:r>
          </a:p>
        </p:txBody>
      </p:sp>
      <p:sp>
        <p:nvSpPr>
          <p:cNvPr id="40982" name="Rectangle 39"/>
          <p:cNvSpPr>
            <a:spLocks noChangeArrowheads="1"/>
          </p:cNvSpPr>
          <p:nvPr/>
        </p:nvSpPr>
        <p:spPr bwMode="auto">
          <a:xfrm>
            <a:off x="6248400" y="2971800"/>
            <a:ext cx="1143000" cy="342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/>
              <a:t>S14</a:t>
            </a:r>
          </a:p>
        </p:txBody>
      </p:sp>
      <p:sp>
        <p:nvSpPr>
          <p:cNvPr id="40983" name="Line 4"/>
          <p:cNvSpPr>
            <a:spLocks noChangeShapeType="1"/>
          </p:cNvSpPr>
          <p:nvPr/>
        </p:nvSpPr>
        <p:spPr bwMode="auto">
          <a:xfrm>
            <a:off x="4267200" y="2457450"/>
            <a:ext cx="1828800" cy="0"/>
          </a:xfrm>
          <a:prstGeom prst="line">
            <a:avLst/>
          </a:prstGeom>
          <a:noFill/>
          <a:ln w="117475" cmpd="tri">
            <a:solidFill>
              <a:schemeClr val="tx1"/>
            </a:solidFill>
            <a:round/>
            <a:headEnd type="none" w="sm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6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548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Il faut attribuer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adresses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à chaque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entrée et à chaque sortie.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13" y="1059582"/>
            <a:ext cx="9108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Avec un petit automate, il s’agit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d’un nombre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préfixé par une lettre pour indiquer s’il s’agit d’une entrée ou d’une sortie.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76" y="3081126"/>
            <a:ext cx="8843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Par exemple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pour l’automate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Mitsubishi: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76" y="3723878"/>
            <a:ext cx="8699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entrées avec les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adresses: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X400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X401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X402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6" y="4371950"/>
            <a:ext cx="8267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sorties avec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adresses: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Y430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Y431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Y432</a:t>
            </a:r>
          </a:p>
        </p:txBody>
      </p:sp>
    </p:spTree>
    <p:extLst>
      <p:ext uri="{BB962C8B-B14F-4D97-AF65-F5344CB8AC3E}">
        <p14:creationId xmlns:p14="http://schemas.microsoft.com/office/powerpoint/2010/main" val="2974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/>
              <a:t>IV. Notion de scrutation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19694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6286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Les phases A, B et C</a:t>
            </a:r>
          </a:p>
          <a:p>
            <a:pPr algn="ctr"/>
            <a:r>
              <a:rPr lang="fr-FR" altLang="fr-FR" sz="2400"/>
              <a:t>peuvent être visualisées par un chronogramme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533400" y="3771900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876800" y="2343150"/>
            <a:ext cx="1143000" cy="1428750"/>
          </a:xfrm>
          <a:prstGeom prst="rect">
            <a:avLst/>
          </a:prstGeom>
          <a:solidFill>
            <a:srgbClr val="FF00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r>
              <a:rPr lang="fr-FR" altLang="fr-FR" sz="2000" b="1"/>
              <a:t>C</a:t>
            </a:r>
            <a:endParaRPr lang="fr-FR" altLang="fr-FR" sz="1600" b="1"/>
          </a:p>
          <a:p>
            <a:pPr algn="ctr"/>
            <a:r>
              <a:rPr lang="fr-FR" altLang="fr-FR" sz="1600" b="1"/>
              <a:t>affectation</a:t>
            </a:r>
          </a:p>
          <a:p>
            <a:pPr algn="ctr"/>
            <a:r>
              <a:rPr lang="fr-FR" altLang="fr-FR" sz="1600" b="1"/>
              <a:t>Sorties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1" y="2343150"/>
            <a:ext cx="2630488" cy="1459706"/>
            <a:chOff x="1440" y="1632"/>
            <a:chExt cx="1657" cy="1226"/>
          </a:xfrm>
        </p:grpSpPr>
        <p:sp>
          <p:nvSpPr>
            <p:cNvPr id="45066" name="Rectangle 5"/>
            <p:cNvSpPr>
              <a:spLocks noChangeArrowheads="1"/>
            </p:cNvSpPr>
            <p:nvPr/>
          </p:nvSpPr>
          <p:spPr bwMode="auto">
            <a:xfrm>
              <a:off x="1440" y="1632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1440" y="2160"/>
              <a:ext cx="165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- lecture MIE</a:t>
              </a:r>
            </a:p>
            <a:p>
              <a:r>
                <a:rPr lang="fr-FR" altLang="fr-FR" sz="1600" b="1"/>
                <a:t>- franchissement transitions</a:t>
              </a:r>
            </a:p>
            <a:p>
              <a:r>
                <a:rPr lang="fr-FR" altLang="fr-FR" sz="1600" b="1"/>
                <a:t>- écriture MIS</a:t>
              </a:r>
              <a:endParaRPr lang="fr-FR" altLang="fr-FR" sz="2400"/>
            </a:p>
          </p:txBody>
        </p:sp>
        <p:sp>
          <p:nvSpPr>
            <p:cNvPr id="45068" name="Text Box 10"/>
            <p:cNvSpPr txBox="1">
              <a:spLocks noChangeArrowheads="1"/>
            </p:cNvSpPr>
            <p:nvPr/>
          </p:nvSpPr>
          <p:spPr bwMode="auto">
            <a:xfrm>
              <a:off x="1440" y="1728"/>
              <a:ext cx="163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000" b="1"/>
                <a:t>B</a:t>
              </a:r>
              <a:endParaRPr lang="fr-FR" altLang="fr-FR" sz="1600" b="1"/>
            </a:p>
            <a:p>
              <a:pPr algn="ctr"/>
              <a:r>
                <a:rPr lang="fr-FR" altLang="fr-FR" sz="1600" b="1"/>
                <a:t>traitement programme :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66800" y="1428750"/>
            <a:ext cx="1792288" cy="2343150"/>
            <a:chOff x="672" y="1200"/>
            <a:chExt cx="1129" cy="1968"/>
          </a:xfrm>
        </p:grpSpPr>
        <p:sp>
          <p:nvSpPr>
            <p:cNvPr id="45063" name="Rectangle 4"/>
            <p:cNvSpPr>
              <a:spLocks noChangeArrowheads="1"/>
            </p:cNvSpPr>
            <p:nvPr/>
          </p:nvSpPr>
          <p:spPr bwMode="auto">
            <a:xfrm>
              <a:off x="720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A</a:t>
              </a:r>
              <a:endParaRPr lang="fr-FR" altLang="fr-FR" sz="1600" b="1"/>
            </a:p>
            <a:p>
              <a:pPr algn="ctr"/>
              <a:r>
                <a:rPr lang="fr-FR" altLang="fr-FR" sz="1600" b="1"/>
                <a:t>lecture</a:t>
              </a:r>
            </a:p>
            <a:p>
              <a:pPr algn="ctr"/>
              <a:r>
                <a:rPr lang="fr-FR" altLang="fr-FR" sz="1600" b="1"/>
                <a:t>Entrées</a:t>
              </a:r>
              <a:endParaRPr lang="fr-FR" altLang="fr-FR"/>
            </a:p>
          </p:txBody>
        </p:sp>
        <p:sp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672" y="1200"/>
              <a:ext cx="112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b="1">
                  <a:solidFill>
                    <a:srgbClr val="FF3300"/>
                  </a:solidFill>
                </a:rPr>
                <a:t>STOP &gt; RUN</a:t>
              </a:r>
              <a:endParaRPr lang="fr-FR" altLang="fr-FR" sz="2400"/>
            </a:p>
          </p:txBody>
        </p:sp>
        <p:sp>
          <p:nvSpPr>
            <p:cNvPr id="45065" name="Line 13"/>
            <p:cNvSpPr>
              <a:spLocks noChangeShapeType="1"/>
            </p:cNvSpPr>
            <p:nvPr/>
          </p:nvSpPr>
          <p:spPr bwMode="auto">
            <a:xfrm>
              <a:off x="720" y="1488"/>
              <a:ext cx="0" cy="4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786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6286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Ce cycle A-B-C est répété :</a:t>
            </a:r>
          </a:p>
          <a:p>
            <a:pPr algn="ctr"/>
            <a:r>
              <a:rPr lang="fr-FR" altLang="fr-FR" sz="2400"/>
              <a:t>on parle de "scrutation cyclique du programme"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533400" y="3771900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304800" y="2343150"/>
            <a:ext cx="9753600" cy="1428750"/>
            <a:chOff x="720" y="1968"/>
            <a:chExt cx="6144" cy="1200"/>
          </a:xfrm>
        </p:grpSpPr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3072" y="1968"/>
              <a:ext cx="720" cy="120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C</a:t>
              </a:r>
              <a:endParaRPr lang="fr-FR" altLang="fr-FR" sz="1600" b="1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440" y="1968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B</a:t>
              </a:r>
              <a:endParaRPr lang="fr-FR" altLang="fr-FR" sz="1600" b="1"/>
            </a:p>
          </p:txBody>
        </p:sp>
        <p:sp>
          <p:nvSpPr>
            <p:cNvPr id="46087" name="Rectangle 10"/>
            <p:cNvSpPr>
              <a:spLocks noChangeArrowheads="1"/>
            </p:cNvSpPr>
            <p:nvPr/>
          </p:nvSpPr>
          <p:spPr bwMode="auto">
            <a:xfrm>
              <a:off x="720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A</a:t>
              </a:r>
              <a:endParaRPr lang="fr-FR" altLang="fr-FR"/>
            </a:p>
          </p:txBody>
        </p:sp>
        <p:sp>
          <p:nvSpPr>
            <p:cNvPr id="46088" name="Rectangle 15"/>
            <p:cNvSpPr>
              <a:spLocks noChangeArrowheads="1"/>
            </p:cNvSpPr>
            <p:nvPr/>
          </p:nvSpPr>
          <p:spPr bwMode="auto">
            <a:xfrm>
              <a:off x="6144" y="1968"/>
              <a:ext cx="720" cy="120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C</a:t>
              </a:r>
              <a:endParaRPr lang="fr-FR" altLang="fr-FR" sz="1600" b="1"/>
            </a:p>
          </p:txBody>
        </p:sp>
        <p:sp>
          <p:nvSpPr>
            <p:cNvPr id="46089" name="Rectangle 16"/>
            <p:cNvSpPr>
              <a:spLocks noChangeArrowheads="1"/>
            </p:cNvSpPr>
            <p:nvPr/>
          </p:nvSpPr>
          <p:spPr bwMode="auto">
            <a:xfrm>
              <a:off x="4512" y="1968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B</a:t>
              </a:r>
              <a:endParaRPr lang="fr-FR" altLang="fr-FR" sz="1600" b="1"/>
            </a:p>
          </p:txBody>
        </p:sp>
        <p:sp>
          <p:nvSpPr>
            <p:cNvPr id="46090" name="Rectangle 17"/>
            <p:cNvSpPr>
              <a:spLocks noChangeArrowheads="1"/>
            </p:cNvSpPr>
            <p:nvPr/>
          </p:nvSpPr>
          <p:spPr bwMode="auto">
            <a:xfrm>
              <a:off x="3792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r>
                <a:rPr lang="fr-FR" altLang="fr-FR" sz="2000" b="1"/>
                <a:t>A</a:t>
              </a:r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12416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6286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La durée d'une scrutation est d'environ 10 à 100 ms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533400" y="3771900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-1143000" y="3486150"/>
            <a:ext cx="10515600" cy="257175"/>
            <a:chOff x="-720" y="2928"/>
            <a:chExt cx="6624" cy="216"/>
          </a:xfrm>
        </p:grpSpPr>
        <p:grpSp>
          <p:nvGrpSpPr>
            <p:cNvPr id="47119" name="Group 4"/>
            <p:cNvGrpSpPr>
              <a:grpSpLocks/>
            </p:cNvGrpSpPr>
            <p:nvPr/>
          </p:nvGrpSpPr>
          <p:grpSpPr bwMode="auto">
            <a:xfrm>
              <a:off x="384" y="2928"/>
              <a:ext cx="1104" cy="216"/>
              <a:chOff x="720" y="1968"/>
              <a:chExt cx="6144" cy="1200"/>
            </a:xfrm>
          </p:grpSpPr>
          <p:sp>
            <p:nvSpPr>
              <p:cNvPr id="47155" name="Rectangle 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6" name="Rectangle 6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7" name="Rectangle 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47158" name="Rectangle 8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9" name="Rectangle 9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60" name="Rectangle 10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grpSp>
          <p:nvGrpSpPr>
            <p:cNvPr id="47120" name="Group 11"/>
            <p:cNvGrpSpPr>
              <a:grpSpLocks/>
            </p:cNvGrpSpPr>
            <p:nvPr/>
          </p:nvGrpSpPr>
          <p:grpSpPr bwMode="auto">
            <a:xfrm>
              <a:off x="1488" y="2928"/>
              <a:ext cx="1104" cy="216"/>
              <a:chOff x="720" y="1968"/>
              <a:chExt cx="6144" cy="1200"/>
            </a:xfrm>
          </p:grpSpPr>
          <p:sp>
            <p:nvSpPr>
              <p:cNvPr id="47149" name="Rectangle 1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0" name="Rectangle 13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1" name="Rectangle 1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47152" name="Rectangle 15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3" name="Rectangle 16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54" name="Rectangle 17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grpSp>
          <p:nvGrpSpPr>
            <p:cNvPr id="47121" name="Group 18"/>
            <p:cNvGrpSpPr>
              <a:grpSpLocks/>
            </p:cNvGrpSpPr>
            <p:nvPr/>
          </p:nvGrpSpPr>
          <p:grpSpPr bwMode="auto">
            <a:xfrm>
              <a:off x="2592" y="2928"/>
              <a:ext cx="1104" cy="216"/>
              <a:chOff x="720" y="1968"/>
              <a:chExt cx="6144" cy="1200"/>
            </a:xfrm>
          </p:grpSpPr>
          <p:sp>
            <p:nvSpPr>
              <p:cNvPr id="47143" name="Rectangle 1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44" name="Rectangle 20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45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47146" name="Rectangle 22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47" name="Rectangle 23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48" name="Rectangle 24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grpSp>
          <p:nvGrpSpPr>
            <p:cNvPr id="47122" name="Group 25"/>
            <p:cNvGrpSpPr>
              <a:grpSpLocks/>
            </p:cNvGrpSpPr>
            <p:nvPr/>
          </p:nvGrpSpPr>
          <p:grpSpPr bwMode="auto">
            <a:xfrm>
              <a:off x="3696" y="2928"/>
              <a:ext cx="1104" cy="216"/>
              <a:chOff x="720" y="1968"/>
              <a:chExt cx="6144" cy="1200"/>
            </a:xfrm>
          </p:grpSpPr>
          <p:sp>
            <p:nvSpPr>
              <p:cNvPr id="47137" name="Rectangle 2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8" name="Rectangle 27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9" name="Rectangle 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47140" name="Rectangle 29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41" name="Rectangle 30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42" name="Rectangle 31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grpSp>
          <p:nvGrpSpPr>
            <p:cNvPr id="47123" name="Group 32"/>
            <p:cNvGrpSpPr>
              <a:grpSpLocks/>
            </p:cNvGrpSpPr>
            <p:nvPr/>
          </p:nvGrpSpPr>
          <p:grpSpPr bwMode="auto">
            <a:xfrm>
              <a:off x="4800" y="2928"/>
              <a:ext cx="1104" cy="216"/>
              <a:chOff x="720" y="1968"/>
              <a:chExt cx="6144" cy="1200"/>
            </a:xfrm>
          </p:grpSpPr>
          <p:sp>
            <p:nvSpPr>
              <p:cNvPr id="47131" name="Rectangle 3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2" name="Rectangle 34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3" name="Rectangle 3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47134" name="Rectangle 36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5" name="Rectangle 37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6" name="Rectangle 38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grpSp>
          <p:nvGrpSpPr>
            <p:cNvPr id="47124" name="Group 39"/>
            <p:cNvGrpSpPr>
              <a:grpSpLocks/>
            </p:cNvGrpSpPr>
            <p:nvPr/>
          </p:nvGrpSpPr>
          <p:grpSpPr bwMode="auto">
            <a:xfrm>
              <a:off x="-720" y="2928"/>
              <a:ext cx="1104" cy="216"/>
              <a:chOff x="720" y="1968"/>
              <a:chExt cx="6144" cy="1200"/>
            </a:xfrm>
          </p:grpSpPr>
          <p:sp>
            <p:nvSpPr>
              <p:cNvPr id="47125" name="Rectangle 4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26" name="Rectangle 4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27" name="Rectangle 4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47128" name="Rectangle 4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29" name="Rectangle 4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47130" name="Rectangle 4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97089" y="2020491"/>
            <a:ext cx="4283076" cy="1413272"/>
            <a:chOff x="1321" y="1697"/>
            <a:chExt cx="2698" cy="1187"/>
          </a:xfrm>
        </p:grpSpPr>
        <p:sp>
          <p:nvSpPr>
            <p:cNvPr id="47110" name="Line 47"/>
            <p:cNvSpPr>
              <a:spLocks noChangeShapeType="1"/>
            </p:cNvSpPr>
            <p:nvPr/>
          </p:nvSpPr>
          <p:spPr bwMode="auto">
            <a:xfrm flipV="1">
              <a:off x="2034" y="2308"/>
              <a:ext cx="0" cy="5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1" name="Line 48"/>
            <p:cNvSpPr>
              <a:spLocks noChangeShapeType="1"/>
            </p:cNvSpPr>
            <p:nvPr/>
          </p:nvSpPr>
          <p:spPr bwMode="auto">
            <a:xfrm flipV="1">
              <a:off x="2589" y="2308"/>
              <a:ext cx="0" cy="5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2" name="Line 49"/>
            <p:cNvSpPr>
              <a:spLocks noChangeShapeType="1"/>
            </p:cNvSpPr>
            <p:nvPr/>
          </p:nvSpPr>
          <p:spPr bwMode="auto">
            <a:xfrm flipV="1">
              <a:off x="3130" y="2308"/>
              <a:ext cx="0" cy="5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3" name="Line 50"/>
            <p:cNvSpPr>
              <a:spLocks noChangeShapeType="1"/>
            </p:cNvSpPr>
            <p:nvPr/>
          </p:nvSpPr>
          <p:spPr bwMode="auto">
            <a:xfrm>
              <a:off x="2037" y="236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4" name="Line 51"/>
            <p:cNvSpPr>
              <a:spLocks noChangeShapeType="1"/>
            </p:cNvSpPr>
            <p:nvPr/>
          </p:nvSpPr>
          <p:spPr bwMode="auto">
            <a:xfrm>
              <a:off x="2592" y="236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5" name="Text Box 52"/>
            <p:cNvSpPr txBox="1">
              <a:spLocks noChangeArrowheads="1"/>
            </p:cNvSpPr>
            <p:nvPr/>
          </p:nvSpPr>
          <p:spPr bwMode="auto">
            <a:xfrm>
              <a:off x="1321" y="1697"/>
              <a:ext cx="118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Scrutation (n)</a:t>
              </a:r>
            </a:p>
          </p:txBody>
        </p:sp>
        <p:sp>
          <p:nvSpPr>
            <p:cNvPr id="47116" name="Text Box 53"/>
            <p:cNvSpPr txBox="1">
              <a:spLocks noChangeArrowheads="1"/>
            </p:cNvSpPr>
            <p:nvPr/>
          </p:nvSpPr>
          <p:spPr bwMode="auto">
            <a:xfrm>
              <a:off x="2626" y="1697"/>
              <a:ext cx="139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Scrutation (n+1)</a:t>
              </a:r>
            </a:p>
          </p:txBody>
        </p:sp>
        <p:sp>
          <p:nvSpPr>
            <p:cNvPr id="47117" name="Line 54"/>
            <p:cNvSpPr>
              <a:spLocks noChangeShapeType="1"/>
            </p:cNvSpPr>
            <p:nvPr/>
          </p:nvSpPr>
          <p:spPr bwMode="auto">
            <a:xfrm>
              <a:off x="2007" y="2022"/>
              <a:ext cx="208" cy="3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8" name="Line 55"/>
            <p:cNvSpPr>
              <a:spLocks noChangeShapeType="1"/>
            </p:cNvSpPr>
            <p:nvPr/>
          </p:nvSpPr>
          <p:spPr bwMode="auto">
            <a:xfrm flipH="1">
              <a:off x="2933" y="1993"/>
              <a:ext cx="111" cy="3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270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/>
              <a:t>V. Analyse des événements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2934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>
                <a:solidFill>
                  <a:schemeClr val="folHlink"/>
                </a:solidFill>
              </a:rPr>
              <a:t>V. Analyse des événements</a:t>
            </a:r>
            <a:endParaRPr lang="fr-FR" altLang="fr-FR" sz="2800" b="1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245745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000" b="1"/>
              <a:t>INCIDENCE SUR LA PRISE EN COMPTE DES ENTREES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25581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2228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2229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2233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2234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2235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2236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2237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2238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225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225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2252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2253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2254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2255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2239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2240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2241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2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3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4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5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6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2247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2248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2249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2230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31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2232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42864" y="390525"/>
            <a:ext cx="910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Cas n°1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19129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3253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3254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3258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3259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3260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3261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3262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3263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3275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32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327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3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3279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3280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3264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3265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3266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67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68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69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70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71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3272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3273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3274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3255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56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3257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3251" name="Line 33"/>
          <p:cNvSpPr>
            <a:spLocks noChangeShapeType="1"/>
          </p:cNvSpPr>
          <p:nvPr/>
        </p:nvSpPr>
        <p:spPr bwMode="auto">
          <a:xfrm>
            <a:off x="1093788" y="1340644"/>
            <a:ext cx="0" cy="138469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Text Box 34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Le programme se déroule,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il effectue le traitement de la scrutation (n-1)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42847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4277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4278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4282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4283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4284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4285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4286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4287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4299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4300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4301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4302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4303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4304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4288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4289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4290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91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92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93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94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95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4296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4297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4298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4279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80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4281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4275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Scrutation (n) : lors du traitement des entrées,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E1 reste à 0 puisque l'entrée physique E1 est absente</a:t>
            </a:r>
          </a:p>
        </p:txBody>
      </p:sp>
      <p:sp>
        <p:nvSpPr>
          <p:cNvPr id="54276" name="Line 33"/>
          <p:cNvSpPr>
            <a:spLocks noChangeShapeType="1"/>
          </p:cNvSpPr>
          <p:nvPr/>
        </p:nvSpPr>
        <p:spPr bwMode="auto">
          <a:xfrm>
            <a:off x="1952625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3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5302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5303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5307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5308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5309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5310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5311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5312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5324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532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5326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532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5328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5329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5315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316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317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318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319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320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5321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5322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5323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5304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305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5306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5299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L'entrée physique passe à l'état 1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mais l'image E1 n'est pas réactualisée : elle reste à 0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55300" name="Line 32"/>
          <p:cNvSpPr>
            <a:spLocks noChangeShapeType="1"/>
          </p:cNvSpPr>
          <p:nvPr/>
        </p:nvSpPr>
        <p:spPr bwMode="auto">
          <a:xfrm>
            <a:off x="2551113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1" name="Rectangle 33"/>
          <p:cNvSpPr>
            <a:spLocks noChangeArrowheads="1"/>
          </p:cNvSpPr>
          <p:nvPr/>
        </p:nvSpPr>
        <p:spPr bwMode="auto">
          <a:xfrm>
            <a:off x="2563813" y="2813447"/>
            <a:ext cx="1524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5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7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symbole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indiquant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entrée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et le symbole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87574"/>
            <a:ext cx="910850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Pour les automates les plus grands dont composés plusieurs racks, les racks sont numérotés.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613" y="2211710"/>
            <a:ext cx="905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rack contenant le processeur reçoit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numéro 0 et les adresses des autres racks sont numérotées 1, 2, 3, etc.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3886" y="3611811"/>
            <a:ext cx="904038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rack peut avoir plusieurs modules, chacun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gérant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plusieurs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entrées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et/ou sorties. </a:t>
            </a:r>
          </a:p>
        </p:txBody>
      </p:sp>
    </p:spTree>
    <p:extLst>
      <p:ext uri="{BB962C8B-B14F-4D97-AF65-F5344CB8AC3E}">
        <p14:creationId xmlns:p14="http://schemas.microsoft.com/office/powerpoint/2010/main" val="2257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6328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6329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6333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6334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6335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6336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6337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6338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635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635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6352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6353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6354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6355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6339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6340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6341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342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343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344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345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346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6347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6348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6349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6330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1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6332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6323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Scrutation (n+1), traitement des entrées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l'entrée E1 étant toujours présente, l'image E1 passe à l'état 1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et sera maintenue pendant toute la durée de cette scrutation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56324" name="Line 32"/>
          <p:cNvSpPr>
            <a:spLocks noChangeShapeType="1"/>
          </p:cNvSpPr>
          <p:nvPr/>
        </p:nvSpPr>
        <p:spPr bwMode="auto">
          <a:xfrm>
            <a:off x="3810000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325" name="Rectangle 33"/>
          <p:cNvSpPr>
            <a:spLocks noChangeArrowheads="1"/>
          </p:cNvSpPr>
          <p:nvPr/>
        </p:nvSpPr>
        <p:spPr bwMode="auto">
          <a:xfrm>
            <a:off x="2563814" y="2813447"/>
            <a:ext cx="138747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56326" name="Rectangle 34"/>
          <p:cNvSpPr>
            <a:spLocks noChangeArrowheads="1"/>
          </p:cNvSpPr>
          <p:nvPr/>
        </p:nvSpPr>
        <p:spPr bwMode="auto">
          <a:xfrm>
            <a:off x="3808413" y="3589735"/>
            <a:ext cx="19050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56327" name="Line 35"/>
          <p:cNvSpPr>
            <a:spLocks noChangeShapeType="1"/>
          </p:cNvSpPr>
          <p:nvPr/>
        </p:nvSpPr>
        <p:spPr bwMode="auto">
          <a:xfrm>
            <a:off x="5715000" y="1340644"/>
            <a:ext cx="0" cy="29289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7359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7360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7364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7365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7366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7367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7368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7369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7381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7382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73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7384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7385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7386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7370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7371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7372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3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4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5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6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7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7378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7379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7380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7361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62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7363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7347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Un test de E1 est demandé par le programme utilisateur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de E1 étant à l'état 1, c'est cet état qui est pris en compte (état 1)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57348" name="Line 32"/>
          <p:cNvSpPr>
            <a:spLocks noChangeShapeType="1"/>
          </p:cNvSpPr>
          <p:nvPr/>
        </p:nvSpPr>
        <p:spPr bwMode="auto">
          <a:xfrm>
            <a:off x="4314825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9" name="Rectangle 33"/>
          <p:cNvSpPr>
            <a:spLocks noChangeArrowheads="1"/>
          </p:cNvSpPr>
          <p:nvPr/>
        </p:nvSpPr>
        <p:spPr bwMode="auto">
          <a:xfrm>
            <a:off x="2563814" y="2813447"/>
            <a:ext cx="1881187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57350" name="Rectangle 34"/>
          <p:cNvSpPr>
            <a:spLocks noChangeArrowheads="1"/>
          </p:cNvSpPr>
          <p:nvPr/>
        </p:nvSpPr>
        <p:spPr bwMode="auto">
          <a:xfrm>
            <a:off x="3808413" y="3589735"/>
            <a:ext cx="19050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57351" name="Group 44"/>
          <p:cNvGrpSpPr>
            <a:grpSpLocks/>
          </p:cNvGrpSpPr>
          <p:nvPr/>
        </p:nvGrpSpPr>
        <p:grpSpPr bwMode="auto">
          <a:xfrm>
            <a:off x="447676" y="114300"/>
            <a:ext cx="684213" cy="856060"/>
            <a:chOff x="282" y="96"/>
            <a:chExt cx="431" cy="719"/>
          </a:xfrm>
        </p:grpSpPr>
        <p:sp>
          <p:nvSpPr>
            <p:cNvPr id="57352" name="Line 41"/>
            <p:cNvSpPr>
              <a:spLocks noChangeShapeType="1"/>
            </p:cNvSpPr>
            <p:nvPr/>
          </p:nvSpPr>
          <p:spPr bwMode="auto">
            <a:xfrm>
              <a:off x="400" y="96"/>
              <a:ext cx="0" cy="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53" name="Rectangle 36"/>
            <p:cNvSpPr>
              <a:spLocks noChangeArrowheads="1"/>
            </p:cNvSpPr>
            <p:nvPr/>
          </p:nvSpPr>
          <p:spPr bwMode="auto">
            <a:xfrm>
              <a:off x="282" y="163"/>
              <a:ext cx="222" cy="2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7354" name="Text Box 37"/>
            <p:cNvSpPr txBox="1">
              <a:spLocks noChangeArrowheads="1"/>
            </p:cNvSpPr>
            <p:nvPr/>
          </p:nvSpPr>
          <p:spPr bwMode="auto">
            <a:xfrm>
              <a:off x="311" y="174"/>
              <a:ext cx="179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latin typeface="Arial" charset="0"/>
                </a:rPr>
                <a:t>1</a:t>
              </a:r>
              <a:endParaRPr lang="fr-FR" altLang="fr-FR" sz="2400"/>
            </a:p>
          </p:txBody>
        </p:sp>
        <p:sp>
          <p:nvSpPr>
            <p:cNvPr id="57355" name="Rectangle 40"/>
            <p:cNvSpPr>
              <a:spLocks noChangeArrowheads="1"/>
            </p:cNvSpPr>
            <p:nvPr/>
          </p:nvSpPr>
          <p:spPr bwMode="auto">
            <a:xfrm>
              <a:off x="282" y="512"/>
              <a:ext cx="222" cy="2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7356" name="Text Box 39"/>
            <p:cNvSpPr txBox="1">
              <a:spLocks noChangeArrowheads="1"/>
            </p:cNvSpPr>
            <p:nvPr/>
          </p:nvSpPr>
          <p:spPr bwMode="auto">
            <a:xfrm>
              <a:off x="311" y="530"/>
              <a:ext cx="179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latin typeface="Arial" charset="0"/>
                </a:rPr>
                <a:t>2</a:t>
              </a:r>
              <a:endParaRPr lang="fr-FR" altLang="fr-FR" sz="2400"/>
            </a:p>
          </p:txBody>
        </p:sp>
        <p:sp>
          <p:nvSpPr>
            <p:cNvPr id="57357" name="Line 42"/>
            <p:cNvSpPr>
              <a:spLocks noChangeShapeType="1"/>
            </p:cNvSpPr>
            <p:nvPr/>
          </p:nvSpPr>
          <p:spPr bwMode="auto">
            <a:xfrm>
              <a:off x="356" y="452"/>
              <a:ext cx="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58" name="Text Box 43"/>
            <p:cNvSpPr txBox="1">
              <a:spLocks noChangeArrowheads="1"/>
            </p:cNvSpPr>
            <p:nvPr/>
          </p:nvSpPr>
          <p:spPr bwMode="auto">
            <a:xfrm>
              <a:off x="458" y="359"/>
              <a:ext cx="25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latin typeface="Arial" charset="0"/>
                </a:rPr>
                <a:t>E1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22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8392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8393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8397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8398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8399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8400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8401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8402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8414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841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8416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841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8418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8419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8403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8404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8405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6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7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8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9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0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8411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8412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8413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8394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95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8396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8371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Un test de E1 est demandé une seconde fois par le programme utilisateur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de E1 étant à l'état 1, c'est cet état qui est pris en compte (état 1)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bien que l'entrée physique E1 ne soit plus présente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58372" name="Line 32"/>
          <p:cNvSpPr>
            <a:spLocks noChangeShapeType="1"/>
          </p:cNvSpPr>
          <p:nvPr/>
        </p:nvSpPr>
        <p:spPr bwMode="auto">
          <a:xfrm>
            <a:off x="4797425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3" name="Rectangle 33"/>
          <p:cNvSpPr>
            <a:spLocks noChangeArrowheads="1"/>
          </p:cNvSpPr>
          <p:nvPr/>
        </p:nvSpPr>
        <p:spPr bwMode="auto">
          <a:xfrm>
            <a:off x="2563813" y="2813447"/>
            <a:ext cx="21050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58374" name="Rectangle 34"/>
          <p:cNvSpPr>
            <a:spLocks noChangeArrowheads="1"/>
          </p:cNvSpPr>
          <p:nvPr/>
        </p:nvSpPr>
        <p:spPr bwMode="auto">
          <a:xfrm>
            <a:off x="3808413" y="3589735"/>
            <a:ext cx="19050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1050925" y="4360069"/>
            <a:ext cx="696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b="1"/>
              <a:t>Ainsi : on obtient la stabilité des entrées lors d'une scrutation donnée</a:t>
            </a:r>
          </a:p>
        </p:txBody>
      </p:sp>
      <p:grpSp>
        <p:nvGrpSpPr>
          <p:cNvPr id="58376" name="Group 50"/>
          <p:cNvGrpSpPr>
            <a:grpSpLocks/>
          </p:cNvGrpSpPr>
          <p:nvPr/>
        </p:nvGrpSpPr>
        <p:grpSpPr bwMode="auto">
          <a:xfrm>
            <a:off x="447676" y="114300"/>
            <a:ext cx="684213" cy="856060"/>
            <a:chOff x="282" y="96"/>
            <a:chExt cx="431" cy="719"/>
          </a:xfrm>
        </p:grpSpPr>
        <p:sp>
          <p:nvSpPr>
            <p:cNvPr id="58385" name="Line 36"/>
            <p:cNvSpPr>
              <a:spLocks noChangeShapeType="1"/>
            </p:cNvSpPr>
            <p:nvPr/>
          </p:nvSpPr>
          <p:spPr bwMode="auto">
            <a:xfrm>
              <a:off x="400" y="96"/>
              <a:ext cx="0" cy="71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86" name="Rectangle 37"/>
            <p:cNvSpPr>
              <a:spLocks noChangeArrowheads="1"/>
            </p:cNvSpPr>
            <p:nvPr/>
          </p:nvSpPr>
          <p:spPr bwMode="auto">
            <a:xfrm>
              <a:off x="282" y="163"/>
              <a:ext cx="222" cy="2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8387" name="Text Box 38"/>
            <p:cNvSpPr txBox="1">
              <a:spLocks noChangeArrowheads="1"/>
            </p:cNvSpPr>
            <p:nvPr/>
          </p:nvSpPr>
          <p:spPr bwMode="auto">
            <a:xfrm>
              <a:off x="311" y="174"/>
              <a:ext cx="179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folHlink"/>
                  </a:solidFill>
                  <a:latin typeface="Arial" charset="0"/>
                </a:rPr>
                <a:t>1</a:t>
              </a:r>
              <a:endParaRPr lang="fr-FR" altLang="fr-FR" sz="2400"/>
            </a:p>
          </p:txBody>
        </p:sp>
        <p:sp>
          <p:nvSpPr>
            <p:cNvPr id="58388" name="Rectangle 39"/>
            <p:cNvSpPr>
              <a:spLocks noChangeArrowheads="1"/>
            </p:cNvSpPr>
            <p:nvPr/>
          </p:nvSpPr>
          <p:spPr bwMode="auto">
            <a:xfrm>
              <a:off x="282" y="512"/>
              <a:ext cx="222" cy="2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8389" name="Text Box 40"/>
            <p:cNvSpPr txBox="1">
              <a:spLocks noChangeArrowheads="1"/>
            </p:cNvSpPr>
            <p:nvPr/>
          </p:nvSpPr>
          <p:spPr bwMode="auto">
            <a:xfrm>
              <a:off x="311" y="530"/>
              <a:ext cx="179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folHlink"/>
                  </a:solidFill>
                  <a:latin typeface="Arial" charset="0"/>
                </a:rPr>
                <a:t>2</a:t>
              </a:r>
              <a:endParaRPr lang="fr-FR" altLang="fr-FR" sz="2400"/>
            </a:p>
          </p:txBody>
        </p:sp>
        <p:sp>
          <p:nvSpPr>
            <p:cNvPr id="58390" name="Line 41"/>
            <p:cNvSpPr>
              <a:spLocks noChangeShapeType="1"/>
            </p:cNvSpPr>
            <p:nvPr/>
          </p:nvSpPr>
          <p:spPr bwMode="auto">
            <a:xfrm>
              <a:off x="356" y="452"/>
              <a:ext cx="96" cy="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91" name="Text Box 42"/>
            <p:cNvSpPr txBox="1">
              <a:spLocks noChangeArrowheads="1"/>
            </p:cNvSpPr>
            <p:nvPr/>
          </p:nvSpPr>
          <p:spPr bwMode="auto">
            <a:xfrm>
              <a:off x="458" y="359"/>
              <a:ext cx="25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folHlink"/>
                  </a:solidFill>
                  <a:latin typeface="Arial" charset="0"/>
                </a:rPr>
                <a:t>E1</a:t>
              </a:r>
              <a:endParaRPr lang="fr-FR" altLang="fr-FR" sz="2400"/>
            </a:p>
          </p:txBody>
        </p:sp>
      </p:grpSp>
      <p:grpSp>
        <p:nvGrpSpPr>
          <p:cNvPr id="58377" name="Group 51"/>
          <p:cNvGrpSpPr>
            <a:grpSpLocks/>
          </p:cNvGrpSpPr>
          <p:nvPr/>
        </p:nvGrpSpPr>
        <p:grpSpPr bwMode="auto">
          <a:xfrm>
            <a:off x="1165227" y="450056"/>
            <a:ext cx="684213" cy="856060"/>
            <a:chOff x="734" y="378"/>
            <a:chExt cx="431" cy="719"/>
          </a:xfrm>
        </p:grpSpPr>
        <p:sp>
          <p:nvSpPr>
            <p:cNvPr id="58378" name="Line 43"/>
            <p:cNvSpPr>
              <a:spLocks noChangeShapeType="1"/>
            </p:cNvSpPr>
            <p:nvPr/>
          </p:nvSpPr>
          <p:spPr bwMode="auto">
            <a:xfrm>
              <a:off x="852" y="378"/>
              <a:ext cx="0" cy="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79" name="Rectangle 44"/>
            <p:cNvSpPr>
              <a:spLocks noChangeArrowheads="1"/>
            </p:cNvSpPr>
            <p:nvPr/>
          </p:nvSpPr>
          <p:spPr bwMode="auto">
            <a:xfrm>
              <a:off x="734" y="445"/>
              <a:ext cx="222" cy="2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8380" name="Text Box 45"/>
            <p:cNvSpPr txBox="1">
              <a:spLocks noChangeArrowheads="1"/>
            </p:cNvSpPr>
            <p:nvPr/>
          </p:nvSpPr>
          <p:spPr bwMode="auto">
            <a:xfrm>
              <a:off x="763" y="456"/>
              <a:ext cx="179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latin typeface="Arial" charset="0"/>
                </a:rPr>
                <a:t>8</a:t>
              </a:r>
              <a:endParaRPr lang="fr-FR" altLang="fr-FR" sz="2400"/>
            </a:p>
          </p:txBody>
        </p:sp>
        <p:sp>
          <p:nvSpPr>
            <p:cNvPr id="58381" name="Rectangle 46"/>
            <p:cNvSpPr>
              <a:spLocks noChangeArrowheads="1"/>
            </p:cNvSpPr>
            <p:nvPr/>
          </p:nvSpPr>
          <p:spPr bwMode="auto">
            <a:xfrm>
              <a:off x="734" y="794"/>
              <a:ext cx="222" cy="2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8382" name="Text Box 47"/>
            <p:cNvSpPr txBox="1">
              <a:spLocks noChangeArrowheads="1"/>
            </p:cNvSpPr>
            <p:nvPr/>
          </p:nvSpPr>
          <p:spPr bwMode="auto">
            <a:xfrm>
              <a:off x="763" y="812"/>
              <a:ext cx="179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latin typeface="Arial" charset="0"/>
                </a:rPr>
                <a:t>9</a:t>
              </a:r>
              <a:endParaRPr lang="fr-FR" altLang="fr-FR" sz="2400"/>
            </a:p>
          </p:txBody>
        </p:sp>
        <p:sp>
          <p:nvSpPr>
            <p:cNvPr id="58383" name="Line 48"/>
            <p:cNvSpPr>
              <a:spLocks noChangeShapeType="1"/>
            </p:cNvSpPr>
            <p:nvPr/>
          </p:nvSpPr>
          <p:spPr bwMode="auto">
            <a:xfrm>
              <a:off x="808" y="734"/>
              <a:ext cx="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84" name="Text Box 49"/>
            <p:cNvSpPr txBox="1">
              <a:spLocks noChangeArrowheads="1"/>
            </p:cNvSpPr>
            <p:nvPr/>
          </p:nvSpPr>
          <p:spPr bwMode="auto">
            <a:xfrm>
              <a:off x="910" y="641"/>
              <a:ext cx="25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 b="1">
                  <a:latin typeface="Arial" charset="0"/>
                </a:rPr>
                <a:t>E1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670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59399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9400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59404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9405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9406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9407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9408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59409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59421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9422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9423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59424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9425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59426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59410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59411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9412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13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14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15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16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17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59418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59419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59420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59401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02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59403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59395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Traitement des entrées pour la scrutation (n+2)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l'entrée physique E1 ayant disparu, l'image de E1 est remise à 0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59396" name="Line 32"/>
          <p:cNvSpPr>
            <a:spLocks noChangeShapeType="1"/>
          </p:cNvSpPr>
          <p:nvPr/>
        </p:nvSpPr>
        <p:spPr bwMode="auto">
          <a:xfrm>
            <a:off x="5715000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397" name="Rectangle 33"/>
          <p:cNvSpPr>
            <a:spLocks noChangeArrowheads="1"/>
          </p:cNvSpPr>
          <p:nvPr/>
        </p:nvSpPr>
        <p:spPr bwMode="auto">
          <a:xfrm>
            <a:off x="2563813" y="2813447"/>
            <a:ext cx="21050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59398" name="Rectangle 34"/>
          <p:cNvSpPr>
            <a:spLocks noChangeArrowheads="1"/>
          </p:cNvSpPr>
          <p:nvPr/>
        </p:nvSpPr>
        <p:spPr bwMode="auto">
          <a:xfrm>
            <a:off x="3808413" y="3589735"/>
            <a:ext cx="19050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2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0423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0424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0428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0429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0430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0431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0432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0433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0445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0446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044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0448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0449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0450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0434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0435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0436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37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38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39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40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41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0442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0443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0444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0425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26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0427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L'image de E1 conserve cet état durant toute la scrutation suivante ...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0420" name="Line 32"/>
          <p:cNvSpPr>
            <a:spLocks noChangeShapeType="1"/>
          </p:cNvSpPr>
          <p:nvPr/>
        </p:nvSpPr>
        <p:spPr bwMode="auto">
          <a:xfrm>
            <a:off x="6326188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Rectangle 33"/>
          <p:cNvSpPr>
            <a:spLocks noChangeArrowheads="1"/>
          </p:cNvSpPr>
          <p:nvPr/>
        </p:nvSpPr>
        <p:spPr bwMode="auto">
          <a:xfrm>
            <a:off x="2563813" y="2813447"/>
            <a:ext cx="21050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60422" name="Rectangle 34"/>
          <p:cNvSpPr>
            <a:spLocks noChangeArrowheads="1"/>
          </p:cNvSpPr>
          <p:nvPr/>
        </p:nvSpPr>
        <p:spPr bwMode="auto">
          <a:xfrm>
            <a:off x="3808413" y="3589735"/>
            <a:ext cx="19050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62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1448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1449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1453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1454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1455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1456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1457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1458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147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147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1472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1473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1474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1475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1459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1460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1461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462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463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464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465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466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1467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1468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1469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1450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51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1452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1443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même si E1 passe à l'état 1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1444" name="Line 32"/>
          <p:cNvSpPr>
            <a:spLocks noChangeShapeType="1"/>
          </p:cNvSpPr>
          <p:nvPr/>
        </p:nvSpPr>
        <p:spPr bwMode="auto">
          <a:xfrm>
            <a:off x="6643688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45" name="Rectangle 33"/>
          <p:cNvSpPr>
            <a:spLocks noChangeArrowheads="1"/>
          </p:cNvSpPr>
          <p:nvPr/>
        </p:nvSpPr>
        <p:spPr bwMode="auto">
          <a:xfrm>
            <a:off x="2563813" y="2813447"/>
            <a:ext cx="21050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61446" name="Rectangle 34"/>
          <p:cNvSpPr>
            <a:spLocks noChangeArrowheads="1"/>
          </p:cNvSpPr>
          <p:nvPr/>
        </p:nvSpPr>
        <p:spPr bwMode="auto">
          <a:xfrm>
            <a:off x="3808413" y="3589735"/>
            <a:ext cx="190500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61447" name="Rectangle 35"/>
          <p:cNvSpPr>
            <a:spLocks noChangeArrowheads="1"/>
          </p:cNvSpPr>
          <p:nvPr/>
        </p:nvSpPr>
        <p:spPr bwMode="auto">
          <a:xfrm>
            <a:off x="6656388" y="2813447"/>
            <a:ext cx="176212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50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2468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2469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2474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2475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2476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2477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2478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2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249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2492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2493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2494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2495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2479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2480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2481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482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483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484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485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486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2487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2488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2489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2470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71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2472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42864" y="390525"/>
            <a:ext cx="910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Cas n°2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5004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3494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3495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3499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3500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3501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3502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3503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3504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35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35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3518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3519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3520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3521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3505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3506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3507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08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09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10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11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12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3513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3514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3496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497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3498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3491" name="Text Box 32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Soit l'entrée E1 : elle s'active en cours de scrutation (n) ...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3492" name="Line 33"/>
          <p:cNvSpPr>
            <a:spLocks noChangeShapeType="1"/>
          </p:cNvSpPr>
          <p:nvPr/>
        </p:nvSpPr>
        <p:spPr bwMode="auto">
          <a:xfrm>
            <a:off x="2303463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493" name="Rectangle 34"/>
          <p:cNvSpPr>
            <a:spLocks noChangeArrowheads="1"/>
          </p:cNvSpPr>
          <p:nvPr/>
        </p:nvSpPr>
        <p:spPr bwMode="auto">
          <a:xfrm>
            <a:off x="2305050" y="2813447"/>
            <a:ext cx="24765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76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4518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4519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4523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4524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4525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4526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4527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4528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454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454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4542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4543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4544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4545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532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533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534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535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536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4537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4538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4539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4520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21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4522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4515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elle disparaît au cours de cette scrutation.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4516" name="Line 32"/>
          <p:cNvSpPr>
            <a:spLocks noChangeShapeType="1"/>
          </p:cNvSpPr>
          <p:nvPr/>
        </p:nvSpPr>
        <p:spPr bwMode="auto">
          <a:xfrm>
            <a:off x="3055938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17" name="Rectangle 34"/>
          <p:cNvSpPr>
            <a:spLocks noChangeArrowheads="1"/>
          </p:cNvSpPr>
          <p:nvPr/>
        </p:nvSpPr>
        <p:spPr bwMode="auto">
          <a:xfrm>
            <a:off x="2305051" y="2813447"/>
            <a:ext cx="6826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92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5542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5543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5547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5548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5549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5550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5551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5552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5564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556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5566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556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5568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5569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5553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5554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5555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556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557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558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559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560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5561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5563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5544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45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5546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5539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Lors du traitement des entrées en scrutation suivante,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E1 conserve son état à 0 puisque E1 a disparu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5540" name="Line 32"/>
          <p:cNvSpPr>
            <a:spLocks noChangeShapeType="1"/>
          </p:cNvSpPr>
          <p:nvPr/>
        </p:nvSpPr>
        <p:spPr bwMode="auto">
          <a:xfrm>
            <a:off x="3821113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541" name="Rectangle 35"/>
          <p:cNvSpPr>
            <a:spLocks noChangeArrowheads="1"/>
          </p:cNvSpPr>
          <p:nvPr/>
        </p:nvSpPr>
        <p:spPr bwMode="auto">
          <a:xfrm>
            <a:off x="2305051" y="2813447"/>
            <a:ext cx="6826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6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6" y="123478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Par exemple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nous pourrions avoir une entrée avec l’adresse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: 012/03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Cela indiquerait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une entrée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rack 01, module 2 et l’entrée 03.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7694"/>
            <a:ext cx="6061675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0904" y="4324446"/>
            <a:ext cx="4704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Adressage PLC-5 Allen-Bradley</a:t>
            </a:r>
          </a:p>
        </p:txBody>
      </p:sp>
    </p:spTree>
    <p:extLst>
      <p:ext uri="{BB962C8B-B14F-4D97-AF65-F5344CB8AC3E}">
        <p14:creationId xmlns:p14="http://schemas.microsoft.com/office/powerpoint/2010/main" val="3812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6566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6567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6571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6572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6573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6574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6575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6576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6588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6589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6590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6591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6592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6593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6577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6578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6579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580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581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583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584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6585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6568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69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6570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6563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La mémoire image E1 n'a été à l'état 1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ni lors de la scrutation (n), ni lors de la scrutation (n+1)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6564" name="Line 32"/>
          <p:cNvSpPr>
            <a:spLocks noChangeShapeType="1"/>
          </p:cNvSpPr>
          <p:nvPr/>
        </p:nvSpPr>
        <p:spPr bwMode="auto">
          <a:xfrm>
            <a:off x="4445000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Rectangle 34"/>
          <p:cNvSpPr>
            <a:spLocks noChangeArrowheads="1"/>
          </p:cNvSpPr>
          <p:nvPr/>
        </p:nvSpPr>
        <p:spPr bwMode="auto">
          <a:xfrm>
            <a:off x="2305051" y="2813447"/>
            <a:ext cx="6826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7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7590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7591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7595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7596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7597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7598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7599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7600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7612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7613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7614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7615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7616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7617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7601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7602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7603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605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606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607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608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7609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7592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3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7594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67587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Du point de vue du programme,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le passage momentané de l'entrée E1 n'aura pas été pris en compte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67588" name="Line 32"/>
          <p:cNvSpPr>
            <a:spLocks noChangeShapeType="1"/>
          </p:cNvSpPr>
          <p:nvPr/>
        </p:nvSpPr>
        <p:spPr bwMode="auto">
          <a:xfrm>
            <a:off x="4949825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589" name="Rectangle 34"/>
          <p:cNvSpPr>
            <a:spLocks noChangeArrowheads="1"/>
          </p:cNvSpPr>
          <p:nvPr/>
        </p:nvSpPr>
        <p:spPr bwMode="auto">
          <a:xfrm>
            <a:off x="2305051" y="2813447"/>
            <a:ext cx="682625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5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68612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8613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68617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8618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8619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8620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8621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68622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68634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863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8636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6863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8638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686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68623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68624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8625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6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7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8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29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30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68631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68632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68633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68614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5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68616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42864" y="390525"/>
            <a:ext cx="910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 b="1"/>
              <a:t>Cas n°3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15046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70662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0663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70667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0668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0669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0670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0671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70672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70684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068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0686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7068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0688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0689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70673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0674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0675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76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77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78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79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680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70681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70682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0683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0664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665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70666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70659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elle est toujours active lors du traitement des entrées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0660" name="Line 32"/>
          <p:cNvSpPr>
            <a:spLocks noChangeShapeType="1"/>
          </p:cNvSpPr>
          <p:nvPr/>
        </p:nvSpPr>
        <p:spPr bwMode="auto">
          <a:xfrm>
            <a:off x="3830638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1" name="Rectangle 33"/>
          <p:cNvSpPr>
            <a:spLocks noChangeArrowheads="1"/>
          </p:cNvSpPr>
          <p:nvPr/>
        </p:nvSpPr>
        <p:spPr bwMode="auto">
          <a:xfrm>
            <a:off x="2986089" y="2813447"/>
            <a:ext cx="858837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77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71687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1688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71692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1693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1694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1695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1696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71697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71709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1710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1711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71712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1713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1714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71698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1699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1700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701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702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703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704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705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71706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71707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1708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1689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690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71691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71683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L'image E1 passe à l'état 1 ...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1684" name="Line 32"/>
          <p:cNvSpPr>
            <a:spLocks noChangeShapeType="1"/>
          </p:cNvSpPr>
          <p:nvPr/>
        </p:nvSpPr>
        <p:spPr bwMode="auto">
          <a:xfrm>
            <a:off x="3830638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685" name="Rectangle 33"/>
          <p:cNvSpPr>
            <a:spLocks noChangeArrowheads="1"/>
          </p:cNvSpPr>
          <p:nvPr/>
        </p:nvSpPr>
        <p:spPr bwMode="auto">
          <a:xfrm>
            <a:off x="2986089" y="2813447"/>
            <a:ext cx="858837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71686" name="Rectangle 34"/>
          <p:cNvSpPr>
            <a:spLocks noChangeArrowheads="1"/>
          </p:cNvSpPr>
          <p:nvPr/>
        </p:nvSpPr>
        <p:spPr bwMode="auto">
          <a:xfrm>
            <a:off x="3832226" y="3589735"/>
            <a:ext cx="10636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91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314326" y="1064419"/>
            <a:ext cx="8448674" cy="2830116"/>
            <a:chOff x="198" y="894"/>
            <a:chExt cx="5322" cy="2377"/>
          </a:xfrm>
        </p:grpSpPr>
        <p:sp>
          <p:nvSpPr>
            <p:cNvPr id="72712" name="Line 3"/>
            <p:cNvSpPr>
              <a:spLocks noChangeShapeType="1"/>
            </p:cNvSpPr>
            <p:nvPr/>
          </p:nvSpPr>
          <p:spPr bwMode="auto">
            <a:xfrm>
              <a:off x="336" y="2619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2713" name="Group 4"/>
            <p:cNvGrpSpPr>
              <a:grpSpLocks/>
            </p:cNvGrpSpPr>
            <p:nvPr/>
          </p:nvGrpSpPr>
          <p:grpSpPr bwMode="auto">
            <a:xfrm>
              <a:off x="282" y="894"/>
              <a:ext cx="5148" cy="810"/>
              <a:chOff x="282" y="287"/>
              <a:chExt cx="5148" cy="810"/>
            </a:xfrm>
          </p:grpSpPr>
          <p:sp>
            <p:nvSpPr>
              <p:cNvPr id="72717" name="Rectangle 5"/>
              <p:cNvSpPr>
                <a:spLocks noChangeArrowheads="1"/>
              </p:cNvSpPr>
              <p:nvPr/>
            </p:nvSpPr>
            <p:spPr bwMode="auto">
              <a:xfrm>
                <a:off x="806" y="627"/>
                <a:ext cx="278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2718" name="Rectangle 6"/>
              <p:cNvSpPr>
                <a:spLocks noChangeArrowheads="1"/>
              </p:cNvSpPr>
              <p:nvPr/>
            </p:nvSpPr>
            <p:spPr bwMode="auto">
              <a:xfrm>
                <a:off x="323" y="627"/>
                <a:ext cx="483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2719" name="Rectangle 7"/>
              <p:cNvSpPr>
                <a:spLocks noChangeArrowheads="1"/>
              </p:cNvSpPr>
              <p:nvPr/>
            </p:nvSpPr>
            <p:spPr bwMode="auto">
              <a:xfrm>
                <a:off x="1994" y="627"/>
                <a:ext cx="279" cy="465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2720" name="Rectangle 8"/>
              <p:cNvSpPr>
                <a:spLocks noChangeArrowheads="1"/>
              </p:cNvSpPr>
              <p:nvPr/>
            </p:nvSpPr>
            <p:spPr bwMode="auto">
              <a:xfrm>
                <a:off x="1363" y="627"/>
                <a:ext cx="631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2721" name="Rectangle 9"/>
              <p:cNvSpPr>
                <a:spLocks noChangeArrowheads="1"/>
              </p:cNvSpPr>
              <p:nvPr/>
            </p:nvSpPr>
            <p:spPr bwMode="auto">
              <a:xfrm>
                <a:off x="1084" y="627"/>
                <a:ext cx="279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grpSp>
            <p:nvGrpSpPr>
              <p:cNvPr id="72722" name="Group 10"/>
              <p:cNvGrpSpPr>
                <a:grpSpLocks/>
              </p:cNvGrpSpPr>
              <p:nvPr/>
            </p:nvGrpSpPr>
            <p:grpSpPr bwMode="auto">
              <a:xfrm>
                <a:off x="2273" y="627"/>
                <a:ext cx="2375" cy="465"/>
                <a:chOff x="720" y="1968"/>
                <a:chExt cx="6144" cy="1200"/>
              </a:xfrm>
            </p:grpSpPr>
            <p:sp>
              <p:nvSpPr>
                <p:cNvPr id="72734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2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273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2736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7273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44" y="1968"/>
                  <a:ext cx="720" cy="120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2738" name="Rectangle 15"/>
                <p:cNvSpPr>
                  <a:spLocks noChangeArrowheads="1"/>
                </p:cNvSpPr>
                <p:nvPr/>
              </p:nvSpPr>
              <p:spPr bwMode="auto">
                <a:xfrm>
                  <a:off x="4512" y="1968"/>
                  <a:ext cx="1632" cy="1200"/>
                </a:xfrm>
                <a:prstGeom prst="rect">
                  <a:avLst/>
                </a:prstGeom>
                <a:solidFill>
                  <a:srgbClr val="00CCFF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 sz="1600" b="1"/>
                </a:p>
              </p:txBody>
            </p:sp>
            <p:sp>
              <p:nvSpPr>
                <p:cNvPr id="727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720" cy="12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:ln>
              </p:spPr>
              <p:txBody>
                <a:bodyPr wrap="none" anchor="ctr"/>
                <a:lstStyle/>
                <a:p>
                  <a:pPr algn="ctr"/>
                  <a:endParaRPr lang="fr-FR" altLang="fr-FR"/>
                </a:p>
              </p:txBody>
            </p:sp>
          </p:grp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4926" y="627"/>
                <a:ext cx="449" cy="465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648" y="627"/>
                <a:ext cx="278" cy="46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2725" name="Line 19"/>
              <p:cNvSpPr>
                <a:spLocks noChangeShapeType="1"/>
              </p:cNvSpPr>
              <p:nvPr/>
            </p:nvSpPr>
            <p:spPr bwMode="auto">
              <a:xfrm flipV="1">
                <a:off x="1090" y="412"/>
                <a:ext cx="0" cy="20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726" name="Line 20"/>
              <p:cNvSpPr>
                <a:spLocks noChangeShapeType="1"/>
              </p:cNvSpPr>
              <p:nvPr/>
            </p:nvSpPr>
            <p:spPr bwMode="auto">
              <a:xfrm flipV="1">
                <a:off x="2278" y="368"/>
                <a:ext cx="0" cy="2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727" name="Line 21"/>
              <p:cNvSpPr>
                <a:spLocks noChangeShapeType="1"/>
              </p:cNvSpPr>
              <p:nvPr/>
            </p:nvSpPr>
            <p:spPr bwMode="auto">
              <a:xfrm flipV="1">
                <a:off x="3467" y="403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728" name="Line 22"/>
              <p:cNvSpPr>
                <a:spLocks noChangeShapeType="1"/>
              </p:cNvSpPr>
              <p:nvPr/>
            </p:nvSpPr>
            <p:spPr bwMode="auto">
              <a:xfrm>
                <a:off x="1094" y="459"/>
                <a:ext cx="1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729" name="Line 23"/>
              <p:cNvSpPr>
                <a:spLocks noChangeShapeType="1"/>
              </p:cNvSpPr>
              <p:nvPr/>
            </p:nvSpPr>
            <p:spPr bwMode="auto">
              <a:xfrm>
                <a:off x="2290" y="459"/>
                <a:ext cx="11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sm" len="lg"/>
                <a:tailEnd type="stealth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730" name="Text Box 24"/>
              <p:cNvSpPr txBox="1">
                <a:spLocks noChangeArrowheads="1"/>
              </p:cNvSpPr>
              <p:nvPr/>
            </p:nvSpPr>
            <p:spPr bwMode="auto">
              <a:xfrm>
                <a:off x="1325" y="287"/>
                <a:ext cx="7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(n)</a:t>
                </a:r>
              </a:p>
            </p:txBody>
          </p:sp>
          <p:sp>
            <p:nvSpPr>
              <p:cNvPr id="72731" name="Text Box 25"/>
              <p:cNvSpPr txBox="1">
                <a:spLocks noChangeArrowheads="1"/>
              </p:cNvSpPr>
              <p:nvPr/>
            </p:nvSpPr>
            <p:spPr bwMode="auto">
              <a:xfrm>
                <a:off x="2450" y="287"/>
                <a:ext cx="8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fr-FR" altLang="fr-FR" sz="1400"/>
                  <a:t>Scrutation (n+1)</a:t>
                </a:r>
              </a:p>
            </p:txBody>
          </p:sp>
          <p:sp>
            <p:nvSpPr>
              <p:cNvPr id="72732" name="Rectangle 26"/>
              <p:cNvSpPr>
                <a:spLocks noChangeArrowheads="1"/>
              </p:cNvSpPr>
              <p:nvPr/>
            </p:nvSpPr>
            <p:spPr bwMode="auto">
              <a:xfrm>
                <a:off x="282" y="625"/>
                <a:ext cx="236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2733" name="Rectangle 27"/>
              <p:cNvSpPr>
                <a:spLocks noChangeArrowheads="1"/>
              </p:cNvSpPr>
              <p:nvPr/>
            </p:nvSpPr>
            <p:spPr bwMode="auto">
              <a:xfrm>
                <a:off x="5228" y="625"/>
                <a:ext cx="202" cy="472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2714" name="Line 28"/>
            <p:cNvSpPr>
              <a:spLocks noChangeShapeType="1"/>
            </p:cNvSpPr>
            <p:nvPr/>
          </p:nvSpPr>
          <p:spPr bwMode="auto">
            <a:xfrm>
              <a:off x="336" y="3271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715" name="Text Box 29"/>
            <p:cNvSpPr txBox="1">
              <a:spLocks noChangeArrowheads="1"/>
            </p:cNvSpPr>
            <p:nvPr/>
          </p:nvSpPr>
          <p:spPr bwMode="auto">
            <a:xfrm>
              <a:off x="198" y="2253"/>
              <a:ext cx="33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E1</a:t>
              </a:r>
            </a:p>
          </p:txBody>
        </p:sp>
        <p:sp>
          <p:nvSpPr>
            <p:cNvPr id="72716" name="Text Box 30"/>
            <p:cNvSpPr txBox="1">
              <a:spLocks noChangeArrowheads="1"/>
            </p:cNvSpPr>
            <p:nvPr/>
          </p:nvSpPr>
          <p:spPr bwMode="auto">
            <a:xfrm>
              <a:off x="208" y="2875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E1</a:t>
              </a:r>
            </a:p>
          </p:txBody>
        </p:sp>
      </p:grpSp>
      <p:sp>
        <p:nvSpPr>
          <p:cNvPr id="72707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et conserve cet état pendant la scrutation suivante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même si E1 disparaît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2708" name="Line 32"/>
          <p:cNvSpPr>
            <a:spLocks noChangeShapeType="1"/>
          </p:cNvSpPr>
          <p:nvPr/>
        </p:nvSpPr>
        <p:spPr bwMode="auto">
          <a:xfrm>
            <a:off x="4735513" y="1340644"/>
            <a:ext cx="0" cy="29289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Rectangle 33"/>
          <p:cNvSpPr>
            <a:spLocks noChangeArrowheads="1"/>
          </p:cNvSpPr>
          <p:nvPr/>
        </p:nvSpPr>
        <p:spPr bwMode="auto">
          <a:xfrm>
            <a:off x="2986088" y="2813447"/>
            <a:ext cx="1223962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72710" name="Rectangle 34"/>
          <p:cNvSpPr>
            <a:spLocks noChangeArrowheads="1"/>
          </p:cNvSpPr>
          <p:nvPr/>
        </p:nvSpPr>
        <p:spPr bwMode="auto">
          <a:xfrm>
            <a:off x="3832225" y="3589735"/>
            <a:ext cx="18811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660849" y="4377929"/>
            <a:ext cx="7917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600" b="1" i="1"/>
              <a:t>Observation d'après les cas 2 et 3 :</a:t>
            </a:r>
          </a:p>
          <a:p>
            <a:pPr algn="ctr"/>
            <a:r>
              <a:rPr lang="fr-FR" altLang="fr-FR" sz="1800" b="1"/>
              <a:t>Selon le moment d'arrivée d'une entrée brève, elle sera prise en compte ou non</a:t>
            </a:r>
          </a:p>
        </p:txBody>
      </p:sp>
    </p:spTree>
    <p:extLst>
      <p:ext uri="{BB962C8B-B14F-4D97-AF65-F5344CB8AC3E}">
        <p14:creationId xmlns:p14="http://schemas.microsoft.com/office/powerpoint/2010/main" val="5956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>
                <a:solidFill>
                  <a:schemeClr val="folHlink"/>
                </a:solidFill>
              </a:rPr>
              <a:t>V. Analyse des événements</a:t>
            </a:r>
            <a:endParaRPr lang="fr-FR" altLang="fr-FR" sz="2800" b="1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245745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000" b="1"/>
              <a:t>INCIDENCE SUR L'ACTIVATION DES SORTIES</a:t>
            </a:r>
            <a:endParaRPr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36482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85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75787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8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5789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5790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5791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5792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75793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75809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5810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5811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5812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5813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5814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5794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5795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5796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7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8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9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800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801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75802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75803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5804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5805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806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75807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75808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75779" name="Text Box 82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Soit une instruction de programme qui consiste à activer la sortie S11</a:t>
            </a:r>
            <a:endParaRPr lang="fr-FR" altLang="fr-FR" sz="2400">
              <a:solidFill>
                <a:srgbClr val="FF3300"/>
              </a:solidFill>
            </a:endParaRPr>
          </a:p>
        </p:txBody>
      </p:sp>
      <p:grpSp>
        <p:nvGrpSpPr>
          <p:cNvPr id="75780" name="Group 32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75781" name="Rectangle 33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5782" name="Line 34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3" name="Line 35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4" name="Text Box 36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75785" name="Line 37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86" name="Text Box 38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955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76812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13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6814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6815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6816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6817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76818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76834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6835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6836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6837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6838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6839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6819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6820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6821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22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23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24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25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26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76827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76828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6829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6830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31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76832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76833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76803" name="Text Box 38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Lors de la scrutation (n-1), le programme ne demande pas à activer S11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S11 reste à l'état 0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6804" name="Line 39"/>
          <p:cNvSpPr>
            <a:spLocks noChangeShapeType="1"/>
          </p:cNvSpPr>
          <p:nvPr/>
        </p:nvSpPr>
        <p:spPr bwMode="auto">
          <a:xfrm>
            <a:off x="16938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6805" name="Group 41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76806" name="Rectangle 42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6807" name="Line 43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08" name="Line 44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09" name="Text Box 45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76810" name="Line 46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11" name="Text Box 47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205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77836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7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7838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7839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7840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7841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77842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77858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7859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7860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7861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7862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7863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7843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7844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7845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6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7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8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9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50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77851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77852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7853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7854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55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77856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77857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77827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Traitement des sorties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S11 étant à 0, la sortie physique n'est pas activée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7828" name="Line 32"/>
          <p:cNvSpPr>
            <a:spLocks noChangeShapeType="1"/>
          </p:cNvSpPr>
          <p:nvPr/>
        </p:nvSpPr>
        <p:spPr bwMode="auto">
          <a:xfrm>
            <a:off x="2387600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7829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77830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7831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2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3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77834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5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324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7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modèle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SIMATIC S7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Siemens, les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entrées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 les sorties sont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regroupées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par huit.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75" y="1275606"/>
            <a:ext cx="910850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Chacun de ces groupes est appelé un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octet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et chaque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entrée ou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sortie d’un groupe de huit est appelée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83143"/>
            <a:ext cx="3965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entrées et les sorties ont donc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leurs adresses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en nombre d’octets et de bits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91" y="2787774"/>
            <a:ext cx="480293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5591" y="4614468"/>
            <a:ext cx="5207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Adressage Siemens SIMATIC S7</a:t>
            </a:r>
          </a:p>
        </p:txBody>
      </p:sp>
    </p:spTree>
    <p:extLst>
      <p:ext uri="{BB962C8B-B14F-4D97-AF65-F5344CB8AC3E}">
        <p14:creationId xmlns:p14="http://schemas.microsoft.com/office/powerpoint/2010/main" val="2974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78860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61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8862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8863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8864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8865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78866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78882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8883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8884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8885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8886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8887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8867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8868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8869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0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1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2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3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4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78875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78876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8877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8878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9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78880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78881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78851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Le programme continue sa scrutation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8852" name="Line 32"/>
          <p:cNvSpPr>
            <a:spLocks noChangeShapeType="1"/>
          </p:cNvSpPr>
          <p:nvPr/>
        </p:nvSpPr>
        <p:spPr bwMode="auto">
          <a:xfrm>
            <a:off x="3140075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8853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78854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8855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56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57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78858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59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50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79891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92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9893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9894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9895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9896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79897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79913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9914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9915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79916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9917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79918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79898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79899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9900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901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902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903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904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905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79906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79907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9908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9909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910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79911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79912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79875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les mêmes instructions sont à nouveau exécutées</a:t>
            </a:r>
            <a:endParaRPr lang="fr-FR" altLang="fr-FR" sz="2400">
              <a:solidFill>
                <a:srgbClr val="FF3300"/>
              </a:solidFill>
            </a:endParaRPr>
          </a:p>
        </p:txBody>
      </p:sp>
      <p:sp>
        <p:nvSpPr>
          <p:cNvPr id="79876" name="Line 32"/>
          <p:cNvSpPr>
            <a:spLocks noChangeShapeType="1"/>
          </p:cNvSpPr>
          <p:nvPr/>
        </p:nvSpPr>
        <p:spPr bwMode="auto">
          <a:xfrm>
            <a:off x="37512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9877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79885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9886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7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8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79889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90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79878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79879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79880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1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2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79883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884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830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0916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17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0918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0919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0920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0921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0922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0938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0939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0940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0941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0942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0943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0923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0924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0925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26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27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28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29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30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0931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0932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0933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0934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35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0936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0937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0899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Si les conditions sont cette fois réunies pour obtenir S11...</a:t>
            </a:r>
          </a:p>
        </p:txBody>
      </p:sp>
      <p:sp>
        <p:nvSpPr>
          <p:cNvPr id="80900" name="Line 32"/>
          <p:cNvSpPr>
            <a:spLocks noChangeShapeType="1"/>
          </p:cNvSpPr>
          <p:nvPr/>
        </p:nvSpPr>
        <p:spPr bwMode="auto">
          <a:xfrm>
            <a:off x="37512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0901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0910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0911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12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13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0914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15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0902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0904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0905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6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7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0908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9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0903" name="Rectangle 47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64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1941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42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1943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1944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1945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1946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1947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1963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1964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1965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1966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1967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1968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1948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1949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1950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1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2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3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4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55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1956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1957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1958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1959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60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1961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1962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1923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l'image de S11 passe à l'état 1 ...</a:t>
            </a:r>
          </a:p>
        </p:txBody>
      </p:sp>
      <p:sp>
        <p:nvSpPr>
          <p:cNvPr id="81924" name="Line 32"/>
          <p:cNvSpPr>
            <a:spLocks noChangeShapeType="1"/>
          </p:cNvSpPr>
          <p:nvPr/>
        </p:nvSpPr>
        <p:spPr bwMode="auto">
          <a:xfrm>
            <a:off x="37512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1925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1935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1936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7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8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1939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40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1926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1929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1930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1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2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1933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4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1927" name="Rectangle 47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1928" name="Rectangle 49"/>
          <p:cNvSpPr>
            <a:spLocks noChangeArrowheads="1"/>
          </p:cNvSpPr>
          <p:nvPr/>
        </p:nvSpPr>
        <p:spPr bwMode="auto">
          <a:xfrm>
            <a:off x="3752850" y="3457575"/>
            <a:ext cx="2936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7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2965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6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2967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2968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2969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2970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2971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2987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2988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2989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2990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2991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2992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2972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2973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2974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5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6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7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8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9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2980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2981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2982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2983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84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2985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2986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2947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et est mémorisée</a:t>
            </a:r>
          </a:p>
        </p:txBody>
      </p:sp>
      <p:sp>
        <p:nvSpPr>
          <p:cNvPr id="82948" name="Line 32"/>
          <p:cNvSpPr>
            <a:spLocks noChangeShapeType="1"/>
          </p:cNvSpPr>
          <p:nvPr/>
        </p:nvSpPr>
        <p:spPr bwMode="auto">
          <a:xfrm>
            <a:off x="43862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2949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2959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2960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1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2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2963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4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2950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2953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2954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55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56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2957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58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2951" name="Rectangle 47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2952" name="Rectangle 48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24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3990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91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3992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3993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3994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3995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3996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4012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4013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4014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4015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4016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4017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3997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3998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3999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000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001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002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003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004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4005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4006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4007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4008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009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4010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4011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3971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Traitement des sorties :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la sortie physique est activée ...</a:t>
            </a:r>
          </a:p>
        </p:txBody>
      </p:sp>
      <p:sp>
        <p:nvSpPr>
          <p:cNvPr id="83972" name="Line 32"/>
          <p:cNvSpPr>
            <a:spLocks noChangeShapeType="1"/>
          </p:cNvSpPr>
          <p:nvPr/>
        </p:nvSpPr>
        <p:spPr bwMode="auto">
          <a:xfrm>
            <a:off x="43862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3973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3984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3985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6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7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3988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9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3974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3978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3979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0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1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3982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3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3975" name="Rectangle 47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3976" name="Rectangle 48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3977" name="Rectangle 49"/>
          <p:cNvSpPr>
            <a:spLocks noChangeArrowheads="1"/>
          </p:cNvSpPr>
          <p:nvPr/>
        </p:nvSpPr>
        <p:spPr bwMode="auto">
          <a:xfrm>
            <a:off x="4387850" y="4233862"/>
            <a:ext cx="23495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09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5014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15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5016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5017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5018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5019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5020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5036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5037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5038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5039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5040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5041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5021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5022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5023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24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25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26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27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28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5029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5030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5031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5032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33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5034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5035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4995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… et mémorisée jusqu'au traitement des sorties de la prochaine scrutation</a:t>
            </a:r>
          </a:p>
        </p:txBody>
      </p:sp>
      <p:sp>
        <p:nvSpPr>
          <p:cNvPr id="84996" name="Line 32"/>
          <p:cNvSpPr>
            <a:spLocks noChangeShapeType="1"/>
          </p:cNvSpPr>
          <p:nvPr/>
        </p:nvSpPr>
        <p:spPr bwMode="auto">
          <a:xfrm>
            <a:off x="4386263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4997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5008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5009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10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11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5012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13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4998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5002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5003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04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05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5006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07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4999" name="Rectangle 47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5000" name="Rectangle 48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5001" name="Rectangle 49"/>
          <p:cNvSpPr>
            <a:spLocks noChangeArrowheads="1"/>
          </p:cNvSpPr>
          <p:nvPr/>
        </p:nvSpPr>
        <p:spPr bwMode="auto">
          <a:xfrm>
            <a:off x="4387850" y="4233862"/>
            <a:ext cx="18811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95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6048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49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6050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6051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6052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6053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6054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6070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6071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6072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6073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6074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6075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6055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6056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6057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58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59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60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61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62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6063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6064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6065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6066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67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6068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6069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6019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Si lors de la scrutation (n+1) la sortie doit être maintenue,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S11 est remise à l'état 1</a:t>
            </a:r>
          </a:p>
        </p:txBody>
      </p:sp>
      <p:grpSp>
        <p:nvGrpSpPr>
          <p:cNvPr id="86020" name="Group 33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6042" name="Rectangle 34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6043" name="Line 35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44" name="Line 36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45" name="Text Box 37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47" name="Text Box 39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6021" name="Group 40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6036" name="Rectangle 4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6037" name="Line 4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38" name="Line 4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39" name="Text Box 4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6040" name="Line 4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41" name="Text Box 4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6022" name="Rectangle 47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6023" name="Rectangle 48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6024" name="Rectangle 49"/>
          <p:cNvSpPr>
            <a:spLocks noChangeArrowheads="1"/>
          </p:cNvSpPr>
          <p:nvPr/>
        </p:nvSpPr>
        <p:spPr bwMode="auto">
          <a:xfrm>
            <a:off x="4387850" y="4233862"/>
            <a:ext cx="18811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6025" name="Rectangle 66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6026" name="Line 68"/>
          <p:cNvSpPr>
            <a:spLocks noChangeShapeType="1"/>
          </p:cNvSpPr>
          <p:nvPr/>
        </p:nvSpPr>
        <p:spPr bwMode="auto">
          <a:xfrm>
            <a:off x="5619750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6027" name="Group 59"/>
          <p:cNvGrpSpPr>
            <a:grpSpLocks/>
          </p:cNvGrpSpPr>
          <p:nvPr/>
        </p:nvGrpSpPr>
        <p:grpSpPr bwMode="auto">
          <a:xfrm>
            <a:off x="5114926" y="2249091"/>
            <a:ext cx="1057275" cy="776288"/>
            <a:chOff x="667" y="1674"/>
            <a:chExt cx="666" cy="652"/>
          </a:xfrm>
        </p:grpSpPr>
        <p:sp>
          <p:nvSpPr>
            <p:cNvPr id="86030" name="Rectangle 60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6031" name="Line 61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32" name="Line 62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33" name="Text Box 63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6034" name="Line 64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35" name="Text Box 65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6028" name="Rectangle 69"/>
          <p:cNvSpPr>
            <a:spLocks noChangeArrowheads="1"/>
          </p:cNvSpPr>
          <p:nvPr/>
        </p:nvSpPr>
        <p:spPr bwMode="auto">
          <a:xfrm>
            <a:off x="5621338" y="3457575"/>
            <a:ext cx="646112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6029" name="Rectangle 70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53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219076" y="896541"/>
            <a:ext cx="8924925" cy="3642122"/>
            <a:chOff x="138" y="753"/>
            <a:chExt cx="5622" cy="3059"/>
          </a:xfrm>
        </p:grpSpPr>
        <p:sp>
          <p:nvSpPr>
            <p:cNvPr id="87073" name="Line 3"/>
            <p:cNvSpPr>
              <a:spLocks noChangeShapeType="1"/>
            </p:cNvSpPr>
            <p:nvPr/>
          </p:nvSpPr>
          <p:spPr bwMode="auto">
            <a:xfrm>
              <a:off x="336" y="3160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74" name="Rectangle 4"/>
            <p:cNvSpPr>
              <a:spLocks noChangeArrowheads="1"/>
            </p:cNvSpPr>
            <p:nvPr/>
          </p:nvSpPr>
          <p:spPr bwMode="auto">
            <a:xfrm>
              <a:off x="1373" y="1093"/>
              <a:ext cx="278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7075" name="Rectangle 5"/>
            <p:cNvSpPr>
              <a:spLocks noChangeArrowheads="1"/>
            </p:cNvSpPr>
            <p:nvPr/>
          </p:nvSpPr>
          <p:spPr bwMode="auto">
            <a:xfrm>
              <a:off x="890" y="1093"/>
              <a:ext cx="483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7076" name="Rectangle 6"/>
            <p:cNvSpPr>
              <a:spLocks noChangeArrowheads="1"/>
            </p:cNvSpPr>
            <p:nvPr/>
          </p:nvSpPr>
          <p:spPr bwMode="auto">
            <a:xfrm>
              <a:off x="2561" y="1093"/>
              <a:ext cx="279" cy="465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7077" name="Rectangle 7"/>
            <p:cNvSpPr>
              <a:spLocks noChangeArrowheads="1"/>
            </p:cNvSpPr>
            <p:nvPr/>
          </p:nvSpPr>
          <p:spPr bwMode="auto">
            <a:xfrm>
              <a:off x="1930" y="1093"/>
              <a:ext cx="631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7078" name="Rectangle 8"/>
            <p:cNvSpPr>
              <a:spLocks noChangeArrowheads="1"/>
            </p:cNvSpPr>
            <p:nvPr/>
          </p:nvSpPr>
          <p:spPr bwMode="auto">
            <a:xfrm>
              <a:off x="1651" y="1093"/>
              <a:ext cx="279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grpSp>
          <p:nvGrpSpPr>
            <p:cNvPr id="87079" name="Group 9"/>
            <p:cNvGrpSpPr>
              <a:grpSpLocks/>
            </p:cNvGrpSpPr>
            <p:nvPr/>
          </p:nvGrpSpPr>
          <p:grpSpPr bwMode="auto">
            <a:xfrm>
              <a:off x="2840" y="1093"/>
              <a:ext cx="2375" cy="465"/>
              <a:chOff x="720" y="1968"/>
              <a:chExt cx="6144" cy="1200"/>
            </a:xfrm>
          </p:grpSpPr>
          <p:sp>
            <p:nvSpPr>
              <p:cNvPr id="87095" name="Rectangle 1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7096" name="Rectangle 1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7097" name="Rectangle 1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  <p:sp>
            <p:nvSpPr>
              <p:cNvPr id="87098" name="Rectangle 13"/>
              <p:cNvSpPr>
                <a:spLocks noChangeArrowheads="1"/>
              </p:cNvSpPr>
              <p:nvPr/>
            </p:nvSpPr>
            <p:spPr bwMode="auto">
              <a:xfrm>
                <a:off x="6144" y="1968"/>
                <a:ext cx="720" cy="12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7099" name="Rectangle 14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1632" cy="1200"/>
              </a:xfrm>
              <a:prstGeom prst="rect">
                <a:avLst/>
              </a:prstGeom>
              <a:solidFill>
                <a:srgbClr val="00CCFF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 sz="1600" b="1"/>
              </a:p>
            </p:txBody>
          </p:sp>
          <p:sp>
            <p:nvSpPr>
              <p:cNvPr id="87100" name="Rectangle 15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720" cy="12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 type="none" w="sm" len="lg"/>
                <a:tailEnd type="none" w="sm" len="lg"/>
              </a:ln>
            </p:spPr>
            <p:txBody>
              <a:bodyPr wrap="none" anchor="ctr"/>
              <a:lstStyle/>
              <a:p>
                <a:pPr algn="ctr"/>
                <a:endParaRPr lang="fr-FR" altLang="fr-FR"/>
              </a:p>
            </p:txBody>
          </p:sp>
        </p:grpSp>
        <p:sp>
          <p:nvSpPr>
            <p:cNvPr id="87080" name="Rectangle 16"/>
            <p:cNvSpPr>
              <a:spLocks noChangeArrowheads="1"/>
            </p:cNvSpPr>
            <p:nvPr/>
          </p:nvSpPr>
          <p:spPr bwMode="auto">
            <a:xfrm>
              <a:off x="5493" y="1093"/>
              <a:ext cx="198" cy="46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7081" name="Rectangle 17"/>
            <p:cNvSpPr>
              <a:spLocks noChangeArrowheads="1"/>
            </p:cNvSpPr>
            <p:nvPr/>
          </p:nvSpPr>
          <p:spPr bwMode="auto">
            <a:xfrm>
              <a:off x="5215" y="1093"/>
              <a:ext cx="278" cy="46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7082" name="Line 18"/>
            <p:cNvSpPr>
              <a:spLocks noChangeShapeType="1"/>
            </p:cNvSpPr>
            <p:nvPr/>
          </p:nvSpPr>
          <p:spPr bwMode="auto">
            <a:xfrm flipV="1">
              <a:off x="1657" y="878"/>
              <a:ext cx="0" cy="2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83" name="Line 19"/>
            <p:cNvSpPr>
              <a:spLocks noChangeShapeType="1"/>
            </p:cNvSpPr>
            <p:nvPr/>
          </p:nvSpPr>
          <p:spPr bwMode="auto">
            <a:xfrm flipV="1">
              <a:off x="2845" y="834"/>
              <a:ext cx="0" cy="2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84" name="Line 20"/>
            <p:cNvSpPr>
              <a:spLocks noChangeShapeType="1"/>
            </p:cNvSpPr>
            <p:nvPr/>
          </p:nvSpPr>
          <p:spPr bwMode="auto">
            <a:xfrm flipV="1">
              <a:off x="4034" y="869"/>
              <a:ext cx="0" cy="2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85" name="Line 21"/>
            <p:cNvSpPr>
              <a:spLocks noChangeShapeType="1"/>
            </p:cNvSpPr>
            <p:nvPr/>
          </p:nvSpPr>
          <p:spPr bwMode="auto">
            <a:xfrm>
              <a:off x="1661" y="925"/>
              <a:ext cx="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86" name="Line 22"/>
            <p:cNvSpPr>
              <a:spLocks noChangeShapeType="1"/>
            </p:cNvSpPr>
            <p:nvPr/>
          </p:nvSpPr>
          <p:spPr bwMode="auto">
            <a:xfrm>
              <a:off x="2857" y="925"/>
              <a:ext cx="1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87" name="Text Box 23"/>
            <p:cNvSpPr txBox="1">
              <a:spLocks noChangeArrowheads="1"/>
            </p:cNvSpPr>
            <p:nvPr/>
          </p:nvSpPr>
          <p:spPr bwMode="auto">
            <a:xfrm>
              <a:off x="1892" y="753"/>
              <a:ext cx="7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(n)</a:t>
              </a:r>
            </a:p>
          </p:txBody>
        </p:sp>
        <p:sp>
          <p:nvSpPr>
            <p:cNvPr id="87088" name="Text Box 24"/>
            <p:cNvSpPr txBox="1">
              <a:spLocks noChangeArrowheads="1"/>
            </p:cNvSpPr>
            <p:nvPr/>
          </p:nvSpPr>
          <p:spPr bwMode="auto">
            <a:xfrm>
              <a:off x="3017" y="753"/>
              <a:ext cx="8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400"/>
                <a:t>Scrutation (n+1)</a:t>
              </a:r>
            </a:p>
          </p:txBody>
        </p:sp>
        <p:sp>
          <p:nvSpPr>
            <p:cNvPr id="87089" name="Rectangle 25"/>
            <p:cNvSpPr>
              <a:spLocks noChangeArrowheads="1"/>
            </p:cNvSpPr>
            <p:nvPr/>
          </p:nvSpPr>
          <p:spPr bwMode="auto">
            <a:xfrm>
              <a:off x="716" y="1091"/>
              <a:ext cx="250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7090" name="Rectangle 26"/>
            <p:cNvSpPr>
              <a:spLocks noChangeArrowheads="1"/>
            </p:cNvSpPr>
            <p:nvPr/>
          </p:nvSpPr>
          <p:spPr bwMode="auto">
            <a:xfrm>
              <a:off x="5558" y="1091"/>
              <a:ext cx="202" cy="47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7091" name="Line 27"/>
            <p:cNvSpPr>
              <a:spLocks noChangeShapeType="1"/>
            </p:cNvSpPr>
            <p:nvPr/>
          </p:nvSpPr>
          <p:spPr bwMode="auto">
            <a:xfrm>
              <a:off x="336" y="3812"/>
              <a:ext cx="518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92" name="Text Box 28"/>
            <p:cNvSpPr txBox="1">
              <a:spLocks noChangeArrowheads="1"/>
            </p:cNvSpPr>
            <p:nvPr/>
          </p:nvSpPr>
          <p:spPr bwMode="auto">
            <a:xfrm>
              <a:off x="138" y="2794"/>
              <a:ext cx="9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Image S11</a:t>
              </a:r>
            </a:p>
          </p:txBody>
        </p:sp>
        <p:sp>
          <p:nvSpPr>
            <p:cNvPr id="87093" name="Text Box 29"/>
            <p:cNvSpPr txBox="1">
              <a:spLocks noChangeArrowheads="1"/>
            </p:cNvSpPr>
            <p:nvPr/>
          </p:nvSpPr>
          <p:spPr bwMode="auto">
            <a:xfrm>
              <a:off x="146" y="3416"/>
              <a:ext cx="4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S11</a:t>
              </a:r>
            </a:p>
          </p:txBody>
        </p:sp>
        <p:sp>
          <p:nvSpPr>
            <p:cNvPr id="87094" name="Text Box 30"/>
            <p:cNvSpPr txBox="1">
              <a:spLocks noChangeArrowheads="1"/>
            </p:cNvSpPr>
            <p:nvPr/>
          </p:nvSpPr>
          <p:spPr bwMode="auto">
            <a:xfrm>
              <a:off x="140" y="2001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Progr.</a:t>
              </a:r>
            </a:p>
          </p:txBody>
        </p:sp>
      </p:grpSp>
      <p:sp>
        <p:nvSpPr>
          <p:cNvPr id="87043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La sortie physique S11 garde son état sans interruption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pendant la scrutation suivante</a:t>
            </a:r>
          </a:p>
        </p:txBody>
      </p:sp>
      <p:grpSp>
        <p:nvGrpSpPr>
          <p:cNvPr id="87044" name="Group 32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7067" name="Rectangle 33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7068" name="Line 34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69" name="Line 35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70" name="Text Box 36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7071" name="Line 37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72" name="Text Box 38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7045" name="Group 39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7061" name="Rectangle 40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7062" name="Line 41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63" name="Line 42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64" name="Text Box 43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7065" name="Line 44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66" name="Text Box 45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7046" name="Rectangle 46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7047" name="Rectangle 47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7048" name="Rectangle 48"/>
          <p:cNvSpPr>
            <a:spLocks noChangeArrowheads="1"/>
          </p:cNvSpPr>
          <p:nvPr/>
        </p:nvSpPr>
        <p:spPr bwMode="auto">
          <a:xfrm>
            <a:off x="4387850" y="4233862"/>
            <a:ext cx="18811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7049" name="Rectangle 49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87050" name="Group 51"/>
          <p:cNvGrpSpPr>
            <a:grpSpLocks/>
          </p:cNvGrpSpPr>
          <p:nvPr/>
        </p:nvGrpSpPr>
        <p:grpSpPr bwMode="auto">
          <a:xfrm>
            <a:off x="5114926" y="2249091"/>
            <a:ext cx="1057275" cy="776288"/>
            <a:chOff x="667" y="1674"/>
            <a:chExt cx="666" cy="652"/>
          </a:xfrm>
        </p:grpSpPr>
        <p:sp>
          <p:nvSpPr>
            <p:cNvPr id="87055" name="Rectangle 52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7056" name="Line 53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57" name="Line 54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58" name="Text Box 55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7059" name="Line 56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60" name="Text Box 57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7051" name="Rectangle 58"/>
          <p:cNvSpPr>
            <a:spLocks noChangeArrowheads="1"/>
          </p:cNvSpPr>
          <p:nvPr/>
        </p:nvSpPr>
        <p:spPr bwMode="auto">
          <a:xfrm>
            <a:off x="5621338" y="3457575"/>
            <a:ext cx="646112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7052" name="Rectangle 59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7053" name="Line 60"/>
          <p:cNvSpPr>
            <a:spLocks noChangeShapeType="1"/>
          </p:cNvSpPr>
          <p:nvPr/>
        </p:nvSpPr>
        <p:spPr bwMode="auto">
          <a:xfrm>
            <a:off x="6267450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54" name="Rectangle 61"/>
          <p:cNvSpPr>
            <a:spLocks noChangeArrowheads="1"/>
          </p:cNvSpPr>
          <p:nvPr/>
        </p:nvSpPr>
        <p:spPr bwMode="auto">
          <a:xfrm>
            <a:off x="6269039" y="4233862"/>
            <a:ext cx="1881187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86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3"/>
          <p:cNvSpPr>
            <a:spLocks noChangeShapeType="1"/>
          </p:cNvSpPr>
          <p:nvPr/>
        </p:nvSpPr>
        <p:spPr bwMode="auto">
          <a:xfrm>
            <a:off x="533400" y="3762375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2179639" y="1301354"/>
            <a:ext cx="441325" cy="553640"/>
          </a:xfrm>
          <a:prstGeom prst="rect">
            <a:avLst/>
          </a:prstGeom>
          <a:solidFill>
            <a:srgbClr val="FF00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1412876" y="1301354"/>
            <a:ext cx="766763" cy="55364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4065588" y="1301354"/>
            <a:ext cx="442912" cy="553640"/>
          </a:xfrm>
          <a:prstGeom prst="rect">
            <a:avLst/>
          </a:prstGeom>
          <a:solidFill>
            <a:srgbClr val="FF00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3063876" y="1301354"/>
            <a:ext cx="1001713" cy="55364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8071" name="Rectangle 8"/>
          <p:cNvSpPr>
            <a:spLocks noChangeArrowheads="1"/>
          </p:cNvSpPr>
          <p:nvPr/>
        </p:nvSpPr>
        <p:spPr bwMode="auto">
          <a:xfrm>
            <a:off x="2620963" y="1301354"/>
            <a:ext cx="442912" cy="55364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88072" name="Group 9"/>
          <p:cNvGrpSpPr>
            <a:grpSpLocks/>
          </p:cNvGrpSpPr>
          <p:nvPr/>
        </p:nvGrpSpPr>
        <p:grpSpPr bwMode="auto">
          <a:xfrm>
            <a:off x="4508501" y="1301354"/>
            <a:ext cx="3770313" cy="553640"/>
            <a:chOff x="720" y="1968"/>
            <a:chExt cx="6144" cy="1200"/>
          </a:xfrm>
        </p:grpSpPr>
        <p:sp>
          <p:nvSpPr>
            <p:cNvPr id="88126" name="Rectangle 10"/>
            <p:cNvSpPr>
              <a:spLocks noChangeArrowheads="1"/>
            </p:cNvSpPr>
            <p:nvPr/>
          </p:nvSpPr>
          <p:spPr bwMode="auto">
            <a:xfrm>
              <a:off x="3072" y="1968"/>
              <a:ext cx="720" cy="120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8127" name="Rectangle 11"/>
            <p:cNvSpPr>
              <a:spLocks noChangeArrowheads="1"/>
            </p:cNvSpPr>
            <p:nvPr/>
          </p:nvSpPr>
          <p:spPr bwMode="auto">
            <a:xfrm>
              <a:off x="1440" y="1968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8128" name="Rectangle 12"/>
            <p:cNvSpPr>
              <a:spLocks noChangeArrowheads="1"/>
            </p:cNvSpPr>
            <p:nvPr/>
          </p:nvSpPr>
          <p:spPr bwMode="auto">
            <a:xfrm>
              <a:off x="720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8129" name="Rectangle 13"/>
            <p:cNvSpPr>
              <a:spLocks noChangeArrowheads="1"/>
            </p:cNvSpPr>
            <p:nvPr/>
          </p:nvSpPr>
          <p:spPr bwMode="auto">
            <a:xfrm>
              <a:off x="6144" y="1968"/>
              <a:ext cx="720" cy="120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8130" name="Rectangle 14"/>
            <p:cNvSpPr>
              <a:spLocks noChangeArrowheads="1"/>
            </p:cNvSpPr>
            <p:nvPr/>
          </p:nvSpPr>
          <p:spPr bwMode="auto">
            <a:xfrm>
              <a:off x="4512" y="1968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8131" name="Rectangle 15"/>
            <p:cNvSpPr>
              <a:spLocks noChangeArrowheads="1"/>
            </p:cNvSpPr>
            <p:nvPr/>
          </p:nvSpPr>
          <p:spPr bwMode="auto">
            <a:xfrm>
              <a:off x="3792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88073" name="Rectangle 16"/>
          <p:cNvSpPr>
            <a:spLocks noChangeArrowheads="1"/>
          </p:cNvSpPr>
          <p:nvPr/>
        </p:nvSpPr>
        <p:spPr bwMode="auto">
          <a:xfrm>
            <a:off x="8720139" y="1301354"/>
            <a:ext cx="314325" cy="55364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8074" name="Rectangle 17"/>
          <p:cNvSpPr>
            <a:spLocks noChangeArrowheads="1"/>
          </p:cNvSpPr>
          <p:nvPr/>
        </p:nvSpPr>
        <p:spPr bwMode="auto">
          <a:xfrm>
            <a:off x="8278814" y="1301354"/>
            <a:ext cx="441325" cy="55364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75" name="Line 18"/>
          <p:cNvSpPr>
            <a:spLocks noChangeShapeType="1"/>
          </p:cNvSpPr>
          <p:nvPr/>
        </p:nvSpPr>
        <p:spPr bwMode="auto">
          <a:xfrm flipV="1">
            <a:off x="6405563" y="1045369"/>
            <a:ext cx="0" cy="24646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76" name="Line 19"/>
          <p:cNvSpPr>
            <a:spLocks noChangeShapeType="1"/>
          </p:cNvSpPr>
          <p:nvPr/>
        </p:nvSpPr>
        <p:spPr bwMode="auto">
          <a:xfrm flipV="1">
            <a:off x="8291513" y="992982"/>
            <a:ext cx="0" cy="29884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77" name="Line 20"/>
          <p:cNvSpPr>
            <a:spLocks noChangeShapeType="1"/>
          </p:cNvSpPr>
          <p:nvPr/>
        </p:nvSpPr>
        <p:spPr bwMode="auto">
          <a:xfrm flipV="1">
            <a:off x="4510088" y="1034654"/>
            <a:ext cx="0" cy="257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78" name="Line 21"/>
          <p:cNvSpPr>
            <a:spLocks noChangeShapeType="1"/>
          </p:cNvSpPr>
          <p:nvPr/>
        </p:nvSpPr>
        <p:spPr bwMode="auto">
          <a:xfrm>
            <a:off x="6411914" y="1101329"/>
            <a:ext cx="184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79" name="Line 22"/>
          <p:cNvSpPr>
            <a:spLocks noChangeShapeType="1"/>
          </p:cNvSpPr>
          <p:nvPr/>
        </p:nvSpPr>
        <p:spPr bwMode="auto">
          <a:xfrm>
            <a:off x="4535489" y="1101329"/>
            <a:ext cx="183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80" name="Text Box 23"/>
          <p:cNvSpPr txBox="1">
            <a:spLocks noChangeArrowheads="1"/>
          </p:cNvSpPr>
          <p:nvPr/>
        </p:nvSpPr>
        <p:spPr bwMode="auto">
          <a:xfrm>
            <a:off x="6636129" y="896541"/>
            <a:ext cx="1366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/>
              <a:t>Scrutation (n+2)</a:t>
            </a:r>
          </a:p>
        </p:txBody>
      </p:sp>
      <p:sp>
        <p:nvSpPr>
          <p:cNvPr id="88081" name="Text Box 24"/>
          <p:cNvSpPr txBox="1">
            <a:spLocks noChangeArrowheads="1"/>
          </p:cNvSpPr>
          <p:nvPr/>
        </p:nvSpPr>
        <p:spPr bwMode="auto">
          <a:xfrm>
            <a:off x="4789868" y="896541"/>
            <a:ext cx="1366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/>
              <a:t>Scrutation (n+1)</a:t>
            </a:r>
          </a:p>
        </p:txBody>
      </p:sp>
      <p:sp>
        <p:nvSpPr>
          <p:cNvPr id="88082" name="Rectangle 25"/>
          <p:cNvSpPr>
            <a:spLocks noChangeArrowheads="1"/>
          </p:cNvSpPr>
          <p:nvPr/>
        </p:nvSpPr>
        <p:spPr bwMode="auto">
          <a:xfrm>
            <a:off x="1136651" y="1298972"/>
            <a:ext cx="396875" cy="5619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83" name="Rectangle 26"/>
          <p:cNvSpPr>
            <a:spLocks noChangeArrowheads="1"/>
          </p:cNvSpPr>
          <p:nvPr/>
        </p:nvSpPr>
        <p:spPr bwMode="auto">
          <a:xfrm>
            <a:off x="8823326" y="1298972"/>
            <a:ext cx="320675" cy="5619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84" name="Line 27"/>
          <p:cNvSpPr>
            <a:spLocks noChangeShapeType="1"/>
          </p:cNvSpPr>
          <p:nvPr/>
        </p:nvSpPr>
        <p:spPr bwMode="auto">
          <a:xfrm>
            <a:off x="533400" y="4538663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85" name="Text Box 28"/>
          <p:cNvSpPr txBox="1">
            <a:spLocks noChangeArrowheads="1"/>
          </p:cNvSpPr>
          <p:nvPr/>
        </p:nvSpPr>
        <p:spPr bwMode="auto">
          <a:xfrm>
            <a:off x="219710" y="3326606"/>
            <a:ext cx="149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Image S11</a:t>
            </a:r>
          </a:p>
        </p:txBody>
      </p:sp>
      <p:sp>
        <p:nvSpPr>
          <p:cNvPr id="88086" name="Text Box 29"/>
          <p:cNvSpPr txBox="1">
            <a:spLocks noChangeArrowheads="1"/>
          </p:cNvSpPr>
          <p:nvPr/>
        </p:nvSpPr>
        <p:spPr bwMode="auto">
          <a:xfrm>
            <a:off x="231732" y="4067175"/>
            <a:ext cx="6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S11</a:t>
            </a:r>
          </a:p>
        </p:txBody>
      </p:sp>
      <p:sp>
        <p:nvSpPr>
          <p:cNvPr id="88087" name="Text Box 30"/>
          <p:cNvSpPr txBox="1">
            <a:spLocks noChangeArrowheads="1"/>
          </p:cNvSpPr>
          <p:nvPr/>
        </p:nvSpPr>
        <p:spPr bwMode="auto">
          <a:xfrm>
            <a:off x="222044" y="2382441"/>
            <a:ext cx="92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Progr.</a:t>
            </a:r>
          </a:p>
        </p:txBody>
      </p:sp>
      <p:sp>
        <p:nvSpPr>
          <p:cNvPr id="88088" name="Text Box 31"/>
          <p:cNvSpPr txBox="1">
            <a:spLocks noChangeArrowheads="1"/>
          </p:cNvSpPr>
          <p:nvPr/>
        </p:nvSpPr>
        <p:spPr bwMode="auto">
          <a:xfrm>
            <a:off x="2041526" y="390525"/>
            <a:ext cx="710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Si lors de la scrutation (n+2) les conditions pour activer S11 ont disparu,</a:t>
            </a:r>
          </a:p>
          <a:p>
            <a:r>
              <a:rPr lang="fr-FR" altLang="fr-FR" sz="1800">
                <a:solidFill>
                  <a:srgbClr val="FF3300"/>
                </a:solidFill>
              </a:rPr>
              <a:t>l'image de S11 reste à l'état 0, mais la sortie S11 garde son état jusqu'en fin de scrutation</a:t>
            </a:r>
          </a:p>
        </p:txBody>
      </p:sp>
      <p:grpSp>
        <p:nvGrpSpPr>
          <p:cNvPr id="88089" name="Group 32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8120" name="Rectangle 33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8121" name="Line 34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22" name="Line 35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23" name="Text Box 36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8124" name="Line 37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25" name="Text Box 38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8090" name="Group 39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8114" name="Rectangle 40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8115" name="Line 41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16" name="Line 42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17" name="Text Box 43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8118" name="Line 44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19" name="Text Box 45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8091" name="Rectangle 46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92" name="Rectangle 47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93" name="Rectangle 48"/>
          <p:cNvSpPr>
            <a:spLocks noChangeArrowheads="1"/>
          </p:cNvSpPr>
          <p:nvPr/>
        </p:nvSpPr>
        <p:spPr bwMode="auto">
          <a:xfrm>
            <a:off x="4387850" y="4233862"/>
            <a:ext cx="18811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94" name="Rectangle 49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88095" name="Group 50"/>
          <p:cNvGrpSpPr>
            <a:grpSpLocks/>
          </p:cNvGrpSpPr>
          <p:nvPr/>
        </p:nvGrpSpPr>
        <p:grpSpPr bwMode="auto">
          <a:xfrm>
            <a:off x="5114926" y="2249091"/>
            <a:ext cx="1057275" cy="776288"/>
            <a:chOff x="667" y="1674"/>
            <a:chExt cx="666" cy="652"/>
          </a:xfrm>
        </p:grpSpPr>
        <p:sp>
          <p:nvSpPr>
            <p:cNvPr id="88108" name="Rectangle 51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8109" name="Line 52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10" name="Line 53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11" name="Text Box 54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8112" name="Line 55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13" name="Text Box 56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8096" name="Rectangle 57"/>
          <p:cNvSpPr>
            <a:spLocks noChangeArrowheads="1"/>
          </p:cNvSpPr>
          <p:nvPr/>
        </p:nvSpPr>
        <p:spPr bwMode="auto">
          <a:xfrm>
            <a:off x="5621338" y="3457575"/>
            <a:ext cx="646112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97" name="Rectangle 58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98" name="Rectangle 60"/>
          <p:cNvSpPr>
            <a:spLocks noChangeArrowheads="1"/>
          </p:cNvSpPr>
          <p:nvPr/>
        </p:nvSpPr>
        <p:spPr bwMode="auto">
          <a:xfrm>
            <a:off x="6269039" y="4233862"/>
            <a:ext cx="1881187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099" name="Rectangle 61"/>
          <p:cNvSpPr>
            <a:spLocks noChangeArrowheads="1"/>
          </p:cNvSpPr>
          <p:nvPr/>
        </p:nvSpPr>
        <p:spPr bwMode="auto">
          <a:xfrm>
            <a:off x="7196139" y="2301479"/>
            <a:ext cx="585787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8100" name="Line 70"/>
          <p:cNvSpPr>
            <a:spLocks noChangeShapeType="1"/>
          </p:cNvSpPr>
          <p:nvPr/>
        </p:nvSpPr>
        <p:spPr bwMode="auto">
          <a:xfrm>
            <a:off x="7502525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8101" name="Group 62"/>
          <p:cNvGrpSpPr>
            <a:grpSpLocks/>
          </p:cNvGrpSpPr>
          <p:nvPr/>
        </p:nvGrpSpPr>
        <p:grpSpPr bwMode="auto">
          <a:xfrm>
            <a:off x="6983414" y="2249091"/>
            <a:ext cx="1057275" cy="776288"/>
            <a:chOff x="667" y="1674"/>
            <a:chExt cx="666" cy="652"/>
          </a:xfrm>
        </p:grpSpPr>
        <p:sp>
          <p:nvSpPr>
            <p:cNvPr id="88102" name="Rectangle 63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8103" name="Line 64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04" name="Line 65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05" name="Text Box 66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8106" name="Line 67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07" name="Text Box 68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209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-1081" r="9488" b="9718"/>
          <a:stretch/>
        </p:blipFill>
        <p:spPr bwMode="auto">
          <a:xfrm>
            <a:off x="2915816" y="123478"/>
            <a:ext cx="5565402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3651870"/>
            <a:ext cx="803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Signification des différents symboles d’une adresse.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2"/>
          <p:cNvSpPr>
            <a:spLocks noChangeShapeType="1"/>
          </p:cNvSpPr>
          <p:nvPr/>
        </p:nvSpPr>
        <p:spPr bwMode="auto">
          <a:xfrm>
            <a:off x="533400" y="3762375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179639" y="1301354"/>
            <a:ext cx="441325" cy="553640"/>
          </a:xfrm>
          <a:prstGeom prst="rect">
            <a:avLst/>
          </a:prstGeom>
          <a:solidFill>
            <a:srgbClr val="FF00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12876" y="1301354"/>
            <a:ext cx="766763" cy="55364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065588" y="1301354"/>
            <a:ext cx="442912" cy="553640"/>
          </a:xfrm>
          <a:prstGeom prst="rect">
            <a:avLst/>
          </a:prstGeom>
          <a:solidFill>
            <a:srgbClr val="FF00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063876" y="1301354"/>
            <a:ext cx="1001713" cy="55364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620963" y="1301354"/>
            <a:ext cx="442912" cy="55364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4508501" y="1301354"/>
            <a:ext cx="3770313" cy="553640"/>
            <a:chOff x="720" y="1968"/>
            <a:chExt cx="6144" cy="1200"/>
          </a:xfrm>
        </p:grpSpPr>
        <p:sp>
          <p:nvSpPr>
            <p:cNvPr id="89150" name="Rectangle 9"/>
            <p:cNvSpPr>
              <a:spLocks noChangeArrowheads="1"/>
            </p:cNvSpPr>
            <p:nvPr/>
          </p:nvSpPr>
          <p:spPr bwMode="auto">
            <a:xfrm>
              <a:off x="3072" y="1968"/>
              <a:ext cx="720" cy="120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9151" name="Rectangle 10"/>
            <p:cNvSpPr>
              <a:spLocks noChangeArrowheads="1"/>
            </p:cNvSpPr>
            <p:nvPr/>
          </p:nvSpPr>
          <p:spPr bwMode="auto">
            <a:xfrm>
              <a:off x="1440" y="1968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9152" name="Rectangle 11"/>
            <p:cNvSpPr>
              <a:spLocks noChangeArrowheads="1"/>
            </p:cNvSpPr>
            <p:nvPr/>
          </p:nvSpPr>
          <p:spPr bwMode="auto">
            <a:xfrm>
              <a:off x="720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9153" name="Rectangle 12"/>
            <p:cNvSpPr>
              <a:spLocks noChangeArrowheads="1"/>
            </p:cNvSpPr>
            <p:nvPr/>
          </p:nvSpPr>
          <p:spPr bwMode="auto">
            <a:xfrm>
              <a:off x="6144" y="1968"/>
              <a:ext cx="720" cy="120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9154" name="Rectangle 13"/>
            <p:cNvSpPr>
              <a:spLocks noChangeArrowheads="1"/>
            </p:cNvSpPr>
            <p:nvPr/>
          </p:nvSpPr>
          <p:spPr bwMode="auto">
            <a:xfrm>
              <a:off x="4512" y="1968"/>
              <a:ext cx="1632" cy="1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 sz="1600" b="1"/>
            </a:p>
          </p:txBody>
        </p:sp>
        <p:sp>
          <p:nvSpPr>
            <p:cNvPr id="89155" name="Rectangle 14"/>
            <p:cNvSpPr>
              <a:spLocks noChangeArrowheads="1"/>
            </p:cNvSpPr>
            <p:nvPr/>
          </p:nvSpPr>
          <p:spPr bwMode="auto">
            <a:xfrm>
              <a:off x="3792" y="1968"/>
              <a:ext cx="720" cy="12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89097" name="Rectangle 15"/>
          <p:cNvSpPr>
            <a:spLocks noChangeArrowheads="1"/>
          </p:cNvSpPr>
          <p:nvPr/>
        </p:nvSpPr>
        <p:spPr bwMode="auto">
          <a:xfrm>
            <a:off x="8720139" y="1301354"/>
            <a:ext cx="314325" cy="553640"/>
          </a:xfrm>
          <a:prstGeom prst="rect">
            <a:avLst/>
          </a:prstGeom>
          <a:solidFill>
            <a:srgbClr val="00CCFF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 sz="1600" b="1"/>
          </a:p>
        </p:txBody>
      </p:sp>
      <p:sp>
        <p:nvSpPr>
          <p:cNvPr id="89098" name="Rectangle 16"/>
          <p:cNvSpPr>
            <a:spLocks noChangeArrowheads="1"/>
          </p:cNvSpPr>
          <p:nvPr/>
        </p:nvSpPr>
        <p:spPr bwMode="auto">
          <a:xfrm>
            <a:off x="8278814" y="1301354"/>
            <a:ext cx="441325" cy="55364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099" name="Line 17"/>
          <p:cNvSpPr>
            <a:spLocks noChangeShapeType="1"/>
          </p:cNvSpPr>
          <p:nvPr/>
        </p:nvSpPr>
        <p:spPr bwMode="auto">
          <a:xfrm flipV="1">
            <a:off x="6405563" y="1045369"/>
            <a:ext cx="0" cy="24646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0" name="Line 18"/>
          <p:cNvSpPr>
            <a:spLocks noChangeShapeType="1"/>
          </p:cNvSpPr>
          <p:nvPr/>
        </p:nvSpPr>
        <p:spPr bwMode="auto">
          <a:xfrm flipV="1">
            <a:off x="8291513" y="992982"/>
            <a:ext cx="0" cy="29884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1" name="Line 19"/>
          <p:cNvSpPr>
            <a:spLocks noChangeShapeType="1"/>
          </p:cNvSpPr>
          <p:nvPr/>
        </p:nvSpPr>
        <p:spPr bwMode="auto">
          <a:xfrm flipV="1">
            <a:off x="4510088" y="1034654"/>
            <a:ext cx="0" cy="257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2" name="Line 20"/>
          <p:cNvSpPr>
            <a:spLocks noChangeShapeType="1"/>
          </p:cNvSpPr>
          <p:nvPr/>
        </p:nvSpPr>
        <p:spPr bwMode="auto">
          <a:xfrm>
            <a:off x="6411914" y="1101329"/>
            <a:ext cx="184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3" name="Line 21"/>
          <p:cNvSpPr>
            <a:spLocks noChangeShapeType="1"/>
          </p:cNvSpPr>
          <p:nvPr/>
        </p:nvSpPr>
        <p:spPr bwMode="auto">
          <a:xfrm>
            <a:off x="4535489" y="1101329"/>
            <a:ext cx="183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4" name="Text Box 22"/>
          <p:cNvSpPr txBox="1">
            <a:spLocks noChangeArrowheads="1"/>
          </p:cNvSpPr>
          <p:nvPr/>
        </p:nvSpPr>
        <p:spPr bwMode="auto">
          <a:xfrm>
            <a:off x="6636129" y="896541"/>
            <a:ext cx="1366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/>
              <a:t>Scrutation (n+2)</a:t>
            </a:r>
          </a:p>
        </p:txBody>
      </p:sp>
      <p:sp>
        <p:nvSpPr>
          <p:cNvPr id="89105" name="Text Box 23"/>
          <p:cNvSpPr txBox="1">
            <a:spLocks noChangeArrowheads="1"/>
          </p:cNvSpPr>
          <p:nvPr/>
        </p:nvSpPr>
        <p:spPr bwMode="auto">
          <a:xfrm>
            <a:off x="4789868" y="896541"/>
            <a:ext cx="1366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/>
              <a:t>Scrutation (n+1)</a:t>
            </a:r>
          </a:p>
        </p:txBody>
      </p:sp>
      <p:sp>
        <p:nvSpPr>
          <p:cNvPr id="89106" name="Rectangle 24"/>
          <p:cNvSpPr>
            <a:spLocks noChangeArrowheads="1"/>
          </p:cNvSpPr>
          <p:nvPr/>
        </p:nvSpPr>
        <p:spPr bwMode="auto">
          <a:xfrm>
            <a:off x="1136651" y="1298972"/>
            <a:ext cx="396875" cy="5619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07" name="Rectangle 25"/>
          <p:cNvSpPr>
            <a:spLocks noChangeArrowheads="1"/>
          </p:cNvSpPr>
          <p:nvPr/>
        </p:nvSpPr>
        <p:spPr bwMode="auto">
          <a:xfrm>
            <a:off x="8823326" y="1298972"/>
            <a:ext cx="320675" cy="5619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08" name="Line 26"/>
          <p:cNvSpPr>
            <a:spLocks noChangeShapeType="1"/>
          </p:cNvSpPr>
          <p:nvPr/>
        </p:nvSpPr>
        <p:spPr bwMode="auto">
          <a:xfrm>
            <a:off x="533400" y="4538663"/>
            <a:ext cx="8229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9" name="Text Box 27"/>
          <p:cNvSpPr txBox="1">
            <a:spLocks noChangeArrowheads="1"/>
          </p:cNvSpPr>
          <p:nvPr/>
        </p:nvSpPr>
        <p:spPr bwMode="auto">
          <a:xfrm>
            <a:off x="219710" y="3326606"/>
            <a:ext cx="149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Image S11</a:t>
            </a:r>
          </a:p>
        </p:txBody>
      </p:sp>
      <p:sp>
        <p:nvSpPr>
          <p:cNvPr id="89110" name="Text Box 28"/>
          <p:cNvSpPr txBox="1">
            <a:spLocks noChangeArrowheads="1"/>
          </p:cNvSpPr>
          <p:nvPr/>
        </p:nvSpPr>
        <p:spPr bwMode="auto">
          <a:xfrm>
            <a:off x="231732" y="4067175"/>
            <a:ext cx="6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S11</a:t>
            </a:r>
          </a:p>
        </p:txBody>
      </p:sp>
      <p:sp>
        <p:nvSpPr>
          <p:cNvPr id="89111" name="Text Box 29"/>
          <p:cNvSpPr txBox="1">
            <a:spLocks noChangeArrowheads="1"/>
          </p:cNvSpPr>
          <p:nvPr/>
        </p:nvSpPr>
        <p:spPr bwMode="auto">
          <a:xfrm>
            <a:off x="222044" y="2382441"/>
            <a:ext cx="92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400"/>
              <a:t>Progr.</a:t>
            </a:r>
          </a:p>
        </p:txBody>
      </p:sp>
      <p:sp>
        <p:nvSpPr>
          <p:cNvPr id="89112" name="Text Box 30"/>
          <p:cNvSpPr txBox="1">
            <a:spLocks noChangeArrowheads="1"/>
          </p:cNvSpPr>
          <p:nvPr/>
        </p:nvSpPr>
        <p:spPr bwMode="auto">
          <a:xfrm>
            <a:off x="2041526" y="390525"/>
            <a:ext cx="710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>
                <a:solidFill>
                  <a:srgbClr val="FF3300"/>
                </a:solidFill>
              </a:rPr>
              <a:t>Lors de la prochaine mise à jour des sorties, S11 sera désactivée</a:t>
            </a:r>
          </a:p>
        </p:txBody>
      </p:sp>
      <p:grpSp>
        <p:nvGrpSpPr>
          <p:cNvPr id="89113" name="Group 31"/>
          <p:cNvGrpSpPr>
            <a:grpSpLocks/>
          </p:cNvGrpSpPr>
          <p:nvPr/>
        </p:nvGrpSpPr>
        <p:grpSpPr bwMode="auto">
          <a:xfrm>
            <a:off x="1163639" y="2249091"/>
            <a:ext cx="1057275" cy="776288"/>
            <a:chOff x="667" y="1674"/>
            <a:chExt cx="666" cy="652"/>
          </a:xfrm>
        </p:grpSpPr>
        <p:sp>
          <p:nvSpPr>
            <p:cNvPr id="89144" name="Rectangle 32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9145" name="Line 33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46" name="Line 34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47" name="Text Box 35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9148" name="Line 36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49" name="Text Box 37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grpSp>
        <p:nvGrpSpPr>
          <p:cNvPr id="89114" name="Group 38"/>
          <p:cNvGrpSpPr>
            <a:grpSpLocks/>
          </p:cNvGrpSpPr>
          <p:nvPr/>
        </p:nvGrpSpPr>
        <p:grpSpPr bwMode="auto">
          <a:xfrm>
            <a:off x="3244850" y="2249091"/>
            <a:ext cx="1057275" cy="776288"/>
            <a:chOff x="667" y="1674"/>
            <a:chExt cx="666" cy="652"/>
          </a:xfrm>
        </p:grpSpPr>
        <p:sp>
          <p:nvSpPr>
            <p:cNvPr id="89138" name="Rectangle 39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9139" name="Line 40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40" name="Line 41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41" name="Text Box 42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9142" name="Line 43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43" name="Text Box 44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9115" name="Rectangle 45"/>
          <p:cNvSpPr>
            <a:spLocks noChangeArrowheads="1"/>
          </p:cNvSpPr>
          <p:nvPr/>
        </p:nvSpPr>
        <p:spPr bwMode="auto">
          <a:xfrm>
            <a:off x="3457575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16" name="Rectangle 46"/>
          <p:cNvSpPr>
            <a:spLocks noChangeArrowheads="1"/>
          </p:cNvSpPr>
          <p:nvPr/>
        </p:nvSpPr>
        <p:spPr bwMode="auto">
          <a:xfrm>
            <a:off x="3752851" y="3457575"/>
            <a:ext cx="646113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17" name="Rectangle 47"/>
          <p:cNvSpPr>
            <a:spLocks noChangeArrowheads="1"/>
          </p:cNvSpPr>
          <p:nvPr/>
        </p:nvSpPr>
        <p:spPr bwMode="auto">
          <a:xfrm>
            <a:off x="4387850" y="4233862"/>
            <a:ext cx="1881188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18" name="Rectangle 48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89119" name="Group 49"/>
          <p:cNvGrpSpPr>
            <a:grpSpLocks/>
          </p:cNvGrpSpPr>
          <p:nvPr/>
        </p:nvGrpSpPr>
        <p:grpSpPr bwMode="auto">
          <a:xfrm>
            <a:off x="5114926" y="2249091"/>
            <a:ext cx="1057275" cy="776288"/>
            <a:chOff x="667" y="1674"/>
            <a:chExt cx="666" cy="652"/>
          </a:xfrm>
        </p:grpSpPr>
        <p:sp>
          <p:nvSpPr>
            <p:cNvPr id="89132" name="Rectangle 50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9133" name="Line 51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34" name="Line 52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35" name="Text Box 53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9136" name="Line 54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37" name="Text Box 55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9120" name="Rectangle 56"/>
          <p:cNvSpPr>
            <a:spLocks noChangeArrowheads="1"/>
          </p:cNvSpPr>
          <p:nvPr/>
        </p:nvSpPr>
        <p:spPr bwMode="auto">
          <a:xfrm>
            <a:off x="5621338" y="3457575"/>
            <a:ext cx="646112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21" name="Rectangle 57"/>
          <p:cNvSpPr>
            <a:spLocks noChangeArrowheads="1"/>
          </p:cNvSpPr>
          <p:nvPr/>
        </p:nvSpPr>
        <p:spPr bwMode="auto">
          <a:xfrm>
            <a:off x="5327650" y="2301479"/>
            <a:ext cx="585788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22" name="Rectangle 58"/>
          <p:cNvSpPr>
            <a:spLocks noChangeArrowheads="1"/>
          </p:cNvSpPr>
          <p:nvPr/>
        </p:nvSpPr>
        <p:spPr bwMode="auto">
          <a:xfrm>
            <a:off x="6269039" y="4233862"/>
            <a:ext cx="1881187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89123" name="Rectangle 59"/>
          <p:cNvSpPr>
            <a:spLocks noChangeArrowheads="1"/>
          </p:cNvSpPr>
          <p:nvPr/>
        </p:nvSpPr>
        <p:spPr bwMode="auto">
          <a:xfrm>
            <a:off x="7196139" y="2301479"/>
            <a:ext cx="585787" cy="64412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grpSp>
        <p:nvGrpSpPr>
          <p:cNvPr id="89124" name="Group 61"/>
          <p:cNvGrpSpPr>
            <a:grpSpLocks/>
          </p:cNvGrpSpPr>
          <p:nvPr/>
        </p:nvGrpSpPr>
        <p:grpSpPr bwMode="auto">
          <a:xfrm>
            <a:off x="6983414" y="2249091"/>
            <a:ext cx="1057275" cy="776288"/>
            <a:chOff x="667" y="1674"/>
            <a:chExt cx="666" cy="652"/>
          </a:xfrm>
        </p:grpSpPr>
        <p:sp>
          <p:nvSpPr>
            <p:cNvPr id="89126" name="Rectangle 62"/>
            <p:cNvSpPr>
              <a:spLocks noChangeArrowheads="1"/>
            </p:cNvSpPr>
            <p:nvPr/>
          </p:nvSpPr>
          <p:spPr bwMode="auto">
            <a:xfrm>
              <a:off x="667" y="1674"/>
              <a:ext cx="666" cy="652"/>
            </a:xfrm>
            <a:prstGeom prst="rect">
              <a:avLst/>
            </a:prstGeom>
            <a:solidFill>
              <a:schemeClr val="bg1"/>
            </a:solidFill>
            <a:ln w="6350" cap="rnd">
              <a:solidFill>
                <a:schemeClr val="tx1"/>
              </a:solidFill>
              <a:prstDash val="sysDot"/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9127" name="Line 63"/>
            <p:cNvSpPr>
              <a:spLocks noChangeShapeType="1"/>
            </p:cNvSpPr>
            <p:nvPr/>
          </p:nvSpPr>
          <p:spPr bwMode="auto">
            <a:xfrm>
              <a:off x="1096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28" name="Line 64"/>
            <p:cNvSpPr>
              <a:spLocks noChangeShapeType="1"/>
            </p:cNvSpPr>
            <p:nvPr/>
          </p:nvSpPr>
          <p:spPr bwMode="auto">
            <a:xfrm>
              <a:off x="1281" y="1763"/>
              <a:ext cx="0" cy="51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29" name="Text Box 65"/>
            <p:cNvSpPr txBox="1">
              <a:spLocks noChangeArrowheads="1"/>
            </p:cNvSpPr>
            <p:nvPr/>
          </p:nvSpPr>
          <p:spPr bwMode="auto">
            <a:xfrm>
              <a:off x="814" y="1853"/>
              <a:ext cx="3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2400"/>
                <a:t>(  )</a:t>
              </a:r>
            </a:p>
          </p:txBody>
        </p:sp>
        <p:sp>
          <p:nvSpPr>
            <p:cNvPr id="89130" name="Line 66"/>
            <p:cNvSpPr>
              <a:spLocks noChangeShapeType="1"/>
            </p:cNvSpPr>
            <p:nvPr/>
          </p:nvSpPr>
          <p:spPr bwMode="auto">
            <a:xfrm>
              <a:off x="688" y="2015"/>
              <a:ext cx="18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31" name="Text Box 67"/>
            <p:cNvSpPr txBox="1">
              <a:spLocks noChangeArrowheads="1"/>
            </p:cNvSpPr>
            <p:nvPr/>
          </p:nvSpPr>
          <p:spPr bwMode="auto">
            <a:xfrm>
              <a:off x="817" y="1727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 type="none" w="sm" len="lg"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latin typeface="Arial" charset="0"/>
                </a:rPr>
                <a:t>S11</a:t>
              </a:r>
              <a:endParaRPr lang="fr-FR" altLang="fr-FR" sz="2400"/>
            </a:p>
          </p:txBody>
        </p:sp>
      </p:grpSp>
      <p:sp>
        <p:nvSpPr>
          <p:cNvPr id="89125" name="Line 68"/>
          <p:cNvSpPr>
            <a:spLocks noChangeShapeType="1"/>
          </p:cNvSpPr>
          <p:nvPr/>
        </p:nvSpPr>
        <p:spPr bwMode="auto">
          <a:xfrm>
            <a:off x="8148638" y="1173957"/>
            <a:ext cx="0" cy="35456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6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499" y="51470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temps de réponse total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est le temps qui s'écoule entre le changement d'état d'une entrée et le changement d'état de la sortie correspondante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-43614" y="1923678"/>
            <a:ext cx="910850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temps de réponse total est au plus égal à deux fois le temps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scrutation.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6" y="3147814"/>
            <a:ext cx="9120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Ce temps est de l'ordre d'une vingtaine de millisecondes et est contrôlé par une temporisation appelée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chien de garde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036496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Chien de garde (WATCHDOG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fr-FR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Surveille le  C.P.U. de façon à éviter les graves conséquences d'un dérèglement de celui-ci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Nécessaire puisque le CPU intervient dans 5 pannes sur 1000</a:t>
            </a:r>
          </a:p>
          <a:p>
            <a:pPr lvl="1">
              <a:lnSpc>
                <a:spcPct val="150000"/>
              </a:lnSpc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7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826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À chaque cycle, le C.P.U. doit réarmer le chien de garde, sinon ce dernier entame les actions suivantes:</a:t>
            </a:r>
          </a:p>
          <a:p>
            <a:pPr marL="1236452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Mise à 0 de toutes les sorties</a:t>
            </a:r>
          </a:p>
          <a:p>
            <a:pPr marL="1236452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Arrêt de l'exécution du programme</a:t>
            </a:r>
          </a:p>
          <a:p>
            <a:pPr marL="1236452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Signalisation de la défaillance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2" y="25927"/>
            <a:ext cx="4323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 langage LADER (LD)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11510"/>
            <a:ext cx="896448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langage des API d’origine américaine utilise le symbolisme classique des schémas à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relais. </a:t>
            </a:r>
            <a:endParaRPr lang="fr-FR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-2095" r="-2169" b="8624"/>
          <a:stretch/>
        </p:blipFill>
        <p:spPr bwMode="auto">
          <a:xfrm>
            <a:off x="1115616" y="1745597"/>
            <a:ext cx="7164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-2759" r="-3403" b="28741"/>
          <a:stretch/>
        </p:blipFill>
        <p:spPr bwMode="auto">
          <a:xfrm>
            <a:off x="468000" y="504000"/>
            <a:ext cx="8676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95486"/>
            <a:ext cx="9073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Pour présenter le langage à contacts, prenons le schéma du circuit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électrique suivant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qui permet de démarrer et d’arrêter un moteur électrique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9702"/>
            <a:ext cx="74676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2306"/>
            <a:ext cx="792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Les fonctions principales d’un programme </a:t>
            </a:r>
            <a:r>
              <a:rPr lang="fr-FR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Ladder</a:t>
            </a:r>
            <a:endParaRPr lang="fr-FR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39" y="411510"/>
            <a:ext cx="362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contrôler les sorties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37584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Effectuer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opérations fonctionnelles en fonction des conditions d’entrée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39" y="1891691"/>
            <a:ext cx="3125409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Ladder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utilise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barreaux (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Rungs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 pour réaliser ce contrôle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51670"/>
            <a:ext cx="5340514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78" y="2427734"/>
            <a:ext cx="503964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08472"/>
            <a:ext cx="4122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flux du courant part de la ligne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verticale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gauche et traverse une ligne horizontale.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23477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lignes verticales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représentent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barres d’alimentation, entre lesquelles des circuits sont connectes.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206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78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ligne horizontale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définit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opération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du processus de commande.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56" y="574645"/>
            <a:ext cx="503964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478501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ligne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horizontale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est lue de gauche a droite.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338" y="3291830"/>
            <a:ext cx="843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dernière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ligne peut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être indiquée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par un bloc qui contient le mot END ou RET </a:t>
            </a:r>
          </a:p>
        </p:txBody>
      </p:sp>
    </p:spTree>
    <p:extLst>
      <p:ext uri="{BB962C8B-B14F-4D97-AF65-F5344CB8AC3E}">
        <p14:creationId xmlns:p14="http://schemas.microsoft.com/office/powerpoint/2010/main" val="37383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347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Exemples: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I0.4 : bit d’entrée 4 module 0.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IW125 : mot d’entrée 125.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Q0.4: bit de sortie 4 module 1.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QB17 : Octet de sortie 17.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M12.15 : bit mémoire interne 12.15.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MD48 : mot double mémoire interne 48.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AIW 288 : Entrée Analogique 288. 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AQW304 : Sortie Analogique 304. </a:t>
            </a:r>
          </a:p>
        </p:txBody>
      </p:sp>
    </p:spTree>
    <p:extLst>
      <p:ext uri="{BB962C8B-B14F-4D97-AF65-F5344CB8AC3E}">
        <p14:creationId xmlns:p14="http://schemas.microsoft.com/office/powerpoint/2010/main" val="3791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70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 procédure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parcours de routes les lignes du programme est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appelée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cycle.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67" y="2177161"/>
            <a:ext cx="4212236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55" y="2272036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S’il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faut environ 1 ms pour 1 000 octets de programme, le temps d’analyse se trouve entre 10 et 50 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2" y="1131590"/>
            <a:ext cx="8880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temps d’analyse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dépend du nombre de pas du programme.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01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147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ligne doit commencer par une ou plusieurs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entrées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 doit se terminer par au moins une sortie.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67" y="2177161"/>
            <a:ext cx="4212236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2436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terme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entrée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correspond a une action de commande, comme fermer les contacts d’un interrupteur utilise en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entrée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Г API.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65" y="2499742"/>
            <a:ext cx="4989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terme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sortie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correspond a un dispositif, comme un moteur,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connecté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 la sortie d’un API. </a:t>
            </a:r>
          </a:p>
        </p:txBody>
      </p:sp>
    </p:spTree>
    <p:extLst>
      <p:ext uri="{BB962C8B-B14F-4D97-AF65-F5344CB8AC3E}">
        <p14:creationId xmlns:p14="http://schemas.microsoft.com/office/powerpoint/2010/main" val="33967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4" y="1144468"/>
            <a:ext cx="4212236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470"/>
            <a:ext cx="8928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sorties ne sont pas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affectées immédiatement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au cours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 ’analyse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du programme.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80" y="1131590"/>
            <a:ext cx="482775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résultats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des instructions sont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placés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mémoire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 toutes les sorties sont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affectées simultanément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 la fin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de        I ’analyse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du programme </a:t>
            </a:r>
          </a:p>
        </p:txBody>
      </p:sp>
    </p:spTree>
    <p:extLst>
      <p:ext uri="{BB962C8B-B14F-4D97-AF65-F5344CB8AC3E}">
        <p14:creationId xmlns:p14="http://schemas.microsoft.com/office/powerpoint/2010/main" val="28193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84" y="86924"/>
            <a:ext cx="9082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 même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dispositif peut apparaitre sur plusieurs lignes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94" y="591933"/>
            <a:ext cx="4171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entrées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 les sorties sont toutes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identifiées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par leur adresse, dont le format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dépend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du fabricant de ГАР1.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2" y="843558"/>
            <a:ext cx="4588331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5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494"/>
            <a:ext cx="7845691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406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478"/>
            <a:ext cx="5719076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3814597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 Mitsubishi, (b) Siemens, (c) Allen- Bradley et (d)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Télémécanique.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192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29"/>
            <a:ext cx="5652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Présentation du langage FBD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5006" y="399560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diagramme FBD (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Block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 décrit une fonction entre des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variables d’entrée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et des variables de sortie.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19" y="1851670"/>
            <a:ext cx="537953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73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1" y="32306"/>
            <a:ext cx="434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Présentation du langage IL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580"/>
            <a:ext cx="2628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171"/>
            <a:ext cx="5483555" cy="45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118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4" y="21195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Fonctions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logiques de base: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24" y="544415"/>
            <a:ext cx="880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on va donner quelques fonctions logiques le plus utilisés en trois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langages tel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Ladder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FBD et LIST.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343" y="1498522"/>
            <a:ext cx="3718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logique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3638"/>
            <a:ext cx="4419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998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7" y="123478"/>
            <a:ext cx="8350738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51670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logique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98504"/>
            <a:ext cx="45339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978" y="0"/>
            <a:ext cx="91599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Remarque 1 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l’adressage peut être absolu ou symbolique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L’adressage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absolu: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revient à utiliser les adresses physiques de l’automate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L’adressage symbolique: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Cela revient à substituer chaque adresse physique par une adresse symbolique qui représente au mieux la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40206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0" y="32948"/>
            <a:ext cx="8856984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76" y="2225843"/>
            <a:ext cx="3710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logique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NOT: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1750"/>
            <a:ext cx="2857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487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59"/>
            <a:ext cx="889248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9" y="2177477"/>
            <a:ext cx="3998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logique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NAND: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71750"/>
            <a:ext cx="43148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561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148558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logique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NOR: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71750"/>
            <a:ext cx="4495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406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4" y="9782"/>
            <a:ext cx="8928992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244" y="2160660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logique 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XOR: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1750"/>
            <a:ext cx="45910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54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510"/>
            <a:ext cx="892899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192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95486"/>
            <a:ext cx="5573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Fonction mémorisation (</a:t>
            </a:r>
            <a:r>
              <a:rPr lang="fr-FR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Latching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72540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maintenir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une sortie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sous tension, quelque soit l’état de l’entrée.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67694"/>
            <a:ext cx="874846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73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2347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Exemple d’application de la fonction </a:t>
            </a:r>
            <a:r>
              <a:rPr lang="fr-FR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Latching</a:t>
            </a:r>
            <a:r>
              <a:rPr lang="fr-FR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40" y="646698"/>
            <a:ext cx="3275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 programme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sous API Siemens S7 ,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d’un démarrage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direct d’un moteur avec des lampes de signalisation d’état du moteur (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Marche, Arrêt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9582"/>
            <a:ext cx="5616624" cy="29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11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3998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2709</Words>
  <Application>Microsoft Office PowerPoint</Application>
  <PresentationFormat>Affichage à l'écran (16:9)</PresentationFormat>
  <Paragraphs>553</Paragraphs>
  <Slides>97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9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tayeb lantri</dc:creator>
  <cp:lastModifiedBy>tayeb lantri</cp:lastModifiedBy>
  <cp:revision>74</cp:revision>
  <dcterms:created xsi:type="dcterms:W3CDTF">2021-05-28T21:46:59Z</dcterms:created>
  <dcterms:modified xsi:type="dcterms:W3CDTF">2021-06-02T20:58:35Z</dcterms:modified>
</cp:coreProperties>
</file>