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2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EEC1479-D0F4-4F31-A822-4E9E48BBB811}"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213445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EC1479-D0F4-4F31-A822-4E9E48BBB811}"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5933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EC1479-D0F4-4F31-A822-4E9E48BBB811}"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105590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513D0C66-1150-42F5-8C3F-9F79CEDC8024}"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03AB56E-0D40-4E73-940D-058F5CC3A510}" type="slidenum">
              <a:rPr lang="fr-BE"/>
              <a:pPr>
                <a:defRPr/>
              </a:pPr>
              <a:t>‹N°›</a:t>
            </a:fld>
            <a:endParaRPr lang="fr-BE"/>
          </a:p>
        </p:txBody>
      </p:sp>
    </p:spTree>
    <p:extLst>
      <p:ext uri="{BB962C8B-B14F-4D97-AF65-F5344CB8AC3E}">
        <p14:creationId xmlns:p14="http://schemas.microsoft.com/office/powerpoint/2010/main" val="186985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F2C352FB-30DB-4303-B3F9-997919954485}"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5DFC23A-CD8D-4044-8E1C-A3A92631906F}" type="slidenum">
              <a:rPr lang="fr-BE"/>
              <a:pPr>
                <a:defRPr/>
              </a:pPr>
              <a:t>‹N°›</a:t>
            </a:fld>
            <a:endParaRPr lang="fr-BE"/>
          </a:p>
        </p:txBody>
      </p:sp>
    </p:spTree>
    <p:extLst>
      <p:ext uri="{BB962C8B-B14F-4D97-AF65-F5344CB8AC3E}">
        <p14:creationId xmlns:p14="http://schemas.microsoft.com/office/powerpoint/2010/main" val="365048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3E67CB2-5223-4E92-87B4-B5700F0074D3}"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A67DABF-B25D-479B-9B57-1EDBAB2793CC}" type="slidenum">
              <a:rPr lang="fr-BE"/>
              <a:pPr>
                <a:defRPr/>
              </a:pPr>
              <a:t>‹N°›</a:t>
            </a:fld>
            <a:endParaRPr lang="fr-BE"/>
          </a:p>
        </p:txBody>
      </p:sp>
    </p:spTree>
    <p:extLst>
      <p:ext uri="{BB962C8B-B14F-4D97-AF65-F5344CB8AC3E}">
        <p14:creationId xmlns:p14="http://schemas.microsoft.com/office/powerpoint/2010/main" val="364356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4356D10F-9D00-4866-B197-64CBA7D6350A}" type="datetimeFigureOut">
              <a:rPr lang="fr-FR">
                <a:solidFill>
                  <a:prstClr val="black">
                    <a:tint val="75000"/>
                  </a:prstClr>
                </a:solidFill>
              </a:rPr>
              <a:pPr>
                <a:defRPr/>
              </a:pPr>
              <a:t>11/05/2021</a:t>
            </a:fld>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0CC77F-0079-4660-9F48-CE6737294A66}" type="slidenum">
              <a:rPr lang="fr-BE"/>
              <a:pPr>
                <a:defRPr/>
              </a:pPr>
              <a:t>‹N°›</a:t>
            </a:fld>
            <a:endParaRPr lang="fr-BE"/>
          </a:p>
        </p:txBody>
      </p:sp>
    </p:spTree>
    <p:extLst>
      <p:ext uri="{BB962C8B-B14F-4D97-AF65-F5344CB8AC3E}">
        <p14:creationId xmlns:p14="http://schemas.microsoft.com/office/powerpoint/2010/main" val="3400340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3B834A53-1BCD-4C5C-AEA7-884C628856A9}" type="datetimeFigureOut">
              <a:rPr lang="fr-FR">
                <a:solidFill>
                  <a:prstClr val="black">
                    <a:tint val="75000"/>
                  </a:prstClr>
                </a:solidFill>
              </a:rPr>
              <a:pPr>
                <a:defRPr/>
              </a:pPr>
              <a:t>11/05/2021</a:t>
            </a:fld>
            <a:endParaRPr lang="fr-BE">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3D8AD31-7C18-4970-9D5D-9FC642586062}" type="slidenum">
              <a:rPr lang="fr-BE"/>
              <a:pPr>
                <a:defRPr/>
              </a:pPr>
              <a:t>‹N°›</a:t>
            </a:fld>
            <a:endParaRPr lang="fr-BE"/>
          </a:p>
        </p:txBody>
      </p:sp>
    </p:spTree>
    <p:extLst>
      <p:ext uri="{BB962C8B-B14F-4D97-AF65-F5344CB8AC3E}">
        <p14:creationId xmlns:p14="http://schemas.microsoft.com/office/powerpoint/2010/main" val="84459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6865D551-2FDF-4267-A126-C9F83F830A17}" type="datetimeFigureOut">
              <a:rPr lang="fr-FR">
                <a:solidFill>
                  <a:prstClr val="black">
                    <a:tint val="75000"/>
                  </a:prstClr>
                </a:solidFill>
              </a:rPr>
              <a:pPr>
                <a:defRPr/>
              </a:pPr>
              <a:t>11/05/2021</a:t>
            </a:fld>
            <a:endParaRPr lang="fr-BE">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9F8ADE84-6C79-4EC8-84AB-A4A97CC9C6B8}" type="slidenum">
              <a:rPr lang="fr-BE"/>
              <a:pPr>
                <a:defRPr/>
              </a:pPr>
              <a:t>‹N°›</a:t>
            </a:fld>
            <a:endParaRPr lang="fr-BE"/>
          </a:p>
        </p:txBody>
      </p:sp>
    </p:spTree>
    <p:extLst>
      <p:ext uri="{BB962C8B-B14F-4D97-AF65-F5344CB8AC3E}">
        <p14:creationId xmlns:p14="http://schemas.microsoft.com/office/powerpoint/2010/main" val="210613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C90631C-0C2F-45F7-B3DD-3F57246CD79B}" type="datetimeFigureOut">
              <a:rPr lang="fr-FR">
                <a:solidFill>
                  <a:prstClr val="black">
                    <a:tint val="75000"/>
                  </a:prstClr>
                </a:solidFill>
              </a:rPr>
              <a:pPr>
                <a:defRPr/>
              </a:pPr>
              <a:t>11/05/2021</a:t>
            </a:fld>
            <a:endParaRPr lang="fr-BE">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2A13B8CE-99D6-4767-8D3F-05CCB2A0F633}" type="slidenum">
              <a:rPr lang="fr-BE"/>
              <a:pPr>
                <a:defRPr/>
              </a:pPr>
              <a:t>‹N°›</a:t>
            </a:fld>
            <a:endParaRPr lang="fr-BE"/>
          </a:p>
        </p:txBody>
      </p:sp>
    </p:spTree>
    <p:extLst>
      <p:ext uri="{BB962C8B-B14F-4D97-AF65-F5344CB8AC3E}">
        <p14:creationId xmlns:p14="http://schemas.microsoft.com/office/powerpoint/2010/main" val="291401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1068A8E-E652-4D23-BBBA-C16292CAC600}" type="datetimeFigureOut">
              <a:rPr lang="fr-FR">
                <a:solidFill>
                  <a:prstClr val="black">
                    <a:tint val="75000"/>
                  </a:prstClr>
                </a:solidFill>
              </a:rPr>
              <a:pPr>
                <a:defRPr/>
              </a:pPr>
              <a:t>11/05/2021</a:t>
            </a:fld>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981AABE-8982-4512-B3C2-EF7E82A463FF}" type="slidenum">
              <a:rPr lang="fr-BE"/>
              <a:pPr>
                <a:defRPr/>
              </a:pPr>
              <a:t>‹N°›</a:t>
            </a:fld>
            <a:endParaRPr lang="fr-BE"/>
          </a:p>
        </p:txBody>
      </p:sp>
    </p:spTree>
    <p:extLst>
      <p:ext uri="{BB962C8B-B14F-4D97-AF65-F5344CB8AC3E}">
        <p14:creationId xmlns:p14="http://schemas.microsoft.com/office/powerpoint/2010/main" val="187153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EC1479-D0F4-4F31-A822-4E9E48BBB811}"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211743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D35545D-0D66-4F6B-ADEA-92869AE97F4E}" type="datetimeFigureOut">
              <a:rPr lang="fr-FR">
                <a:solidFill>
                  <a:prstClr val="black">
                    <a:tint val="75000"/>
                  </a:prstClr>
                </a:solidFill>
              </a:rPr>
              <a:pPr>
                <a:defRPr/>
              </a:pPr>
              <a:t>11/05/2021</a:t>
            </a:fld>
            <a:endParaRPr lang="fr-BE">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A98DF10-E360-4FCE-AC9C-5C8EE999C62D}" type="slidenum">
              <a:rPr lang="fr-BE"/>
              <a:pPr>
                <a:defRPr/>
              </a:pPr>
              <a:t>‹N°›</a:t>
            </a:fld>
            <a:endParaRPr lang="fr-BE"/>
          </a:p>
        </p:txBody>
      </p:sp>
    </p:spTree>
    <p:extLst>
      <p:ext uri="{BB962C8B-B14F-4D97-AF65-F5344CB8AC3E}">
        <p14:creationId xmlns:p14="http://schemas.microsoft.com/office/powerpoint/2010/main" val="2786034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5D9A895F-1F13-471F-8D14-9DA8903974D0}"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AFC0BF3-D95A-4C69-8136-F2CB756A4455}" type="slidenum">
              <a:rPr lang="fr-BE"/>
              <a:pPr>
                <a:defRPr/>
              </a:pPr>
              <a:t>‹N°›</a:t>
            </a:fld>
            <a:endParaRPr lang="fr-BE"/>
          </a:p>
        </p:txBody>
      </p:sp>
    </p:spTree>
    <p:extLst>
      <p:ext uri="{BB962C8B-B14F-4D97-AF65-F5344CB8AC3E}">
        <p14:creationId xmlns:p14="http://schemas.microsoft.com/office/powerpoint/2010/main" val="247983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C121DE8-7BEE-4512-B64F-6E8F43786BAF}"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2E4A95E-10B3-4882-A82C-A76C5183FDA5}" type="slidenum">
              <a:rPr lang="fr-BE"/>
              <a:pPr>
                <a:defRPr/>
              </a:pPr>
              <a:t>‹N°›</a:t>
            </a:fld>
            <a:endParaRPr lang="fr-BE"/>
          </a:p>
        </p:txBody>
      </p:sp>
    </p:spTree>
    <p:extLst>
      <p:ext uri="{BB962C8B-B14F-4D97-AF65-F5344CB8AC3E}">
        <p14:creationId xmlns:p14="http://schemas.microsoft.com/office/powerpoint/2010/main" val="187205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EEC1479-D0F4-4F31-A822-4E9E48BBB811}" type="datetimeFigureOut">
              <a:rPr lang="fr-FR" smtClean="0"/>
              <a:t>11/05/2021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22500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EC1479-D0F4-4F31-A822-4E9E48BBB811}" type="datetimeFigureOut">
              <a:rPr lang="fr-FR" smtClean="0"/>
              <a:t>11/05/2021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28146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EEC1479-D0F4-4F31-A822-4E9E48BBB811}" type="datetimeFigureOut">
              <a:rPr lang="fr-FR" smtClean="0"/>
              <a:t>11/05/2021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108863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EEC1479-D0F4-4F31-A822-4E9E48BBB811}" type="datetimeFigureOut">
              <a:rPr lang="fr-FR" smtClean="0"/>
              <a:t>11/05/2021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351472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EC1479-D0F4-4F31-A822-4E9E48BBB811}" type="datetimeFigureOut">
              <a:rPr lang="fr-FR" smtClean="0"/>
              <a:t>11/05/2021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83475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EEC1479-D0F4-4F31-A822-4E9E48BBB811}" type="datetimeFigureOut">
              <a:rPr lang="fr-FR" smtClean="0"/>
              <a:t>11/05/2021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178639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EEC1479-D0F4-4F31-A822-4E9E48BBB811}" type="datetimeFigureOut">
              <a:rPr lang="fr-FR" smtClean="0"/>
              <a:t>11/05/2021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F7AA80-79CD-44ED-B12D-4EC4BF6B4346}" type="slidenum">
              <a:rPr lang="fr-FR" smtClean="0"/>
              <a:t>‹N°›</a:t>
            </a:fld>
            <a:endParaRPr lang="fr-FR"/>
          </a:p>
        </p:txBody>
      </p:sp>
    </p:spTree>
    <p:extLst>
      <p:ext uri="{BB962C8B-B14F-4D97-AF65-F5344CB8AC3E}">
        <p14:creationId xmlns:p14="http://schemas.microsoft.com/office/powerpoint/2010/main" val="417095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C1479-D0F4-4F31-A822-4E9E48BBB811}" type="datetimeFigureOut">
              <a:rPr lang="fr-FR" smtClean="0"/>
              <a:t>11/05/2021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AA80-79CD-44ED-B12D-4EC4BF6B4346}" type="slidenum">
              <a:rPr lang="fr-FR" smtClean="0"/>
              <a:t>‹N°›</a:t>
            </a:fld>
            <a:endParaRPr lang="fr-FR"/>
          </a:p>
        </p:txBody>
      </p:sp>
    </p:spTree>
    <p:extLst>
      <p:ext uri="{BB962C8B-B14F-4D97-AF65-F5344CB8AC3E}">
        <p14:creationId xmlns:p14="http://schemas.microsoft.com/office/powerpoint/2010/main" val="275033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F7CDC6F-CC46-4593-9280-C3E3A490DDF6}" type="datetimeFigureOut">
              <a:rPr lang="fr-FR">
                <a:solidFill>
                  <a:prstClr val="black">
                    <a:tint val="75000"/>
                  </a:prstClr>
                </a:solidFill>
              </a:rPr>
              <a:pPr>
                <a:defRPr/>
              </a:pPr>
              <a:t>11/05/2021</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A9D33D06-309D-4FC7-B1E3-7DA19BDE8254}" type="slidenum">
              <a:rPr lang="fr-BE">
                <a:cs typeface="Arial" panose="020B0604020202020204" pitchFamily="34" charset="0"/>
              </a:rPr>
              <a:pPr fontAlgn="base">
                <a:spcBef>
                  <a:spcPct val="0"/>
                </a:spcBef>
                <a:spcAft>
                  <a:spcPct val="0"/>
                </a:spcAft>
                <a:defRPr/>
              </a:pPr>
              <a:t>‹N°›</a:t>
            </a:fld>
            <a:endParaRPr lang="fr-BE">
              <a:cs typeface="Arial" panose="020B0604020202020204" pitchFamily="34" charset="0"/>
            </a:endParaRPr>
          </a:p>
        </p:txBody>
      </p:sp>
    </p:spTree>
    <p:extLst>
      <p:ext uri="{BB962C8B-B14F-4D97-AF65-F5344CB8AC3E}">
        <p14:creationId xmlns:p14="http://schemas.microsoft.com/office/powerpoint/2010/main" val="81909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142876"/>
            <a:ext cx="69246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42939"/>
            <a:ext cx="3724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71626"/>
            <a:ext cx="892968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813" y="3857626"/>
            <a:ext cx="72771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736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428625"/>
            <a:ext cx="85534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2286000"/>
            <a:ext cx="8667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45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428625"/>
            <a:ext cx="7058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6" y="4572001"/>
            <a:ext cx="65817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316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285750"/>
            <a:ext cx="8601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786064"/>
            <a:ext cx="864393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295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38125"/>
            <a:ext cx="83343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2"/>
          <p:cNvSpPr>
            <a:spLocks noChangeArrowheads="1"/>
          </p:cNvSpPr>
          <p:nvPr/>
        </p:nvSpPr>
        <p:spPr bwMode="auto">
          <a:xfrm>
            <a:off x="1881188" y="3929064"/>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Le polynôme auxiliaire pour l’exemple en cours s’écrit :</a:t>
            </a:r>
          </a:p>
        </p:txBody>
      </p:sp>
      <p:pic>
        <p:nvPicPr>
          <p:cNvPr id="112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000501"/>
            <a:ext cx="2038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9" y="4857751"/>
            <a:ext cx="62579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724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1666876" y="214313"/>
            <a:ext cx="8715375"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Les coefficients de ce polynôme remplacement ceux de la ligne nulle dans le tableau initial. Le tableau devient alors :</a:t>
            </a:r>
          </a:p>
        </p:txBody>
      </p:sp>
      <p:pic>
        <p:nvPicPr>
          <p:cNvPr id="1136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8" y="1214438"/>
            <a:ext cx="46291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4429125"/>
            <a:ext cx="8643937" cy="51435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7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9" y="0"/>
            <a:ext cx="6391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57251"/>
            <a:ext cx="72485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643063"/>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2143126"/>
            <a:ext cx="30384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564" y="2428876"/>
            <a:ext cx="53054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96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751"/>
            <a:ext cx="8929688" cy="5048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000126"/>
            <a:ext cx="55435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39" y="5500689"/>
            <a:ext cx="8929687" cy="10763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79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214314"/>
            <a:ext cx="354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785813"/>
            <a:ext cx="8286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571625"/>
            <a:ext cx="8572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9" y="3500438"/>
            <a:ext cx="892968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202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14313"/>
            <a:ext cx="8572500" cy="1581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2420939"/>
            <a:ext cx="8643938" cy="3533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77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2492376"/>
            <a:ext cx="8643938" cy="3533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7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42875"/>
            <a:ext cx="8643938" cy="3009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8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3500439"/>
            <a:ext cx="8572500" cy="2962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79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428625"/>
            <a:ext cx="71818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24064" y="3714750"/>
            <a:ext cx="8072437" cy="1938338"/>
          </a:xfrm>
          <a:prstGeom prst="rect">
            <a:avLst/>
          </a:prstGeom>
          <a:solidFill>
            <a:schemeClr val="accent6">
              <a:lumMod val="40000"/>
              <a:lumOff val="60000"/>
            </a:schemeClr>
          </a:solidFill>
        </p:spPr>
        <p:txBody>
          <a:bodyPr>
            <a:spAutoFit/>
          </a:bodyPr>
          <a:lstStyle/>
          <a:p>
            <a:pPr algn="just">
              <a:defRPr/>
            </a:pPr>
            <a:r>
              <a:rPr lang="fr-FR" sz="2400" dirty="0">
                <a:solidFill>
                  <a:prstClr val="black"/>
                </a:solidFill>
              </a:rPr>
              <a:t>La stabilité est une condition impérative. Pour que les systèmes soient utilisables en asservissement, il est absolument nécessaire que les fonctions de transfert en boucle fermée FTBF soient stables. Ceci n’implique toutefois pas que les FTBO soient stables.</a:t>
            </a:r>
          </a:p>
        </p:txBody>
      </p:sp>
    </p:spTree>
    <p:extLst>
      <p:ext uri="{BB962C8B-B14F-4D97-AF65-F5344CB8AC3E}">
        <p14:creationId xmlns:p14="http://schemas.microsoft.com/office/powerpoint/2010/main" val="3392199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4" y="928688"/>
            <a:ext cx="8105775" cy="3390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29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214314"/>
            <a:ext cx="67341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785813"/>
            <a:ext cx="8929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6" y="1989139"/>
            <a:ext cx="54197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844676"/>
            <a:ext cx="54102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302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99332"/>
                                        </p:tgtEl>
                                      </p:cBhvr>
                                    </p:animEffect>
                                    <p:set>
                                      <p:cBhvr>
                                        <p:cTn id="7" dur="1" fill="hold">
                                          <p:stCondLst>
                                            <p:cond delay="499"/>
                                          </p:stCondLst>
                                        </p:cTn>
                                        <p:tgtEl>
                                          <p:spTgt spid="99332"/>
                                        </p:tgtEl>
                                        <p:attrNameLst>
                                          <p:attrName>style.visibility</p:attrName>
                                        </p:attrNameLst>
                                      </p:cBhvr>
                                      <p:to>
                                        <p:strVal val="hidden"/>
                                      </p:to>
                                    </p:se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99333"/>
                                        </p:tgtEl>
                                        <p:attrNameLst>
                                          <p:attrName>style.visibility</p:attrName>
                                        </p:attrNameLst>
                                      </p:cBhvr>
                                      <p:to>
                                        <p:strVal val="visible"/>
                                      </p:to>
                                    </p:set>
                                    <p:animEffect transition="in" filter="blinds(horizontal)">
                                      <p:cBhvr>
                                        <p:cTn id="11" dur="5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4" y="0"/>
            <a:ext cx="3609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6" y="571500"/>
            <a:ext cx="90011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3"/>
          <p:cNvSpPr>
            <a:spLocks noChangeArrowheads="1"/>
          </p:cNvSpPr>
          <p:nvPr/>
        </p:nvSpPr>
        <p:spPr bwMode="auto">
          <a:xfrm>
            <a:off x="1738313" y="22860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a:solidFill>
                  <a:prstClr val="black"/>
                </a:solidFill>
                <a:cs typeface="Arial" panose="020B0604020202020204" pitchFamily="34" charset="0"/>
              </a:rPr>
              <a:t>Ces grandeurs sont définies de la manière suivante :</a:t>
            </a:r>
          </a:p>
        </p:txBody>
      </p:sp>
      <p:pic>
        <p:nvPicPr>
          <p:cNvPr id="1218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39" y="2667000"/>
            <a:ext cx="8929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4" y="3643313"/>
            <a:ext cx="76485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75" y="4786314"/>
            <a:ext cx="7867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714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09539"/>
            <a:ext cx="8786812"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23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285750"/>
            <a:ext cx="8372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57251"/>
            <a:ext cx="45243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857251"/>
            <a:ext cx="4305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6" y="5373688"/>
            <a:ext cx="83534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837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04814"/>
            <a:ext cx="8424862"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673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500064"/>
            <a:ext cx="4386262"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20713"/>
            <a:ext cx="44148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22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3810000" y="214314"/>
            <a:ext cx="4357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srgbClr val="FF0000"/>
                </a:solidFill>
                <a:cs typeface="Arial" panose="020B0604020202020204" pitchFamily="34" charset="0"/>
              </a:rPr>
              <a:t>4- 1.2 - Aspect mathématique de la stabilité</a:t>
            </a:r>
            <a:endParaRPr lang="fr-FR" sz="1800">
              <a:solidFill>
                <a:srgbClr val="FF0000"/>
              </a:solidFill>
              <a:cs typeface="Arial" panose="020B0604020202020204" pitchFamily="34" charset="0"/>
            </a:endParaRPr>
          </a:p>
        </p:txBody>
      </p:sp>
      <p:pic>
        <p:nvPicPr>
          <p:cNvPr id="102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1071564"/>
            <a:ext cx="7215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071688"/>
            <a:ext cx="80724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9" y="3286126"/>
            <a:ext cx="70008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4714875"/>
            <a:ext cx="864393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67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500064"/>
            <a:ext cx="69913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28813"/>
            <a:ext cx="91440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4" y="4000501"/>
            <a:ext cx="8715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68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357188"/>
            <a:ext cx="89296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4" y="1643064"/>
            <a:ext cx="5210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4" y="3000376"/>
            <a:ext cx="87153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47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325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4313"/>
            <a:ext cx="89296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5600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1" y="2000251"/>
            <a:ext cx="83153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814" y="2643188"/>
            <a:ext cx="5133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09751" y="5072064"/>
            <a:ext cx="842962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a:defRPr/>
            </a:pPr>
            <a:r>
              <a:rPr lang="fr-FR" b="1" dirty="0">
                <a:solidFill>
                  <a:prstClr val="white"/>
                </a:solidFill>
              </a:rPr>
              <a:t>Sa stabilité est conditionnée par le signe des parties réelles des racines du dénominateur. Il suffira, donc, d'étudier l'équation : </a:t>
            </a:r>
            <a:r>
              <a:rPr lang="fr-FR" b="1" dirty="0">
                <a:solidFill>
                  <a:srgbClr val="FF0000"/>
                </a:solidFill>
              </a:rPr>
              <a:t>1 + A(p).B(p) = 0, </a:t>
            </a:r>
            <a:r>
              <a:rPr lang="fr-FR" b="1" dirty="0">
                <a:solidFill>
                  <a:prstClr val="white"/>
                </a:solidFill>
              </a:rPr>
              <a:t>et de chercher le signe de ses racines. Plusieurs moyens sont possibles pour y arriver :</a:t>
            </a:r>
          </a:p>
        </p:txBody>
      </p:sp>
    </p:spTree>
    <p:extLst>
      <p:ext uri="{BB962C8B-B14F-4D97-AF65-F5344CB8AC3E}">
        <p14:creationId xmlns:p14="http://schemas.microsoft.com/office/powerpoint/2010/main" val="1751897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ChangeArrowheads="1"/>
          </p:cNvSpPr>
          <p:nvPr/>
        </p:nvSpPr>
        <p:spPr bwMode="auto">
          <a:xfrm>
            <a:off x="1809750" y="500064"/>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prstClr val="black"/>
                </a:solidFill>
                <a:cs typeface="Arial" panose="020B0604020202020204" pitchFamily="34" charset="0"/>
              </a:rPr>
              <a:t>a) 1er moyen : Calculer les racines de 1 + A(p).B(p) = 0</a:t>
            </a:r>
            <a:endParaRPr lang="fr-FR" sz="1800">
              <a:solidFill>
                <a:prstClr val="black"/>
              </a:solidFill>
              <a:cs typeface="Arial" panose="020B0604020202020204" pitchFamily="34" charset="0"/>
            </a:endParaRPr>
          </a:p>
        </p:txBody>
      </p:sp>
      <p:sp>
        <p:nvSpPr>
          <p:cNvPr id="107523" name="Rectangle 2"/>
          <p:cNvSpPr>
            <a:spLocks noChangeArrowheads="1"/>
          </p:cNvSpPr>
          <p:nvPr/>
        </p:nvSpPr>
        <p:spPr bwMode="auto">
          <a:xfrm>
            <a:off x="1881188" y="1214439"/>
            <a:ext cx="6500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prstClr val="black"/>
                </a:solidFill>
                <a:cs typeface="Arial" panose="020B0604020202020204" pitchFamily="34" charset="0"/>
              </a:rPr>
              <a:t>b)2ème moyen : Discuter le signe des racines sans les calculer</a:t>
            </a:r>
            <a:endParaRPr lang="fr-FR" sz="1800">
              <a:solidFill>
                <a:prstClr val="black"/>
              </a:solidFill>
              <a:cs typeface="Arial" panose="020B0604020202020204" pitchFamily="34" charset="0"/>
            </a:endParaRPr>
          </a:p>
        </p:txBody>
      </p:sp>
      <p:sp>
        <p:nvSpPr>
          <p:cNvPr id="107524" name="Rectangle 3"/>
          <p:cNvSpPr>
            <a:spLocks noChangeArrowheads="1"/>
          </p:cNvSpPr>
          <p:nvPr/>
        </p:nvSpPr>
        <p:spPr bwMode="auto">
          <a:xfrm>
            <a:off x="1881189" y="1928814"/>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i="1">
                <a:solidFill>
                  <a:prstClr val="black"/>
                </a:solidFill>
                <a:cs typeface="Arial" panose="020B0604020202020204" pitchFamily="34" charset="0"/>
              </a:rPr>
              <a:t>c) 3ème moyen : Utiliser le critère de Nyquist (méthode graphique).</a:t>
            </a:r>
            <a:endParaRPr lang="fr-FR" sz="1800">
              <a:solidFill>
                <a:prstClr val="black"/>
              </a:solidFill>
              <a:cs typeface="Arial" panose="020B0604020202020204" pitchFamily="34" charset="0"/>
            </a:endParaRPr>
          </a:p>
        </p:txBody>
      </p:sp>
      <p:sp>
        <p:nvSpPr>
          <p:cNvPr id="107525" name="Rectangle 4"/>
          <p:cNvSpPr>
            <a:spLocks noChangeArrowheads="1"/>
          </p:cNvSpPr>
          <p:nvPr/>
        </p:nvSpPr>
        <p:spPr bwMode="auto">
          <a:xfrm>
            <a:off x="1881189" y="2714625"/>
            <a:ext cx="321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fr-FR" sz="1800" b="1">
                <a:solidFill>
                  <a:srgbClr val="FF0000"/>
                </a:solidFill>
                <a:cs typeface="Arial" panose="020B0604020202020204" pitchFamily="34" charset="0"/>
              </a:rPr>
              <a:t>4- 2 - Critère de Routh - Hurwitz</a:t>
            </a:r>
            <a:endParaRPr lang="fr-FR" sz="1800">
              <a:solidFill>
                <a:srgbClr val="FF0000"/>
              </a:solidFill>
              <a:cs typeface="Arial" panose="020B0604020202020204" pitchFamily="34" charset="0"/>
            </a:endParaRPr>
          </a:p>
        </p:txBody>
      </p:sp>
      <p:pic>
        <p:nvPicPr>
          <p:cNvPr id="1075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3286126"/>
            <a:ext cx="91154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14876"/>
            <a:ext cx="88582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598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00064"/>
            <a:ext cx="9153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71564"/>
            <a:ext cx="90106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131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188</Words>
  <Application>Microsoft Office PowerPoint</Application>
  <PresentationFormat>Grand écran</PresentationFormat>
  <Paragraphs>10</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26</vt:i4>
      </vt:variant>
    </vt:vector>
  </HeadingPairs>
  <TitlesOfParts>
    <vt:vector size="31" baseType="lpstr">
      <vt:lpstr>Arial</vt:lpstr>
      <vt:lpstr>Calibri</vt:lpstr>
      <vt:lpstr>Calibri Light</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cp:revision>
  <dcterms:created xsi:type="dcterms:W3CDTF">2021-05-11T13:50:00Z</dcterms:created>
  <dcterms:modified xsi:type="dcterms:W3CDTF">2021-05-11T13:51:46Z</dcterms:modified>
</cp:coreProperties>
</file>