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553516-4D92-45DD-A879-90FA72528CCE}" type="datetimeFigureOut">
              <a:rPr lang="fr-FR" smtClean="0"/>
              <a:t>08/02/2021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943FC3-7E8C-4525-8036-C513D3625F20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371477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Méthodologie générale</a:t>
            </a:r>
            <a:br>
              <a:rPr lang="fr-FR" dirty="0"/>
            </a:br>
            <a:r>
              <a:rPr lang="fr-FR" dirty="0"/>
              <a:t>Pour commencer: planification</a:t>
            </a:r>
            <a:br>
              <a:rPr lang="fr-FR" dirty="0"/>
            </a:br>
            <a:r>
              <a:rPr lang="fr-FR" dirty="0"/>
              <a:t>et opérations préliminaires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Choisir son sujet de recherche</a:t>
            </a:r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Origines du sujet:</a:t>
            </a:r>
          </a:p>
          <a:p>
            <a:pPr lvl="1">
              <a:buNone/>
            </a:pPr>
            <a:r>
              <a:rPr lang="fr-FR" dirty="0" smtClean="0"/>
              <a:t> Un constat (exemple: constater l’apparition d’une difficulté chez une</a:t>
            </a:r>
          </a:p>
          <a:p>
            <a:pPr lvl="1">
              <a:buNone/>
            </a:pPr>
            <a:r>
              <a:rPr lang="fr-FR" dirty="0" smtClean="0"/>
              <a:t>catégorie d’élèves);</a:t>
            </a:r>
          </a:p>
          <a:p>
            <a:pPr lvl="1">
              <a:buNone/>
            </a:pPr>
            <a:r>
              <a:rPr lang="fr-FR" dirty="0" smtClean="0"/>
              <a:t> Un prolongement d'une recherche antérieure;</a:t>
            </a:r>
          </a:p>
          <a:p>
            <a:pPr lvl="1">
              <a:buNone/>
            </a:pPr>
            <a:r>
              <a:rPr lang="fr-FR" dirty="0" smtClean="0"/>
              <a:t> Une inspiration à partir des lectures personnelles;</a:t>
            </a:r>
          </a:p>
          <a:p>
            <a:pPr lvl="1">
              <a:buNone/>
            </a:pPr>
            <a:r>
              <a:rPr lang="fr-FR" dirty="0" smtClean="0"/>
              <a:t> Un problème vécu lors de l'exercice du métier d'enseignant.</a:t>
            </a:r>
          </a:p>
          <a:p>
            <a:pPr>
              <a:buNone/>
            </a:pPr>
            <a:r>
              <a:rPr lang="fr-FR" b="1" dirty="0" smtClean="0">
                <a:solidFill>
                  <a:srgbClr val="00B0F0"/>
                </a:solidFill>
              </a:rPr>
              <a:t>Critères d'un bon sujet de recherche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La pertinence</a:t>
            </a:r>
            <a:r>
              <a:rPr lang="fr-FR" dirty="0" smtClean="0"/>
              <a:t>: reflétant une question-problème ayant un lien direct avec </a:t>
            </a:r>
            <a:r>
              <a:rPr lang="fr-FR" dirty="0" smtClean="0"/>
              <a:t>le système </a:t>
            </a:r>
            <a:r>
              <a:rPr lang="fr-FR" dirty="0" smtClean="0"/>
              <a:t>éducatif;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La faisabilité</a:t>
            </a:r>
            <a:r>
              <a:rPr lang="fr-FR" dirty="0" smtClean="0"/>
              <a:t>: évoquant un problème susceptible d'être traité dans la </a:t>
            </a:r>
            <a:r>
              <a:rPr lang="fr-FR" dirty="0" smtClean="0"/>
              <a:t>limite des </a:t>
            </a:r>
            <a:r>
              <a:rPr lang="fr-FR" dirty="0" smtClean="0"/>
              <a:t>ressources disponibles (temps, coût, disponibilité des données, etc.);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L'originalité</a:t>
            </a:r>
            <a:r>
              <a:rPr lang="fr-FR" dirty="0" smtClean="0"/>
              <a:t>: est à comprendre dans le sens de la nouveauté (au niveau </a:t>
            </a:r>
            <a:r>
              <a:rPr lang="fr-FR" dirty="0" smtClean="0"/>
              <a:t>de la </a:t>
            </a:r>
            <a:r>
              <a:rPr lang="fr-FR" dirty="0" smtClean="0"/>
              <a:t>dimension à étudier ou de l'approche ou l'entrée théorique …);</a:t>
            </a:r>
          </a:p>
          <a:p>
            <a:pPr>
              <a:buNone/>
            </a:pPr>
            <a:r>
              <a:rPr lang="fr-FR" dirty="0" smtClean="0">
                <a:solidFill>
                  <a:srgbClr val="00B0F0"/>
                </a:solidFill>
              </a:rPr>
              <a:t>L'utilité</a:t>
            </a:r>
            <a:r>
              <a:rPr lang="fr-FR" dirty="0" smtClean="0"/>
              <a:t>: susceptible d'avoir des retombées intéressantes (théorique </a:t>
            </a:r>
            <a:r>
              <a:rPr lang="fr-FR" dirty="0" smtClean="0"/>
              <a:t>ou pratique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Engager une recherche bibliographique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Définition</a:t>
            </a:r>
            <a:r>
              <a:rPr lang="fr-FR" dirty="0" smtClean="0"/>
              <a:t>: C'est l'ensemble des étapes permettant de</a:t>
            </a:r>
          </a:p>
          <a:p>
            <a:pPr>
              <a:buNone/>
            </a:pPr>
            <a:r>
              <a:rPr lang="fr-FR" dirty="0" smtClean="0"/>
              <a:t>chercher, identifier et trouver des documents relatifs à </a:t>
            </a:r>
            <a:r>
              <a:rPr lang="fr-FR" dirty="0" smtClean="0"/>
              <a:t>un sujet </a:t>
            </a:r>
            <a:r>
              <a:rPr lang="fr-FR" dirty="0" smtClean="0"/>
              <a:t>par l'élaboration d'une stratégie de recherche.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Objectif:</a:t>
            </a:r>
            <a:r>
              <a:rPr lang="fr-FR" dirty="0" smtClean="0"/>
              <a:t> faciliter la production d'un travail de </a:t>
            </a:r>
            <a:r>
              <a:rPr lang="fr-FR" dirty="0" smtClean="0"/>
              <a:t>recherche alliant </a:t>
            </a:r>
            <a:r>
              <a:rPr lang="fr-FR" dirty="0" smtClean="0"/>
              <a:t>richesse documentaire et rigueur scientifique.</a:t>
            </a:r>
          </a:p>
          <a:p>
            <a:pPr>
              <a:buNone/>
            </a:pPr>
            <a:r>
              <a:rPr lang="fr-FR" dirty="0" smtClean="0"/>
              <a:t>Elle va s'articuler autour </a:t>
            </a:r>
            <a:r>
              <a:rPr lang="fr-FR" dirty="0" smtClean="0">
                <a:solidFill>
                  <a:srgbClr val="00B0F0"/>
                </a:solidFill>
              </a:rPr>
              <a:t>de 5 étapes successives :</a:t>
            </a:r>
          </a:p>
          <a:p>
            <a:pPr lvl="1">
              <a:buNone/>
            </a:pPr>
            <a:r>
              <a:rPr lang="fr-FR" dirty="0" smtClean="0"/>
              <a:t>1) Cerner son sujet de recherche</a:t>
            </a:r>
          </a:p>
          <a:p>
            <a:pPr lvl="1">
              <a:buNone/>
            </a:pPr>
            <a:r>
              <a:rPr lang="fr-FR" dirty="0" smtClean="0"/>
              <a:t>2) Sélectionner les sources d'information</a:t>
            </a:r>
          </a:p>
          <a:p>
            <a:pPr lvl="1">
              <a:buNone/>
            </a:pPr>
            <a:r>
              <a:rPr lang="fr-FR" dirty="0" smtClean="0"/>
              <a:t>3) Chercher et localiser les documents</a:t>
            </a:r>
          </a:p>
          <a:p>
            <a:pPr lvl="1">
              <a:buNone/>
            </a:pPr>
            <a:r>
              <a:rPr lang="fr-FR" dirty="0" smtClean="0"/>
              <a:t>4) Évaluer la qualité et la pertinence des sources</a:t>
            </a:r>
          </a:p>
          <a:p>
            <a:pPr lvl="1">
              <a:buNone/>
            </a:pPr>
            <a:r>
              <a:rPr lang="fr-FR" dirty="0" smtClean="0"/>
              <a:t>5) Mettre en place une veille documentaire</a:t>
            </a:r>
            <a:endParaRPr lang="fr-FR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Etapes de la recherche </a:t>
            </a:r>
            <a:r>
              <a:rPr lang="fr-FR" b="1" dirty="0" smtClean="0">
                <a:solidFill>
                  <a:srgbClr val="FF0000"/>
                </a:solidFill>
              </a:rPr>
              <a:t>documentaire</a:t>
            </a:r>
          </a:p>
          <a:p>
            <a:pPr algn="ctr"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Après avoir analysé et délimité le sujet (</a:t>
            </a:r>
            <a:r>
              <a:rPr lang="fr-FR" dirty="0" smtClean="0">
                <a:solidFill>
                  <a:srgbClr val="FF0000"/>
                </a:solidFill>
              </a:rPr>
              <a:t>Etape1</a:t>
            </a:r>
            <a:r>
              <a:rPr lang="fr-FR" dirty="0" smtClean="0"/>
              <a:t>), il faut</a:t>
            </a:r>
          </a:p>
          <a:p>
            <a:pPr>
              <a:buNone/>
            </a:pPr>
            <a:r>
              <a:rPr lang="fr-FR" dirty="0" smtClean="0"/>
              <a:t>choisir les meilleures sources d'information pour </a:t>
            </a:r>
            <a:r>
              <a:rPr lang="fr-FR" dirty="0" smtClean="0"/>
              <a:t>effectuer la </a:t>
            </a:r>
            <a:r>
              <a:rPr lang="fr-FR" dirty="0" smtClean="0"/>
              <a:t>recherche documentaire (</a:t>
            </a:r>
            <a:r>
              <a:rPr lang="fr-FR" dirty="0" smtClean="0">
                <a:solidFill>
                  <a:srgbClr val="FF0000"/>
                </a:solidFill>
              </a:rPr>
              <a:t>Etape2</a:t>
            </a:r>
            <a:r>
              <a:rPr lang="fr-FR" dirty="0" smtClean="0"/>
              <a:t>). Cette </a:t>
            </a:r>
            <a:r>
              <a:rPr lang="fr-FR" dirty="0" smtClean="0"/>
              <a:t>démarche comprend </a:t>
            </a:r>
            <a:r>
              <a:rPr lang="fr-FR" dirty="0" smtClean="0"/>
              <a:t>deux dimensions :</a:t>
            </a:r>
          </a:p>
          <a:p>
            <a:pPr lvl="1">
              <a:buNone/>
            </a:pPr>
            <a:r>
              <a:rPr lang="fr-FR" dirty="0" smtClean="0"/>
              <a:t>➔ le type de documents que l'on recherche : monographies,</a:t>
            </a:r>
          </a:p>
          <a:p>
            <a:pPr lvl="1">
              <a:buNone/>
            </a:pPr>
            <a:r>
              <a:rPr lang="fr-FR" dirty="0" smtClean="0"/>
              <a:t>articles de revues, thèses, etc.</a:t>
            </a:r>
          </a:p>
          <a:p>
            <a:pPr lvl="1">
              <a:buNone/>
            </a:pPr>
            <a:r>
              <a:rPr lang="fr-FR" dirty="0" smtClean="0"/>
              <a:t>➔ le type de ressources à interroger : catalogues de</a:t>
            </a:r>
          </a:p>
          <a:p>
            <a:pPr lvl="1">
              <a:buNone/>
            </a:pPr>
            <a:r>
              <a:rPr lang="fr-FR" dirty="0" smtClean="0"/>
              <a:t>bibliothèque, bases de données, moteur de recherche du</a:t>
            </a:r>
          </a:p>
          <a:p>
            <a:pPr lvl="1">
              <a:buNone/>
            </a:pPr>
            <a:r>
              <a:rPr lang="fr-FR" dirty="0" smtClean="0"/>
              <a:t>Web, portails spécialisés, </a:t>
            </a:r>
            <a:r>
              <a:rPr lang="fr-FR" dirty="0" err="1" smtClean="0"/>
              <a:t>etc</a:t>
            </a:r>
            <a:endParaRPr lang="fr-FR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Evaluer la qualité des sources (Etape3</a:t>
            </a:r>
            <a:r>
              <a:rPr lang="fr-FR" b="1" dirty="0" smtClean="0">
                <a:solidFill>
                  <a:srgbClr val="FF0000"/>
                </a:solidFill>
              </a:rPr>
              <a:t>)</a:t>
            </a:r>
          </a:p>
          <a:p>
            <a:pPr algn="ctr"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Un travail de recherche doit s’appuyer sur des informations</a:t>
            </a:r>
          </a:p>
          <a:p>
            <a:pPr>
              <a:buNone/>
            </a:pPr>
            <a:r>
              <a:rPr lang="fr-FR" dirty="0" smtClean="0"/>
              <a:t>fiables, surtout lorsque les recherches portent sur des sites</a:t>
            </a:r>
          </a:p>
          <a:p>
            <a:pPr>
              <a:buNone/>
            </a:pPr>
            <a:r>
              <a:rPr lang="fr-FR" dirty="0" smtClean="0"/>
              <a:t>web. Toute information dont on ignore la provenance</a:t>
            </a:r>
          </a:p>
          <a:p>
            <a:pPr>
              <a:buNone/>
            </a:pPr>
            <a:r>
              <a:rPr lang="fr-FR" dirty="0" smtClean="0"/>
              <a:t>devrait a priori être écartée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Les principaux critères de fiabilité des sources:</a:t>
            </a:r>
          </a:p>
          <a:p>
            <a:pPr lvl="1">
              <a:buNone/>
            </a:pPr>
            <a:r>
              <a:rPr lang="fr-FR" dirty="0" smtClean="0"/>
              <a:t>● L'auteur, l'éditeur de la ressource</a:t>
            </a:r>
          </a:p>
          <a:p>
            <a:pPr lvl="1">
              <a:buNone/>
            </a:pPr>
            <a:r>
              <a:rPr lang="fr-FR" dirty="0" smtClean="0"/>
              <a:t>● La date de publication du document</a:t>
            </a:r>
          </a:p>
          <a:p>
            <a:pPr lvl="1">
              <a:buNone/>
            </a:pPr>
            <a:r>
              <a:rPr lang="fr-FR" dirty="0" smtClean="0"/>
              <a:t>● Le domaine de la ressource (adresse URL)</a:t>
            </a:r>
          </a:p>
          <a:p>
            <a:pPr lvl="1">
              <a:buNone/>
            </a:pPr>
            <a:r>
              <a:rPr lang="fr-FR" dirty="0" smtClean="0"/>
              <a:t>● L'objectif du site</a:t>
            </a:r>
          </a:p>
          <a:p>
            <a:pPr lvl="1">
              <a:buNone/>
            </a:pPr>
            <a:r>
              <a:rPr lang="fr-FR" dirty="0" smtClean="0"/>
              <a:t>● La notoriété, l'indice de popularité du site</a:t>
            </a:r>
          </a:p>
          <a:p>
            <a:pPr lvl="1">
              <a:buNone/>
            </a:pPr>
            <a:r>
              <a:rPr lang="fr-FR" dirty="0" smtClean="0"/>
              <a:t>● Le contenu de l'information (structuration, argumentation,</a:t>
            </a:r>
          </a:p>
          <a:p>
            <a:pPr lvl="1">
              <a:buNone/>
            </a:pPr>
            <a:r>
              <a:rPr lang="fr-FR" dirty="0" smtClean="0"/>
              <a:t>sources, etc.)</a:t>
            </a:r>
            <a:endParaRPr lang="fr-FR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fr-FR" b="1" dirty="0" smtClean="0">
              <a:solidFill>
                <a:srgbClr val="FF0000"/>
              </a:solidFill>
            </a:endParaRP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Evaluer </a:t>
            </a:r>
            <a:r>
              <a:rPr lang="fr-FR" b="1" dirty="0" smtClean="0">
                <a:solidFill>
                  <a:srgbClr val="FF0000"/>
                </a:solidFill>
              </a:rPr>
              <a:t>la qualité des sources (Etape3</a:t>
            </a:r>
            <a:r>
              <a:rPr lang="fr-FR" b="1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La sélection des documents doit se faire non seulement en</a:t>
            </a:r>
          </a:p>
          <a:p>
            <a:pPr>
              <a:buNone/>
            </a:pPr>
            <a:r>
              <a:rPr lang="fr-FR" dirty="0" smtClean="0"/>
              <a:t>fonction de leur qualité mais aussi de leur </a:t>
            </a:r>
            <a:r>
              <a:rPr lang="fr-FR" b="1" dirty="0" smtClean="0"/>
              <a:t>pertinence</a:t>
            </a:r>
            <a:r>
              <a:rPr lang="fr-FR" dirty="0" smtClean="0"/>
              <a:t> par</a:t>
            </a:r>
          </a:p>
          <a:p>
            <a:pPr>
              <a:buNone/>
            </a:pPr>
            <a:r>
              <a:rPr lang="fr-FR" dirty="0" smtClean="0"/>
              <a:t>rapport au travail à réaliser. Une exploration rapide peut</a:t>
            </a:r>
          </a:p>
          <a:p>
            <a:pPr>
              <a:buNone/>
            </a:pPr>
            <a:r>
              <a:rPr lang="fr-FR" dirty="0" smtClean="0"/>
              <a:t>suffire pour évaluer la pertinence d'un contenu. Pour cela, il</a:t>
            </a:r>
          </a:p>
          <a:p>
            <a:pPr>
              <a:buNone/>
            </a:pPr>
            <a:r>
              <a:rPr lang="fr-FR" dirty="0" smtClean="0"/>
              <a:t>faudra analyser les éléments suivants 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● Titre du document : pour un livre, il faut regarder celui</a:t>
            </a:r>
          </a:p>
          <a:p>
            <a:pPr>
              <a:buNone/>
            </a:pPr>
            <a:r>
              <a:rPr lang="fr-FR" dirty="0" smtClean="0"/>
              <a:t>figurant sur la page de </a:t>
            </a:r>
            <a:r>
              <a:rPr lang="fr-FR" dirty="0" smtClean="0"/>
              <a:t>titre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● Résumé (abstract) : on le trouve dans la plupart des notices</a:t>
            </a:r>
          </a:p>
          <a:p>
            <a:pPr>
              <a:buNone/>
            </a:pPr>
            <a:r>
              <a:rPr lang="fr-FR" dirty="0" smtClean="0"/>
              <a:t>bibliographiques tirées des bases de données, au début ou à </a:t>
            </a:r>
            <a:r>
              <a:rPr lang="fr-FR" dirty="0" smtClean="0"/>
              <a:t>la fin </a:t>
            </a:r>
            <a:r>
              <a:rPr lang="fr-FR" dirty="0" smtClean="0"/>
              <a:t>des articles de périodiques et souvent au dos des </a:t>
            </a:r>
            <a:r>
              <a:rPr lang="fr-FR" dirty="0" smtClean="0"/>
              <a:t>livres (quatrième </a:t>
            </a:r>
            <a:r>
              <a:rPr lang="fr-FR" dirty="0" smtClean="0"/>
              <a:t>de couverture).</a:t>
            </a:r>
            <a:endParaRPr lang="fr-FR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596743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Extraire et traiter l’information (Etape4</a:t>
            </a:r>
            <a:r>
              <a:rPr lang="fr-FR" b="1" dirty="0" smtClean="0">
                <a:solidFill>
                  <a:srgbClr val="FF0000"/>
                </a:solidFill>
              </a:rPr>
              <a:t>)</a:t>
            </a:r>
          </a:p>
          <a:p>
            <a:pPr algn="ctr"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A partir des documents sélectionnés, prendre des notes, </a:t>
            </a:r>
            <a:r>
              <a:rPr lang="fr-FR" dirty="0" smtClean="0"/>
              <a:t>c’est à dire </a:t>
            </a:r>
            <a:r>
              <a:rPr lang="fr-FR" dirty="0" smtClean="0"/>
              <a:t>sélectionner au sein des documents les informations </a:t>
            </a:r>
            <a:r>
              <a:rPr lang="fr-FR" dirty="0" smtClean="0"/>
              <a:t>les plus </a:t>
            </a:r>
            <a:r>
              <a:rPr lang="fr-FR" dirty="0" smtClean="0"/>
              <a:t>pertinentes. Pour cela, On peut utiliser un </a:t>
            </a:r>
            <a:r>
              <a:rPr lang="fr-FR" dirty="0" smtClean="0"/>
              <a:t>document de collecte</a:t>
            </a:r>
            <a:r>
              <a:rPr lang="fr-FR" dirty="0" smtClean="0"/>
              <a:t>: un document de travail, créé avec un éditeur </a:t>
            </a:r>
            <a:r>
              <a:rPr lang="fr-FR" dirty="0" smtClean="0"/>
              <a:t>de texte</a:t>
            </a:r>
            <a:r>
              <a:rPr lang="fr-FR" dirty="0" smtClean="0"/>
              <a:t>, qui retrace la progression de la recherche grâce </a:t>
            </a:r>
            <a:r>
              <a:rPr lang="fr-FR" dirty="0" smtClean="0"/>
              <a:t>à l’empilement </a:t>
            </a:r>
            <a:r>
              <a:rPr lang="fr-FR" dirty="0" smtClean="0"/>
              <a:t>de copier-coller extraits des documents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Pour ne pas être accusé de plagiat (vol des idées</a:t>
            </a:r>
            <a:r>
              <a:rPr lang="fr-FR" dirty="0" smtClean="0"/>
              <a:t>):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-utiliser les guillemets lorsque tu reprends une ou plusieurs</a:t>
            </a:r>
          </a:p>
          <a:p>
            <a:pPr>
              <a:buNone/>
            </a:pPr>
            <a:r>
              <a:rPr lang="fr-FR" dirty="0" smtClean="0"/>
              <a:t>phrases d’un texte</a:t>
            </a:r>
          </a:p>
          <a:p>
            <a:pPr>
              <a:buNone/>
            </a:pPr>
            <a:r>
              <a:rPr lang="fr-FR" dirty="0" smtClean="0"/>
              <a:t>- citer tes sources (via la bibliographie et les légendes</a:t>
            </a:r>
          </a:p>
          <a:p>
            <a:pPr>
              <a:buNone/>
            </a:pPr>
            <a:r>
              <a:rPr lang="fr-FR" dirty="0" smtClean="0"/>
              <a:t>d’image)</a:t>
            </a:r>
            <a:endParaRPr lang="fr-F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Généralités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 travail de recherche est la construction d’un «objet</a:t>
            </a:r>
          </a:p>
          <a:p>
            <a:r>
              <a:rPr lang="fr-FR" dirty="0" smtClean="0"/>
              <a:t>scientifique». Il consiste à:</a:t>
            </a:r>
          </a:p>
          <a:p>
            <a:r>
              <a:rPr lang="fr-FR" dirty="0" smtClean="0"/>
              <a:t>- explorer un phénomène</a:t>
            </a:r>
          </a:p>
          <a:p>
            <a:r>
              <a:rPr lang="fr-FR" dirty="0" smtClean="0"/>
              <a:t>- résoudre un problème</a:t>
            </a:r>
          </a:p>
          <a:p>
            <a:r>
              <a:rPr lang="fr-FR" dirty="0" smtClean="0"/>
              <a:t>- questionner ou réfuter des résultats fournis dans des</a:t>
            </a:r>
          </a:p>
          <a:p>
            <a:r>
              <a:rPr lang="fr-FR" dirty="0" smtClean="0"/>
              <a:t>travaux antérieurs ou une thèse</a:t>
            </a:r>
          </a:p>
          <a:p>
            <a:r>
              <a:rPr lang="fr-FR" dirty="0" smtClean="0"/>
              <a:t>- expérimenter un nouveau procédé, une nouvelle</a:t>
            </a:r>
          </a:p>
          <a:p>
            <a:r>
              <a:rPr lang="fr-FR" dirty="0" smtClean="0"/>
              <a:t>solution, une nouvelle théorie</a:t>
            </a:r>
          </a:p>
          <a:p>
            <a:r>
              <a:rPr lang="fr-FR" dirty="0" smtClean="0"/>
              <a:t>- appliquer une pratique à un phénomène</a:t>
            </a:r>
          </a:p>
          <a:p>
            <a:r>
              <a:rPr lang="fr-FR" dirty="0" smtClean="0"/>
              <a:t>- de décrire un phénomène</a:t>
            </a:r>
          </a:p>
          <a:p>
            <a:r>
              <a:rPr lang="fr-FR" dirty="0" smtClean="0"/>
              <a:t>- expliquer un phénomène</a:t>
            </a:r>
          </a:p>
          <a:p>
            <a:r>
              <a:rPr lang="fr-FR" dirty="0" smtClean="0"/>
              <a:t>- ou une synthèse de deux ou plusieurs de ces objectifs.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Planifier 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u="sng" dirty="0" smtClean="0"/>
              <a:t>Planifier, c’est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Élaborer </a:t>
            </a:r>
            <a:r>
              <a:rPr lang="fr-FR" dirty="0" smtClean="0"/>
              <a:t>son plan de travail (≠ plan de rédaction);</a:t>
            </a:r>
          </a:p>
          <a:p>
            <a:pPr lvl="1"/>
            <a:r>
              <a:rPr lang="fr-FR" dirty="0" smtClean="0"/>
              <a:t>Prévoir </a:t>
            </a:r>
            <a:r>
              <a:rPr lang="fr-FR" dirty="0" smtClean="0"/>
              <a:t>les étapes et les actions nécessaires avec un timing</a:t>
            </a:r>
          </a:p>
          <a:p>
            <a:pPr lvl="1"/>
            <a:r>
              <a:rPr lang="fr-FR" dirty="0" smtClean="0"/>
              <a:t>précis;</a:t>
            </a:r>
          </a:p>
          <a:p>
            <a:pPr lvl="1"/>
            <a:r>
              <a:rPr lang="fr-FR" dirty="0" smtClean="0"/>
              <a:t>Sorte </a:t>
            </a:r>
            <a:r>
              <a:rPr lang="fr-FR" dirty="0" smtClean="0"/>
              <a:t>de programme ou carte de route bien claire.</a:t>
            </a:r>
          </a:p>
          <a:p>
            <a:r>
              <a:rPr lang="fr-FR" b="1" u="sng" dirty="0" smtClean="0"/>
              <a:t>Pourquoi cette planification?</a:t>
            </a:r>
          </a:p>
          <a:p>
            <a:pPr lvl="1"/>
            <a:r>
              <a:rPr lang="fr-FR" dirty="0" smtClean="0"/>
              <a:t>Maintenir </a:t>
            </a:r>
            <a:r>
              <a:rPr lang="fr-FR" dirty="0" smtClean="0"/>
              <a:t>un rythme régulier</a:t>
            </a:r>
          </a:p>
          <a:p>
            <a:pPr lvl="1"/>
            <a:r>
              <a:rPr lang="fr-FR" dirty="0" smtClean="0"/>
              <a:t>S’assurer </a:t>
            </a:r>
            <a:r>
              <a:rPr lang="fr-FR" dirty="0" smtClean="0"/>
              <a:t>de ne rien oublier (outils, contacts, lecture à faire…)</a:t>
            </a:r>
          </a:p>
          <a:p>
            <a:pPr lvl="1"/>
            <a:r>
              <a:rPr lang="fr-FR" dirty="0" smtClean="0"/>
              <a:t> </a:t>
            </a:r>
            <a:r>
              <a:rPr lang="fr-FR" dirty="0" smtClean="0"/>
              <a:t>Rentabiliser le temps de travail (tout en tenant compte des</a:t>
            </a:r>
          </a:p>
          <a:p>
            <a:pPr lvl="1">
              <a:buNone/>
            </a:pPr>
            <a:r>
              <a:rPr lang="fr-FR" dirty="0" smtClean="0"/>
              <a:t>contraintes familiales, professionnelles, etc.)</a:t>
            </a:r>
          </a:p>
          <a:p>
            <a:pPr lvl="1"/>
            <a:r>
              <a:rPr lang="fr-FR" dirty="0" smtClean="0"/>
              <a:t>Mobiliser </a:t>
            </a:r>
            <a:r>
              <a:rPr lang="fr-FR" dirty="0" smtClean="0"/>
              <a:t>les moyens nécessaires et bien les gérer</a:t>
            </a:r>
          </a:p>
          <a:p>
            <a:pPr lvl="1"/>
            <a:r>
              <a:rPr lang="fr-FR" dirty="0" smtClean="0"/>
              <a:t>Éviter </a:t>
            </a:r>
            <a:r>
              <a:rPr lang="fr-FR" dirty="0" smtClean="0"/>
              <a:t>le stress et la pression de « la date limite » et leur</a:t>
            </a:r>
          </a:p>
          <a:p>
            <a:pPr lvl="1">
              <a:buNone/>
            </a:pPr>
            <a:r>
              <a:rPr lang="fr-FR" dirty="0" smtClean="0"/>
              <a:t>répercussion négative sur la qualité du travail</a:t>
            </a:r>
            <a:endParaRPr lang="fr-FR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Planifier la recherche: comment?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u="sng" dirty="0" smtClean="0"/>
              <a:t>Cette planification consiste à « anticiper » et « piloter » 5</a:t>
            </a:r>
          </a:p>
          <a:p>
            <a:pPr>
              <a:buNone/>
            </a:pPr>
            <a:r>
              <a:rPr lang="fr-FR" b="1" u="sng" dirty="0" smtClean="0"/>
              <a:t>actions fondamentales:</a:t>
            </a:r>
          </a:p>
          <a:p>
            <a:r>
              <a:rPr lang="fr-FR" dirty="0" smtClean="0"/>
              <a:t> Élaboration du projet de recherche (choix de la thématique,</a:t>
            </a:r>
          </a:p>
          <a:p>
            <a:r>
              <a:rPr lang="fr-FR" dirty="0" smtClean="0"/>
              <a:t>délimitation de sujet, fixation des objectifs, etc.);</a:t>
            </a:r>
          </a:p>
          <a:p>
            <a:r>
              <a:rPr lang="fr-FR" dirty="0" smtClean="0"/>
              <a:t> Collecte des données (identification des ressources et de</a:t>
            </a:r>
          </a:p>
          <a:p>
            <a:r>
              <a:rPr lang="fr-FR" dirty="0" smtClean="0"/>
              <a:t>références de base, exploration du terrain, délimitation des</a:t>
            </a:r>
          </a:p>
          <a:p>
            <a:r>
              <a:rPr lang="fr-FR" dirty="0" smtClean="0"/>
              <a:t>sources des données, etc.);</a:t>
            </a:r>
          </a:p>
          <a:p>
            <a:r>
              <a:rPr lang="fr-FR" dirty="0" smtClean="0"/>
              <a:t> Traitement des informations (analyse, confrontation,</a:t>
            </a:r>
          </a:p>
          <a:p>
            <a:r>
              <a:rPr lang="fr-FR" dirty="0" smtClean="0"/>
              <a:t>articulation, synthèse, etc.)</a:t>
            </a:r>
          </a:p>
          <a:p>
            <a:r>
              <a:rPr lang="fr-FR" dirty="0" smtClean="0"/>
              <a:t> Élaboration du dispositif de la réalisation de la recherche</a:t>
            </a:r>
          </a:p>
          <a:p>
            <a:r>
              <a:rPr lang="fr-FR" dirty="0" smtClean="0"/>
              <a:t> Rédaction et révisions du texte (mémoire)</a:t>
            </a:r>
          </a:p>
          <a:p>
            <a:pPr>
              <a:buNone/>
            </a:pPr>
            <a:r>
              <a:rPr lang="fr-FR" dirty="0" smtClean="0">
                <a:solidFill>
                  <a:srgbClr val="FF33CC"/>
                </a:solidFill>
              </a:rPr>
              <a:t>La planification et l’organisation du travail de recherche</a:t>
            </a:r>
          </a:p>
          <a:p>
            <a:pPr>
              <a:buNone/>
            </a:pPr>
            <a:r>
              <a:rPr lang="fr-FR" dirty="0" smtClean="0">
                <a:solidFill>
                  <a:srgbClr val="FF33CC"/>
                </a:solidFill>
              </a:rPr>
              <a:t>relèvent d’un pilotage récursif et non linéaire, doivent être</a:t>
            </a:r>
          </a:p>
          <a:p>
            <a:pPr>
              <a:buNone/>
            </a:pPr>
            <a:r>
              <a:rPr lang="fr-FR" dirty="0" smtClean="0">
                <a:solidFill>
                  <a:srgbClr val="FF33CC"/>
                </a:solidFill>
              </a:rPr>
              <a:t>cohérentes et ouvertes, définies sans être définitives.</a:t>
            </a:r>
            <a:endParaRPr lang="fr-FR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fr-FR" b="1" dirty="0" smtClean="0"/>
              <a:t>Facteurs de remaniement de la</a:t>
            </a:r>
          </a:p>
          <a:p>
            <a:pPr algn="ctr">
              <a:buNone/>
            </a:pPr>
            <a:r>
              <a:rPr lang="fr-FR" b="1" dirty="0" smtClean="0"/>
              <a:t>planification</a:t>
            </a:r>
          </a:p>
          <a:p>
            <a:pPr>
              <a:buNone/>
            </a:pPr>
            <a:r>
              <a:rPr lang="fr-FR" dirty="0" smtClean="0"/>
              <a:t>La planification et l’organisation du travail de recherche</a:t>
            </a:r>
          </a:p>
          <a:p>
            <a:pPr>
              <a:buNone/>
            </a:pPr>
            <a:r>
              <a:rPr lang="fr-FR" dirty="0" smtClean="0"/>
              <a:t>relèvent d’un pilotage récursif et non linéaire, doivent être</a:t>
            </a:r>
          </a:p>
          <a:p>
            <a:pPr>
              <a:buNone/>
            </a:pPr>
            <a:r>
              <a:rPr lang="fr-FR" dirty="0" smtClean="0"/>
              <a:t>cohérentes et ouvertes, définies sans être définitives.</a:t>
            </a:r>
          </a:p>
          <a:p>
            <a:pPr>
              <a:buNone/>
            </a:pPr>
            <a:r>
              <a:rPr lang="fr-FR" dirty="0" smtClean="0"/>
              <a:t>Planification reste modifiable en fonction de:</a:t>
            </a:r>
          </a:p>
          <a:p>
            <a:pPr lvl="1">
              <a:buNone/>
            </a:pPr>
            <a:r>
              <a:rPr lang="fr-FR" dirty="0" smtClean="0"/>
              <a:t>- vos compétences</a:t>
            </a:r>
          </a:p>
          <a:p>
            <a:pPr lvl="1">
              <a:buNone/>
            </a:pPr>
            <a:r>
              <a:rPr lang="fr-FR" dirty="0" smtClean="0"/>
              <a:t>- vos ressources</a:t>
            </a:r>
          </a:p>
          <a:p>
            <a:pPr lvl="1">
              <a:buNone/>
            </a:pPr>
            <a:r>
              <a:rPr lang="fr-FR" dirty="0" smtClean="0"/>
              <a:t>- la littérature</a:t>
            </a:r>
          </a:p>
          <a:p>
            <a:pPr lvl="1">
              <a:buNone/>
            </a:pPr>
            <a:r>
              <a:rPr lang="fr-FR" dirty="0" smtClean="0"/>
              <a:t>- La faisabilité du dispositif</a:t>
            </a:r>
          </a:p>
          <a:p>
            <a:pPr lvl="1">
              <a:buNone/>
            </a:pPr>
            <a:r>
              <a:rPr lang="fr-FR" dirty="0" smtClean="0"/>
              <a:t>- L’accès aux sujets</a:t>
            </a:r>
          </a:p>
          <a:p>
            <a:pPr lvl="1">
              <a:buNone/>
            </a:pPr>
            <a:r>
              <a:rPr lang="fr-FR" dirty="0" smtClean="0"/>
              <a:t>- Les discussions avec le directeur</a:t>
            </a:r>
          </a:p>
          <a:p>
            <a:pPr>
              <a:buNone/>
            </a:pPr>
            <a:r>
              <a:rPr lang="fr-FR" dirty="0" smtClean="0">
                <a:solidFill>
                  <a:srgbClr val="FF33CC"/>
                </a:solidFill>
              </a:rPr>
              <a:t>Il importe d’anticiper les solutions alternatives en cas</a:t>
            </a:r>
          </a:p>
          <a:p>
            <a:pPr>
              <a:buNone/>
            </a:pPr>
            <a:r>
              <a:rPr lang="fr-FR" dirty="0" smtClean="0">
                <a:solidFill>
                  <a:srgbClr val="FF33CC"/>
                </a:solidFill>
              </a:rPr>
              <a:t>d'obstacle lors de l'exécution du plan</a:t>
            </a:r>
            <a:endParaRPr lang="fr-FR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Formuler le problème de </a:t>
            </a:r>
            <a:r>
              <a:rPr lang="fr-FR" b="1" dirty="0" smtClean="0">
                <a:solidFill>
                  <a:srgbClr val="FF0000"/>
                </a:solidFill>
              </a:rPr>
              <a:t>recherche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formuler un problème de recherche, c’est:</a:t>
            </a:r>
          </a:p>
          <a:p>
            <a:pPr>
              <a:buNone/>
            </a:pPr>
            <a:r>
              <a:rPr lang="fr-FR" dirty="0" smtClean="0"/>
              <a:t>- développer et articuler par un enchaînement</a:t>
            </a:r>
          </a:p>
          <a:p>
            <a:pPr>
              <a:buNone/>
            </a:pPr>
            <a:r>
              <a:rPr lang="fr-FR" dirty="0" smtClean="0"/>
              <a:t>d’arguments « une préoccupation majeure »,</a:t>
            </a:r>
          </a:p>
          <a:p>
            <a:pPr>
              <a:buNone/>
            </a:pPr>
            <a:r>
              <a:rPr lang="fr-FR" dirty="0" smtClean="0"/>
              <a:t>- exprimer « ce qui pose problème », « ce qui fait</a:t>
            </a:r>
          </a:p>
          <a:p>
            <a:pPr>
              <a:buNone/>
            </a:pPr>
            <a:r>
              <a:rPr lang="fr-FR" dirty="0" smtClean="0"/>
              <a:t>problème », et qui mérite d’être étudié, élucidé.</a:t>
            </a:r>
          </a:p>
          <a:p>
            <a:pPr>
              <a:buNone/>
            </a:pPr>
            <a:r>
              <a:rPr lang="fr-FR" dirty="0" smtClean="0"/>
              <a:t>- en s’appuyant sur les lectures et les observations</a:t>
            </a:r>
          </a:p>
          <a:p>
            <a:r>
              <a:rPr lang="fr-FR" dirty="0" smtClean="0"/>
              <a:t>préliminaires de terrain,</a:t>
            </a:r>
            <a:endParaRPr lang="fr-F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Délimitation du sujet</a:t>
            </a:r>
          </a:p>
          <a:p>
            <a:pPr>
              <a:buNone/>
            </a:pPr>
            <a:r>
              <a:rPr lang="fr-FR" dirty="0" smtClean="0"/>
              <a:t>Cerner le sujet de recherche = une étape importante qui</a:t>
            </a:r>
          </a:p>
          <a:p>
            <a:pPr>
              <a:buNone/>
            </a:pPr>
            <a:r>
              <a:rPr lang="fr-FR" dirty="0" smtClean="0"/>
              <a:t>permet d’augmenter la validité et la fiabilité de la</a:t>
            </a:r>
          </a:p>
          <a:p>
            <a:pPr>
              <a:buNone/>
            </a:pPr>
            <a:r>
              <a:rPr lang="fr-FR" dirty="0" smtClean="0"/>
              <a:t>recherche.</a:t>
            </a:r>
          </a:p>
          <a:p>
            <a:pPr>
              <a:buNone/>
            </a:pPr>
            <a:r>
              <a:rPr lang="fr-FR" dirty="0" smtClean="0"/>
              <a:t>Avant de se lancer dans la recherche d’information, il</a:t>
            </a:r>
          </a:p>
          <a:p>
            <a:pPr>
              <a:buNone/>
            </a:pPr>
            <a:r>
              <a:rPr lang="fr-FR" dirty="0" smtClean="0"/>
              <a:t>faut au préalable questionner le sujet pour être certain </a:t>
            </a:r>
            <a:r>
              <a:rPr lang="fr-FR" dirty="0" smtClean="0"/>
              <a:t>de bien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- maîtriser le sujet (le vocabulaire, les objectifs…)</a:t>
            </a:r>
          </a:p>
          <a:p>
            <a:pPr>
              <a:buNone/>
            </a:pPr>
            <a:r>
              <a:rPr lang="fr-FR" dirty="0" smtClean="0"/>
              <a:t>- définir les limites du sujet (et donc éviter le hors-sujet)</a:t>
            </a:r>
            <a:endParaRPr lang="fr-F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Délimitation du sujet par questionnement</a:t>
            </a:r>
          </a:p>
          <a:p>
            <a:pPr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QQQOCCP</a:t>
            </a:r>
          </a:p>
          <a:p>
            <a:pPr>
              <a:buNone/>
            </a:pPr>
            <a:r>
              <a:rPr lang="fr-FR" dirty="0" smtClean="0"/>
              <a:t>Qui ? = Quels sont les acteurs, les personnes impliquées ?</a:t>
            </a:r>
          </a:p>
          <a:p>
            <a:pPr>
              <a:buNone/>
            </a:pPr>
            <a:r>
              <a:rPr lang="fr-FR" dirty="0" smtClean="0"/>
              <a:t>Quoi ? = Quels sont les aspects qui m'intéressent ?</a:t>
            </a:r>
          </a:p>
          <a:p>
            <a:pPr>
              <a:buNone/>
            </a:pPr>
            <a:r>
              <a:rPr lang="fr-FR" dirty="0" smtClean="0"/>
              <a:t>Quand ? = Quelle est la période concernée ?</a:t>
            </a:r>
          </a:p>
          <a:p>
            <a:pPr>
              <a:buNone/>
            </a:pPr>
            <a:r>
              <a:rPr lang="fr-FR" dirty="0" smtClean="0"/>
              <a:t>Où ? = Le sujet est-il circonscrit à une zone géographique</a:t>
            </a:r>
          </a:p>
          <a:p>
            <a:pPr>
              <a:buNone/>
            </a:pPr>
            <a:r>
              <a:rPr lang="fr-FR" dirty="0" smtClean="0"/>
              <a:t>précise ?</a:t>
            </a:r>
          </a:p>
          <a:p>
            <a:pPr>
              <a:buNone/>
            </a:pPr>
            <a:r>
              <a:rPr lang="fr-FR" dirty="0" smtClean="0"/>
              <a:t>Comment ? = Quelles approches ou points de vue faut-il</a:t>
            </a:r>
          </a:p>
          <a:p>
            <a:pPr>
              <a:buNone/>
            </a:pPr>
            <a:r>
              <a:rPr lang="fr-FR" dirty="0" smtClean="0"/>
              <a:t>considérer ? (historique, sociologique, économique,</a:t>
            </a:r>
          </a:p>
          <a:p>
            <a:pPr>
              <a:buNone/>
            </a:pPr>
            <a:r>
              <a:rPr lang="fr-FR" dirty="0" smtClean="0"/>
              <a:t>politique, etc.)</a:t>
            </a:r>
          </a:p>
          <a:p>
            <a:pPr>
              <a:buNone/>
            </a:pPr>
            <a:r>
              <a:rPr lang="fr-FR" dirty="0" smtClean="0"/>
              <a:t>Pourquoi ? = Quelle est l'importance du sujet dans le</a:t>
            </a:r>
          </a:p>
          <a:p>
            <a:r>
              <a:rPr lang="fr-FR" dirty="0" smtClean="0"/>
              <a:t>contexte actuel ?</a:t>
            </a:r>
            <a:endParaRPr lang="fr-F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0" y="972321"/>
          <a:ext cx="8572560" cy="5885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429420"/>
              </a:tblGrid>
              <a:tr h="599041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fr-F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Exemple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99041"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Thème général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pratiques d’évaluation numérique</a:t>
                      </a:r>
                      <a:endParaRPr lang="fr-FR" dirty="0"/>
                    </a:p>
                  </a:txBody>
                  <a:tcPr/>
                </a:tc>
              </a:tr>
              <a:tr h="599041"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Sous-thème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L’impact des pratiques d’évaluation numérique</a:t>
                      </a:r>
                      <a:endParaRPr lang="fr-FR" dirty="0"/>
                    </a:p>
                  </a:txBody>
                  <a:tcPr/>
                </a:tc>
              </a:tr>
              <a:tr h="1033961"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Emplacement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L’impact des pratiques d’évaluation numérique à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l’enseignement supérieur</a:t>
                      </a:r>
                      <a:endParaRPr lang="fr-FR" dirty="0"/>
                    </a:p>
                  </a:txBody>
                  <a:tcPr/>
                </a:tc>
              </a:tr>
              <a:tr h="925635"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L’impact des pratiques d’évaluation numérique à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l’enseignement supérieur sur la qualité des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apprentissages</a:t>
                      </a:r>
                      <a:endParaRPr lang="fr-FR" dirty="0"/>
                    </a:p>
                  </a:txBody>
                  <a:tcPr/>
                </a:tc>
              </a:tr>
              <a:tr h="925635"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L’impact des pratiques d’évaluation numérique à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l’enseignement supérieur sur la qualité des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apprentissages pendant la période de confinement</a:t>
                      </a:r>
                      <a:endParaRPr lang="fr-FR" dirty="0"/>
                    </a:p>
                  </a:txBody>
                  <a:tcPr/>
                </a:tc>
              </a:tr>
              <a:tr h="1203325"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Catégories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L’impact des pratiques d’évaluation numérique à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l’enseignement supérieur sur la qualité des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apprentissages des étudiants des disciplines</a:t>
                      </a:r>
                    </a:p>
                    <a:p>
                      <a:r>
                        <a:rPr kumimoji="0"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scientifique pendant la période de confinement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28860" y="357166"/>
            <a:ext cx="4071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Délimitation du sujet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1334</Words>
  <Application>Microsoft Office PowerPoint</Application>
  <PresentationFormat>Affichage à l'écran (4:3)</PresentationFormat>
  <Paragraphs>177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Débit</vt:lpstr>
      <vt:lpstr>Méthodologie générale Pour commencer: planification et opérations préliminaires</vt:lpstr>
      <vt:lpstr>Généralités</vt:lpstr>
      <vt:lpstr>Planifier la recherche</vt:lpstr>
      <vt:lpstr>Planifier la recherche: comment?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Région Occitanie - Pyrénées-Méditerranée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Méthodologie générale Pour commencer: planification et opérations préliminaires</dc:title>
  <dc:creator>loRdi</dc:creator>
  <cp:lastModifiedBy>loRdi</cp:lastModifiedBy>
  <cp:revision>4</cp:revision>
  <dcterms:created xsi:type="dcterms:W3CDTF">2021-02-08T15:54:36Z</dcterms:created>
  <dcterms:modified xsi:type="dcterms:W3CDTF">2021-02-08T16:34:23Z</dcterms:modified>
</cp:coreProperties>
</file>