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1" r:id="rId8"/>
    <p:sldId id="262" r:id="rId9"/>
    <p:sldId id="263"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23/05/2021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Cours SE1 (Gestion de la mémoire)</a:t>
            </a:r>
            <a:endParaRPr lang="fr-FR" dirty="0"/>
          </a:p>
        </p:txBody>
      </p:sp>
      <p:sp>
        <p:nvSpPr>
          <p:cNvPr id="3" name="Sous-titre 2"/>
          <p:cNvSpPr>
            <a:spLocks noGrp="1"/>
          </p:cNvSpPr>
          <p:nvPr>
            <p:ph type="subTitle" idx="1"/>
          </p:nvPr>
        </p:nvSpPr>
        <p:spPr/>
        <p:txBody>
          <a:bodyPr/>
          <a:lstStyle/>
          <a:p>
            <a:r>
              <a:rPr lang="fr-FR" dirty="0" smtClean="0"/>
              <a:t>Mme </a:t>
            </a:r>
            <a:r>
              <a:rPr lang="fr-FR" dirty="0" err="1" smtClean="0"/>
              <a:t>Benotmane</a:t>
            </a:r>
            <a:endParaRPr lang="fr-FR" dirty="0"/>
          </a:p>
        </p:txBody>
      </p:sp>
      <p:sp>
        <p:nvSpPr>
          <p:cNvPr id="5" name="ZoneTexte 4"/>
          <p:cNvSpPr txBox="1"/>
          <p:nvPr/>
        </p:nvSpPr>
        <p:spPr>
          <a:xfrm>
            <a:off x="2195736" y="188640"/>
            <a:ext cx="6948264" cy="1754326"/>
          </a:xfrm>
          <a:prstGeom prst="rect">
            <a:avLst/>
          </a:prstGeom>
          <a:noFill/>
        </p:spPr>
        <p:txBody>
          <a:bodyPr wrap="square" rtlCol="0">
            <a:spAutoFit/>
          </a:bodyPr>
          <a:lstStyle/>
          <a:p>
            <a:pPr algn="ctr"/>
            <a:r>
              <a:rPr lang="fr-FR" dirty="0"/>
              <a:t>République Algérienne Démocratique et </a:t>
            </a:r>
            <a:r>
              <a:rPr lang="fr-FR" dirty="0" smtClean="0"/>
              <a:t>Populaire</a:t>
            </a:r>
            <a:endParaRPr lang="fr-FR" b="1" dirty="0" smtClean="0"/>
          </a:p>
          <a:p>
            <a:pPr algn="ctr"/>
            <a:r>
              <a:rPr lang="fr-FR" dirty="0" smtClean="0"/>
              <a:t>Ministère de l’Enseignement Supérieur et de la Recherche Scientifique</a:t>
            </a:r>
            <a:endParaRPr lang="fr-FR" b="1" dirty="0" smtClean="0"/>
          </a:p>
          <a:p>
            <a:pPr algn="ctr"/>
            <a:r>
              <a:rPr lang="fr-FR" dirty="0" smtClean="0"/>
              <a:t>              </a:t>
            </a:r>
            <a:r>
              <a:rPr lang="fr-FR" dirty="0"/>
              <a:t>Centre Universitaire de </a:t>
            </a:r>
            <a:r>
              <a:rPr lang="fr-FR" dirty="0" err="1"/>
              <a:t>Relizane</a:t>
            </a:r>
            <a:endParaRPr lang="fr-FR" dirty="0"/>
          </a:p>
          <a:p>
            <a:pPr algn="ctr"/>
            <a:r>
              <a:rPr lang="fr-FR" dirty="0"/>
              <a:t>          Institut des Sciences et Technologies</a:t>
            </a:r>
          </a:p>
          <a:p>
            <a:pPr algn="ctr"/>
            <a:r>
              <a:rPr lang="fr-FR" dirty="0"/>
              <a:t>          Département d’Informatique</a:t>
            </a:r>
          </a:p>
          <a:p>
            <a:pPr algn="ct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1.2.3. Stratégie du pire qui convient (</a:t>
            </a:r>
            <a:r>
              <a:rPr lang="fr-FR" dirty="0" err="1" smtClean="0"/>
              <a:t>Worst</a:t>
            </a:r>
            <a:r>
              <a:rPr lang="fr-FR" dirty="0" smtClean="0"/>
              <a:t> Fit)</a:t>
            </a:r>
            <a:endParaRPr lang="fr-FR" dirty="0"/>
          </a:p>
        </p:txBody>
      </p:sp>
      <p:sp>
        <p:nvSpPr>
          <p:cNvPr id="3" name="Espace réservé du contenu 2"/>
          <p:cNvSpPr>
            <a:spLocks noGrp="1"/>
          </p:cNvSpPr>
          <p:nvPr>
            <p:ph idx="1"/>
          </p:nvPr>
        </p:nvSpPr>
        <p:spPr/>
        <p:txBody>
          <a:bodyPr/>
          <a:lstStyle/>
          <a:p>
            <a:pPr>
              <a:buNone/>
            </a:pPr>
            <a:r>
              <a:rPr lang="fr-FR" dirty="0" smtClean="0"/>
              <a:t>Les partition sont triées selon leurs tailles par ordre décroissant et le système alloue au processus la partition de plus grande taille.</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1.3- Partitions contiguës Siamoises (Buddy system)</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fr-FR" dirty="0" smtClean="0"/>
              <a:t>     La mémoire est allouée en unités qui sont des puissances de 2. Initialement, il existe une seule unité comprenant toute la mémoire. Lorsque de la mémoire doit être attribuée à un processus, ce dernier reçoit une unité de mémoire dont la taille est la plus petite puissance de 2 supérieure à la taille du processus. S'il n'existe aucune unité de cette taille, la plus petite unité disponible supérieure au processus est divisée en deux unités "siamoises" de la moitié de la taille de l'original. La division se poursuit jusqu'à l'obtention de la taille appropriée. De même deux unités siamoises libres sont combinées pour obtenir une unité plus grande.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1.4- </a:t>
            </a:r>
            <a:r>
              <a:rPr lang="fr-FR" dirty="0" err="1" smtClean="0"/>
              <a:t>Ré-allocation</a:t>
            </a:r>
            <a:r>
              <a:rPr lang="fr-FR" dirty="0" smtClean="0"/>
              <a:t> et protection</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fr-FR" dirty="0" smtClean="0"/>
              <a:t>Elle consiste à équiper l'ordinateur avec deux registres matériels particuliers, appelés registres de base et de limite. Quand un processus est activé, le registre de base est chargé avec l'adresse de départ de la partition, et le registre de limite est chargé avec la longueur de la partition. Les adresses sont comparées avec la valeur du registre de limite, afin d'assurer qu'elles ne référenceront pas une adresse hors de la partition courante. La valeur du registre base est ajoutée à toutes les adresses mémoire générées automatiquement avant qu'elles ne soient envoyées en mémoire.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1.5- Swap</a:t>
            </a:r>
            <a:endParaRPr lang="fr-FR" dirty="0"/>
          </a:p>
        </p:txBody>
      </p:sp>
      <p:sp>
        <p:nvSpPr>
          <p:cNvPr id="3" name="Espace réservé du contenu 2"/>
          <p:cNvSpPr>
            <a:spLocks noGrp="1"/>
          </p:cNvSpPr>
          <p:nvPr>
            <p:ph idx="1"/>
          </p:nvPr>
        </p:nvSpPr>
        <p:spPr/>
        <p:txBody>
          <a:bodyPr>
            <a:normAutofit/>
          </a:bodyPr>
          <a:lstStyle/>
          <a:p>
            <a:pPr>
              <a:buNone/>
            </a:pPr>
            <a:r>
              <a:rPr lang="fr-FR" dirty="0" smtClean="0"/>
              <a:t>La stratégie la plus simple, appelée va-et-vient (swap) elle consiste à considérer chaque processus dans son intégralité: en cas de réquisition du processeur, le programme en cours doit être sauvegardé sur disque avant le chargement en mémoire principale de son successeur, dans sa totalité, pour exécution.</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1.6- Fragmentation</a:t>
            </a:r>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dirty="0" smtClean="0"/>
              <a:t>Fragmentation interne: Soient un programme de taille M et une partition de taille N (partition fixe). Si la partition est allouée au programme avec N&gt;M alors la partie non occupée par le programme est appelée fragmentation interne. </a:t>
            </a:r>
          </a:p>
          <a:p>
            <a:pPr>
              <a:buNone/>
            </a:pPr>
            <a:r>
              <a:rPr lang="fr-FR" dirty="0" smtClean="0"/>
              <a:t>Fragmentation externe: Soit un programme de taille M. Si toute partition libre est de taille Pi telle que</a:t>
            </a:r>
          </a:p>
          <a:p>
            <a:pPr>
              <a:buNone/>
            </a:pPr>
            <a:endParaRPr lang="fr-FR" dirty="0" smtClean="0"/>
          </a:p>
          <a:p>
            <a:pPr>
              <a:buNone/>
            </a:pPr>
            <a:endParaRPr lang="fr-FR" dirty="0" smtClean="0"/>
          </a:p>
          <a:p>
            <a:pPr>
              <a:buNone/>
            </a:pPr>
            <a:r>
              <a:rPr lang="fr-FR" dirty="0" smtClean="0"/>
              <a:t> On dit qu'il y a fragmentation externe. La mémoire est fragmentée en un grand nombre de petits trous. </a:t>
            </a:r>
            <a:endParaRPr lang="fr-FR" dirty="0"/>
          </a:p>
        </p:txBody>
      </p:sp>
      <p:graphicFrame>
        <p:nvGraphicFramePr>
          <p:cNvPr id="4" name="Objet 3"/>
          <p:cNvGraphicFramePr>
            <a:graphicFrameLocks noChangeAspect="1"/>
          </p:cNvGraphicFramePr>
          <p:nvPr/>
        </p:nvGraphicFramePr>
        <p:xfrm>
          <a:off x="2555776" y="4437111"/>
          <a:ext cx="1440160" cy="816091"/>
        </p:xfrm>
        <a:graphic>
          <a:graphicData uri="http://schemas.openxmlformats.org/presentationml/2006/ole">
            <mc:AlternateContent xmlns:mc="http://schemas.openxmlformats.org/markup-compatibility/2006">
              <mc:Choice xmlns:v="urn:schemas-microsoft-com:vml" Requires="v">
                <p:oleObj spid="_x0000_s1027" name="Equation" r:id="rId3" imgW="761760" imgH="431640" progId="Equation.DSMT4">
                  <p:embed/>
                </p:oleObj>
              </mc:Choice>
              <mc:Fallback>
                <p:oleObj name="Equation" r:id="rId3" imgW="761760" imgH="431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4437111"/>
                        <a:ext cx="1440160" cy="8160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 les partitions multiples non contigües </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2.1. Pagination:</a:t>
            </a:r>
          </a:p>
          <a:p>
            <a:pPr>
              <a:buNone/>
            </a:pPr>
            <a:r>
              <a:rPr lang="fr-FR" dirty="0" smtClean="0"/>
              <a:t> La solution apportée par les mécanismes de pagination consiste à découper l'espace adressable, ou espace virtuel, en zones de taille fixe appelée pages. La mémoire réelle est également découpée en cases (frame en anglais) ayant la taille d'une page de sorte que chaque page peut être implantée dans n'importe quelle case de la mémoire réelle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2.2. segmentation</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La segmentation est analogue à la pagination sauf que la taille d'un segment est variable. L'espace d'adressage logique est divisé en un ensemble de segments. L'avantage de la segmentation par rapport à la pagination, est que les segments peuvent refléter une vision logique du programme. Par exemple chaque segment peut représenter un module de programme généré au moment de la compilation. </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2.3. segmentation paginée</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Adressage en segmentation paginée L'adressage est composé de deux niveaux : Le niveau segment et Le niveau page Chaque segment est un espace linéaire d'adressage logiques. Il est découpé en pages. Une adresse est formée de trois parties : (s, p, d')</a:t>
            </a:r>
          </a:p>
          <a:p>
            <a:pPr>
              <a:buNone/>
            </a:pPr>
            <a:r>
              <a:rPr lang="fr-FR" dirty="0" smtClean="0"/>
              <a:t> s : numéro du segment </a:t>
            </a:r>
          </a:p>
          <a:p>
            <a:pPr>
              <a:buNone/>
            </a:pPr>
            <a:r>
              <a:rPr lang="fr-FR" dirty="0" smtClean="0"/>
              <a:t> p : numéro de page </a:t>
            </a:r>
          </a:p>
          <a:p>
            <a:pPr>
              <a:buNone/>
            </a:pPr>
            <a:r>
              <a:rPr lang="fr-FR" dirty="0" smtClean="0"/>
              <a:t>d : déplacement dans la page</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smtClean="0"/>
              <a:t>Comme nous l’avons expliqué auparavant, chaque processus est chargé en mémoire et possède sa propre structure, et vu que plusieurs processus sont chargés simultanément, le système d’exploitation doit assurer l’allocation de l’espace mémoire à chaque processus, d’où son rôle très important de la gestion de la mémoire.</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Monoprogrammation</a:t>
            </a:r>
            <a:endParaRPr lang="fr-FR" dirty="0"/>
          </a:p>
        </p:txBody>
      </p:sp>
      <p:sp>
        <p:nvSpPr>
          <p:cNvPr id="3" name="Espace réservé du contenu 2"/>
          <p:cNvSpPr>
            <a:spLocks noGrp="1"/>
          </p:cNvSpPr>
          <p:nvPr>
            <p:ph idx="1"/>
          </p:nvPr>
        </p:nvSpPr>
        <p:spPr/>
        <p:txBody>
          <a:bodyPr/>
          <a:lstStyle/>
          <a:p>
            <a:pPr>
              <a:buNone/>
            </a:pPr>
            <a:r>
              <a:rPr lang="fr-FR" dirty="0" smtClean="0"/>
              <a:t>   En faisant le plus simple possible, il s’agit d'exécuter un seul programme à la fois, dans ce cas la mémoire est partagée entre le programme en cours d’exécution et le système d'exploitation (devant s’exécuter comme programme de base).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multiprogrammation</a:t>
            </a:r>
            <a:endParaRPr lang="fr-FR" dirty="0"/>
          </a:p>
        </p:txBody>
      </p:sp>
      <p:sp>
        <p:nvSpPr>
          <p:cNvPr id="3" name="Espace réservé du contenu 2"/>
          <p:cNvSpPr>
            <a:spLocks noGrp="1"/>
          </p:cNvSpPr>
          <p:nvPr>
            <p:ph idx="1"/>
          </p:nvPr>
        </p:nvSpPr>
        <p:spPr/>
        <p:txBody>
          <a:bodyPr>
            <a:normAutofit/>
          </a:bodyPr>
          <a:lstStyle/>
          <a:p>
            <a:pPr>
              <a:buNone/>
            </a:pPr>
            <a:r>
              <a:rPr lang="fr-FR" dirty="0" smtClean="0"/>
              <a:t>  Ce mode correspond au fonctionnement plus récent, il s’git ici de partager la mémoire entre plusieurs programme en exécution. Pour cela, la mémoire est divisée en partions.</a:t>
            </a:r>
          </a:p>
          <a:p>
            <a:pPr>
              <a:buNone/>
            </a:pPr>
            <a:r>
              <a:rPr lang="fr-FR" dirty="0" smtClean="0"/>
              <a:t> Dans la multiprogrammation, nous distinguons:</a:t>
            </a:r>
          </a:p>
          <a:p>
            <a:pPr>
              <a:buNone/>
            </a:pPr>
            <a:r>
              <a:rPr lang="fr-FR" dirty="0" smtClean="0"/>
              <a:t>1- les partitions multiples contigües.</a:t>
            </a:r>
          </a:p>
          <a:p>
            <a:pPr>
              <a:buNone/>
            </a:pPr>
            <a:r>
              <a:rPr lang="fr-FR" dirty="0" smtClean="0"/>
              <a:t>2- les partitions multiples non contigües. </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partition multiples </a:t>
            </a:r>
            <a:r>
              <a:rPr lang="fr-FR" dirty="0" err="1" smtClean="0"/>
              <a:t>contigues</a:t>
            </a:r>
            <a:r>
              <a:rPr lang="fr-FR" dirty="0" smtClean="0"/>
              <a:t>.</a:t>
            </a:r>
            <a:endParaRPr lang="fr-FR" dirty="0"/>
          </a:p>
        </p:txBody>
      </p:sp>
      <p:sp>
        <p:nvSpPr>
          <p:cNvPr id="3" name="Espace réservé du contenu 2"/>
          <p:cNvSpPr>
            <a:spLocks noGrp="1"/>
          </p:cNvSpPr>
          <p:nvPr>
            <p:ph idx="1"/>
          </p:nvPr>
        </p:nvSpPr>
        <p:spPr/>
        <p:txBody>
          <a:bodyPr>
            <a:normAutofit fontScale="92500"/>
          </a:bodyPr>
          <a:lstStyle/>
          <a:p>
            <a:pPr>
              <a:buNone/>
            </a:pPr>
            <a:r>
              <a:rPr lang="fr-FR" dirty="0" smtClean="0"/>
              <a:t>Dans ce mode, les partitions peuvent êtres allouées de deux manières. Pour cela, nous distinguons:</a:t>
            </a:r>
          </a:p>
          <a:p>
            <a:pPr>
              <a:buNone/>
            </a:pPr>
            <a:r>
              <a:rPr lang="fr-FR" dirty="0" smtClean="0"/>
              <a:t>1- les partitions multiples contigües fixe.</a:t>
            </a:r>
          </a:p>
          <a:p>
            <a:pPr>
              <a:buNone/>
            </a:pPr>
            <a:r>
              <a:rPr lang="fr-FR" dirty="0" smtClean="0"/>
              <a:t>2- les partitions multiples contigües dynamiques. </a:t>
            </a:r>
          </a:p>
          <a:p>
            <a:pPr>
              <a:buNone/>
            </a:pPr>
            <a:r>
              <a:rPr lang="fr-FR" dirty="0" smtClean="0"/>
              <a:t>les  partitions </a:t>
            </a:r>
            <a:r>
              <a:rPr lang="fr-FR" dirty="0" err="1" smtClean="0"/>
              <a:t>contigues</a:t>
            </a:r>
            <a:r>
              <a:rPr lang="fr-FR" dirty="0" smtClean="0"/>
              <a:t> siamoise.</a:t>
            </a:r>
          </a:p>
          <a:p>
            <a:pPr>
              <a:buNone/>
            </a:pPr>
            <a:r>
              <a:rPr lang="fr-FR" dirty="0" smtClean="0"/>
              <a:t>3- </a:t>
            </a:r>
            <a:r>
              <a:rPr lang="fr-FR" dirty="0" err="1" smtClean="0"/>
              <a:t>Realocation</a:t>
            </a:r>
            <a:r>
              <a:rPr lang="fr-FR" dirty="0" smtClean="0"/>
              <a:t> et protection.</a:t>
            </a:r>
          </a:p>
          <a:p>
            <a:pPr>
              <a:buNone/>
            </a:pPr>
            <a:r>
              <a:rPr lang="fr-FR" dirty="0" smtClean="0"/>
              <a:t>4- swap</a:t>
            </a:r>
          </a:p>
          <a:p>
            <a:pPr>
              <a:buNone/>
            </a:pPr>
            <a:r>
              <a:rPr lang="fr-FR" dirty="0" smtClean="0"/>
              <a:t>5-fragmentation</a:t>
            </a:r>
          </a:p>
          <a:p>
            <a:pPr>
              <a:buNone/>
            </a:pPr>
            <a:endParaRPr lang="fr-FR" dirty="0" smtClean="0"/>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1.1- Partitions multiples contigües fixe </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   Dans cette stratégie la mémoire est divisée en n partitions de tailles fixes au lancement du système. Le système d'exploitation maintient une table contenant l’adresse de la partition, sa taille et son état (allouée ou pas). </a:t>
            </a:r>
          </a:p>
          <a:p>
            <a:pPr>
              <a:buNone/>
            </a:pPr>
            <a:r>
              <a:rPr lang="fr-FR" dirty="0" smtClean="0"/>
              <a:t>Pour gérer l’allocation des processus aux différente partitions, il existe deux façons:</a:t>
            </a:r>
          </a:p>
          <a:p>
            <a:pPr>
              <a:buNone/>
            </a:pPr>
            <a:r>
              <a:rPr lang="fr-FR" dirty="0" smtClean="0"/>
              <a:t>Files d’attente séparées: Chaque partition est dotée d’une file d’attente à son entrée.</a:t>
            </a:r>
          </a:p>
          <a:p>
            <a:pPr>
              <a:buNone/>
            </a:pPr>
            <a:r>
              <a:rPr lang="fr-FR" dirty="0" smtClean="0"/>
              <a:t>Files d’attentes communes: ou une seule file est gérée par le système.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1.2- Partitions multiples contigües dynamiques </a:t>
            </a:r>
            <a:endParaRPr lang="fr-FR" dirty="0"/>
          </a:p>
        </p:txBody>
      </p:sp>
      <p:sp>
        <p:nvSpPr>
          <p:cNvPr id="3" name="Espace réservé du contenu 2"/>
          <p:cNvSpPr>
            <a:spLocks noGrp="1"/>
          </p:cNvSpPr>
          <p:nvPr>
            <p:ph idx="1"/>
          </p:nvPr>
        </p:nvSpPr>
        <p:spPr/>
        <p:txBody>
          <a:bodyPr/>
          <a:lstStyle/>
          <a:p>
            <a:pPr>
              <a:buNone/>
            </a:pPr>
            <a:r>
              <a:rPr lang="fr-FR" dirty="0" smtClean="0"/>
              <a:t>Dans ce mode de partitionnement, l’espace est alloué dynamiquement selon l’arrivée des requêtes.</a:t>
            </a:r>
          </a:p>
          <a:p>
            <a:pPr>
              <a:buNone/>
            </a:pPr>
            <a:r>
              <a:rPr lang="fr-FR" dirty="0" smtClean="0"/>
              <a:t>Plusieurs stratégies ont été proposées pour l’allocation des processus à l’espace mémoire correspondant:</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1.2.1. Stratégie du premier qui convient (First Fit)</a:t>
            </a:r>
            <a:endParaRPr lang="fr-FR" dirty="0"/>
          </a:p>
        </p:txBody>
      </p:sp>
      <p:sp>
        <p:nvSpPr>
          <p:cNvPr id="3" name="Espace réservé du contenu 2"/>
          <p:cNvSpPr>
            <a:spLocks noGrp="1"/>
          </p:cNvSpPr>
          <p:nvPr>
            <p:ph idx="1"/>
          </p:nvPr>
        </p:nvSpPr>
        <p:spPr/>
        <p:txBody>
          <a:bodyPr>
            <a:normAutofit/>
          </a:bodyPr>
          <a:lstStyle/>
          <a:p>
            <a:pPr>
              <a:buNone/>
            </a:pPr>
            <a:r>
              <a:rPr lang="fr-FR" dirty="0" smtClean="0"/>
              <a:t>    Dans cette stratégies, les adresses des partitions libres sont triées par ordre croissant. Le système commence sa recherche par la plus petite et alloue au processus en attente, la partition supérieur ou égale à sa taille.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1.2.2. Stratégie du meilleur qui convient (Best </a:t>
            </a:r>
            <a:r>
              <a:rPr lang="fr-FR" dirty="0" err="1" smtClean="0"/>
              <a:t>Fist</a:t>
            </a:r>
            <a:r>
              <a:rPr lang="fr-FR" dirty="0" smtClean="0"/>
              <a:t>) </a:t>
            </a:r>
            <a:endParaRPr lang="fr-FR" dirty="0"/>
          </a:p>
        </p:txBody>
      </p:sp>
      <p:sp>
        <p:nvSpPr>
          <p:cNvPr id="3" name="Espace réservé du contenu 2"/>
          <p:cNvSpPr>
            <a:spLocks noGrp="1"/>
          </p:cNvSpPr>
          <p:nvPr>
            <p:ph idx="1"/>
          </p:nvPr>
        </p:nvSpPr>
        <p:spPr/>
        <p:txBody>
          <a:bodyPr>
            <a:normAutofit/>
          </a:bodyPr>
          <a:lstStyle/>
          <a:p>
            <a:pPr>
              <a:buNone/>
            </a:pPr>
            <a:r>
              <a:rPr lang="fr-FR" dirty="0" smtClean="0"/>
              <a:t>   Dans cette stratégie, le tri se fait selon la taille de la partition. Dans ce cas, le système commence par la plus petite des partitions toujours en respectant la condition quelle soit égale ou supérieur a la taille du processus en attente.</a:t>
            </a:r>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1092</Words>
  <Application>Microsoft Office PowerPoint</Application>
  <PresentationFormat>Affichage à l'écran (4:3)</PresentationFormat>
  <Paragraphs>59</Paragraphs>
  <Slides>17</Slides>
  <Notes>0</Notes>
  <HiddenSlides>0</HiddenSlides>
  <MMClips>0</MMClips>
  <ScaleCrop>false</ScaleCrop>
  <HeadingPairs>
    <vt:vector size="8" baseType="variant">
      <vt:variant>
        <vt:lpstr>Polices utilisées</vt:lpstr>
      </vt:variant>
      <vt:variant>
        <vt:i4>2</vt:i4>
      </vt: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21" baseType="lpstr">
      <vt:lpstr>Arial</vt:lpstr>
      <vt:lpstr>Calibri</vt:lpstr>
      <vt:lpstr>Thème Office</vt:lpstr>
      <vt:lpstr>Equation</vt:lpstr>
      <vt:lpstr>Cours SE1 (Gestion de la mémoire)</vt:lpstr>
      <vt:lpstr>Présentation PowerPoint</vt:lpstr>
      <vt:lpstr>La Monoprogrammation</vt:lpstr>
      <vt:lpstr>La multiprogrammation</vt:lpstr>
      <vt:lpstr>1- partition multiples contigues.</vt:lpstr>
      <vt:lpstr>1.1- Partitions multiples contigües fixe </vt:lpstr>
      <vt:lpstr>1.2- Partitions multiples contigües dynamiques </vt:lpstr>
      <vt:lpstr>1.2.1. Stratégie du premier qui convient (First Fit)</vt:lpstr>
      <vt:lpstr>1.2.2. Stratégie du meilleur qui convient (Best Fist) </vt:lpstr>
      <vt:lpstr>1.2.3. Stratégie du pire qui convient (Worst Fit)</vt:lpstr>
      <vt:lpstr>1.3- Partitions contiguës Siamoises (Buddy system)</vt:lpstr>
      <vt:lpstr>1.4- Ré-allocation et protection</vt:lpstr>
      <vt:lpstr>1.5- Swap</vt:lpstr>
      <vt:lpstr>1.6- Fragmentation</vt:lpstr>
      <vt:lpstr>2- les partitions multiples non contigües </vt:lpstr>
      <vt:lpstr>2.2. segmentation</vt:lpstr>
      <vt:lpstr>2.3. segmentation paginée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SE1 (Gestion de la mémoire)</dc:title>
  <dc:creator>zineb1</dc:creator>
  <cp:lastModifiedBy>TTM</cp:lastModifiedBy>
  <cp:revision>11</cp:revision>
  <dcterms:created xsi:type="dcterms:W3CDTF">2020-03-16T10:58:37Z</dcterms:created>
  <dcterms:modified xsi:type="dcterms:W3CDTF">2021-05-23T13:05:48Z</dcterms:modified>
</cp:coreProperties>
</file>