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322" r:id="rId2"/>
    <p:sldId id="286" r:id="rId3"/>
    <p:sldId id="287" r:id="rId4"/>
    <p:sldId id="323" r:id="rId5"/>
    <p:sldId id="280" r:id="rId6"/>
    <p:sldId id="281" r:id="rId7"/>
    <p:sldId id="283" r:id="rId8"/>
    <p:sldId id="324" r:id="rId9"/>
    <p:sldId id="325" r:id="rId10"/>
    <p:sldId id="326" r:id="rId11"/>
    <p:sldId id="327" r:id="rId12"/>
    <p:sldId id="328" r:id="rId13"/>
    <p:sldId id="329" r:id="rId14"/>
    <p:sldId id="330"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9" r:id="rId48"/>
    <p:sldId id="380" r:id="rId49"/>
    <p:sldId id="382" r:id="rId50"/>
    <p:sldId id="383" r:id="rId51"/>
    <p:sldId id="384" r:id="rId52"/>
    <p:sldId id="385" r:id="rId53"/>
    <p:sldId id="386" r:id="rId54"/>
    <p:sldId id="387" r:id="rId55"/>
    <p:sldId id="388" r:id="rId56"/>
    <p:sldId id="389" r:id="rId57"/>
    <p:sldId id="390" r:id="rId58"/>
    <p:sldId id="391" r:id="rId59"/>
    <p:sldId id="392" r:id="rId60"/>
    <p:sldId id="393" r:id="rId61"/>
    <p:sldId id="394" r:id="rId62"/>
    <p:sldId id="395" r:id="rId63"/>
    <p:sldId id="396" r:id="rId64"/>
    <p:sldId id="397" r:id="rId65"/>
    <p:sldId id="398" r:id="rId66"/>
    <p:sldId id="400" r:id="rId67"/>
    <p:sldId id="401" r:id="rId68"/>
    <p:sldId id="402" r:id="rId69"/>
    <p:sldId id="403" r:id="rId70"/>
    <p:sldId id="404" r:id="rId71"/>
    <p:sldId id="405" r:id="rId72"/>
    <p:sldId id="406" r:id="rId73"/>
    <p:sldId id="407" r:id="rId74"/>
    <p:sldId id="408" r:id="rId75"/>
    <p:sldId id="409" r:id="rId76"/>
    <p:sldId id="410" r:id="rId77"/>
    <p:sldId id="411" r:id="rId78"/>
    <p:sldId id="412" r:id="rId79"/>
    <p:sldId id="413" r:id="rId80"/>
    <p:sldId id="414" r:id="rId81"/>
    <p:sldId id="415" r:id="rId82"/>
    <p:sldId id="416" r:id="rId83"/>
    <p:sldId id="417" r:id="rId84"/>
    <p:sldId id="418" r:id="rId85"/>
    <p:sldId id="419" r:id="rId86"/>
    <p:sldId id="420" r:id="rId87"/>
    <p:sldId id="421" r:id="rId88"/>
    <p:sldId id="422" r:id="rId89"/>
    <p:sldId id="423" r:id="rId9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555B7-4A0C-44C7-A1B7-472CFBF336A2}" type="datetimeFigureOut">
              <a:rPr lang="fr-FR" smtClean="0"/>
              <a:t>08/04/2019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F6C2D-61E3-4E97-AE48-211CBB81C604}" type="slidenum">
              <a:rPr lang="fr-FR" smtClean="0"/>
              <a:t>‹N°›</a:t>
            </a:fld>
            <a:endParaRPr lang="fr-FR"/>
          </a:p>
        </p:txBody>
      </p:sp>
    </p:spTree>
    <p:extLst>
      <p:ext uri="{BB962C8B-B14F-4D97-AF65-F5344CB8AC3E}">
        <p14:creationId xmlns:p14="http://schemas.microsoft.com/office/powerpoint/2010/main" val="3742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002DF0-F4AA-4617-A6D6-B77AA590C0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4D498E6-BBBA-4B64-B5D1-63BD6674D4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60F6E25-1A9A-41BB-BAF1-C64679F1E28D}"/>
              </a:ext>
            </a:extLst>
          </p:cNvPr>
          <p:cNvSpPr>
            <a:spLocks noGrp="1"/>
          </p:cNvSpPr>
          <p:nvPr>
            <p:ph type="dt" sz="half" idx="10"/>
          </p:nvPr>
        </p:nvSpPr>
        <p:spPr/>
        <p:txBody>
          <a:bodyPr/>
          <a:lstStyle/>
          <a:p>
            <a:fld id="{6049C729-3286-4E38-9FCE-88613BDD3545}" type="datetime1">
              <a:rPr lang="fr-FR" smtClean="0"/>
              <a:t>08/04/2019</a:t>
            </a:fld>
            <a:endParaRPr lang="fr-FR"/>
          </a:p>
        </p:txBody>
      </p:sp>
      <p:sp>
        <p:nvSpPr>
          <p:cNvPr id="5" name="Espace réservé du pied de page 4">
            <a:extLst>
              <a:ext uri="{FF2B5EF4-FFF2-40B4-BE49-F238E27FC236}">
                <a16:creationId xmlns:a16="http://schemas.microsoft.com/office/drawing/2014/main" id="{BF0D96C8-8717-41F0-8795-2FA38A1837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76D1F8-A2BE-4E9A-B6BE-5AF4202FCB25}"/>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166581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93AE4-9A07-478F-A422-F7F153EF17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F1E1A69-7EDA-4460-BB0C-4426631A07C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E78CF9-D9CA-41F1-824E-05BF091F7BAA}"/>
              </a:ext>
            </a:extLst>
          </p:cNvPr>
          <p:cNvSpPr>
            <a:spLocks noGrp="1"/>
          </p:cNvSpPr>
          <p:nvPr>
            <p:ph type="dt" sz="half" idx="10"/>
          </p:nvPr>
        </p:nvSpPr>
        <p:spPr/>
        <p:txBody>
          <a:bodyPr/>
          <a:lstStyle/>
          <a:p>
            <a:fld id="{A75747DE-20C8-41E6-8571-9E75A9CEF69D}" type="datetime1">
              <a:rPr lang="fr-FR" smtClean="0"/>
              <a:t>08/04/2019</a:t>
            </a:fld>
            <a:endParaRPr lang="fr-FR"/>
          </a:p>
        </p:txBody>
      </p:sp>
      <p:sp>
        <p:nvSpPr>
          <p:cNvPr id="5" name="Espace réservé du pied de page 4">
            <a:extLst>
              <a:ext uri="{FF2B5EF4-FFF2-40B4-BE49-F238E27FC236}">
                <a16:creationId xmlns:a16="http://schemas.microsoft.com/office/drawing/2014/main" id="{386081F8-1EC6-4636-A4FB-AEC6918E93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C3FDDE-0480-4F09-ACA6-EE6B5F898EE6}"/>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141081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771EE0F-9F8E-4333-8A30-B06280B7BCC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FCCB9FE-7CA3-4038-873B-24F02B3E632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1AAD5F-1D35-430D-A412-4D00ADB526DA}"/>
              </a:ext>
            </a:extLst>
          </p:cNvPr>
          <p:cNvSpPr>
            <a:spLocks noGrp="1"/>
          </p:cNvSpPr>
          <p:nvPr>
            <p:ph type="dt" sz="half" idx="10"/>
          </p:nvPr>
        </p:nvSpPr>
        <p:spPr/>
        <p:txBody>
          <a:bodyPr/>
          <a:lstStyle/>
          <a:p>
            <a:fld id="{FA765743-6730-4ED0-B5D6-E3BBA3DC0748}" type="datetime1">
              <a:rPr lang="fr-FR" smtClean="0"/>
              <a:t>08/04/2019</a:t>
            </a:fld>
            <a:endParaRPr lang="fr-FR"/>
          </a:p>
        </p:txBody>
      </p:sp>
      <p:sp>
        <p:nvSpPr>
          <p:cNvPr id="5" name="Espace réservé du pied de page 4">
            <a:extLst>
              <a:ext uri="{FF2B5EF4-FFF2-40B4-BE49-F238E27FC236}">
                <a16:creationId xmlns:a16="http://schemas.microsoft.com/office/drawing/2014/main" id="{E6897341-F74B-4FB7-B384-E72C84F079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F3E0BF-5966-4FBA-82EA-942963E28E8D}"/>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83894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E5036-506B-48A9-8799-2165279A23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0D61EB-7D49-4E64-8254-E693233E865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3CF91C-A9D3-451A-90A5-F0A24907A548}"/>
              </a:ext>
            </a:extLst>
          </p:cNvPr>
          <p:cNvSpPr>
            <a:spLocks noGrp="1"/>
          </p:cNvSpPr>
          <p:nvPr>
            <p:ph type="dt" sz="half" idx="10"/>
          </p:nvPr>
        </p:nvSpPr>
        <p:spPr/>
        <p:txBody>
          <a:bodyPr/>
          <a:lstStyle/>
          <a:p>
            <a:fld id="{0561F04D-D1D0-4DFD-ADA0-85A73793BE40}" type="datetime1">
              <a:rPr lang="fr-FR" smtClean="0"/>
              <a:t>08/04/2019</a:t>
            </a:fld>
            <a:endParaRPr lang="fr-FR"/>
          </a:p>
        </p:txBody>
      </p:sp>
      <p:sp>
        <p:nvSpPr>
          <p:cNvPr id="5" name="Espace réservé du pied de page 4">
            <a:extLst>
              <a:ext uri="{FF2B5EF4-FFF2-40B4-BE49-F238E27FC236}">
                <a16:creationId xmlns:a16="http://schemas.microsoft.com/office/drawing/2014/main" id="{192991A7-DC84-410E-8A18-41232026E7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9C5A5A-3302-41C3-8B8F-2E649E1E5DF1}"/>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416916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8E01ED-3E14-42FA-BFF3-EA4FD69240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AD10260-A6B1-4FD6-9D05-09E68AA63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E227B36-6DB6-49B7-ACAF-F151BF69044D}"/>
              </a:ext>
            </a:extLst>
          </p:cNvPr>
          <p:cNvSpPr>
            <a:spLocks noGrp="1"/>
          </p:cNvSpPr>
          <p:nvPr>
            <p:ph type="dt" sz="half" idx="10"/>
          </p:nvPr>
        </p:nvSpPr>
        <p:spPr/>
        <p:txBody>
          <a:bodyPr/>
          <a:lstStyle/>
          <a:p>
            <a:fld id="{EBE70847-3045-4A0E-8968-2C10F3E4D8CE}" type="datetime1">
              <a:rPr lang="fr-FR" smtClean="0"/>
              <a:t>08/04/2019</a:t>
            </a:fld>
            <a:endParaRPr lang="fr-FR"/>
          </a:p>
        </p:txBody>
      </p:sp>
      <p:sp>
        <p:nvSpPr>
          <p:cNvPr id="5" name="Espace réservé du pied de page 4">
            <a:extLst>
              <a:ext uri="{FF2B5EF4-FFF2-40B4-BE49-F238E27FC236}">
                <a16:creationId xmlns:a16="http://schemas.microsoft.com/office/drawing/2014/main" id="{6B57EAAF-DAE3-448D-9AD8-09694D294A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D33E26-6459-45AE-81EC-0CA7478E8E32}"/>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418845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43CA9-43E0-4647-8FED-01178D75D0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4EBFAF-E329-40BF-B302-26FB653B5D7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52A5CB6-92A8-4D1D-83F4-C5510D70E8A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A32AAB8-1EC1-4DEC-9639-DD01565CA4D7}"/>
              </a:ext>
            </a:extLst>
          </p:cNvPr>
          <p:cNvSpPr>
            <a:spLocks noGrp="1"/>
          </p:cNvSpPr>
          <p:nvPr>
            <p:ph type="dt" sz="half" idx="10"/>
          </p:nvPr>
        </p:nvSpPr>
        <p:spPr/>
        <p:txBody>
          <a:bodyPr/>
          <a:lstStyle/>
          <a:p>
            <a:fld id="{4F87A781-7CEC-47AE-A999-DE08E371D254}" type="datetime1">
              <a:rPr lang="fr-FR" smtClean="0"/>
              <a:t>08/04/2019</a:t>
            </a:fld>
            <a:endParaRPr lang="fr-FR"/>
          </a:p>
        </p:txBody>
      </p:sp>
      <p:sp>
        <p:nvSpPr>
          <p:cNvPr id="6" name="Espace réservé du pied de page 5">
            <a:extLst>
              <a:ext uri="{FF2B5EF4-FFF2-40B4-BE49-F238E27FC236}">
                <a16:creationId xmlns:a16="http://schemas.microsoft.com/office/drawing/2014/main" id="{B2FA8827-8D60-48FC-9064-B096624816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038692-9D69-4FCE-8B41-CEBE8EF1FC98}"/>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393590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FD560-5E71-4134-B783-05168F3EDE1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93F403-BBC0-477B-A3F5-F6DCA9AFA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6ACE542-913D-4F74-93E1-D6F8C9B6379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4952D2F-4EB9-4931-B9A7-FE19B3CEEB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9B051A0-01F6-4C22-B2B5-772BB3F687B2}"/>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7932D44-FDC8-47FB-93AB-F27D0680606E}"/>
              </a:ext>
            </a:extLst>
          </p:cNvPr>
          <p:cNvSpPr>
            <a:spLocks noGrp="1"/>
          </p:cNvSpPr>
          <p:nvPr>
            <p:ph type="dt" sz="half" idx="10"/>
          </p:nvPr>
        </p:nvSpPr>
        <p:spPr/>
        <p:txBody>
          <a:bodyPr/>
          <a:lstStyle/>
          <a:p>
            <a:fld id="{7858FA87-BCEC-42CD-A770-CAB43DB023A1}" type="datetime1">
              <a:rPr lang="fr-FR" smtClean="0"/>
              <a:t>08/04/2019</a:t>
            </a:fld>
            <a:endParaRPr lang="fr-FR"/>
          </a:p>
        </p:txBody>
      </p:sp>
      <p:sp>
        <p:nvSpPr>
          <p:cNvPr id="8" name="Espace réservé du pied de page 7">
            <a:extLst>
              <a:ext uri="{FF2B5EF4-FFF2-40B4-BE49-F238E27FC236}">
                <a16:creationId xmlns:a16="http://schemas.microsoft.com/office/drawing/2014/main" id="{32927EF6-B052-41B1-8069-AFE2C6B5600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9C3400F-2FE5-44AC-809B-DB9C7FCC002F}"/>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322094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FAB72-177E-45BB-A343-6D4056796C3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8462384-CF85-4597-ACB3-77876B4BEE3D}"/>
              </a:ext>
            </a:extLst>
          </p:cNvPr>
          <p:cNvSpPr>
            <a:spLocks noGrp="1"/>
          </p:cNvSpPr>
          <p:nvPr>
            <p:ph type="dt" sz="half" idx="10"/>
          </p:nvPr>
        </p:nvSpPr>
        <p:spPr/>
        <p:txBody>
          <a:bodyPr/>
          <a:lstStyle/>
          <a:p>
            <a:fld id="{C75A1184-C4C0-4181-B3F5-BB4D66B516BA}" type="datetime1">
              <a:rPr lang="fr-FR" smtClean="0"/>
              <a:t>08/04/2019</a:t>
            </a:fld>
            <a:endParaRPr lang="fr-FR"/>
          </a:p>
        </p:txBody>
      </p:sp>
      <p:sp>
        <p:nvSpPr>
          <p:cNvPr id="4" name="Espace réservé du pied de page 3">
            <a:extLst>
              <a:ext uri="{FF2B5EF4-FFF2-40B4-BE49-F238E27FC236}">
                <a16:creationId xmlns:a16="http://schemas.microsoft.com/office/drawing/2014/main" id="{EBD1C616-C687-466E-A5DD-21F6675D173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7FF1B4B-F21E-417F-9776-31C2EED6DB3F}"/>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96862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752342-C752-4D5A-9062-3BF61A1320D3}"/>
              </a:ext>
            </a:extLst>
          </p:cNvPr>
          <p:cNvSpPr>
            <a:spLocks noGrp="1"/>
          </p:cNvSpPr>
          <p:nvPr>
            <p:ph type="dt" sz="half" idx="10"/>
          </p:nvPr>
        </p:nvSpPr>
        <p:spPr/>
        <p:txBody>
          <a:bodyPr/>
          <a:lstStyle/>
          <a:p>
            <a:fld id="{4361B2B9-7267-4D03-86F5-88D68593DA85}" type="datetime1">
              <a:rPr lang="fr-FR" smtClean="0"/>
              <a:t>08/04/2019</a:t>
            </a:fld>
            <a:endParaRPr lang="fr-FR"/>
          </a:p>
        </p:txBody>
      </p:sp>
      <p:sp>
        <p:nvSpPr>
          <p:cNvPr id="3" name="Espace réservé du pied de page 2">
            <a:extLst>
              <a:ext uri="{FF2B5EF4-FFF2-40B4-BE49-F238E27FC236}">
                <a16:creationId xmlns:a16="http://schemas.microsoft.com/office/drawing/2014/main" id="{1D72F233-F840-4428-88A9-308CA2E138E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DE29B95-A985-48B3-B659-5EDE61232E5C}"/>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37348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1BD71-5FE6-45CF-9106-BC9A27844D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C7F7B6-A366-4831-A62D-448E36EAC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1E63AE-1868-4C75-833F-0527E2BC7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4638A52-B040-466D-AD56-3A65BE6F2CF6}"/>
              </a:ext>
            </a:extLst>
          </p:cNvPr>
          <p:cNvSpPr>
            <a:spLocks noGrp="1"/>
          </p:cNvSpPr>
          <p:nvPr>
            <p:ph type="dt" sz="half" idx="10"/>
          </p:nvPr>
        </p:nvSpPr>
        <p:spPr/>
        <p:txBody>
          <a:bodyPr/>
          <a:lstStyle/>
          <a:p>
            <a:fld id="{7BA0DF01-8C61-4D95-A524-D0E000C0D442}" type="datetime1">
              <a:rPr lang="fr-FR" smtClean="0"/>
              <a:t>08/04/2019</a:t>
            </a:fld>
            <a:endParaRPr lang="fr-FR"/>
          </a:p>
        </p:txBody>
      </p:sp>
      <p:sp>
        <p:nvSpPr>
          <p:cNvPr id="6" name="Espace réservé du pied de page 5">
            <a:extLst>
              <a:ext uri="{FF2B5EF4-FFF2-40B4-BE49-F238E27FC236}">
                <a16:creationId xmlns:a16="http://schemas.microsoft.com/office/drawing/2014/main" id="{13D7B266-5194-4BCB-856D-2678555FE9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472FFEC-34C6-4EF2-883C-0BB99F168189}"/>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72712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8DB81-52A8-4613-8B49-0B0A1ECB5C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89A7653-D11C-4A4A-A350-3E1512254D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2871F59-98D5-4A61-AC4A-95AE88F9C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ACB8D11-C57A-4223-B724-22A596FD0F48}"/>
              </a:ext>
            </a:extLst>
          </p:cNvPr>
          <p:cNvSpPr>
            <a:spLocks noGrp="1"/>
          </p:cNvSpPr>
          <p:nvPr>
            <p:ph type="dt" sz="half" idx="10"/>
          </p:nvPr>
        </p:nvSpPr>
        <p:spPr/>
        <p:txBody>
          <a:bodyPr/>
          <a:lstStyle/>
          <a:p>
            <a:fld id="{58CF6F53-649B-4164-8949-02C555CEB0F4}" type="datetime1">
              <a:rPr lang="fr-FR" smtClean="0"/>
              <a:t>08/04/2019</a:t>
            </a:fld>
            <a:endParaRPr lang="fr-FR"/>
          </a:p>
        </p:txBody>
      </p:sp>
      <p:sp>
        <p:nvSpPr>
          <p:cNvPr id="6" name="Espace réservé du pied de page 5">
            <a:extLst>
              <a:ext uri="{FF2B5EF4-FFF2-40B4-BE49-F238E27FC236}">
                <a16:creationId xmlns:a16="http://schemas.microsoft.com/office/drawing/2014/main" id="{5D358E80-3528-4D17-946C-54EC29C529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B7D213-7B79-4F00-A03C-30BB8BAA8B56}"/>
              </a:ext>
            </a:extLst>
          </p:cNvPr>
          <p:cNvSpPr>
            <a:spLocks noGrp="1"/>
          </p:cNvSpPr>
          <p:nvPr>
            <p:ph type="sldNum" sz="quarter" idx="12"/>
          </p:nvPr>
        </p:nvSpPr>
        <p:spPr/>
        <p:txBody>
          <a:bodyPr/>
          <a:lstStyle/>
          <a:p>
            <a:fld id="{166B5B94-2110-4248-B9AF-8BAB714E6DFE}" type="slidenum">
              <a:rPr lang="fr-FR" smtClean="0"/>
              <a:t>‹N°›</a:t>
            </a:fld>
            <a:endParaRPr lang="fr-FR"/>
          </a:p>
        </p:txBody>
      </p:sp>
    </p:spTree>
    <p:extLst>
      <p:ext uri="{BB962C8B-B14F-4D97-AF65-F5344CB8AC3E}">
        <p14:creationId xmlns:p14="http://schemas.microsoft.com/office/powerpoint/2010/main" val="157308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66030E-A149-4BAA-AF51-7AC63A69B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0F65929-04F8-4B2A-9AEE-22745F752F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B907D4-F815-4D09-A837-8F2A65D8F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DABBF-59DF-4242-BC30-793163638503}" type="datetime1">
              <a:rPr lang="fr-FR" smtClean="0"/>
              <a:t>08/04/2019</a:t>
            </a:fld>
            <a:endParaRPr lang="fr-FR"/>
          </a:p>
        </p:txBody>
      </p:sp>
      <p:sp>
        <p:nvSpPr>
          <p:cNvPr id="5" name="Espace réservé du pied de page 4">
            <a:extLst>
              <a:ext uri="{FF2B5EF4-FFF2-40B4-BE49-F238E27FC236}">
                <a16:creationId xmlns:a16="http://schemas.microsoft.com/office/drawing/2014/main" id="{B3D2FDCA-E316-4052-98C6-9C2D2260E5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47CD551-4DA0-4630-92B3-37597F97C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B5B94-2110-4248-B9AF-8BAB714E6DFE}" type="slidenum">
              <a:rPr lang="fr-FR" smtClean="0"/>
              <a:t>‹N°›</a:t>
            </a:fld>
            <a:endParaRPr lang="fr-FR"/>
          </a:p>
        </p:txBody>
      </p:sp>
    </p:spTree>
    <p:extLst>
      <p:ext uri="{BB962C8B-B14F-4D97-AF65-F5344CB8AC3E}">
        <p14:creationId xmlns:p14="http://schemas.microsoft.com/office/powerpoint/2010/main" val="426014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BBF77-A1D5-4BAF-8741-DDC5A63DBD85}"/>
              </a:ext>
            </a:extLst>
          </p:cNvPr>
          <p:cNvSpPr>
            <a:spLocks noGrp="1"/>
          </p:cNvSpPr>
          <p:nvPr>
            <p:ph type="title"/>
          </p:nvPr>
        </p:nvSpPr>
        <p:spPr>
          <a:xfrm>
            <a:off x="1005626" y="1859074"/>
            <a:ext cx="10515600" cy="2249287"/>
          </a:xfrm>
        </p:spPr>
        <p:txBody>
          <a:bodyPr>
            <a:normAutofit/>
          </a:bodyPr>
          <a:lstStyle/>
          <a:p>
            <a:pPr algn="ctr">
              <a:lnSpc>
                <a:spcPct val="150000"/>
              </a:lnSpc>
            </a:pPr>
            <a:r>
              <a:rPr lang="fr-FR" sz="3600" b="1" dirty="0"/>
              <a:t>	Introduction aux technologies de transformation et de production des aliments</a:t>
            </a:r>
          </a:p>
        </p:txBody>
      </p:sp>
      <p:sp>
        <p:nvSpPr>
          <p:cNvPr id="4" name="Espace réservé du numéro de diapositive 3">
            <a:extLst>
              <a:ext uri="{FF2B5EF4-FFF2-40B4-BE49-F238E27FC236}">
                <a16:creationId xmlns:a16="http://schemas.microsoft.com/office/drawing/2014/main" id="{2060B8FB-7B69-4E50-B791-A04E3DEFE9CB}"/>
              </a:ext>
            </a:extLst>
          </p:cNvPr>
          <p:cNvSpPr>
            <a:spLocks noGrp="1"/>
          </p:cNvSpPr>
          <p:nvPr>
            <p:ph type="sldNum" sz="quarter" idx="12"/>
          </p:nvPr>
        </p:nvSpPr>
        <p:spPr/>
        <p:txBody>
          <a:bodyPr/>
          <a:lstStyle/>
          <a:p>
            <a:fld id="{166B5B94-2110-4248-B9AF-8BAB714E6DFE}" type="slidenum">
              <a:rPr lang="fr-FR" smtClean="0"/>
              <a:t>1</a:t>
            </a:fld>
            <a:endParaRPr lang="fr-FR"/>
          </a:p>
        </p:txBody>
      </p:sp>
    </p:spTree>
    <p:extLst>
      <p:ext uri="{BB962C8B-B14F-4D97-AF65-F5344CB8AC3E}">
        <p14:creationId xmlns:p14="http://schemas.microsoft.com/office/powerpoint/2010/main" val="324469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9F42E8-5C07-4681-9C39-E32F2BA7C606}"/>
              </a:ext>
            </a:extLst>
          </p:cNvPr>
          <p:cNvSpPr>
            <a:spLocks noGrp="1"/>
          </p:cNvSpPr>
          <p:nvPr>
            <p:ph idx="1"/>
          </p:nvPr>
        </p:nvSpPr>
        <p:spPr>
          <a:xfrm>
            <a:off x="838200" y="476518"/>
            <a:ext cx="10515600" cy="5700445"/>
          </a:xfrm>
        </p:spPr>
        <p:txBody>
          <a:bodyPr/>
          <a:lstStyle/>
          <a:p>
            <a:pPr algn="just">
              <a:lnSpc>
                <a:spcPct val="150000"/>
              </a:lnSpc>
            </a:pPr>
            <a:r>
              <a:rPr lang="fr-FR" dirty="0"/>
              <a:t>Par exemple, la sensation en bouche des caractéristiques de produits alimentaires tels que le ketchup à la tomate, la crème, le sirop et le yaourt dépend de leur consistance ou de leur viscosité.</a:t>
            </a:r>
          </a:p>
          <a:p>
            <a:pPr algn="just">
              <a:lnSpc>
                <a:spcPct val="150000"/>
              </a:lnSpc>
            </a:pPr>
            <a:r>
              <a:rPr lang="fr-FR" dirty="0"/>
              <a:t>La viscosité de nombreux liquides varie pendant </a:t>
            </a:r>
            <a:r>
              <a:rPr lang="fr-FR" dirty="0">
                <a:solidFill>
                  <a:srgbClr val="00B0F0"/>
                </a:solidFill>
              </a:rPr>
              <a:t>le chauffage</a:t>
            </a:r>
            <a:r>
              <a:rPr lang="fr-FR" dirty="0"/>
              <a:t>, </a:t>
            </a:r>
            <a:r>
              <a:rPr lang="fr-FR" dirty="0">
                <a:solidFill>
                  <a:srgbClr val="00B0F0"/>
                </a:solidFill>
              </a:rPr>
              <a:t>le refroidissement</a:t>
            </a:r>
            <a:r>
              <a:rPr lang="fr-FR" dirty="0"/>
              <a:t>, </a:t>
            </a:r>
            <a:r>
              <a:rPr lang="fr-FR" dirty="0">
                <a:solidFill>
                  <a:srgbClr val="00B0F0"/>
                </a:solidFill>
              </a:rPr>
              <a:t>la concentration</a:t>
            </a:r>
            <a:r>
              <a:rPr lang="fr-FR" dirty="0"/>
              <a:t>, etc., ce qui a des effets importants sur, par exemple, la puissance nécessaire pour pomper ces produits.</a:t>
            </a:r>
          </a:p>
        </p:txBody>
      </p:sp>
      <p:sp>
        <p:nvSpPr>
          <p:cNvPr id="4" name="Espace réservé du numéro de diapositive 3">
            <a:extLst>
              <a:ext uri="{FF2B5EF4-FFF2-40B4-BE49-F238E27FC236}">
                <a16:creationId xmlns:a16="http://schemas.microsoft.com/office/drawing/2014/main" id="{2706C81B-0567-4B66-9F22-80A8130DBC4A}"/>
              </a:ext>
            </a:extLst>
          </p:cNvPr>
          <p:cNvSpPr>
            <a:spLocks noGrp="1"/>
          </p:cNvSpPr>
          <p:nvPr>
            <p:ph type="sldNum" sz="quarter" idx="12"/>
          </p:nvPr>
        </p:nvSpPr>
        <p:spPr/>
        <p:txBody>
          <a:bodyPr/>
          <a:lstStyle/>
          <a:p>
            <a:fld id="{166B5B94-2110-4248-B9AF-8BAB714E6DFE}" type="slidenum">
              <a:rPr lang="fr-FR" smtClean="0"/>
              <a:t>10</a:t>
            </a:fld>
            <a:endParaRPr lang="fr-FR"/>
          </a:p>
        </p:txBody>
      </p:sp>
    </p:spTree>
    <p:extLst>
      <p:ext uri="{BB962C8B-B14F-4D97-AF65-F5344CB8AC3E}">
        <p14:creationId xmlns:p14="http://schemas.microsoft.com/office/powerpoint/2010/main" val="16894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4D634E-65A1-4F20-9B42-0F790449E9E6}"/>
              </a:ext>
            </a:extLst>
          </p:cNvPr>
          <p:cNvSpPr>
            <a:spLocks noGrp="1"/>
          </p:cNvSpPr>
          <p:nvPr>
            <p:ph idx="1"/>
          </p:nvPr>
        </p:nvSpPr>
        <p:spPr>
          <a:xfrm>
            <a:off x="838200" y="386366"/>
            <a:ext cx="10515600" cy="6053071"/>
          </a:xfrm>
        </p:spPr>
        <p:txBody>
          <a:bodyPr>
            <a:normAutofit lnSpcReduction="10000"/>
          </a:bodyPr>
          <a:lstStyle/>
          <a:p>
            <a:pPr marL="0" indent="0" algn="just">
              <a:lnSpc>
                <a:spcPct val="150000"/>
              </a:lnSpc>
              <a:buNone/>
            </a:pPr>
            <a:r>
              <a:rPr lang="fr-FR" dirty="0">
                <a:solidFill>
                  <a:srgbClr val="00B0F0"/>
                </a:solidFill>
              </a:rPr>
              <a:t>1.1.3. L’activité de surface:</a:t>
            </a:r>
          </a:p>
          <a:p>
            <a:pPr algn="just">
              <a:lnSpc>
                <a:spcPct val="150000"/>
              </a:lnSpc>
            </a:pPr>
            <a:r>
              <a:rPr lang="fr-FR" dirty="0"/>
              <a:t>Un grand nombre d'aliments comprend deux ou plusieurs composants non miscibles, qui ont une limite entre les phases.</a:t>
            </a:r>
          </a:p>
          <a:p>
            <a:pPr algn="just">
              <a:lnSpc>
                <a:spcPct val="150000"/>
              </a:lnSpc>
            </a:pPr>
            <a:r>
              <a:rPr lang="fr-FR" dirty="0"/>
              <a:t>Afin de créer la surface accrue, une quantité considérable d'énergie doit être mise dans le système en utilisant par exemple </a:t>
            </a:r>
            <a:r>
              <a:rPr lang="fr-FR" dirty="0">
                <a:solidFill>
                  <a:srgbClr val="FF0000"/>
                </a:solidFill>
              </a:rPr>
              <a:t>un mélangeur à grande vitesse </a:t>
            </a:r>
            <a:r>
              <a:rPr lang="fr-FR" dirty="0"/>
              <a:t>ou </a:t>
            </a:r>
            <a:r>
              <a:rPr lang="fr-FR" dirty="0">
                <a:solidFill>
                  <a:srgbClr val="FF0000"/>
                </a:solidFill>
              </a:rPr>
              <a:t>un homogénéisateur</a:t>
            </a:r>
            <a:r>
              <a:rPr lang="fr-FR" dirty="0"/>
              <a:t>.</a:t>
            </a:r>
          </a:p>
          <a:p>
            <a:pPr algn="just">
              <a:lnSpc>
                <a:spcPct val="150000"/>
              </a:lnSpc>
            </a:pPr>
            <a:r>
              <a:rPr lang="fr-FR" dirty="0"/>
              <a:t>On peut aussi utilisé dans l’émulsion des produits chimiques connus sous le nom de «</a:t>
            </a:r>
            <a:r>
              <a:rPr lang="fr-FR" dirty="0">
                <a:solidFill>
                  <a:srgbClr val="FF0000"/>
                </a:solidFill>
              </a:rPr>
              <a:t>tensioactifs</a:t>
            </a:r>
            <a:r>
              <a:rPr lang="fr-FR" dirty="0"/>
              <a:t>», «</a:t>
            </a:r>
            <a:r>
              <a:rPr lang="fr-FR" dirty="0">
                <a:solidFill>
                  <a:srgbClr val="FF0000"/>
                </a:solidFill>
              </a:rPr>
              <a:t>agents émulsifiants</a:t>
            </a:r>
            <a:r>
              <a:rPr lang="fr-FR" dirty="0"/>
              <a:t>» ou «</a:t>
            </a:r>
            <a:r>
              <a:rPr lang="fr-FR" dirty="0">
                <a:solidFill>
                  <a:srgbClr val="FF0000"/>
                </a:solidFill>
              </a:rPr>
              <a:t>détergents</a:t>
            </a:r>
            <a:r>
              <a:rPr lang="fr-FR" dirty="0"/>
              <a:t>».</a:t>
            </a:r>
          </a:p>
        </p:txBody>
      </p:sp>
      <p:sp>
        <p:nvSpPr>
          <p:cNvPr id="4" name="Espace réservé du numéro de diapositive 3">
            <a:extLst>
              <a:ext uri="{FF2B5EF4-FFF2-40B4-BE49-F238E27FC236}">
                <a16:creationId xmlns:a16="http://schemas.microsoft.com/office/drawing/2014/main" id="{B7C5F816-0FEE-4D9F-8D06-B45425BDE897}"/>
              </a:ext>
            </a:extLst>
          </p:cNvPr>
          <p:cNvSpPr>
            <a:spLocks noGrp="1"/>
          </p:cNvSpPr>
          <p:nvPr>
            <p:ph type="sldNum" sz="quarter" idx="12"/>
          </p:nvPr>
        </p:nvSpPr>
        <p:spPr/>
        <p:txBody>
          <a:bodyPr/>
          <a:lstStyle/>
          <a:p>
            <a:fld id="{166B5B94-2110-4248-B9AF-8BAB714E6DFE}" type="slidenum">
              <a:rPr lang="fr-FR" smtClean="0"/>
              <a:t>11</a:t>
            </a:fld>
            <a:endParaRPr lang="fr-FR"/>
          </a:p>
        </p:txBody>
      </p:sp>
    </p:spTree>
    <p:extLst>
      <p:ext uri="{BB962C8B-B14F-4D97-AF65-F5344CB8AC3E}">
        <p14:creationId xmlns:p14="http://schemas.microsoft.com/office/powerpoint/2010/main" val="362284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0954D4-936D-46BD-84B1-966322D8B7F2}"/>
              </a:ext>
            </a:extLst>
          </p:cNvPr>
          <p:cNvSpPr>
            <a:spLocks noGrp="1"/>
          </p:cNvSpPr>
          <p:nvPr>
            <p:ph idx="1"/>
          </p:nvPr>
        </p:nvSpPr>
        <p:spPr>
          <a:xfrm>
            <a:off x="838200" y="283334"/>
            <a:ext cx="10515600" cy="6574665"/>
          </a:xfrm>
        </p:spPr>
        <p:txBody>
          <a:bodyPr>
            <a:normAutofit/>
          </a:bodyPr>
          <a:lstStyle/>
          <a:p>
            <a:pPr marL="0" indent="0" algn="just">
              <a:lnSpc>
                <a:spcPct val="150000"/>
              </a:lnSpc>
              <a:buNone/>
            </a:pPr>
            <a:r>
              <a:rPr lang="fr-FR" dirty="0">
                <a:solidFill>
                  <a:srgbClr val="0070C0"/>
                </a:solidFill>
              </a:rPr>
              <a:t>1.1.4. Rhéologie et texture:</a:t>
            </a:r>
          </a:p>
          <a:p>
            <a:pPr algn="just">
              <a:lnSpc>
                <a:spcPct val="150000"/>
              </a:lnSpc>
            </a:pPr>
            <a:r>
              <a:rPr lang="fr-FR" dirty="0"/>
              <a:t>La texture des aliments a une influence considérable sur la perception de la qualité par les consommateurs et, pendant la mastication, les informations sur les changements de la texture d'un aliment sont transmises au cerveau par des capteurs de la bouche, du sens d’entendre et de mémoire, pour construire une image des propriétés de texture de la nourriture.</a:t>
            </a:r>
          </a:p>
        </p:txBody>
      </p:sp>
      <p:sp>
        <p:nvSpPr>
          <p:cNvPr id="4" name="Espace réservé du numéro de diapositive 3">
            <a:extLst>
              <a:ext uri="{FF2B5EF4-FFF2-40B4-BE49-F238E27FC236}">
                <a16:creationId xmlns:a16="http://schemas.microsoft.com/office/drawing/2014/main" id="{B121967E-AC21-4E99-BFA6-61A36161F32C}"/>
              </a:ext>
            </a:extLst>
          </p:cNvPr>
          <p:cNvSpPr>
            <a:spLocks noGrp="1"/>
          </p:cNvSpPr>
          <p:nvPr>
            <p:ph type="sldNum" sz="quarter" idx="12"/>
          </p:nvPr>
        </p:nvSpPr>
        <p:spPr/>
        <p:txBody>
          <a:bodyPr/>
          <a:lstStyle/>
          <a:p>
            <a:fld id="{166B5B94-2110-4248-B9AF-8BAB714E6DFE}" type="slidenum">
              <a:rPr lang="fr-FR" smtClean="0"/>
              <a:t>12</a:t>
            </a:fld>
            <a:endParaRPr lang="fr-FR"/>
          </a:p>
        </p:txBody>
      </p:sp>
    </p:spTree>
    <p:extLst>
      <p:ext uri="{BB962C8B-B14F-4D97-AF65-F5344CB8AC3E}">
        <p14:creationId xmlns:p14="http://schemas.microsoft.com/office/powerpoint/2010/main" val="97622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8F7C5A-E92D-44F0-9EEB-930C9B9F90B9}"/>
              </a:ext>
            </a:extLst>
          </p:cNvPr>
          <p:cNvSpPr>
            <a:spLocks noGrp="1"/>
          </p:cNvSpPr>
          <p:nvPr>
            <p:ph idx="1"/>
          </p:nvPr>
        </p:nvSpPr>
        <p:spPr>
          <a:xfrm>
            <a:off x="838200" y="270456"/>
            <a:ext cx="10515600" cy="6452316"/>
          </a:xfrm>
        </p:spPr>
        <p:txBody>
          <a:bodyPr>
            <a:normAutofit fontScale="92500"/>
          </a:bodyPr>
          <a:lstStyle/>
          <a:p>
            <a:pPr algn="just">
              <a:lnSpc>
                <a:spcPct val="150000"/>
              </a:lnSpc>
            </a:pPr>
            <a:r>
              <a:rPr lang="fr-FR" dirty="0"/>
              <a:t>Cela peut être dérouler en plusieurs étapes:</a:t>
            </a:r>
          </a:p>
          <a:p>
            <a:pPr marL="0" indent="0" algn="just">
              <a:lnSpc>
                <a:spcPct val="150000"/>
              </a:lnSpc>
              <a:buNone/>
            </a:pPr>
            <a:r>
              <a:rPr lang="fr-FR" dirty="0"/>
              <a:t>      1. une évaluation initiale de la dureté, de la capacité à se fracturer et de la consistance lors de la première bouchée</a:t>
            </a:r>
          </a:p>
          <a:p>
            <a:pPr marL="0" indent="0" algn="just">
              <a:lnSpc>
                <a:spcPct val="150000"/>
              </a:lnSpc>
              <a:buNone/>
            </a:pPr>
            <a:r>
              <a:rPr lang="fr-FR" dirty="0"/>
              <a:t>     2. une perception de mastication, d'adhésivité et de gomme pendant la mastication, l'humidité et la graisse de la nourriture, ainsi qu'une évaluation de la taille et de la géométrie des aliments individuels.</a:t>
            </a:r>
          </a:p>
          <a:p>
            <a:pPr marL="0" indent="0" algn="just">
              <a:lnSpc>
                <a:spcPct val="150000"/>
              </a:lnSpc>
              <a:buNone/>
            </a:pPr>
            <a:r>
              <a:rPr lang="fr-FR" dirty="0"/>
              <a:t>3. une perception de la vitesse à laquelle les aliments se décomposent pendant la mastication, les types de morceaux formés, la libération ou l'absorption de l'humidité et l’enrobage de la bouche ou de la langue avec de la nourriture.</a:t>
            </a:r>
          </a:p>
          <a:p>
            <a:pPr marL="0" indent="0" algn="just">
              <a:lnSpc>
                <a:spcPct val="150000"/>
              </a:lnSpc>
              <a:buNone/>
            </a:pPr>
            <a:endParaRPr lang="fr-FR" dirty="0"/>
          </a:p>
        </p:txBody>
      </p:sp>
      <p:sp>
        <p:nvSpPr>
          <p:cNvPr id="4" name="Espace réservé du numéro de diapositive 3">
            <a:extLst>
              <a:ext uri="{FF2B5EF4-FFF2-40B4-BE49-F238E27FC236}">
                <a16:creationId xmlns:a16="http://schemas.microsoft.com/office/drawing/2014/main" id="{450F1160-D45C-4118-B1F6-8C1CAE0CF3F0}"/>
              </a:ext>
            </a:extLst>
          </p:cNvPr>
          <p:cNvSpPr>
            <a:spLocks noGrp="1"/>
          </p:cNvSpPr>
          <p:nvPr>
            <p:ph type="sldNum" sz="quarter" idx="12"/>
          </p:nvPr>
        </p:nvSpPr>
        <p:spPr/>
        <p:txBody>
          <a:bodyPr/>
          <a:lstStyle/>
          <a:p>
            <a:fld id="{166B5B94-2110-4248-B9AF-8BAB714E6DFE}" type="slidenum">
              <a:rPr lang="fr-FR" smtClean="0"/>
              <a:t>13</a:t>
            </a:fld>
            <a:endParaRPr lang="fr-FR"/>
          </a:p>
        </p:txBody>
      </p:sp>
    </p:spTree>
    <p:extLst>
      <p:ext uri="{BB962C8B-B14F-4D97-AF65-F5344CB8AC3E}">
        <p14:creationId xmlns:p14="http://schemas.microsoft.com/office/powerpoint/2010/main" val="5676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D7D664E-7257-4AAC-8213-B99CBA8EF499}"/>
              </a:ext>
            </a:extLst>
          </p:cNvPr>
          <p:cNvSpPr>
            <a:spLocks noGrp="1"/>
          </p:cNvSpPr>
          <p:nvPr>
            <p:ph idx="1"/>
          </p:nvPr>
        </p:nvSpPr>
        <p:spPr>
          <a:xfrm>
            <a:off x="838200" y="244699"/>
            <a:ext cx="10515600" cy="6413678"/>
          </a:xfrm>
        </p:spPr>
        <p:txBody>
          <a:bodyPr>
            <a:normAutofit/>
          </a:bodyPr>
          <a:lstStyle/>
          <a:p>
            <a:pPr algn="just">
              <a:lnSpc>
                <a:spcPct val="150000"/>
              </a:lnSpc>
            </a:pPr>
            <a:r>
              <a:rPr lang="fr-FR" dirty="0"/>
              <a:t>La rhéologie est </a:t>
            </a:r>
            <a:r>
              <a:rPr lang="fr-FR" dirty="0">
                <a:solidFill>
                  <a:srgbClr val="FF0000"/>
                </a:solidFill>
              </a:rPr>
              <a:t>la science de la déformation des objets sous l'influence des forces appliquées</a:t>
            </a:r>
            <a:r>
              <a:rPr lang="fr-FR" dirty="0"/>
              <a:t>. Lorsqu'un matériau est soumis à une contrainte, il se déforme et la vitesse et le type de déformation caractérisent ses propriétés rhéologiques.</a:t>
            </a:r>
          </a:p>
        </p:txBody>
      </p:sp>
      <p:sp>
        <p:nvSpPr>
          <p:cNvPr id="4" name="Espace réservé du numéro de diapositive 3">
            <a:extLst>
              <a:ext uri="{FF2B5EF4-FFF2-40B4-BE49-F238E27FC236}">
                <a16:creationId xmlns:a16="http://schemas.microsoft.com/office/drawing/2014/main" id="{7C046E66-6996-4B0E-AB22-4E992C3476A9}"/>
              </a:ext>
            </a:extLst>
          </p:cNvPr>
          <p:cNvSpPr>
            <a:spLocks noGrp="1"/>
          </p:cNvSpPr>
          <p:nvPr>
            <p:ph type="sldNum" sz="quarter" idx="12"/>
          </p:nvPr>
        </p:nvSpPr>
        <p:spPr/>
        <p:txBody>
          <a:bodyPr/>
          <a:lstStyle/>
          <a:p>
            <a:fld id="{166B5B94-2110-4248-B9AF-8BAB714E6DFE}" type="slidenum">
              <a:rPr lang="fr-FR" smtClean="0"/>
              <a:t>14</a:t>
            </a:fld>
            <a:endParaRPr lang="fr-FR"/>
          </a:p>
        </p:txBody>
      </p:sp>
    </p:spTree>
    <p:extLst>
      <p:ext uri="{BB962C8B-B14F-4D97-AF65-F5344CB8AC3E}">
        <p14:creationId xmlns:p14="http://schemas.microsoft.com/office/powerpoint/2010/main" val="306291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79F01-DEF8-4561-B0BC-14134FD33975}"/>
              </a:ext>
            </a:extLst>
          </p:cNvPr>
          <p:cNvSpPr>
            <a:spLocks noGrp="1"/>
          </p:cNvSpPr>
          <p:nvPr>
            <p:ph type="title"/>
          </p:nvPr>
        </p:nvSpPr>
        <p:spPr>
          <a:xfrm>
            <a:off x="1018504" y="2206804"/>
            <a:ext cx="10515600" cy="1325563"/>
          </a:xfrm>
        </p:spPr>
        <p:txBody>
          <a:bodyPr/>
          <a:lstStyle/>
          <a:p>
            <a:pPr algn="ctr"/>
            <a:r>
              <a:rPr lang="fr-FR" b="1" i="1" dirty="0">
                <a:latin typeface="Bodoni MT Condensed" panose="02070606080606020203" pitchFamily="18" charset="0"/>
              </a:rPr>
              <a:t>Les opérations unitaires</a:t>
            </a:r>
          </a:p>
        </p:txBody>
      </p:sp>
      <p:sp>
        <p:nvSpPr>
          <p:cNvPr id="4" name="Espace réservé du numéro de diapositive 3">
            <a:extLst>
              <a:ext uri="{FF2B5EF4-FFF2-40B4-BE49-F238E27FC236}">
                <a16:creationId xmlns:a16="http://schemas.microsoft.com/office/drawing/2014/main" id="{AEA1F848-535A-456F-B885-224CC9226FFC}"/>
              </a:ext>
            </a:extLst>
          </p:cNvPr>
          <p:cNvSpPr>
            <a:spLocks noGrp="1"/>
          </p:cNvSpPr>
          <p:nvPr>
            <p:ph type="sldNum" sz="quarter" idx="12"/>
          </p:nvPr>
        </p:nvSpPr>
        <p:spPr/>
        <p:txBody>
          <a:bodyPr/>
          <a:lstStyle/>
          <a:p>
            <a:fld id="{166B5B94-2110-4248-B9AF-8BAB714E6DFE}" type="slidenum">
              <a:rPr lang="fr-FR" smtClean="0"/>
              <a:t>15</a:t>
            </a:fld>
            <a:endParaRPr lang="fr-FR"/>
          </a:p>
        </p:txBody>
      </p:sp>
    </p:spTree>
    <p:extLst>
      <p:ext uri="{BB962C8B-B14F-4D97-AF65-F5344CB8AC3E}">
        <p14:creationId xmlns:p14="http://schemas.microsoft.com/office/powerpoint/2010/main" val="378823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E1324E-1953-4D18-A497-9A92EDE95D29}"/>
              </a:ext>
            </a:extLst>
          </p:cNvPr>
          <p:cNvSpPr>
            <a:spLocks noGrp="1"/>
          </p:cNvSpPr>
          <p:nvPr>
            <p:ph idx="1"/>
          </p:nvPr>
        </p:nvSpPr>
        <p:spPr>
          <a:xfrm>
            <a:off x="838200" y="309093"/>
            <a:ext cx="10515600" cy="5867870"/>
          </a:xfrm>
        </p:spPr>
        <p:txBody>
          <a:bodyPr/>
          <a:lstStyle/>
          <a:p>
            <a:pPr algn="just">
              <a:lnSpc>
                <a:spcPct val="150000"/>
              </a:lnSpc>
            </a:pPr>
            <a:r>
              <a:rPr lang="fr-FR" dirty="0"/>
              <a:t>Les traitements de transformation (les Opérations Unitaires) des matières premières visent à obtenir des produits désirables et d’augmenter la durée de conservation. </a:t>
            </a:r>
          </a:p>
          <a:p>
            <a:pPr algn="just">
              <a:lnSpc>
                <a:spcPct val="150000"/>
              </a:lnSpc>
            </a:pPr>
            <a:r>
              <a:rPr lang="fr-FR" dirty="0"/>
              <a:t>L’ensemble des traitements dans l’usine constitue le schéma de fabrication ou le diagramme technologique (flow </a:t>
            </a:r>
            <a:r>
              <a:rPr lang="fr-FR" dirty="0" err="1"/>
              <a:t>sheet</a:t>
            </a:r>
            <a:r>
              <a:rPr lang="fr-FR" dirty="0"/>
              <a:t>).</a:t>
            </a:r>
          </a:p>
          <a:p>
            <a:pPr algn="just">
              <a:lnSpc>
                <a:spcPct val="150000"/>
              </a:lnSpc>
            </a:pPr>
            <a:r>
              <a:rPr lang="fr-FR" dirty="0"/>
              <a:t> On peut diviser les opérations unitaires en quelques groupes fondamentaux :</a:t>
            </a:r>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5E848D13-ABF0-4F4A-8502-5661BDCE4AA9}"/>
              </a:ext>
            </a:extLst>
          </p:cNvPr>
          <p:cNvSpPr>
            <a:spLocks noGrp="1"/>
          </p:cNvSpPr>
          <p:nvPr>
            <p:ph type="sldNum" sz="quarter" idx="12"/>
          </p:nvPr>
        </p:nvSpPr>
        <p:spPr/>
        <p:txBody>
          <a:bodyPr/>
          <a:lstStyle/>
          <a:p>
            <a:fld id="{166B5B94-2110-4248-B9AF-8BAB714E6DFE}" type="slidenum">
              <a:rPr lang="fr-FR" smtClean="0"/>
              <a:t>16</a:t>
            </a:fld>
            <a:endParaRPr lang="fr-FR"/>
          </a:p>
        </p:txBody>
      </p:sp>
    </p:spTree>
    <p:extLst>
      <p:ext uri="{BB962C8B-B14F-4D97-AF65-F5344CB8AC3E}">
        <p14:creationId xmlns:p14="http://schemas.microsoft.com/office/powerpoint/2010/main" val="26900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88C5F5A-D96A-4D9E-9A36-CA82C67E2D23}"/>
              </a:ext>
            </a:extLst>
          </p:cNvPr>
          <p:cNvSpPr>
            <a:spLocks noGrp="1"/>
          </p:cNvSpPr>
          <p:nvPr>
            <p:ph idx="1"/>
          </p:nvPr>
        </p:nvSpPr>
        <p:spPr>
          <a:xfrm>
            <a:off x="838200" y="244699"/>
            <a:ext cx="10515600" cy="5932264"/>
          </a:xfrm>
        </p:spPr>
        <p:txBody>
          <a:bodyPr/>
          <a:lstStyle/>
          <a:p>
            <a:pPr marL="514350" indent="-514350" algn="just">
              <a:lnSpc>
                <a:spcPct val="150000"/>
              </a:lnSpc>
              <a:buFont typeface="+mj-lt"/>
              <a:buAutoNum type="arabicPeriod"/>
            </a:pPr>
            <a:r>
              <a:rPr lang="fr-FR" dirty="0"/>
              <a:t> Le transfert de matières.</a:t>
            </a:r>
          </a:p>
          <a:p>
            <a:pPr marL="514350" indent="-514350" algn="just">
              <a:lnSpc>
                <a:spcPct val="150000"/>
              </a:lnSpc>
              <a:buFont typeface="+mj-lt"/>
              <a:buAutoNum type="arabicPeriod"/>
            </a:pPr>
            <a:r>
              <a:rPr lang="fr-FR" dirty="0"/>
              <a:t> Le transfert de chaleur.</a:t>
            </a:r>
          </a:p>
          <a:p>
            <a:pPr marL="514350" indent="-514350" algn="just">
              <a:lnSpc>
                <a:spcPct val="150000"/>
              </a:lnSpc>
              <a:buFont typeface="+mj-lt"/>
              <a:buAutoNum type="arabicPeriod"/>
            </a:pPr>
            <a:r>
              <a:rPr lang="fr-FR" dirty="0"/>
              <a:t>Le mélange de matières.</a:t>
            </a:r>
          </a:p>
          <a:p>
            <a:pPr marL="514350" indent="-514350" algn="just">
              <a:lnSpc>
                <a:spcPct val="150000"/>
              </a:lnSpc>
              <a:buFont typeface="+mj-lt"/>
              <a:buAutoNum type="arabicPeriod"/>
            </a:pPr>
            <a:r>
              <a:rPr lang="fr-FR" dirty="0"/>
              <a:t> La séparation de matières.</a:t>
            </a:r>
          </a:p>
          <a:p>
            <a:pPr marL="514350" indent="-514350" algn="just">
              <a:lnSpc>
                <a:spcPct val="150000"/>
              </a:lnSpc>
              <a:buFont typeface="+mj-lt"/>
              <a:buAutoNum type="arabicPeriod"/>
            </a:pPr>
            <a:r>
              <a:rPr lang="fr-FR" dirty="0"/>
              <a:t>La réduction de la taille des matières.</a:t>
            </a:r>
          </a:p>
          <a:p>
            <a:pPr marL="514350" indent="-514350" algn="just">
              <a:lnSpc>
                <a:spcPct val="150000"/>
              </a:lnSpc>
              <a:buFont typeface="+mj-lt"/>
              <a:buAutoNum type="arabicPeriod"/>
            </a:pPr>
            <a:r>
              <a:rPr lang="fr-FR" dirty="0"/>
              <a:t>L’agrandissement de la taille des matières.</a:t>
            </a:r>
          </a:p>
          <a:p>
            <a:pPr marL="514350" indent="-514350" algn="just">
              <a:lnSpc>
                <a:spcPct val="150000"/>
              </a:lnSpc>
              <a:buFont typeface="+mj-lt"/>
              <a:buAutoNum type="arabicPeriod"/>
            </a:pPr>
            <a:r>
              <a:rPr lang="fr-FR" dirty="0"/>
              <a:t>L’emballage.</a:t>
            </a:r>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D7862949-ACC3-487A-ADDE-D81FF200848A}"/>
              </a:ext>
            </a:extLst>
          </p:cNvPr>
          <p:cNvSpPr>
            <a:spLocks noGrp="1"/>
          </p:cNvSpPr>
          <p:nvPr>
            <p:ph type="sldNum" sz="quarter" idx="12"/>
          </p:nvPr>
        </p:nvSpPr>
        <p:spPr/>
        <p:txBody>
          <a:bodyPr/>
          <a:lstStyle/>
          <a:p>
            <a:fld id="{166B5B94-2110-4248-B9AF-8BAB714E6DFE}" type="slidenum">
              <a:rPr lang="fr-FR" smtClean="0"/>
              <a:t>17</a:t>
            </a:fld>
            <a:endParaRPr lang="fr-FR"/>
          </a:p>
        </p:txBody>
      </p:sp>
    </p:spTree>
    <p:extLst>
      <p:ext uri="{BB962C8B-B14F-4D97-AF65-F5344CB8AC3E}">
        <p14:creationId xmlns:p14="http://schemas.microsoft.com/office/powerpoint/2010/main" val="124533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AA1F51-1715-4977-9F9B-0ECE43189535}"/>
              </a:ext>
            </a:extLst>
          </p:cNvPr>
          <p:cNvSpPr>
            <a:spLocks noGrp="1"/>
          </p:cNvSpPr>
          <p:nvPr>
            <p:ph idx="1"/>
          </p:nvPr>
        </p:nvSpPr>
        <p:spPr>
          <a:xfrm>
            <a:off x="194256" y="357433"/>
            <a:ext cx="4686837" cy="4588053"/>
          </a:xfrm>
        </p:spPr>
        <p:txBody>
          <a:bodyPr>
            <a:normAutofit fontScale="92500" lnSpcReduction="20000"/>
          </a:bodyPr>
          <a:lstStyle/>
          <a:p>
            <a:pPr algn="just">
              <a:lnSpc>
                <a:spcPct val="150000"/>
              </a:lnSpc>
            </a:pPr>
            <a:r>
              <a:rPr lang="fr-FR" dirty="0"/>
              <a:t>La figure présente le diagramme technologique d’un procédé hypothétique de production d’une boisson à base de maïs fermenté. </a:t>
            </a:r>
          </a:p>
          <a:p>
            <a:pPr algn="just">
              <a:lnSpc>
                <a:spcPct val="150000"/>
              </a:lnSpc>
            </a:pPr>
            <a:r>
              <a:rPr lang="fr-FR" dirty="0"/>
              <a:t>Dans ce diagramme on trouve aussi les opérations unitaires les plus importantes.</a:t>
            </a:r>
          </a:p>
        </p:txBody>
      </p:sp>
      <p:sp>
        <p:nvSpPr>
          <p:cNvPr id="4" name="Espace réservé du numéro de diapositive 3">
            <a:extLst>
              <a:ext uri="{FF2B5EF4-FFF2-40B4-BE49-F238E27FC236}">
                <a16:creationId xmlns:a16="http://schemas.microsoft.com/office/drawing/2014/main" id="{751B94C4-E43C-4FE9-9464-8B062644FC4A}"/>
              </a:ext>
            </a:extLst>
          </p:cNvPr>
          <p:cNvSpPr>
            <a:spLocks noGrp="1"/>
          </p:cNvSpPr>
          <p:nvPr>
            <p:ph type="sldNum" sz="quarter" idx="12"/>
          </p:nvPr>
        </p:nvSpPr>
        <p:spPr/>
        <p:txBody>
          <a:bodyPr/>
          <a:lstStyle/>
          <a:p>
            <a:fld id="{166B5B94-2110-4248-B9AF-8BAB714E6DFE}" type="slidenum">
              <a:rPr lang="fr-FR" smtClean="0"/>
              <a:t>18</a:t>
            </a:fld>
            <a:endParaRPr lang="fr-FR"/>
          </a:p>
        </p:txBody>
      </p:sp>
      <p:pic>
        <p:nvPicPr>
          <p:cNvPr id="5" name="Image 4">
            <a:extLst>
              <a:ext uri="{FF2B5EF4-FFF2-40B4-BE49-F238E27FC236}">
                <a16:creationId xmlns:a16="http://schemas.microsoft.com/office/drawing/2014/main" id="{D8395FC0-249B-4B26-A55D-AC0E8365E48B}"/>
              </a:ext>
            </a:extLst>
          </p:cNvPr>
          <p:cNvPicPr>
            <a:picLocks noChangeAspect="1"/>
          </p:cNvPicPr>
          <p:nvPr/>
        </p:nvPicPr>
        <p:blipFill rotWithShape="1">
          <a:blip r:embed="rId2"/>
          <a:srcRect l="44894" t="20455" r="16655" b="1967"/>
          <a:stretch/>
        </p:blipFill>
        <p:spPr>
          <a:xfrm>
            <a:off x="5563672" y="357433"/>
            <a:ext cx="5512159" cy="6252655"/>
          </a:xfrm>
          <a:prstGeom prst="rect">
            <a:avLst/>
          </a:prstGeom>
        </p:spPr>
      </p:pic>
    </p:spTree>
    <p:extLst>
      <p:ext uri="{BB962C8B-B14F-4D97-AF65-F5344CB8AC3E}">
        <p14:creationId xmlns:p14="http://schemas.microsoft.com/office/powerpoint/2010/main" val="408713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5F978-4E2E-449A-855A-0D3FABB27AD7}"/>
              </a:ext>
            </a:extLst>
          </p:cNvPr>
          <p:cNvSpPr>
            <a:spLocks noGrp="1"/>
          </p:cNvSpPr>
          <p:nvPr>
            <p:ph type="title"/>
          </p:nvPr>
        </p:nvSpPr>
        <p:spPr>
          <a:xfrm>
            <a:off x="838200" y="365125"/>
            <a:ext cx="4429259" cy="575033"/>
          </a:xfrm>
        </p:spPr>
        <p:txBody>
          <a:bodyPr>
            <a:normAutofit/>
          </a:bodyPr>
          <a:lstStyle/>
          <a:p>
            <a:r>
              <a:rPr lang="fr-FR" sz="2800" b="1" dirty="0">
                <a:solidFill>
                  <a:srgbClr val="00B0F0"/>
                </a:solidFill>
              </a:rPr>
              <a:t>1. Le transfère de la matière</a:t>
            </a:r>
          </a:p>
        </p:txBody>
      </p:sp>
      <p:sp>
        <p:nvSpPr>
          <p:cNvPr id="3" name="Espace réservé du contenu 2">
            <a:extLst>
              <a:ext uri="{FF2B5EF4-FFF2-40B4-BE49-F238E27FC236}">
                <a16:creationId xmlns:a16="http://schemas.microsoft.com/office/drawing/2014/main" id="{BA84BB13-14A8-4EBD-91C5-0F049C111925}"/>
              </a:ext>
            </a:extLst>
          </p:cNvPr>
          <p:cNvSpPr>
            <a:spLocks noGrp="1"/>
          </p:cNvSpPr>
          <p:nvPr>
            <p:ph idx="1"/>
          </p:nvPr>
        </p:nvSpPr>
        <p:spPr>
          <a:xfrm>
            <a:off x="838200" y="1210614"/>
            <a:ext cx="10515600" cy="4966349"/>
          </a:xfrm>
        </p:spPr>
        <p:txBody>
          <a:bodyPr/>
          <a:lstStyle/>
          <a:p>
            <a:pPr algn="just">
              <a:lnSpc>
                <a:spcPct val="150000"/>
              </a:lnSpc>
            </a:pPr>
            <a:r>
              <a:rPr lang="fr-FR" dirty="0"/>
              <a:t>Le transfert (ou le transport) de matière est d’une grande importance dans les procédés, la distribution, etc.</a:t>
            </a:r>
          </a:p>
          <a:p>
            <a:pPr algn="just">
              <a:lnSpc>
                <a:spcPct val="150000"/>
              </a:lnSpc>
            </a:pPr>
            <a:r>
              <a:rPr lang="fr-FR" dirty="0"/>
              <a:t> Ce transport constitue la connexion entre les opérations unitaires. </a:t>
            </a:r>
          </a:p>
          <a:p>
            <a:pPr algn="just">
              <a:lnSpc>
                <a:spcPct val="150000"/>
              </a:lnSpc>
            </a:pPr>
            <a:r>
              <a:rPr lang="fr-FR" dirty="0"/>
              <a:t>Selon leurs propriétés, on utilise différents appareils pour le transfert des solides, des liquides ou des gaz.</a:t>
            </a:r>
          </a:p>
        </p:txBody>
      </p:sp>
      <p:sp>
        <p:nvSpPr>
          <p:cNvPr id="5" name="Espace réservé du numéro de diapositive 4">
            <a:extLst>
              <a:ext uri="{FF2B5EF4-FFF2-40B4-BE49-F238E27FC236}">
                <a16:creationId xmlns:a16="http://schemas.microsoft.com/office/drawing/2014/main" id="{566AA1C7-C32C-4521-9FCA-83E5DA20AC52}"/>
              </a:ext>
            </a:extLst>
          </p:cNvPr>
          <p:cNvSpPr>
            <a:spLocks noGrp="1"/>
          </p:cNvSpPr>
          <p:nvPr>
            <p:ph type="sldNum" sz="quarter" idx="12"/>
          </p:nvPr>
        </p:nvSpPr>
        <p:spPr/>
        <p:txBody>
          <a:bodyPr/>
          <a:lstStyle/>
          <a:p>
            <a:fld id="{166B5B94-2110-4248-B9AF-8BAB714E6DFE}" type="slidenum">
              <a:rPr lang="fr-FR" smtClean="0"/>
              <a:t>19</a:t>
            </a:fld>
            <a:endParaRPr lang="fr-FR"/>
          </a:p>
        </p:txBody>
      </p:sp>
    </p:spTree>
    <p:extLst>
      <p:ext uri="{BB962C8B-B14F-4D97-AF65-F5344CB8AC3E}">
        <p14:creationId xmlns:p14="http://schemas.microsoft.com/office/powerpoint/2010/main" val="10737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D1BC2C-E1F5-44E2-B6EF-CD6D791D1596}"/>
              </a:ext>
            </a:extLst>
          </p:cNvPr>
          <p:cNvSpPr>
            <a:spLocks noGrp="1"/>
          </p:cNvSpPr>
          <p:nvPr>
            <p:ph type="title"/>
          </p:nvPr>
        </p:nvSpPr>
        <p:spPr/>
        <p:txBody>
          <a:bodyPr/>
          <a:lstStyle/>
          <a:p>
            <a:pPr algn="ctr"/>
            <a:r>
              <a:rPr lang="fr-FR" dirty="0"/>
              <a:t>Introduction</a:t>
            </a:r>
          </a:p>
        </p:txBody>
      </p:sp>
      <p:sp>
        <p:nvSpPr>
          <p:cNvPr id="3" name="Espace réservé du contenu 2">
            <a:extLst>
              <a:ext uri="{FF2B5EF4-FFF2-40B4-BE49-F238E27FC236}">
                <a16:creationId xmlns:a16="http://schemas.microsoft.com/office/drawing/2014/main" id="{D2FCAEE5-877E-4B12-B19E-2A14E24E6255}"/>
              </a:ext>
            </a:extLst>
          </p:cNvPr>
          <p:cNvSpPr>
            <a:spLocks noGrp="1"/>
          </p:cNvSpPr>
          <p:nvPr>
            <p:ph idx="1"/>
          </p:nvPr>
        </p:nvSpPr>
        <p:spPr>
          <a:xfrm>
            <a:off x="838200" y="1825625"/>
            <a:ext cx="10515600" cy="4794116"/>
          </a:xfrm>
        </p:spPr>
        <p:txBody>
          <a:bodyPr>
            <a:normAutofit/>
          </a:bodyPr>
          <a:lstStyle/>
          <a:p>
            <a:pPr algn="just">
              <a:lnSpc>
                <a:spcPct val="150000"/>
              </a:lnSpc>
            </a:pPr>
            <a:r>
              <a:rPr lang="fr-FR" dirty="0"/>
              <a:t>Les objectifs de l'industrie alimentaire aujourd'hui, comme par le passé, sont quatre:</a:t>
            </a:r>
          </a:p>
          <a:p>
            <a:pPr marL="0" indent="0" algn="just">
              <a:lnSpc>
                <a:spcPct val="150000"/>
              </a:lnSpc>
              <a:buNone/>
            </a:pPr>
            <a:r>
              <a:rPr lang="fr-FR" dirty="0"/>
              <a:t>       1. </a:t>
            </a:r>
            <a:r>
              <a:rPr lang="fr-FR" dirty="0">
                <a:solidFill>
                  <a:srgbClr val="FF0000"/>
                </a:solidFill>
              </a:rPr>
              <a:t>Pour prolonger la période pendant laquelle un aliment reste sain (la durée de conservation) </a:t>
            </a:r>
            <a:r>
              <a:rPr lang="fr-FR" dirty="0"/>
              <a:t>par des techniques de conservation qui inhibent les changements microbiologiques ou biochimiques et permettent ainsi le temps pour la distribution, les ventes et le stockage à domicile.</a:t>
            </a:r>
          </a:p>
        </p:txBody>
      </p:sp>
      <p:sp>
        <p:nvSpPr>
          <p:cNvPr id="5" name="Espace réservé du numéro de diapositive 4">
            <a:extLst>
              <a:ext uri="{FF2B5EF4-FFF2-40B4-BE49-F238E27FC236}">
                <a16:creationId xmlns:a16="http://schemas.microsoft.com/office/drawing/2014/main" id="{CA81F217-0C2E-422C-BE61-0758FAA5567E}"/>
              </a:ext>
            </a:extLst>
          </p:cNvPr>
          <p:cNvSpPr>
            <a:spLocks noGrp="1"/>
          </p:cNvSpPr>
          <p:nvPr>
            <p:ph type="sldNum" sz="quarter" idx="12"/>
          </p:nvPr>
        </p:nvSpPr>
        <p:spPr/>
        <p:txBody>
          <a:bodyPr/>
          <a:lstStyle/>
          <a:p>
            <a:fld id="{166B5B94-2110-4248-B9AF-8BAB714E6DFE}" type="slidenum">
              <a:rPr lang="fr-FR" smtClean="0"/>
              <a:t>2</a:t>
            </a:fld>
            <a:endParaRPr lang="fr-FR"/>
          </a:p>
        </p:txBody>
      </p:sp>
    </p:spTree>
    <p:extLst>
      <p:ext uri="{BB962C8B-B14F-4D97-AF65-F5344CB8AC3E}">
        <p14:creationId xmlns:p14="http://schemas.microsoft.com/office/powerpoint/2010/main" val="29711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4CE090-FE05-4A94-A662-7BE36AACF865}"/>
              </a:ext>
            </a:extLst>
          </p:cNvPr>
          <p:cNvSpPr>
            <a:spLocks noGrp="1"/>
          </p:cNvSpPr>
          <p:nvPr>
            <p:ph type="title"/>
          </p:nvPr>
        </p:nvSpPr>
        <p:spPr>
          <a:xfrm>
            <a:off x="838200" y="365126"/>
            <a:ext cx="5111839" cy="742458"/>
          </a:xfrm>
        </p:spPr>
        <p:txBody>
          <a:bodyPr>
            <a:normAutofit/>
          </a:bodyPr>
          <a:lstStyle/>
          <a:p>
            <a:r>
              <a:rPr lang="fr-FR" sz="2800" b="1" dirty="0">
                <a:solidFill>
                  <a:srgbClr val="00B0F0"/>
                </a:solidFill>
              </a:rPr>
              <a:t>1.1. Transfère des matières solides</a:t>
            </a:r>
          </a:p>
        </p:txBody>
      </p:sp>
      <p:sp>
        <p:nvSpPr>
          <p:cNvPr id="3" name="Espace réservé du contenu 2">
            <a:extLst>
              <a:ext uri="{FF2B5EF4-FFF2-40B4-BE49-F238E27FC236}">
                <a16:creationId xmlns:a16="http://schemas.microsoft.com/office/drawing/2014/main" id="{494DD528-5B1E-44CB-8E61-6885E1841B33}"/>
              </a:ext>
            </a:extLst>
          </p:cNvPr>
          <p:cNvSpPr>
            <a:spLocks noGrp="1"/>
          </p:cNvSpPr>
          <p:nvPr>
            <p:ph idx="1"/>
          </p:nvPr>
        </p:nvSpPr>
        <p:spPr>
          <a:xfrm>
            <a:off x="838200" y="1249250"/>
            <a:ext cx="10515600" cy="5499279"/>
          </a:xfrm>
        </p:spPr>
        <p:txBody>
          <a:bodyPr>
            <a:normAutofit/>
          </a:bodyPr>
          <a:lstStyle/>
          <a:p>
            <a:pPr algn="just">
              <a:lnSpc>
                <a:spcPct val="150000"/>
              </a:lnSpc>
            </a:pPr>
            <a:r>
              <a:rPr lang="fr-FR" dirty="0"/>
              <a:t>Le transport des matières solides peut être effectué par charges (d’une façon discontinue) ou d’une façon continue (un courant de matière sans interruption).</a:t>
            </a:r>
          </a:p>
          <a:p>
            <a:pPr algn="just">
              <a:lnSpc>
                <a:spcPct val="150000"/>
              </a:lnSpc>
            </a:pPr>
            <a:r>
              <a:rPr lang="fr-FR" dirty="0"/>
              <a:t>Pour le transport discontinu on utilise :</a:t>
            </a:r>
          </a:p>
          <a:p>
            <a:pPr lvl="1" algn="just">
              <a:lnSpc>
                <a:spcPct val="150000"/>
              </a:lnSpc>
              <a:buFont typeface="Wingdings" panose="05000000000000000000" pitchFamily="2" charset="2"/>
              <a:buChar char="ü"/>
            </a:pPr>
            <a:r>
              <a:rPr lang="fr-FR" dirty="0"/>
              <a:t>   des chariots,</a:t>
            </a:r>
          </a:p>
          <a:p>
            <a:pPr lvl="1" algn="just">
              <a:lnSpc>
                <a:spcPct val="150000"/>
              </a:lnSpc>
              <a:buFont typeface="Wingdings" panose="05000000000000000000" pitchFamily="2" charset="2"/>
              <a:buChar char="ü"/>
            </a:pPr>
            <a:r>
              <a:rPr lang="fr-FR" dirty="0"/>
              <a:t>des élévateurs,</a:t>
            </a:r>
          </a:p>
          <a:p>
            <a:pPr lvl="1" algn="just">
              <a:lnSpc>
                <a:spcPct val="150000"/>
              </a:lnSpc>
              <a:buFont typeface="Wingdings" panose="05000000000000000000" pitchFamily="2" charset="2"/>
              <a:buChar char="ü"/>
            </a:pPr>
            <a:r>
              <a:rPr lang="fr-FR" dirty="0"/>
              <a:t>des grues,</a:t>
            </a:r>
          </a:p>
          <a:p>
            <a:pPr lvl="1" algn="just">
              <a:lnSpc>
                <a:spcPct val="150000"/>
              </a:lnSpc>
              <a:buFont typeface="Wingdings" panose="05000000000000000000" pitchFamily="2" charset="2"/>
              <a:buChar char="ü"/>
            </a:pPr>
            <a:r>
              <a:rPr lang="fr-FR" dirty="0"/>
              <a:t>des palans, etc.</a:t>
            </a:r>
          </a:p>
          <a:p>
            <a:pPr algn="just">
              <a:lnSpc>
                <a:spcPct val="150000"/>
              </a:lnSpc>
            </a:pPr>
            <a:endParaRPr lang="fr-FR" dirty="0"/>
          </a:p>
        </p:txBody>
      </p:sp>
      <p:sp>
        <p:nvSpPr>
          <p:cNvPr id="5" name="Espace réservé du numéro de diapositive 4">
            <a:extLst>
              <a:ext uri="{FF2B5EF4-FFF2-40B4-BE49-F238E27FC236}">
                <a16:creationId xmlns:a16="http://schemas.microsoft.com/office/drawing/2014/main" id="{7CE07FBA-335E-46C1-AAF2-CBBAA16FBC87}"/>
              </a:ext>
            </a:extLst>
          </p:cNvPr>
          <p:cNvSpPr>
            <a:spLocks noGrp="1"/>
          </p:cNvSpPr>
          <p:nvPr>
            <p:ph type="sldNum" sz="quarter" idx="12"/>
          </p:nvPr>
        </p:nvSpPr>
        <p:spPr/>
        <p:txBody>
          <a:bodyPr/>
          <a:lstStyle/>
          <a:p>
            <a:fld id="{166B5B94-2110-4248-B9AF-8BAB714E6DFE}" type="slidenum">
              <a:rPr lang="fr-FR" smtClean="0"/>
              <a:t>20</a:t>
            </a:fld>
            <a:endParaRPr lang="fr-FR"/>
          </a:p>
        </p:txBody>
      </p:sp>
    </p:spTree>
    <p:extLst>
      <p:ext uri="{BB962C8B-B14F-4D97-AF65-F5344CB8AC3E}">
        <p14:creationId xmlns:p14="http://schemas.microsoft.com/office/powerpoint/2010/main" val="319669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A71626-7201-4861-A359-A0E403908874}"/>
              </a:ext>
            </a:extLst>
          </p:cNvPr>
          <p:cNvSpPr/>
          <p:nvPr/>
        </p:nvSpPr>
        <p:spPr>
          <a:xfrm>
            <a:off x="1159457" y="384083"/>
            <a:ext cx="2311595" cy="461665"/>
          </a:xfrm>
          <a:prstGeom prst="rect">
            <a:avLst/>
          </a:prstGeom>
        </p:spPr>
        <p:txBody>
          <a:bodyPr wrap="none">
            <a:spAutoFit/>
          </a:bodyPr>
          <a:lstStyle/>
          <a:p>
            <a:r>
              <a:rPr lang="fr-FR" sz="2400" b="1" dirty="0"/>
              <a:t>le ruban roulant </a:t>
            </a:r>
          </a:p>
        </p:txBody>
      </p:sp>
      <p:sp>
        <p:nvSpPr>
          <p:cNvPr id="7" name="Rectangle 6">
            <a:extLst>
              <a:ext uri="{FF2B5EF4-FFF2-40B4-BE49-F238E27FC236}">
                <a16:creationId xmlns:a16="http://schemas.microsoft.com/office/drawing/2014/main" id="{2B2D67E5-1F32-4887-8519-5813546AE39C}"/>
              </a:ext>
            </a:extLst>
          </p:cNvPr>
          <p:cNvSpPr/>
          <p:nvPr/>
        </p:nvSpPr>
        <p:spPr>
          <a:xfrm>
            <a:off x="7109994" y="384083"/>
            <a:ext cx="3482172" cy="461665"/>
          </a:xfrm>
          <a:prstGeom prst="rect">
            <a:avLst/>
          </a:prstGeom>
        </p:spPr>
        <p:txBody>
          <a:bodyPr wrap="none">
            <a:spAutoFit/>
          </a:bodyPr>
          <a:lstStyle/>
          <a:p>
            <a:r>
              <a:rPr lang="fr-FR" sz="2400" b="1" dirty="0"/>
              <a:t>les transporteurs à chaîne</a:t>
            </a:r>
          </a:p>
        </p:txBody>
      </p:sp>
      <p:pic>
        <p:nvPicPr>
          <p:cNvPr id="8" name="Image 7">
            <a:extLst>
              <a:ext uri="{FF2B5EF4-FFF2-40B4-BE49-F238E27FC236}">
                <a16:creationId xmlns:a16="http://schemas.microsoft.com/office/drawing/2014/main" id="{B8BBC403-303C-49A5-B26C-39E6A774824B}"/>
              </a:ext>
            </a:extLst>
          </p:cNvPr>
          <p:cNvPicPr>
            <a:picLocks noChangeAspect="1"/>
          </p:cNvPicPr>
          <p:nvPr/>
        </p:nvPicPr>
        <p:blipFill>
          <a:blip r:embed="rId2"/>
          <a:stretch>
            <a:fillRect/>
          </a:stretch>
        </p:blipFill>
        <p:spPr>
          <a:xfrm>
            <a:off x="484016" y="1350126"/>
            <a:ext cx="3482172" cy="2611629"/>
          </a:xfrm>
          <a:prstGeom prst="rect">
            <a:avLst/>
          </a:prstGeom>
        </p:spPr>
      </p:pic>
      <p:pic>
        <p:nvPicPr>
          <p:cNvPr id="1026" name="Picture 2" descr="Résultat de recherche d'images pour &quot;ruban roulants pomme industrie agroalimentaire&quot;">
            <a:extLst>
              <a:ext uri="{FF2B5EF4-FFF2-40B4-BE49-F238E27FC236}">
                <a16:creationId xmlns:a16="http://schemas.microsoft.com/office/drawing/2014/main" id="{BBC18F0F-9E5F-4DBE-9421-6586BAED9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78" y="3785538"/>
            <a:ext cx="4027197" cy="298706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3220">
            <a:extLst>
              <a:ext uri="{FF2B5EF4-FFF2-40B4-BE49-F238E27FC236}">
                <a16:creationId xmlns:a16="http://schemas.microsoft.com/office/drawing/2014/main" id="{CFF432E0-922B-4E4C-BE4B-FEAE9B2282C6}"/>
              </a:ext>
            </a:extLst>
          </p:cNvPr>
          <p:cNvGrpSpPr>
            <a:grpSpLocks/>
          </p:cNvGrpSpPr>
          <p:nvPr/>
        </p:nvGrpSpPr>
        <p:grpSpPr bwMode="auto">
          <a:xfrm>
            <a:off x="6630625" y="940113"/>
            <a:ext cx="3901440" cy="2740025"/>
            <a:chOff x="2622" y="461"/>
            <a:chExt cx="6144" cy="4315"/>
          </a:xfrm>
        </p:grpSpPr>
        <p:pic>
          <p:nvPicPr>
            <p:cNvPr id="11" name="Picture 3255">
              <a:extLst>
                <a:ext uri="{FF2B5EF4-FFF2-40B4-BE49-F238E27FC236}">
                  <a16:creationId xmlns:a16="http://schemas.microsoft.com/office/drawing/2014/main" id="{41E51FF5-C57B-4980-A95E-9AB137207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 y="694"/>
              <a:ext cx="3765" cy="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Line 3254">
              <a:extLst>
                <a:ext uri="{FF2B5EF4-FFF2-40B4-BE49-F238E27FC236}">
                  <a16:creationId xmlns:a16="http://schemas.microsoft.com/office/drawing/2014/main" id="{900356AC-8B29-4735-882C-BCFD48340B07}"/>
                </a:ext>
              </a:extLst>
            </p:cNvPr>
            <p:cNvCxnSpPr>
              <a:cxnSpLocks noChangeShapeType="1"/>
            </p:cNvCxnSpPr>
            <p:nvPr/>
          </p:nvCxnSpPr>
          <p:spPr bwMode="auto">
            <a:xfrm>
              <a:off x="4518" y="4292"/>
              <a:ext cx="3591" cy="0"/>
            </a:xfrm>
            <a:prstGeom prst="line">
              <a:avLst/>
            </a:prstGeom>
            <a:noFill/>
            <a:ln w="10973">
              <a:solidFill>
                <a:srgbClr val="000000"/>
              </a:solidFill>
              <a:prstDash val="solid"/>
              <a:round/>
              <a:headEnd/>
              <a:tailEnd/>
            </a:ln>
            <a:extLst>
              <a:ext uri="{909E8E84-426E-40DD-AFC4-6F175D3DCCD1}">
                <a14:hiddenFill xmlns:a14="http://schemas.microsoft.com/office/drawing/2010/main">
                  <a:noFill/>
                </a14:hiddenFill>
              </a:ext>
            </a:extLst>
          </p:spPr>
        </p:cxnSp>
        <p:sp>
          <p:nvSpPr>
            <p:cNvPr id="13" name="Freeform 3253">
              <a:extLst>
                <a:ext uri="{FF2B5EF4-FFF2-40B4-BE49-F238E27FC236}">
                  <a16:creationId xmlns:a16="http://schemas.microsoft.com/office/drawing/2014/main" id="{B7C235A6-6F37-4838-84F2-3DC91D9B62A6}"/>
                </a:ext>
              </a:extLst>
            </p:cNvPr>
            <p:cNvSpPr>
              <a:spLocks/>
            </p:cNvSpPr>
            <p:nvPr/>
          </p:nvSpPr>
          <p:spPr bwMode="auto">
            <a:xfrm>
              <a:off x="8106" y="3745"/>
              <a:ext cx="660" cy="556"/>
            </a:xfrm>
            <a:custGeom>
              <a:avLst/>
              <a:gdLst>
                <a:gd name="T0" fmla="+- 0 8766 8106"/>
                <a:gd name="T1" fmla="*/ T0 w 660"/>
                <a:gd name="T2" fmla="+- 0 3745 3745"/>
                <a:gd name="T3" fmla="*/ 3745 h 556"/>
                <a:gd name="T4" fmla="+- 0 8106 8106"/>
                <a:gd name="T5" fmla="*/ T4 w 660"/>
                <a:gd name="T6" fmla="+- 0 4286 3745"/>
                <a:gd name="T7" fmla="*/ 4286 h 556"/>
                <a:gd name="T8" fmla="+- 0 8115 8106"/>
                <a:gd name="T9" fmla="*/ T8 w 660"/>
                <a:gd name="T10" fmla="+- 0 4300 3745"/>
                <a:gd name="T11" fmla="*/ 4300 h 556"/>
                <a:gd name="T12" fmla="+- 0 8766 8106"/>
                <a:gd name="T13" fmla="*/ T12 w 660"/>
                <a:gd name="T14" fmla="+- 0 3767 3745"/>
                <a:gd name="T15" fmla="*/ 3767 h 556"/>
                <a:gd name="T16" fmla="+- 0 8766 8106"/>
                <a:gd name="T17" fmla="*/ T16 w 660"/>
                <a:gd name="T18" fmla="+- 0 3745 3745"/>
                <a:gd name="T19" fmla="*/ 3745 h 556"/>
              </a:gdLst>
              <a:ahLst/>
              <a:cxnLst>
                <a:cxn ang="0">
                  <a:pos x="T1" y="T3"/>
                </a:cxn>
                <a:cxn ang="0">
                  <a:pos x="T5" y="T7"/>
                </a:cxn>
                <a:cxn ang="0">
                  <a:pos x="T9" y="T11"/>
                </a:cxn>
                <a:cxn ang="0">
                  <a:pos x="T13" y="T15"/>
                </a:cxn>
                <a:cxn ang="0">
                  <a:pos x="T17" y="T19"/>
                </a:cxn>
              </a:cxnLst>
              <a:rect l="0" t="0" r="r" b="b"/>
              <a:pathLst>
                <a:path w="660" h="556">
                  <a:moveTo>
                    <a:pt x="660" y="0"/>
                  </a:moveTo>
                  <a:lnTo>
                    <a:pt x="0" y="541"/>
                  </a:lnTo>
                  <a:lnTo>
                    <a:pt x="9" y="555"/>
                  </a:lnTo>
                  <a:lnTo>
                    <a:pt x="660" y="22"/>
                  </a:lnTo>
                  <a:lnTo>
                    <a:pt x="6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cxnSp>
          <p:nvCxnSpPr>
            <p:cNvPr id="14" name="Line 3252">
              <a:extLst>
                <a:ext uri="{FF2B5EF4-FFF2-40B4-BE49-F238E27FC236}">
                  <a16:creationId xmlns:a16="http://schemas.microsoft.com/office/drawing/2014/main" id="{55BC4341-B8D1-4F5C-BACC-BDA68949E65D}"/>
                </a:ext>
              </a:extLst>
            </p:cNvPr>
            <p:cNvCxnSpPr>
              <a:cxnSpLocks noChangeShapeType="1"/>
            </p:cNvCxnSpPr>
            <p:nvPr/>
          </p:nvCxnSpPr>
          <p:spPr bwMode="auto">
            <a:xfrm>
              <a:off x="4518" y="3197"/>
              <a:ext cx="2701" cy="0"/>
            </a:xfrm>
            <a:prstGeom prst="line">
              <a:avLst/>
            </a:prstGeom>
            <a:noFill/>
            <a:ln w="10973">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 name="Line 3251">
              <a:extLst>
                <a:ext uri="{FF2B5EF4-FFF2-40B4-BE49-F238E27FC236}">
                  <a16:creationId xmlns:a16="http://schemas.microsoft.com/office/drawing/2014/main" id="{6667F597-B86A-4969-978E-8881EA589A1D}"/>
                </a:ext>
              </a:extLst>
            </p:cNvPr>
            <p:cNvCxnSpPr>
              <a:cxnSpLocks noChangeShapeType="1"/>
            </p:cNvCxnSpPr>
            <p:nvPr/>
          </p:nvCxnSpPr>
          <p:spPr bwMode="auto">
            <a:xfrm>
              <a:off x="7460" y="925"/>
              <a:ext cx="0" cy="1184"/>
            </a:xfrm>
            <a:prstGeom prst="line">
              <a:avLst/>
            </a:prstGeom>
            <a:noFill/>
            <a:ln w="5486">
              <a:solidFill>
                <a:srgbClr val="000000"/>
              </a:solidFill>
              <a:prstDash val="solid"/>
              <a:round/>
              <a:headEnd/>
              <a:tailEnd/>
            </a:ln>
            <a:extLst>
              <a:ext uri="{909E8E84-426E-40DD-AFC4-6F175D3DCCD1}">
                <a14:hiddenFill xmlns:a14="http://schemas.microsoft.com/office/drawing/2010/main">
                  <a:noFill/>
                </a14:hiddenFill>
              </a:ext>
            </a:extLst>
          </p:spPr>
        </p:cxnSp>
        <p:sp>
          <p:nvSpPr>
            <p:cNvPr id="16" name="Freeform 3250">
              <a:extLst>
                <a:ext uri="{FF2B5EF4-FFF2-40B4-BE49-F238E27FC236}">
                  <a16:creationId xmlns:a16="http://schemas.microsoft.com/office/drawing/2014/main" id="{657F45D4-D585-4916-A9B2-D4AF2CA92F77}"/>
                </a:ext>
              </a:extLst>
            </p:cNvPr>
            <p:cNvSpPr>
              <a:spLocks/>
            </p:cNvSpPr>
            <p:nvPr/>
          </p:nvSpPr>
          <p:spPr bwMode="auto">
            <a:xfrm>
              <a:off x="7411" y="835"/>
              <a:ext cx="96" cy="96"/>
            </a:xfrm>
            <a:custGeom>
              <a:avLst/>
              <a:gdLst>
                <a:gd name="T0" fmla="+- 0 7458 7412"/>
                <a:gd name="T1" fmla="*/ T0 w 96"/>
                <a:gd name="T2" fmla="+- 0 836 836"/>
                <a:gd name="T3" fmla="*/ 836 h 96"/>
                <a:gd name="T4" fmla="+- 0 7412 7412"/>
                <a:gd name="T5" fmla="*/ T4 w 96"/>
                <a:gd name="T6" fmla="+- 0 931 836"/>
                <a:gd name="T7" fmla="*/ 931 h 96"/>
                <a:gd name="T8" fmla="+- 0 7507 7412"/>
                <a:gd name="T9" fmla="*/ T8 w 96"/>
                <a:gd name="T10" fmla="+- 0 931 836"/>
                <a:gd name="T11" fmla="*/ 931 h 96"/>
                <a:gd name="T12" fmla="+- 0 7458 7412"/>
                <a:gd name="T13" fmla="*/ T12 w 96"/>
                <a:gd name="T14" fmla="+- 0 836 836"/>
                <a:gd name="T15" fmla="*/ 836 h 96"/>
              </a:gdLst>
              <a:ahLst/>
              <a:cxnLst>
                <a:cxn ang="0">
                  <a:pos x="T1" y="T3"/>
                </a:cxn>
                <a:cxn ang="0">
                  <a:pos x="T5" y="T7"/>
                </a:cxn>
                <a:cxn ang="0">
                  <a:pos x="T9" y="T11"/>
                </a:cxn>
                <a:cxn ang="0">
                  <a:pos x="T13" y="T15"/>
                </a:cxn>
              </a:cxnLst>
              <a:rect l="0" t="0" r="r" b="b"/>
              <a:pathLst>
                <a:path w="96" h="96">
                  <a:moveTo>
                    <a:pt x="46" y="0"/>
                  </a:moveTo>
                  <a:lnTo>
                    <a:pt x="0" y="95"/>
                  </a:lnTo>
                  <a:lnTo>
                    <a:pt x="95" y="95"/>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pic>
          <p:nvPicPr>
            <p:cNvPr id="17" name="Picture 3249">
              <a:extLst>
                <a:ext uri="{FF2B5EF4-FFF2-40B4-BE49-F238E27FC236}">
                  <a16:creationId xmlns:a16="http://schemas.microsoft.com/office/drawing/2014/main" id="{F9744F4F-FD25-4B73-B78A-E0EC8FF73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4326"/>
              <a:ext cx="10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Line 3248">
              <a:extLst>
                <a:ext uri="{FF2B5EF4-FFF2-40B4-BE49-F238E27FC236}">
                  <a16:creationId xmlns:a16="http://schemas.microsoft.com/office/drawing/2014/main" id="{29842F2E-42B6-469C-883F-DC4AC714B9BC}"/>
                </a:ext>
              </a:extLst>
            </p:cNvPr>
            <p:cNvCxnSpPr>
              <a:cxnSpLocks noChangeShapeType="1"/>
            </p:cNvCxnSpPr>
            <p:nvPr/>
          </p:nvCxnSpPr>
          <p:spPr bwMode="auto">
            <a:xfrm>
              <a:off x="5305" y="2714"/>
              <a:ext cx="0" cy="636"/>
            </a:xfrm>
            <a:prstGeom prst="line">
              <a:avLst/>
            </a:prstGeom>
            <a:noFill/>
            <a:ln w="5486">
              <a:solidFill>
                <a:srgbClr val="000000"/>
              </a:solidFill>
              <a:prstDash val="solid"/>
              <a:round/>
              <a:headEnd/>
              <a:tailEnd/>
            </a:ln>
            <a:extLst>
              <a:ext uri="{909E8E84-426E-40DD-AFC4-6F175D3DCCD1}">
                <a14:hiddenFill xmlns:a14="http://schemas.microsoft.com/office/drawing/2010/main">
                  <a:noFill/>
                </a14:hiddenFill>
              </a:ext>
            </a:extLst>
          </p:spPr>
        </p:cxnSp>
        <p:sp>
          <p:nvSpPr>
            <p:cNvPr id="19" name="AutoShape 3247">
              <a:extLst>
                <a:ext uri="{FF2B5EF4-FFF2-40B4-BE49-F238E27FC236}">
                  <a16:creationId xmlns:a16="http://schemas.microsoft.com/office/drawing/2014/main" id="{8197B08B-A3CF-4C84-AD50-6A9B8FD5E0A3}"/>
                </a:ext>
              </a:extLst>
            </p:cNvPr>
            <p:cNvSpPr>
              <a:spLocks/>
            </p:cNvSpPr>
            <p:nvPr/>
          </p:nvSpPr>
          <p:spPr bwMode="auto">
            <a:xfrm>
              <a:off x="5257" y="2681"/>
              <a:ext cx="533" cy="827"/>
            </a:xfrm>
            <a:custGeom>
              <a:avLst/>
              <a:gdLst>
                <a:gd name="T0" fmla="+- 0 5353 5258"/>
                <a:gd name="T1" fmla="*/ T0 w 533"/>
                <a:gd name="T2" fmla="+- 0 3344 2682"/>
                <a:gd name="T3" fmla="*/ 3344 h 827"/>
                <a:gd name="T4" fmla="+- 0 5258 5258"/>
                <a:gd name="T5" fmla="*/ T4 w 533"/>
                <a:gd name="T6" fmla="+- 0 3344 2682"/>
                <a:gd name="T7" fmla="*/ 3344 h 827"/>
                <a:gd name="T8" fmla="+- 0 5304 5258"/>
                <a:gd name="T9" fmla="*/ T8 w 533"/>
                <a:gd name="T10" fmla="+- 0 3439 2682"/>
                <a:gd name="T11" fmla="*/ 3439 h 827"/>
                <a:gd name="T12" fmla="+- 0 5353 5258"/>
                <a:gd name="T13" fmla="*/ T12 w 533"/>
                <a:gd name="T14" fmla="+- 0 3344 2682"/>
                <a:gd name="T15" fmla="*/ 3344 h 827"/>
                <a:gd name="T16" fmla="+- 0 5791 5258"/>
                <a:gd name="T17" fmla="*/ T16 w 533"/>
                <a:gd name="T18" fmla="+- 0 3402 2682"/>
                <a:gd name="T19" fmla="*/ 3402 h 827"/>
                <a:gd name="T20" fmla="+- 0 5750 5258"/>
                <a:gd name="T21" fmla="*/ T20 w 533"/>
                <a:gd name="T22" fmla="+- 0 3419 2682"/>
                <a:gd name="T23" fmla="*/ 3419 h 827"/>
                <a:gd name="T24" fmla="+- 0 5448 5258"/>
                <a:gd name="T25" fmla="*/ T24 w 533"/>
                <a:gd name="T26" fmla="+- 0 2682 2682"/>
                <a:gd name="T27" fmla="*/ 2682 h 827"/>
                <a:gd name="T28" fmla="+- 0 5439 5258"/>
                <a:gd name="T29" fmla="*/ T28 w 533"/>
                <a:gd name="T30" fmla="+- 0 2682 2682"/>
                <a:gd name="T31" fmla="*/ 2682 h 827"/>
                <a:gd name="T32" fmla="+- 0 5439 5258"/>
                <a:gd name="T33" fmla="*/ T32 w 533"/>
                <a:gd name="T34" fmla="+- 0 2691 2682"/>
                <a:gd name="T35" fmla="*/ 2691 h 827"/>
                <a:gd name="T36" fmla="+- 0 5740 5258"/>
                <a:gd name="T37" fmla="*/ T36 w 533"/>
                <a:gd name="T38" fmla="+- 0 3423 2682"/>
                <a:gd name="T39" fmla="*/ 3423 h 827"/>
                <a:gd name="T40" fmla="+- 0 5701 5258"/>
                <a:gd name="T41" fmla="*/ T40 w 533"/>
                <a:gd name="T42" fmla="+- 0 3439 2682"/>
                <a:gd name="T43" fmla="*/ 3439 h 827"/>
                <a:gd name="T44" fmla="+- 0 5782 5258"/>
                <a:gd name="T45" fmla="*/ T44 w 533"/>
                <a:gd name="T46" fmla="+- 0 3508 2682"/>
                <a:gd name="T47" fmla="*/ 3508 h 827"/>
                <a:gd name="T48" fmla="+- 0 5791 5258"/>
                <a:gd name="T49" fmla="*/ T48 w 533"/>
                <a:gd name="T50" fmla="+- 0 3402 2682"/>
                <a:gd name="T51" fmla="*/ 3402 h 8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33" h="827">
                  <a:moveTo>
                    <a:pt x="95" y="662"/>
                  </a:moveTo>
                  <a:lnTo>
                    <a:pt x="0" y="662"/>
                  </a:lnTo>
                  <a:lnTo>
                    <a:pt x="46" y="757"/>
                  </a:lnTo>
                  <a:lnTo>
                    <a:pt x="95" y="662"/>
                  </a:lnTo>
                  <a:moveTo>
                    <a:pt x="533" y="720"/>
                  </a:moveTo>
                  <a:lnTo>
                    <a:pt x="492" y="737"/>
                  </a:lnTo>
                  <a:lnTo>
                    <a:pt x="190" y="0"/>
                  </a:lnTo>
                  <a:lnTo>
                    <a:pt x="181" y="0"/>
                  </a:lnTo>
                  <a:lnTo>
                    <a:pt x="181" y="9"/>
                  </a:lnTo>
                  <a:lnTo>
                    <a:pt x="482" y="741"/>
                  </a:lnTo>
                  <a:lnTo>
                    <a:pt x="443" y="757"/>
                  </a:lnTo>
                  <a:lnTo>
                    <a:pt x="524" y="826"/>
                  </a:lnTo>
                  <a:lnTo>
                    <a:pt x="533" y="72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20" name="AutoShape 3246">
              <a:extLst>
                <a:ext uri="{FF2B5EF4-FFF2-40B4-BE49-F238E27FC236}">
                  <a16:creationId xmlns:a16="http://schemas.microsoft.com/office/drawing/2014/main" id="{7A01CA80-461B-417C-974B-54C7B0FACC9D}"/>
                </a:ext>
              </a:extLst>
            </p:cNvPr>
            <p:cNvSpPr>
              <a:spLocks/>
            </p:cNvSpPr>
            <p:nvPr/>
          </p:nvSpPr>
          <p:spPr bwMode="auto">
            <a:xfrm>
              <a:off x="6196" y="3710"/>
              <a:ext cx="755" cy="997"/>
            </a:xfrm>
            <a:custGeom>
              <a:avLst/>
              <a:gdLst>
                <a:gd name="T0" fmla="+- 0 6850 6197"/>
                <a:gd name="T1" fmla="*/ T0 w 755"/>
                <a:gd name="T2" fmla="+- 0 4698 3710"/>
                <a:gd name="T3" fmla="*/ 4698 h 997"/>
                <a:gd name="T4" fmla="+- 0 6254 6197"/>
                <a:gd name="T5" fmla="*/ T4 w 755"/>
                <a:gd name="T6" fmla="+- 0 3821 3710"/>
                <a:gd name="T7" fmla="*/ 3821 h 997"/>
                <a:gd name="T8" fmla="+- 0 6289 6197"/>
                <a:gd name="T9" fmla="*/ T8 w 755"/>
                <a:gd name="T10" fmla="+- 0 3796 3710"/>
                <a:gd name="T11" fmla="*/ 3796 h 997"/>
                <a:gd name="T12" fmla="+- 0 6197 6197"/>
                <a:gd name="T13" fmla="*/ T12 w 755"/>
                <a:gd name="T14" fmla="+- 0 3745 3710"/>
                <a:gd name="T15" fmla="*/ 3745 h 997"/>
                <a:gd name="T16" fmla="+- 0 6211 6197"/>
                <a:gd name="T17" fmla="*/ T16 w 755"/>
                <a:gd name="T18" fmla="+- 0 3851 3710"/>
                <a:gd name="T19" fmla="*/ 3851 h 997"/>
                <a:gd name="T20" fmla="+- 0 6244 6197"/>
                <a:gd name="T21" fmla="*/ T20 w 755"/>
                <a:gd name="T22" fmla="+- 0 3828 3710"/>
                <a:gd name="T23" fmla="*/ 3828 h 997"/>
                <a:gd name="T24" fmla="+- 0 6842 6197"/>
                <a:gd name="T25" fmla="*/ T24 w 755"/>
                <a:gd name="T26" fmla="+- 0 4707 3710"/>
                <a:gd name="T27" fmla="*/ 4707 h 997"/>
                <a:gd name="T28" fmla="+- 0 6850 6197"/>
                <a:gd name="T29" fmla="*/ T28 w 755"/>
                <a:gd name="T30" fmla="+- 0 4707 3710"/>
                <a:gd name="T31" fmla="*/ 4707 h 997"/>
                <a:gd name="T32" fmla="+- 0 6850 6197"/>
                <a:gd name="T33" fmla="*/ T32 w 755"/>
                <a:gd name="T34" fmla="+- 0 4698 3710"/>
                <a:gd name="T35" fmla="*/ 4698 h 997"/>
                <a:gd name="T36" fmla="+- 0 6951 6197"/>
                <a:gd name="T37" fmla="*/ T36 w 755"/>
                <a:gd name="T38" fmla="+- 0 4698 3710"/>
                <a:gd name="T39" fmla="*/ 4698 h 997"/>
                <a:gd name="T40" fmla="+- 0 6736 6197"/>
                <a:gd name="T41" fmla="*/ T40 w 755"/>
                <a:gd name="T42" fmla="+- 0 3801 3710"/>
                <a:gd name="T43" fmla="*/ 3801 h 997"/>
                <a:gd name="T44" fmla="+- 0 6776 6197"/>
                <a:gd name="T45" fmla="*/ T44 w 755"/>
                <a:gd name="T46" fmla="+- 0 3791 3710"/>
                <a:gd name="T47" fmla="*/ 3791 h 997"/>
                <a:gd name="T48" fmla="+- 0 6709 6197"/>
                <a:gd name="T49" fmla="*/ T48 w 755"/>
                <a:gd name="T50" fmla="+- 0 3710 3710"/>
                <a:gd name="T51" fmla="*/ 3710 h 997"/>
                <a:gd name="T52" fmla="+- 0 6686 6197"/>
                <a:gd name="T53" fmla="*/ T52 w 755"/>
                <a:gd name="T54" fmla="+- 0 3814 3710"/>
                <a:gd name="T55" fmla="*/ 3814 h 997"/>
                <a:gd name="T56" fmla="+- 0 6727 6197"/>
                <a:gd name="T57" fmla="*/ T56 w 755"/>
                <a:gd name="T58" fmla="+- 0 3803 3710"/>
                <a:gd name="T59" fmla="*/ 3803 h 997"/>
                <a:gd name="T60" fmla="+- 0 6727 6197"/>
                <a:gd name="T61" fmla="*/ T60 w 755"/>
                <a:gd name="T62" fmla="+- 0 3805 3710"/>
                <a:gd name="T63" fmla="*/ 3805 h 997"/>
                <a:gd name="T64" fmla="+- 0 6943 6197"/>
                <a:gd name="T65" fmla="*/ T64 w 755"/>
                <a:gd name="T66" fmla="+- 0 4707 3710"/>
                <a:gd name="T67" fmla="*/ 4707 h 997"/>
                <a:gd name="T68" fmla="+- 0 6951 6197"/>
                <a:gd name="T69" fmla="*/ T68 w 755"/>
                <a:gd name="T70" fmla="+- 0 4707 3710"/>
                <a:gd name="T71" fmla="*/ 4707 h 997"/>
                <a:gd name="T72" fmla="+- 0 6951 6197"/>
                <a:gd name="T73" fmla="*/ T72 w 755"/>
                <a:gd name="T74" fmla="+- 0 4698 3710"/>
                <a:gd name="T75" fmla="*/ 4698 h 9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55" h="997">
                  <a:moveTo>
                    <a:pt x="653" y="988"/>
                  </a:moveTo>
                  <a:lnTo>
                    <a:pt x="57" y="111"/>
                  </a:lnTo>
                  <a:lnTo>
                    <a:pt x="92" y="86"/>
                  </a:lnTo>
                  <a:lnTo>
                    <a:pt x="0" y="35"/>
                  </a:lnTo>
                  <a:lnTo>
                    <a:pt x="14" y="141"/>
                  </a:lnTo>
                  <a:lnTo>
                    <a:pt x="47" y="118"/>
                  </a:lnTo>
                  <a:lnTo>
                    <a:pt x="645" y="997"/>
                  </a:lnTo>
                  <a:lnTo>
                    <a:pt x="653" y="997"/>
                  </a:lnTo>
                  <a:lnTo>
                    <a:pt x="653" y="988"/>
                  </a:lnTo>
                  <a:moveTo>
                    <a:pt x="754" y="988"/>
                  </a:moveTo>
                  <a:lnTo>
                    <a:pt x="539" y="91"/>
                  </a:lnTo>
                  <a:lnTo>
                    <a:pt x="579" y="81"/>
                  </a:lnTo>
                  <a:lnTo>
                    <a:pt x="512" y="0"/>
                  </a:lnTo>
                  <a:lnTo>
                    <a:pt x="489" y="104"/>
                  </a:lnTo>
                  <a:lnTo>
                    <a:pt x="530" y="93"/>
                  </a:lnTo>
                  <a:lnTo>
                    <a:pt x="530" y="95"/>
                  </a:lnTo>
                  <a:lnTo>
                    <a:pt x="746" y="997"/>
                  </a:lnTo>
                  <a:lnTo>
                    <a:pt x="754" y="997"/>
                  </a:lnTo>
                  <a:lnTo>
                    <a:pt x="754" y="98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pic>
          <p:nvPicPr>
            <p:cNvPr id="21" name="Picture 3245">
              <a:extLst>
                <a:ext uri="{FF2B5EF4-FFF2-40B4-BE49-F238E27FC236}">
                  <a16:creationId xmlns:a16="http://schemas.microsoft.com/office/drawing/2014/main" id="{57CB0EC3-A99A-4A17-8B2F-D0EAA7024F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9" y="2713"/>
              <a:ext cx="20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Line 3244">
              <a:extLst>
                <a:ext uri="{FF2B5EF4-FFF2-40B4-BE49-F238E27FC236}">
                  <a16:creationId xmlns:a16="http://schemas.microsoft.com/office/drawing/2014/main" id="{C9E19DBE-A8CD-4E9E-B5F4-6EAAB46BC2A1}"/>
                </a:ext>
              </a:extLst>
            </p:cNvPr>
            <p:cNvCxnSpPr>
              <a:cxnSpLocks noChangeShapeType="1"/>
            </p:cNvCxnSpPr>
            <p:nvPr/>
          </p:nvCxnSpPr>
          <p:spPr bwMode="auto">
            <a:xfrm>
              <a:off x="4667" y="505"/>
              <a:ext cx="0" cy="1414"/>
            </a:xfrm>
            <a:prstGeom prst="line">
              <a:avLst/>
            </a:prstGeom>
            <a:noFill/>
            <a:ln w="17069">
              <a:solidFill>
                <a:srgbClr val="000000"/>
              </a:solidFill>
              <a:prstDash val="solid"/>
              <a:round/>
              <a:headEnd/>
              <a:tailEnd/>
            </a:ln>
            <a:extLst>
              <a:ext uri="{909E8E84-426E-40DD-AFC4-6F175D3DCCD1}">
                <a14:hiddenFill xmlns:a14="http://schemas.microsoft.com/office/drawing/2010/main">
                  <a:noFill/>
                </a14:hiddenFill>
              </a:ext>
            </a:extLst>
          </p:spPr>
        </p:cxnSp>
        <p:sp>
          <p:nvSpPr>
            <p:cNvPr id="23" name="AutoShape 3243">
              <a:extLst>
                <a:ext uri="{FF2B5EF4-FFF2-40B4-BE49-F238E27FC236}">
                  <a16:creationId xmlns:a16="http://schemas.microsoft.com/office/drawing/2014/main" id="{60953B5A-BA79-4070-B73C-3B5C70EA4D35}"/>
                </a:ext>
              </a:extLst>
            </p:cNvPr>
            <p:cNvSpPr>
              <a:spLocks/>
            </p:cNvSpPr>
            <p:nvPr/>
          </p:nvSpPr>
          <p:spPr bwMode="auto">
            <a:xfrm>
              <a:off x="4667" y="860"/>
              <a:ext cx="303" cy="1086"/>
            </a:xfrm>
            <a:custGeom>
              <a:avLst/>
              <a:gdLst>
                <a:gd name="T0" fmla="+- 0 4970 4667"/>
                <a:gd name="T1" fmla="*/ T0 w 303"/>
                <a:gd name="T2" fmla="+- 0 1936 861"/>
                <a:gd name="T3" fmla="*/ 1936 h 1086"/>
                <a:gd name="T4" fmla="+- 0 4956 4667"/>
                <a:gd name="T5" fmla="*/ T4 w 303"/>
                <a:gd name="T6" fmla="+- 0 1874 861"/>
                <a:gd name="T7" fmla="*/ 1874 h 1086"/>
                <a:gd name="T8" fmla="+- 0 4956 4667"/>
                <a:gd name="T9" fmla="*/ T8 w 303"/>
                <a:gd name="T10" fmla="+- 0 1929 861"/>
                <a:gd name="T11" fmla="*/ 1929 h 1086"/>
                <a:gd name="T12" fmla="+- 0 4711 4667"/>
                <a:gd name="T13" fmla="*/ T12 w 303"/>
                <a:gd name="T14" fmla="+- 0 1808 861"/>
                <a:gd name="T15" fmla="*/ 1808 h 1086"/>
                <a:gd name="T16" fmla="+- 0 4681 4667"/>
                <a:gd name="T17" fmla="*/ T16 w 303"/>
                <a:gd name="T18" fmla="+- 0 1677 861"/>
                <a:gd name="T19" fmla="*/ 1677 h 1086"/>
                <a:gd name="T20" fmla="+- 0 4926 4667"/>
                <a:gd name="T21" fmla="*/ T20 w 303"/>
                <a:gd name="T22" fmla="+- 0 1795 861"/>
                <a:gd name="T23" fmla="*/ 1795 h 1086"/>
                <a:gd name="T24" fmla="+- 0 4956 4667"/>
                <a:gd name="T25" fmla="*/ T24 w 303"/>
                <a:gd name="T26" fmla="+- 0 1929 861"/>
                <a:gd name="T27" fmla="*/ 1929 h 1086"/>
                <a:gd name="T28" fmla="+- 0 4956 4667"/>
                <a:gd name="T29" fmla="*/ T28 w 303"/>
                <a:gd name="T30" fmla="+- 0 1874 861"/>
                <a:gd name="T31" fmla="*/ 1874 h 1086"/>
                <a:gd name="T32" fmla="+- 0 4936 4667"/>
                <a:gd name="T33" fmla="*/ T32 w 303"/>
                <a:gd name="T34" fmla="+- 0 1785 861"/>
                <a:gd name="T35" fmla="*/ 1785 h 1086"/>
                <a:gd name="T36" fmla="+- 0 4677 4667"/>
                <a:gd name="T37" fmla="*/ T36 w 303"/>
                <a:gd name="T38" fmla="+- 0 1661 861"/>
                <a:gd name="T39" fmla="*/ 1661 h 1086"/>
                <a:gd name="T40" fmla="+- 0 4667 4667"/>
                <a:gd name="T41" fmla="*/ T40 w 303"/>
                <a:gd name="T42" fmla="+- 0 1661 861"/>
                <a:gd name="T43" fmla="*/ 1661 h 1086"/>
                <a:gd name="T44" fmla="+- 0 4667 4667"/>
                <a:gd name="T45" fmla="*/ T44 w 303"/>
                <a:gd name="T46" fmla="+- 0 1671 861"/>
                <a:gd name="T47" fmla="*/ 1671 h 1086"/>
                <a:gd name="T48" fmla="+- 0 4701 4667"/>
                <a:gd name="T49" fmla="*/ T48 w 303"/>
                <a:gd name="T50" fmla="+- 0 1818 861"/>
                <a:gd name="T51" fmla="*/ 1818 h 1086"/>
                <a:gd name="T52" fmla="+- 0 4960 4667"/>
                <a:gd name="T53" fmla="*/ T52 w 303"/>
                <a:gd name="T54" fmla="+- 0 1946 861"/>
                <a:gd name="T55" fmla="*/ 1946 h 1086"/>
                <a:gd name="T56" fmla="+- 0 4970 4667"/>
                <a:gd name="T57" fmla="*/ T56 w 303"/>
                <a:gd name="T58" fmla="+- 0 1946 861"/>
                <a:gd name="T59" fmla="*/ 1946 h 1086"/>
                <a:gd name="T60" fmla="+- 0 4970 4667"/>
                <a:gd name="T61" fmla="*/ T60 w 303"/>
                <a:gd name="T62" fmla="+- 0 1936 861"/>
                <a:gd name="T63" fmla="*/ 1936 h 1086"/>
                <a:gd name="T64" fmla="+- 0 4970 4667"/>
                <a:gd name="T65" fmla="*/ T64 w 303"/>
                <a:gd name="T66" fmla="+- 0 1136 861"/>
                <a:gd name="T67" fmla="*/ 1136 h 1086"/>
                <a:gd name="T68" fmla="+- 0 4956 4667"/>
                <a:gd name="T69" fmla="*/ T68 w 303"/>
                <a:gd name="T70" fmla="+- 0 1075 861"/>
                <a:gd name="T71" fmla="*/ 1075 h 1086"/>
                <a:gd name="T72" fmla="+- 0 4956 4667"/>
                <a:gd name="T73" fmla="*/ T72 w 303"/>
                <a:gd name="T74" fmla="+- 0 1130 861"/>
                <a:gd name="T75" fmla="*/ 1130 h 1086"/>
                <a:gd name="T76" fmla="+- 0 4711 4667"/>
                <a:gd name="T77" fmla="*/ T76 w 303"/>
                <a:gd name="T78" fmla="+- 0 1012 861"/>
                <a:gd name="T79" fmla="*/ 1012 h 1086"/>
                <a:gd name="T80" fmla="+- 0 4681 4667"/>
                <a:gd name="T81" fmla="*/ T80 w 303"/>
                <a:gd name="T82" fmla="+- 0 878 861"/>
                <a:gd name="T83" fmla="*/ 878 h 1086"/>
                <a:gd name="T84" fmla="+- 0 4926 4667"/>
                <a:gd name="T85" fmla="*/ T84 w 303"/>
                <a:gd name="T86" fmla="+- 0 999 861"/>
                <a:gd name="T87" fmla="*/ 999 h 1086"/>
                <a:gd name="T88" fmla="+- 0 4956 4667"/>
                <a:gd name="T89" fmla="*/ T88 w 303"/>
                <a:gd name="T90" fmla="+- 0 1130 861"/>
                <a:gd name="T91" fmla="*/ 1130 h 1086"/>
                <a:gd name="T92" fmla="+- 0 4956 4667"/>
                <a:gd name="T93" fmla="*/ T92 w 303"/>
                <a:gd name="T94" fmla="+- 0 1075 861"/>
                <a:gd name="T95" fmla="*/ 1075 h 1086"/>
                <a:gd name="T96" fmla="+- 0 4936 4667"/>
                <a:gd name="T97" fmla="*/ T96 w 303"/>
                <a:gd name="T98" fmla="+- 0 989 861"/>
                <a:gd name="T99" fmla="*/ 989 h 1086"/>
                <a:gd name="T100" fmla="+- 0 4677 4667"/>
                <a:gd name="T101" fmla="*/ T100 w 303"/>
                <a:gd name="T102" fmla="+- 0 861 861"/>
                <a:gd name="T103" fmla="*/ 861 h 1086"/>
                <a:gd name="T104" fmla="+- 0 4667 4667"/>
                <a:gd name="T105" fmla="*/ T104 w 303"/>
                <a:gd name="T106" fmla="+- 0 861 861"/>
                <a:gd name="T107" fmla="*/ 861 h 1086"/>
                <a:gd name="T108" fmla="+- 0 4667 4667"/>
                <a:gd name="T109" fmla="*/ T108 w 303"/>
                <a:gd name="T110" fmla="+- 0 871 861"/>
                <a:gd name="T111" fmla="*/ 871 h 1086"/>
                <a:gd name="T112" fmla="+- 0 4701 4667"/>
                <a:gd name="T113" fmla="*/ T112 w 303"/>
                <a:gd name="T114" fmla="+- 0 1022 861"/>
                <a:gd name="T115" fmla="*/ 1022 h 1086"/>
                <a:gd name="T116" fmla="+- 0 4960 4667"/>
                <a:gd name="T117" fmla="*/ T116 w 303"/>
                <a:gd name="T118" fmla="+- 0 1146 861"/>
                <a:gd name="T119" fmla="*/ 1146 h 1086"/>
                <a:gd name="T120" fmla="+- 0 4970 4667"/>
                <a:gd name="T121" fmla="*/ T120 w 303"/>
                <a:gd name="T122" fmla="+- 0 1146 861"/>
                <a:gd name="T123" fmla="*/ 1146 h 1086"/>
                <a:gd name="T124" fmla="+- 0 4970 4667"/>
                <a:gd name="T125" fmla="*/ T124 w 303"/>
                <a:gd name="T126" fmla="+- 0 1136 861"/>
                <a:gd name="T127" fmla="*/ 1136 h 10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03" h="1086">
                  <a:moveTo>
                    <a:pt x="303" y="1075"/>
                  </a:moveTo>
                  <a:lnTo>
                    <a:pt x="289" y="1013"/>
                  </a:lnTo>
                  <a:lnTo>
                    <a:pt x="289" y="1068"/>
                  </a:lnTo>
                  <a:lnTo>
                    <a:pt x="44" y="947"/>
                  </a:lnTo>
                  <a:lnTo>
                    <a:pt x="14" y="816"/>
                  </a:lnTo>
                  <a:lnTo>
                    <a:pt x="259" y="934"/>
                  </a:lnTo>
                  <a:lnTo>
                    <a:pt x="289" y="1068"/>
                  </a:lnTo>
                  <a:lnTo>
                    <a:pt x="289" y="1013"/>
                  </a:lnTo>
                  <a:lnTo>
                    <a:pt x="269" y="924"/>
                  </a:lnTo>
                  <a:lnTo>
                    <a:pt x="10" y="800"/>
                  </a:lnTo>
                  <a:lnTo>
                    <a:pt x="0" y="800"/>
                  </a:lnTo>
                  <a:lnTo>
                    <a:pt x="0" y="810"/>
                  </a:lnTo>
                  <a:lnTo>
                    <a:pt x="34" y="957"/>
                  </a:lnTo>
                  <a:lnTo>
                    <a:pt x="293" y="1085"/>
                  </a:lnTo>
                  <a:lnTo>
                    <a:pt x="303" y="1085"/>
                  </a:lnTo>
                  <a:lnTo>
                    <a:pt x="303" y="1075"/>
                  </a:lnTo>
                  <a:moveTo>
                    <a:pt x="303" y="275"/>
                  </a:moveTo>
                  <a:lnTo>
                    <a:pt x="289" y="214"/>
                  </a:lnTo>
                  <a:lnTo>
                    <a:pt x="289" y="269"/>
                  </a:lnTo>
                  <a:lnTo>
                    <a:pt x="44" y="151"/>
                  </a:lnTo>
                  <a:lnTo>
                    <a:pt x="14" y="17"/>
                  </a:lnTo>
                  <a:lnTo>
                    <a:pt x="259" y="138"/>
                  </a:lnTo>
                  <a:lnTo>
                    <a:pt x="289" y="269"/>
                  </a:lnTo>
                  <a:lnTo>
                    <a:pt x="289" y="214"/>
                  </a:lnTo>
                  <a:lnTo>
                    <a:pt x="269" y="128"/>
                  </a:lnTo>
                  <a:lnTo>
                    <a:pt x="10" y="0"/>
                  </a:lnTo>
                  <a:lnTo>
                    <a:pt x="0" y="0"/>
                  </a:lnTo>
                  <a:lnTo>
                    <a:pt x="0" y="10"/>
                  </a:lnTo>
                  <a:lnTo>
                    <a:pt x="34" y="161"/>
                  </a:lnTo>
                  <a:lnTo>
                    <a:pt x="293" y="285"/>
                  </a:lnTo>
                  <a:lnTo>
                    <a:pt x="303" y="285"/>
                  </a:lnTo>
                  <a:lnTo>
                    <a:pt x="303" y="27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24" name="Freeform 3242">
              <a:extLst>
                <a:ext uri="{FF2B5EF4-FFF2-40B4-BE49-F238E27FC236}">
                  <a16:creationId xmlns:a16="http://schemas.microsoft.com/office/drawing/2014/main" id="{097F5798-5339-4BBD-9895-FF8392503980}"/>
                </a:ext>
              </a:extLst>
            </p:cNvPr>
            <p:cNvSpPr>
              <a:spLocks/>
            </p:cNvSpPr>
            <p:nvPr/>
          </p:nvSpPr>
          <p:spPr bwMode="auto">
            <a:xfrm>
              <a:off x="4667" y="1062"/>
              <a:ext cx="293" cy="276"/>
            </a:xfrm>
            <a:custGeom>
              <a:avLst/>
              <a:gdLst>
                <a:gd name="T0" fmla="+- 0 4667 4667"/>
                <a:gd name="T1" fmla="*/ T0 w 293"/>
                <a:gd name="T2" fmla="+- 0 1062 1062"/>
                <a:gd name="T3" fmla="*/ 1062 h 276"/>
                <a:gd name="T4" fmla="+- 0 4701 4667"/>
                <a:gd name="T5" fmla="*/ T4 w 293"/>
                <a:gd name="T6" fmla="+- 0 1210 1062"/>
                <a:gd name="T7" fmla="*/ 1210 h 276"/>
                <a:gd name="T8" fmla="+- 0 4960 4667"/>
                <a:gd name="T9" fmla="*/ T8 w 293"/>
                <a:gd name="T10" fmla="+- 0 1338 1062"/>
                <a:gd name="T11" fmla="*/ 1338 h 276"/>
                <a:gd name="T12" fmla="+- 0 4926 4667"/>
                <a:gd name="T13" fmla="*/ T12 w 293"/>
                <a:gd name="T14" fmla="+- 0 1187 1062"/>
                <a:gd name="T15" fmla="*/ 1187 h 276"/>
                <a:gd name="T16" fmla="+- 0 4667 4667"/>
                <a:gd name="T17" fmla="*/ T16 w 293"/>
                <a:gd name="T18" fmla="+- 0 1062 1062"/>
                <a:gd name="T19" fmla="*/ 1062 h 276"/>
              </a:gdLst>
              <a:ahLst/>
              <a:cxnLst>
                <a:cxn ang="0">
                  <a:pos x="T1" y="T3"/>
                </a:cxn>
                <a:cxn ang="0">
                  <a:pos x="T5" y="T7"/>
                </a:cxn>
                <a:cxn ang="0">
                  <a:pos x="T9" y="T11"/>
                </a:cxn>
                <a:cxn ang="0">
                  <a:pos x="T13" y="T15"/>
                </a:cxn>
                <a:cxn ang="0">
                  <a:pos x="T17" y="T19"/>
                </a:cxn>
              </a:cxnLst>
              <a:rect l="0" t="0" r="r" b="b"/>
              <a:pathLst>
                <a:path w="293" h="276">
                  <a:moveTo>
                    <a:pt x="0" y="0"/>
                  </a:moveTo>
                  <a:lnTo>
                    <a:pt x="34" y="148"/>
                  </a:lnTo>
                  <a:lnTo>
                    <a:pt x="293" y="276"/>
                  </a:lnTo>
                  <a:lnTo>
                    <a:pt x="259" y="1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25" name="Freeform 3241">
              <a:extLst>
                <a:ext uri="{FF2B5EF4-FFF2-40B4-BE49-F238E27FC236}">
                  <a16:creationId xmlns:a16="http://schemas.microsoft.com/office/drawing/2014/main" id="{6E6C86C6-9F23-4E03-BB90-516FD826EC86}"/>
                </a:ext>
              </a:extLst>
            </p:cNvPr>
            <p:cNvSpPr>
              <a:spLocks/>
            </p:cNvSpPr>
            <p:nvPr/>
          </p:nvSpPr>
          <p:spPr bwMode="auto">
            <a:xfrm>
              <a:off x="4667" y="1062"/>
              <a:ext cx="303" cy="286"/>
            </a:xfrm>
            <a:custGeom>
              <a:avLst/>
              <a:gdLst>
                <a:gd name="T0" fmla="+- 0 4970 4667"/>
                <a:gd name="T1" fmla="*/ T0 w 303"/>
                <a:gd name="T2" fmla="+- 0 1338 1062"/>
                <a:gd name="T3" fmla="*/ 1338 h 286"/>
                <a:gd name="T4" fmla="+- 0 4956 4667"/>
                <a:gd name="T5" fmla="*/ T4 w 303"/>
                <a:gd name="T6" fmla="+- 0 1276 1062"/>
                <a:gd name="T7" fmla="*/ 1276 h 286"/>
                <a:gd name="T8" fmla="+- 0 4956 4667"/>
                <a:gd name="T9" fmla="*/ T8 w 303"/>
                <a:gd name="T10" fmla="+- 0 1331 1062"/>
                <a:gd name="T11" fmla="*/ 1331 h 286"/>
                <a:gd name="T12" fmla="+- 0 4711 4667"/>
                <a:gd name="T13" fmla="*/ T12 w 303"/>
                <a:gd name="T14" fmla="+- 0 1210 1062"/>
                <a:gd name="T15" fmla="*/ 1210 h 286"/>
                <a:gd name="T16" fmla="+- 0 4681 4667"/>
                <a:gd name="T17" fmla="*/ T16 w 303"/>
                <a:gd name="T18" fmla="+- 0 1079 1062"/>
                <a:gd name="T19" fmla="*/ 1079 h 286"/>
                <a:gd name="T20" fmla="+- 0 4926 4667"/>
                <a:gd name="T21" fmla="*/ T20 w 303"/>
                <a:gd name="T22" fmla="+- 0 1197 1062"/>
                <a:gd name="T23" fmla="*/ 1197 h 286"/>
                <a:gd name="T24" fmla="+- 0 4956 4667"/>
                <a:gd name="T25" fmla="*/ T24 w 303"/>
                <a:gd name="T26" fmla="+- 0 1331 1062"/>
                <a:gd name="T27" fmla="*/ 1331 h 286"/>
                <a:gd name="T28" fmla="+- 0 4956 4667"/>
                <a:gd name="T29" fmla="*/ T28 w 303"/>
                <a:gd name="T30" fmla="+- 0 1276 1062"/>
                <a:gd name="T31" fmla="*/ 1276 h 286"/>
                <a:gd name="T32" fmla="+- 0 4936 4667"/>
                <a:gd name="T33" fmla="*/ T32 w 303"/>
                <a:gd name="T34" fmla="+- 0 1187 1062"/>
                <a:gd name="T35" fmla="*/ 1187 h 286"/>
                <a:gd name="T36" fmla="+- 0 4677 4667"/>
                <a:gd name="T37" fmla="*/ T36 w 303"/>
                <a:gd name="T38" fmla="+- 0 1062 1062"/>
                <a:gd name="T39" fmla="*/ 1062 h 286"/>
                <a:gd name="T40" fmla="+- 0 4667 4667"/>
                <a:gd name="T41" fmla="*/ T40 w 303"/>
                <a:gd name="T42" fmla="+- 0 1062 1062"/>
                <a:gd name="T43" fmla="*/ 1062 h 286"/>
                <a:gd name="T44" fmla="+- 0 4667 4667"/>
                <a:gd name="T45" fmla="*/ T44 w 303"/>
                <a:gd name="T46" fmla="+- 0 1073 1062"/>
                <a:gd name="T47" fmla="*/ 1073 h 286"/>
                <a:gd name="T48" fmla="+- 0 4701 4667"/>
                <a:gd name="T49" fmla="*/ T48 w 303"/>
                <a:gd name="T50" fmla="+- 0 1220 1062"/>
                <a:gd name="T51" fmla="*/ 1220 h 286"/>
                <a:gd name="T52" fmla="+- 0 4960 4667"/>
                <a:gd name="T53" fmla="*/ T52 w 303"/>
                <a:gd name="T54" fmla="+- 0 1348 1062"/>
                <a:gd name="T55" fmla="*/ 1348 h 286"/>
                <a:gd name="T56" fmla="+- 0 4970 4667"/>
                <a:gd name="T57" fmla="*/ T56 w 303"/>
                <a:gd name="T58" fmla="+- 0 1348 1062"/>
                <a:gd name="T59" fmla="*/ 1348 h 286"/>
                <a:gd name="T60" fmla="+- 0 4970 4667"/>
                <a:gd name="T61" fmla="*/ T60 w 303"/>
                <a:gd name="T62" fmla="+- 0 1338 1062"/>
                <a:gd name="T63" fmla="*/ 1338 h 2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03" h="286">
                  <a:moveTo>
                    <a:pt x="303" y="276"/>
                  </a:moveTo>
                  <a:lnTo>
                    <a:pt x="289" y="214"/>
                  </a:lnTo>
                  <a:lnTo>
                    <a:pt x="289" y="269"/>
                  </a:lnTo>
                  <a:lnTo>
                    <a:pt x="44" y="148"/>
                  </a:lnTo>
                  <a:lnTo>
                    <a:pt x="14" y="17"/>
                  </a:lnTo>
                  <a:lnTo>
                    <a:pt x="259" y="135"/>
                  </a:lnTo>
                  <a:lnTo>
                    <a:pt x="289" y="269"/>
                  </a:lnTo>
                  <a:lnTo>
                    <a:pt x="289" y="214"/>
                  </a:lnTo>
                  <a:lnTo>
                    <a:pt x="269" y="125"/>
                  </a:lnTo>
                  <a:lnTo>
                    <a:pt x="10" y="0"/>
                  </a:lnTo>
                  <a:lnTo>
                    <a:pt x="0" y="0"/>
                  </a:lnTo>
                  <a:lnTo>
                    <a:pt x="0" y="11"/>
                  </a:lnTo>
                  <a:lnTo>
                    <a:pt x="34" y="158"/>
                  </a:lnTo>
                  <a:lnTo>
                    <a:pt x="293" y="286"/>
                  </a:lnTo>
                  <a:lnTo>
                    <a:pt x="303" y="286"/>
                  </a:lnTo>
                  <a:lnTo>
                    <a:pt x="303" y="27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26" name="Freeform 3240">
              <a:extLst>
                <a:ext uri="{FF2B5EF4-FFF2-40B4-BE49-F238E27FC236}">
                  <a16:creationId xmlns:a16="http://schemas.microsoft.com/office/drawing/2014/main" id="{C8E6541F-477B-4A3A-A4BA-4B49B05FD2B7}"/>
                </a:ext>
              </a:extLst>
            </p:cNvPr>
            <p:cNvSpPr>
              <a:spLocks/>
            </p:cNvSpPr>
            <p:nvPr/>
          </p:nvSpPr>
          <p:spPr bwMode="auto">
            <a:xfrm>
              <a:off x="4667" y="1260"/>
              <a:ext cx="293" cy="276"/>
            </a:xfrm>
            <a:custGeom>
              <a:avLst/>
              <a:gdLst>
                <a:gd name="T0" fmla="+- 0 4667 4667"/>
                <a:gd name="T1" fmla="*/ T0 w 293"/>
                <a:gd name="T2" fmla="+- 0 1261 1261"/>
                <a:gd name="T3" fmla="*/ 1261 h 276"/>
                <a:gd name="T4" fmla="+- 0 4701 4667"/>
                <a:gd name="T5" fmla="*/ T4 w 293"/>
                <a:gd name="T6" fmla="+- 0 1412 1261"/>
                <a:gd name="T7" fmla="*/ 1412 h 276"/>
                <a:gd name="T8" fmla="+- 0 4960 4667"/>
                <a:gd name="T9" fmla="*/ T8 w 293"/>
                <a:gd name="T10" fmla="+- 0 1536 1261"/>
                <a:gd name="T11" fmla="*/ 1536 h 276"/>
                <a:gd name="T12" fmla="+- 0 4926 4667"/>
                <a:gd name="T13" fmla="*/ T12 w 293"/>
                <a:gd name="T14" fmla="+- 0 1385 1261"/>
                <a:gd name="T15" fmla="*/ 1385 h 276"/>
                <a:gd name="T16" fmla="+- 0 4667 4667"/>
                <a:gd name="T17" fmla="*/ T16 w 293"/>
                <a:gd name="T18" fmla="+- 0 1261 1261"/>
                <a:gd name="T19" fmla="*/ 1261 h 276"/>
              </a:gdLst>
              <a:ahLst/>
              <a:cxnLst>
                <a:cxn ang="0">
                  <a:pos x="T1" y="T3"/>
                </a:cxn>
                <a:cxn ang="0">
                  <a:pos x="T5" y="T7"/>
                </a:cxn>
                <a:cxn ang="0">
                  <a:pos x="T9" y="T11"/>
                </a:cxn>
                <a:cxn ang="0">
                  <a:pos x="T13" y="T15"/>
                </a:cxn>
                <a:cxn ang="0">
                  <a:pos x="T17" y="T19"/>
                </a:cxn>
              </a:cxnLst>
              <a:rect l="0" t="0" r="r" b="b"/>
              <a:pathLst>
                <a:path w="293" h="276">
                  <a:moveTo>
                    <a:pt x="0" y="0"/>
                  </a:moveTo>
                  <a:lnTo>
                    <a:pt x="34" y="151"/>
                  </a:lnTo>
                  <a:lnTo>
                    <a:pt x="293" y="275"/>
                  </a:lnTo>
                  <a:lnTo>
                    <a:pt x="259" y="1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27" name="Freeform 3239">
              <a:extLst>
                <a:ext uri="{FF2B5EF4-FFF2-40B4-BE49-F238E27FC236}">
                  <a16:creationId xmlns:a16="http://schemas.microsoft.com/office/drawing/2014/main" id="{0953DF99-A650-4886-9856-092BB48366DE}"/>
                </a:ext>
              </a:extLst>
            </p:cNvPr>
            <p:cNvSpPr>
              <a:spLocks/>
            </p:cNvSpPr>
            <p:nvPr/>
          </p:nvSpPr>
          <p:spPr bwMode="auto">
            <a:xfrm>
              <a:off x="4667" y="1260"/>
              <a:ext cx="303" cy="286"/>
            </a:xfrm>
            <a:custGeom>
              <a:avLst/>
              <a:gdLst>
                <a:gd name="T0" fmla="+- 0 4970 4667"/>
                <a:gd name="T1" fmla="*/ T0 w 303"/>
                <a:gd name="T2" fmla="+- 0 1536 1261"/>
                <a:gd name="T3" fmla="*/ 1536 h 286"/>
                <a:gd name="T4" fmla="+- 0 4956 4667"/>
                <a:gd name="T5" fmla="*/ T4 w 303"/>
                <a:gd name="T6" fmla="+- 0 1474 1261"/>
                <a:gd name="T7" fmla="*/ 1474 h 286"/>
                <a:gd name="T8" fmla="+- 0 4956 4667"/>
                <a:gd name="T9" fmla="*/ T8 w 303"/>
                <a:gd name="T10" fmla="+- 0 1530 1261"/>
                <a:gd name="T11" fmla="*/ 1530 h 286"/>
                <a:gd name="T12" fmla="+- 0 4711 4667"/>
                <a:gd name="T13" fmla="*/ T12 w 303"/>
                <a:gd name="T14" fmla="+- 0 1412 1261"/>
                <a:gd name="T15" fmla="*/ 1412 h 286"/>
                <a:gd name="T16" fmla="+- 0 4681 4667"/>
                <a:gd name="T17" fmla="*/ T16 w 303"/>
                <a:gd name="T18" fmla="+- 0 1277 1261"/>
                <a:gd name="T19" fmla="*/ 1277 h 286"/>
                <a:gd name="T20" fmla="+- 0 4926 4667"/>
                <a:gd name="T21" fmla="*/ T20 w 303"/>
                <a:gd name="T22" fmla="+- 0 1395 1261"/>
                <a:gd name="T23" fmla="*/ 1395 h 286"/>
                <a:gd name="T24" fmla="+- 0 4956 4667"/>
                <a:gd name="T25" fmla="*/ T24 w 303"/>
                <a:gd name="T26" fmla="+- 0 1530 1261"/>
                <a:gd name="T27" fmla="*/ 1530 h 286"/>
                <a:gd name="T28" fmla="+- 0 4956 4667"/>
                <a:gd name="T29" fmla="*/ T28 w 303"/>
                <a:gd name="T30" fmla="+- 0 1474 1261"/>
                <a:gd name="T31" fmla="*/ 1474 h 286"/>
                <a:gd name="T32" fmla="+- 0 4936 4667"/>
                <a:gd name="T33" fmla="*/ T32 w 303"/>
                <a:gd name="T34" fmla="+- 0 1385 1261"/>
                <a:gd name="T35" fmla="*/ 1385 h 286"/>
                <a:gd name="T36" fmla="+- 0 4677 4667"/>
                <a:gd name="T37" fmla="*/ T36 w 303"/>
                <a:gd name="T38" fmla="+- 0 1261 1261"/>
                <a:gd name="T39" fmla="*/ 1261 h 286"/>
                <a:gd name="T40" fmla="+- 0 4667 4667"/>
                <a:gd name="T41" fmla="*/ T40 w 303"/>
                <a:gd name="T42" fmla="+- 0 1261 1261"/>
                <a:gd name="T43" fmla="*/ 1261 h 286"/>
                <a:gd name="T44" fmla="+- 0 4667 4667"/>
                <a:gd name="T45" fmla="*/ T44 w 303"/>
                <a:gd name="T46" fmla="+- 0 1271 1261"/>
                <a:gd name="T47" fmla="*/ 1271 h 286"/>
                <a:gd name="T48" fmla="+- 0 4701 4667"/>
                <a:gd name="T49" fmla="*/ T48 w 303"/>
                <a:gd name="T50" fmla="+- 0 1422 1261"/>
                <a:gd name="T51" fmla="*/ 1422 h 286"/>
                <a:gd name="T52" fmla="+- 0 4960 4667"/>
                <a:gd name="T53" fmla="*/ T52 w 303"/>
                <a:gd name="T54" fmla="+- 0 1546 1261"/>
                <a:gd name="T55" fmla="*/ 1546 h 286"/>
                <a:gd name="T56" fmla="+- 0 4970 4667"/>
                <a:gd name="T57" fmla="*/ T56 w 303"/>
                <a:gd name="T58" fmla="+- 0 1546 1261"/>
                <a:gd name="T59" fmla="*/ 1546 h 286"/>
                <a:gd name="T60" fmla="+- 0 4970 4667"/>
                <a:gd name="T61" fmla="*/ T60 w 303"/>
                <a:gd name="T62" fmla="+- 0 1536 1261"/>
                <a:gd name="T63" fmla="*/ 1536 h 2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03" h="286">
                  <a:moveTo>
                    <a:pt x="303" y="275"/>
                  </a:moveTo>
                  <a:lnTo>
                    <a:pt x="289" y="213"/>
                  </a:lnTo>
                  <a:lnTo>
                    <a:pt x="289" y="269"/>
                  </a:lnTo>
                  <a:lnTo>
                    <a:pt x="44" y="151"/>
                  </a:lnTo>
                  <a:lnTo>
                    <a:pt x="14" y="16"/>
                  </a:lnTo>
                  <a:lnTo>
                    <a:pt x="259" y="134"/>
                  </a:lnTo>
                  <a:lnTo>
                    <a:pt x="289" y="269"/>
                  </a:lnTo>
                  <a:lnTo>
                    <a:pt x="289" y="213"/>
                  </a:lnTo>
                  <a:lnTo>
                    <a:pt x="269" y="124"/>
                  </a:lnTo>
                  <a:lnTo>
                    <a:pt x="10" y="0"/>
                  </a:lnTo>
                  <a:lnTo>
                    <a:pt x="0" y="0"/>
                  </a:lnTo>
                  <a:lnTo>
                    <a:pt x="0" y="10"/>
                  </a:lnTo>
                  <a:lnTo>
                    <a:pt x="34" y="161"/>
                  </a:lnTo>
                  <a:lnTo>
                    <a:pt x="293" y="285"/>
                  </a:lnTo>
                  <a:lnTo>
                    <a:pt x="303" y="285"/>
                  </a:lnTo>
                  <a:lnTo>
                    <a:pt x="303" y="27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28" name="Freeform 3238">
              <a:extLst>
                <a:ext uri="{FF2B5EF4-FFF2-40B4-BE49-F238E27FC236}">
                  <a16:creationId xmlns:a16="http://schemas.microsoft.com/office/drawing/2014/main" id="{4E9D28A9-9C96-45B5-A920-71B09AE63B34}"/>
                </a:ext>
              </a:extLst>
            </p:cNvPr>
            <p:cNvSpPr>
              <a:spLocks/>
            </p:cNvSpPr>
            <p:nvPr/>
          </p:nvSpPr>
          <p:spPr bwMode="auto">
            <a:xfrm>
              <a:off x="4667" y="1462"/>
              <a:ext cx="293" cy="273"/>
            </a:xfrm>
            <a:custGeom>
              <a:avLst/>
              <a:gdLst>
                <a:gd name="T0" fmla="+- 0 4667 4667"/>
                <a:gd name="T1" fmla="*/ T0 w 293"/>
                <a:gd name="T2" fmla="+- 0 1462 1462"/>
                <a:gd name="T3" fmla="*/ 1462 h 273"/>
                <a:gd name="T4" fmla="+- 0 4701 4667"/>
                <a:gd name="T5" fmla="*/ T4 w 293"/>
                <a:gd name="T6" fmla="+- 0 1610 1462"/>
                <a:gd name="T7" fmla="*/ 1610 h 273"/>
                <a:gd name="T8" fmla="+- 0 4960 4667"/>
                <a:gd name="T9" fmla="*/ T8 w 293"/>
                <a:gd name="T10" fmla="+- 0 1734 1462"/>
                <a:gd name="T11" fmla="*/ 1734 h 273"/>
                <a:gd name="T12" fmla="+- 0 4926 4667"/>
                <a:gd name="T13" fmla="*/ T12 w 293"/>
                <a:gd name="T14" fmla="+- 0 1587 1462"/>
                <a:gd name="T15" fmla="*/ 1587 h 273"/>
                <a:gd name="T16" fmla="+- 0 4667 4667"/>
                <a:gd name="T17" fmla="*/ T16 w 293"/>
                <a:gd name="T18" fmla="+- 0 1462 1462"/>
                <a:gd name="T19" fmla="*/ 1462 h 273"/>
              </a:gdLst>
              <a:ahLst/>
              <a:cxnLst>
                <a:cxn ang="0">
                  <a:pos x="T1" y="T3"/>
                </a:cxn>
                <a:cxn ang="0">
                  <a:pos x="T5" y="T7"/>
                </a:cxn>
                <a:cxn ang="0">
                  <a:pos x="T9" y="T11"/>
                </a:cxn>
                <a:cxn ang="0">
                  <a:pos x="T13" y="T15"/>
                </a:cxn>
                <a:cxn ang="0">
                  <a:pos x="T17" y="T19"/>
                </a:cxn>
              </a:cxnLst>
              <a:rect l="0" t="0" r="r" b="b"/>
              <a:pathLst>
                <a:path w="293" h="273">
                  <a:moveTo>
                    <a:pt x="0" y="0"/>
                  </a:moveTo>
                  <a:lnTo>
                    <a:pt x="34" y="148"/>
                  </a:lnTo>
                  <a:lnTo>
                    <a:pt x="293" y="272"/>
                  </a:lnTo>
                  <a:lnTo>
                    <a:pt x="259" y="1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29" name="AutoShape 3237">
              <a:extLst>
                <a:ext uri="{FF2B5EF4-FFF2-40B4-BE49-F238E27FC236}">
                  <a16:creationId xmlns:a16="http://schemas.microsoft.com/office/drawing/2014/main" id="{450EB226-7DD6-447E-9B77-9AB2A33E4057}"/>
                </a:ext>
              </a:extLst>
            </p:cNvPr>
            <p:cNvSpPr>
              <a:spLocks/>
            </p:cNvSpPr>
            <p:nvPr/>
          </p:nvSpPr>
          <p:spPr bwMode="auto">
            <a:xfrm>
              <a:off x="4667" y="464"/>
              <a:ext cx="303" cy="1281"/>
            </a:xfrm>
            <a:custGeom>
              <a:avLst/>
              <a:gdLst>
                <a:gd name="T0" fmla="+- 0 4970 4667"/>
                <a:gd name="T1" fmla="*/ T0 w 303"/>
                <a:gd name="T2" fmla="+- 0 1734 464"/>
                <a:gd name="T3" fmla="*/ 1734 h 1281"/>
                <a:gd name="T4" fmla="+- 0 4956 4667"/>
                <a:gd name="T5" fmla="*/ T4 w 303"/>
                <a:gd name="T6" fmla="+- 0 1673 464"/>
                <a:gd name="T7" fmla="*/ 1673 h 1281"/>
                <a:gd name="T8" fmla="+- 0 4956 4667"/>
                <a:gd name="T9" fmla="*/ T8 w 303"/>
                <a:gd name="T10" fmla="+- 0 1728 464"/>
                <a:gd name="T11" fmla="*/ 1728 h 1281"/>
                <a:gd name="T12" fmla="+- 0 4711 4667"/>
                <a:gd name="T13" fmla="*/ T12 w 303"/>
                <a:gd name="T14" fmla="+- 0 1610 464"/>
                <a:gd name="T15" fmla="*/ 1610 h 1281"/>
                <a:gd name="T16" fmla="+- 0 4681 4667"/>
                <a:gd name="T17" fmla="*/ T16 w 303"/>
                <a:gd name="T18" fmla="+- 0 1479 464"/>
                <a:gd name="T19" fmla="*/ 1479 h 1281"/>
                <a:gd name="T20" fmla="+- 0 4926 4667"/>
                <a:gd name="T21" fmla="*/ T20 w 303"/>
                <a:gd name="T22" fmla="+- 0 1597 464"/>
                <a:gd name="T23" fmla="*/ 1597 h 1281"/>
                <a:gd name="T24" fmla="+- 0 4956 4667"/>
                <a:gd name="T25" fmla="*/ T24 w 303"/>
                <a:gd name="T26" fmla="+- 0 1728 464"/>
                <a:gd name="T27" fmla="*/ 1728 h 1281"/>
                <a:gd name="T28" fmla="+- 0 4956 4667"/>
                <a:gd name="T29" fmla="*/ T28 w 303"/>
                <a:gd name="T30" fmla="+- 0 1673 464"/>
                <a:gd name="T31" fmla="*/ 1673 h 1281"/>
                <a:gd name="T32" fmla="+- 0 4936 4667"/>
                <a:gd name="T33" fmla="*/ T32 w 303"/>
                <a:gd name="T34" fmla="+- 0 1587 464"/>
                <a:gd name="T35" fmla="*/ 1587 h 1281"/>
                <a:gd name="T36" fmla="+- 0 4677 4667"/>
                <a:gd name="T37" fmla="*/ T36 w 303"/>
                <a:gd name="T38" fmla="+- 0 1462 464"/>
                <a:gd name="T39" fmla="*/ 1462 h 1281"/>
                <a:gd name="T40" fmla="+- 0 4667 4667"/>
                <a:gd name="T41" fmla="*/ T40 w 303"/>
                <a:gd name="T42" fmla="+- 0 1462 464"/>
                <a:gd name="T43" fmla="*/ 1462 h 1281"/>
                <a:gd name="T44" fmla="+- 0 4667 4667"/>
                <a:gd name="T45" fmla="*/ T44 w 303"/>
                <a:gd name="T46" fmla="+- 0 1472 464"/>
                <a:gd name="T47" fmla="*/ 1472 h 1281"/>
                <a:gd name="T48" fmla="+- 0 4701 4667"/>
                <a:gd name="T49" fmla="*/ T48 w 303"/>
                <a:gd name="T50" fmla="+- 0 1620 464"/>
                <a:gd name="T51" fmla="*/ 1620 h 1281"/>
                <a:gd name="T52" fmla="+- 0 4960 4667"/>
                <a:gd name="T53" fmla="*/ T52 w 303"/>
                <a:gd name="T54" fmla="+- 0 1745 464"/>
                <a:gd name="T55" fmla="*/ 1745 h 1281"/>
                <a:gd name="T56" fmla="+- 0 4970 4667"/>
                <a:gd name="T57" fmla="*/ T56 w 303"/>
                <a:gd name="T58" fmla="+- 0 1745 464"/>
                <a:gd name="T59" fmla="*/ 1745 h 1281"/>
                <a:gd name="T60" fmla="+- 0 4970 4667"/>
                <a:gd name="T61" fmla="*/ T60 w 303"/>
                <a:gd name="T62" fmla="+- 0 1734 464"/>
                <a:gd name="T63" fmla="*/ 1734 h 1281"/>
                <a:gd name="T64" fmla="+- 0 4970 4667"/>
                <a:gd name="T65" fmla="*/ T64 w 303"/>
                <a:gd name="T66" fmla="+- 0 737 464"/>
                <a:gd name="T67" fmla="*/ 737 h 1281"/>
                <a:gd name="T68" fmla="+- 0 4956 4667"/>
                <a:gd name="T69" fmla="*/ T68 w 303"/>
                <a:gd name="T70" fmla="+- 0 675 464"/>
                <a:gd name="T71" fmla="*/ 675 h 1281"/>
                <a:gd name="T72" fmla="+- 0 4956 4667"/>
                <a:gd name="T73" fmla="*/ T72 w 303"/>
                <a:gd name="T74" fmla="+- 0 730 464"/>
                <a:gd name="T75" fmla="*/ 730 h 1281"/>
                <a:gd name="T76" fmla="+- 0 4711 4667"/>
                <a:gd name="T77" fmla="*/ T76 w 303"/>
                <a:gd name="T78" fmla="+- 0 612 464"/>
                <a:gd name="T79" fmla="*/ 612 h 1281"/>
                <a:gd name="T80" fmla="+- 0 4681 4667"/>
                <a:gd name="T81" fmla="*/ T80 w 303"/>
                <a:gd name="T82" fmla="+- 0 481 464"/>
                <a:gd name="T83" fmla="*/ 481 h 1281"/>
                <a:gd name="T84" fmla="+- 0 4926 4667"/>
                <a:gd name="T85" fmla="*/ T84 w 303"/>
                <a:gd name="T86" fmla="+- 0 599 464"/>
                <a:gd name="T87" fmla="*/ 599 h 1281"/>
                <a:gd name="T88" fmla="+- 0 4956 4667"/>
                <a:gd name="T89" fmla="*/ T88 w 303"/>
                <a:gd name="T90" fmla="+- 0 730 464"/>
                <a:gd name="T91" fmla="*/ 730 h 1281"/>
                <a:gd name="T92" fmla="+- 0 4956 4667"/>
                <a:gd name="T93" fmla="*/ T92 w 303"/>
                <a:gd name="T94" fmla="+- 0 675 464"/>
                <a:gd name="T95" fmla="*/ 675 h 1281"/>
                <a:gd name="T96" fmla="+- 0 4936 4667"/>
                <a:gd name="T97" fmla="*/ T96 w 303"/>
                <a:gd name="T98" fmla="+- 0 589 464"/>
                <a:gd name="T99" fmla="*/ 589 h 1281"/>
                <a:gd name="T100" fmla="+- 0 4677 4667"/>
                <a:gd name="T101" fmla="*/ T100 w 303"/>
                <a:gd name="T102" fmla="+- 0 464 464"/>
                <a:gd name="T103" fmla="*/ 464 h 1281"/>
                <a:gd name="T104" fmla="+- 0 4667 4667"/>
                <a:gd name="T105" fmla="*/ T104 w 303"/>
                <a:gd name="T106" fmla="+- 0 464 464"/>
                <a:gd name="T107" fmla="*/ 464 h 1281"/>
                <a:gd name="T108" fmla="+- 0 4667 4667"/>
                <a:gd name="T109" fmla="*/ T108 w 303"/>
                <a:gd name="T110" fmla="+- 0 474 464"/>
                <a:gd name="T111" fmla="*/ 474 h 1281"/>
                <a:gd name="T112" fmla="+- 0 4701 4667"/>
                <a:gd name="T113" fmla="*/ T112 w 303"/>
                <a:gd name="T114" fmla="+- 0 622 464"/>
                <a:gd name="T115" fmla="*/ 622 h 1281"/>
                <a:gd name="T116" fmla="+- 0 4960 4667"/>
                <a:gd name="T117" fmla="*/ T116 w 303"/>
                <a:gd name="T118" fmla="+- 0 747 464"/>
                <a:gd name="T119" fmla="*/ 747 h 1281"/>
                <a:gd name="T120" fmla="+- 0 4970 4667"/>
                <a:gd name="T121" fmla="*/ T120 w 303"/>
                <a:gd name="T122" fmla="+- 0 747 464"/>
                <a:gd name="T123" fmla="*/ 747 h 1281"/>
                <a:gd name="T124" fmla="+- 0 4970 4667"/>
                <a:gd name="T125" fmla="*/ T124 w 303"/>
                <a:gd name="T126" fmla="+- 0 737 464"/>
                <a:gd name="T127" fmla="*/ 737 h 12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03" h="1281">
                  <a:moveTo>
                    <a:pt x="303" y="1270"/>
                  </a:moveTo>
                  <a:lnTo>
                    <a:pt x="289" y="1209"/>
                  </a:lnTo>
                  <a:lnTo>
                    <a:pt x="289" y="1264"/>
                  </a:lnTo>
                  <a:lnTo>
                    <a:pt x="44" y="1146"/>
                  </a:lnTo>
                  <a:lnTo>
                    <a:pt x="14" y="1015"/>
                  </a:lnTo>
                  <a:lnTo>
                    <a:pt x="259" y="1133"/>
                  </a:lnTo>
                  <a:lnTo>
                    <a:pt x="289" y="1264"/>
                  </a:lnTo>
                  <a:lnTo>
                    <a:pt x="289" y="1209"/>
                  </a:lnTo>
                  <a:lnTo>
                    <a:pt x="269" y="1123"/>
                  </a:lnTo>
                  <a:lnTo>
                    <a:pt x="10" y="998"/>
                  </a:lnTo>
                  <a:lnTo>
                    <a:pt x="0" y="998"/>
                  </a:lnTo>
                  <a:lnTo>
                    <a:pt x="0" y="1008"/>
                  </a:lnTo>
                  <a:lnTo>
                    <a:pt x="34" y="1156"/>
                  </a:lnTo>
                  <a:lnTo>
                    <a:pt x="293" y="1281"/>
                  </a:lnTo>
                  <a:lnTo>
                    <a:pt x="303" y="1281"/>
                  </a:lnTo>
                  <a:lnTo>
                    <a:pt x="303" y="1270"/>
                  </a:lnTo>
                  <a:moveTo>
                    <a:pt x="303" y="273"/>
                  </a:moveTo>
                  <a:lnTo>
                    <a:pt x="289" y="211"/>
                  </a:lnTo>
                  <a:lnTo>
                    <a:pt x="289" y="266"/>
                  </a:lnTo>
                  <a:lnTo>
                    <a:pt x="44" y="148"/>
                  </a:lnTo>
                  <a:lnTo>
                    <a:pt x="14" y="17"/>
                  </a:lnTo>
                  <a:lnTo>
                    <a:pt x="259" y="135"/>
                  </a:lnTo>
                  <a:lnTo>
                    <a:pt x="289" y="266"/>
                  </a:lnTo>
                  <a:lnTo>
                    <a:pt x="289" y="211"/>
                  </a:lnTo>
                  <a:lnTo>
                    <a:pt x="269" y="125"/>
                  </a:lnTo>
                  <a:lnTo>
                    <a:pt x="10" y="0"/>
                  </a:lnTo>
                  <a:lnTo>
                    <a:pt x="0" y="0"/>
                  </a:lnTo>
                  <a:lnTo>
                    <a:pt x="0" y="10"/>
                  </a:lnTo>
                  <a:lnTo>
                    <a:pt x="34" y="158"/>
                  </a:lnTo>
                  <a:lnTo>
                    <a:pt x="293" y="283"/>
                  </a:lnTo>
                  <a:lnTo>
                    <a:pt x="303" y="283"/>
                  </a:lnTo>
                  <a:lnTo>
                    <a:pt x="303" y="27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30" name="Freeform 3236">
              <a:extLst>
                <a:ext uri="{FF2B5EF4-FFF2-40B4-BE49-F238E27FC236}">
                  <a16:creationId xmlns:a16="http://schemas.microsoft.com/office/drawing/2014/main" id="{673F5314-ABAD-48F1-9408-0CEE9FAED339}"/>
                </a:ext>
              </a:extLst>
            </p:cNvPr>
            <p:cNvSpPr>
              <a:spLocks/>
            </p:cNvSpPr>
            <p:nvPr/>
          </p:nvSpPr>
          <p:spPr bwMode="auto">
            <a:xfrm>
              <a:off x="4667" y="662"/>
              <a:ext cx="293" cy="276"/>
            </a:xfrm>
            <a:custGeom>
              <a:avLst/>
              <a:gdLst>
                <a:gd name="T0" fmla="+- 0 4667 4667"/>
                <a:gd name="T1" fmla="*/ T0 w 293"/>
                <a:gd name="T2" fmla="+- 0 663 663"/>
                <a:gd name="T3" fmla="*/ 663 h 276"/>
                <a:gd name="T4" fmla="+- 0 4701 4667"/>
                <a:gd name="T5" fmla="*/ T4 w 293"/>
                <a:gd name="T6" fmla="+- 0 814 663"/>
                <a:gd name="T7" fmla="*/ 814 h 276"/>
                <a:gd name="T8" fmla="+- 0 4960 4667"/>
                <a:gd name="T9" fmla="*/ T8 w 293"/>
                <a:gd name="T10" fmla="+- 0 938 663"/>
                <a:gd name="T11" fmla="*/ 938 h 276"/>
                <a:gd name="T12" fmla="+- 0 4926 4667"/>
                <a:gd name="T13" fmla="*/ T12 w 293"/>
                <a:gd name="T14" fmla="+- 0 787 663"/>
                <a:gd name="T15" fmla="*/ 787 h 276"/>
                <a:gd name="T16" fmla="+- 0 4667 4667"/>
                <a:gd name="T17" fmla="*/ T16 w 293"/>
                <a:gd name="T18" fmla="+- 0 663 663"/>
                <a:gd name="T19" fmla="*/ 663 h 276"/>
              </a:gdLst>
              <a:ahLst/>
              <a:cxnLst>
                <a:cxn ang="0">
                  <a:pos x="T1" y="T3"/>
                </a:cxn>
                <a:cxn ang="0">
                  <a:pos x="T5" y="T7"/>
                </a:cxn>
                <a:cxn ang="0">
                  <a:pos x="T9" y="T11"/>
                </a:cxn>
                <a:cxn ang="0">
                  <a:pos x="T13" y="T15"/>
                </a:cxn>
                <a:cxn ang="0">
                  <a:pos x="T17" y="T19"/>
                </a:cxn>
              </a:cxnLst>
              <a:rect l="0" t="0" r="r" b="b"/>
              <a:pathLst>
                <a:path w="293" h="276">
                  <a:moveTo>
                    <a:pt x="0" y="0"/>
                  </a:moveTo>
                  <a:lnTo>
                    <a:pt x="34" y="151"/>
                  </a:lnTo>
                  <a:lnTo>
                    <a:pt x="293" y="275"/>
                  </a:lnTo>
                  <a:lnTo>
                    <a:pt x="259" y="1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31" name="Freeform 3235">
              <a:extLst>
                <a:ext uri="{FF2B5EF4-FFF2-40B4-BE49-F238E27FC236}">
                  <a16:creationId xmlns:a16="http://schemas.microsoft.com/office/drawing/2014/main" id="{7AC3C36A-833E-4067-BA98-1F5A7C49E76E}"/>
                </a:ext>
              </a:extLst>
            </p:cNvPr>
            <p:cNvSpPr>
              <a:spLocks/>
            </p:cNvSpPr>
            <p:nvPr/>
          </p:nvSpPr>
          <p:spPr bwMode="auto">
            <a:xfrm>
              <a:off x="4667" y="662"/>
              <a:ext cx="303" cy="286"/>
            </a:xfrm>
            <a:custGeom>
              <a:avLst/>
              <a:gdLst>
                <a:gd name="T0" fmla="+- 0 4970 4667"/>
                <a:gd name="T1" fmla="*/ T0 w 303"/>
                <a:gd name="T2" fmla="+- 0 938 663"/>
                <a:gd name="T3" fmla="*/ 938 h 286"/>
                <a:gd name="T4" fmla="+- 0 4956 4667"/>
                <a:gd name="T5" fmla="*/ T4 w 303"/>
                <a:gd name="T6" fmla="+- 0 876 663"/>
                <a:gd name="T7" fmla="*/ 876 h 286"/>
                <a:gd name="T8" fmla="+- 0 4956 4667"/>
                <a:gd name="T9" fmla="*/ T8 w 303"/>
                <a:gd name="T10" fmla="+- 0 932 663"/>
                <a:gd name="T11" fmla="*/ 932 h 286"/>
                <a:gd name="T12" fmla="+- 0 4711 4667"/>
                <a:gd name="T13" fmla="*/ T12 w 303"/>
                <a:gd name="T14" fmla="+- 0 814 663"/>
                <a:gd name="T15" fmla="*/ 814 h 286"/>
                <a:gd name="T16" fmla="+- 0 4681 4667"/>
                <a:gd name="T17" fmla="*/ T16 w 303"/>
                <a:gd name="T18" fmla="+- 0 679 663"/>
                <a:gd name="T19" fmla="*/ 679 h 286"/>
                <a:gd name="T20" fmla="+- 0 4926 4667"/>
                <a:gd name="T21" fmla="*/ T20 w 303"/>
                <a:gd name="T22" fmla="+- 0 797 663"/>
                <a:gd name="T23" fmla="*/ 797 h 286"/>
                <a:gd name="T24" fmla="+- 0 4956 4667"/>
                <a:gd name="T25" fmla="*/ T24 w 303"/>
                <a:gd name="T26" fmla="+- 0 932 663"/>
                <a:gd name="T27" fmla="*/ 932 h 286"/>
                <a:gd name="T28" fmla="+- 0 4956 4667"/>
                <a:gd name="T29" fmla="*/ T28 w 303"/>
                <a:gd name="T30" fmla="+- 0 876 663"/>
                <a:gd name="T31" fmla="*/ 876 h 286"/>
                <a:gd name="T32" fmla="+- 0 4936 4667"/>
                <a:gd name="T33" fmla="*/ T32 w 303"/>
                <a:gd name="T34" fmla="+- 0 787 663"/>
                <a:gd name="T35" fmla="*/ 787 h 286"/>
                <a:gd name="T36" fmla="+- 0 4677 4667"/>
                <a:gd name="T37" fmla="*/ T36 w 303"/>
                <a:gd name="T38" fmla="+- 0 663 663"/>
                <a:gd name="T39" fmla="*/ 663 h 286"/>
                <a:gd name="T40" fmla="+- 0 4667 4667"/>
                <a:gd name="T41" fmla="*/ T40 w 303"/>
                <a:gd name="T42" fmla="+- 0 663 663"/>
                <a:gd name="T43" fmla="*/ 663 h 286"/>
                <a:gd name="T44" fmla="+- 0 4667 4667"/>
                <a:gd name="T45" fmla="*/ T44 w 303"/>
                <a:gd name="T46" fmla="+- 0 673 663"/>
                <a:gd name="T47" fmla="*/ 673 h 286"/>
                <a:gd name="T48" fmla="+- 0 4701 4667"/>
                <a:gd name="T49" fmla="*/ T48 w 303"/>
                <a:gd name="T50" fmla="+- 0 824 663"/>
                <a:gd name="T51" fmla="*/ 824 h 286"/>
                <a:gd name="T52" fmla="+- 0 4960 4667"/>
                <a:gd name="T53" fmla="*/ T52 w 303"/>
                <a:gd name="T54" fmla="+- 0 948 663"/>
                <a:gd name="T55" fmla="*/ 948 h 286"/>
                <a:gd name="T56" fmla="+- 0 4970 4667"/>
                <a:gd name="T57" fmla="*/ T56 w 303"/>
                <a:gd name="T58" fmla="+- 0 948 663"/>
                <a:gd name="T59" fmla="*/ 948 h 286"/>
                <a:gd name="T60" fmla="+- 0 4970 4667"/>
                <a:gd name="T61" fmla="*/ T60 w 303"/>
                <a:gd name="T62" fmla="+- 0 938 663"/>
                <a:gd name="T63" fmla="*/ 938 h 2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03" h="286">
                  <a:moveTo>
                    <a:pt x="303" y="275"/>
                  </a:moveTo>
                  <a:lnTo>
                    <a:pt x="289" y="213"/>
                  </a:lnTo>
                  <a:lnTo>
                    <a:pt x="289" y="269"/>
                  </a:lnTo>
                  <a:lnTo>
                    <a:pt x="44" y="151"/>
                  </a:lnTo>
                  <a:lnTo>
                    <a:pt x="14" y="16"/>
                  </a:lnTo>
                  <a:lnTo>
                    <a:pt x="259" y="134"/>
                  </a:lnTo>
                  <a:lnTo>
                    <a:pt x="289" y="269"/>
                  </a:lnTo>
                  <a:lnTo>
                    <a:pt x="289" y="213"/>
                  </a:lnTo>
                  <a:lnTo>
                    <a:pt x="269" y="124"/>
                  </a:lnTo>
                  <a:lnTo>
                    <a:pt x="10" y="0"/>
                  </a:lnTo>
                  <a:lnTo>
                    <a:pt x="0" y="0"/>
                  </a:lnTo>
                  <a:lnTo>
                    <a:pt x="0" y="10"/>
                  </a:lnTo>
                  <a:lnTo>
                    <a:pt x="34" y="161"/>
                  </a:lnTo>
                  <a:lnTo>
                    <a:pt x="293" y="285"/>
                  </a:lnTo>
                  <a:lnTo>
                    <a:pt x="303" y="285"/>
                  </a:lnTo>
                  <a:lnTo>
                    <a:pt x="303" y="27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cxnSp>
          <p:nvCxnSpPr>
            <p:cNvPr id="32" name="Line 3234">
              <a:extLst>
                <a:ext uri="{FF2B5EF4-FFF2-40B4-BE49-F238E27FC236}">
                  <a16:creationId xmlns:a16="http://schemas.microsoft.com/office/drawing/2014/main" id="{D4759D71-F823-411A-968C-8CAEC03E830A}"/>
                </a:ext>
              </a:extLst>
            </p:cNvPr>
            <p:cNvCxnSpPr>
              <a:cxnSpLocks noChangeShapeType="1"/>
            </p:cNvCxnSpPr>
            <p:nvPr/>
          </p:nvCxnSpPr>
          <p:spPr bwMode="auto">
            <a:xfrm>
              <a:off x="5302" y="501"/>
              <a:ext cx="0" cy="1418"/>
            </a:xfrm>
            <a:prstGeom prst="line">
              <a:avLst/>
            </a:prstGeom>
            <a:noFill/>
            <a:ln w="17069">
              <a:solidFill>
                <a:srgbClr val="000000"/>
              </a:solidFill>
              <a:prstDash val="solid"/>
              <a:round/>
              <a:headEnd/>
              <a:tailEnd/>
            </a:ln>
            <a:extLst>
              <a:ext uri="{909E8E84-426E-40DD-AFC4-6F175D3DCCD1}">
                <a14:hiddenFill xmlns:a14="http://schemas.microsoft.com/office/drawing/2010/main">
                  <a:noFill/>
                </a14:hiddenFill>
              </a:ext>
            </a:extLst>
          </p:spPr>
        </p:cxnSp>
        <p:sp>
          <p:nvSpPr>
            <p:cNvPr id="33" name="AutoShape 3233">
              <a:extLst>
                <a:ext uri="{FF2B5EF4-FFF2-40B4-BE49-F238E27FC236}">
                  <a16:creationId xmlns:a16="http://schemas.microsoft.com/office/drawing/2014/main" id="{C567FD8B-236F-4799-96B0-7145C40D3BA4}"/>
                </a:ext>
              </a:extLst>
            </p:cNvPr>
            <p:cNvSpPr>
              <a:spLocks/>
            </p:cNvSpPr>
            <p:nvPr/>
          </p:nvSpPr>
          <p:spPr bwMode="auto">
            <a:xfrm>
              <a:off x="4999" y="860"/>
              <a:ext cx="306" cy="1082"/>
            </a:xfrm>
            <a:custGeom>
              <a:avLst/>
              <a:gdLst>
                <a:gd name="T0" fmla="+- 0 5306 5000"/>
                <a:gd name="T1" fmla="*/ T0 w 306"/>
                <a:gd name="T2" fmla="+- 0 1661 861"/>
                <a:gd name="T3" fmla="*/ 1661 h 1082"/>
                <a:gd name="T4" fmla="+- 0 5296 5000"/>
                <a:gd name="T5" fmla="*/ T4 w 306"/>
                <a:gd name="T6" fmla="+- 0 1661 861"/>
                <a:gd name="T7" fmla="*/ 1661 h 1082"/>
                <a:gd name="T8" fmla="+- 0 5292 5000"/>
                <a:gd name="T9" fmla="*/ T8 w 306"/>
                <a:gd name="T10" fmla="+- 0 1662 861"/>
                <a:gd name="T11" fmla="*/ 1662 h 1082"/>
                <a:gd name="T12" fmla="+- 0 5292 5000"/>
                <a:gd name="T13" fmla="*/ T12 w 306"/>
                <a:gd name="T14" fmla="+- 0 1677 861"/>
                <a:gd name="T15" fmla="*/ 1677 h 1082"/>
                <a:gd name="T16" fmla="+- 0 5262 5000"/>
                <a:gd name="T17" fmla="*/ T16 w 306"/>
                <a:gd name="T18" fmla="+- 0 1808 861"/>
                <a:gd name="T19" fmla="*/ 1808 h 1082"/>
                <a:gd name="T20" fmla="+- 0 5014 5000"/>
                <a:gd name="T21" fmla="*/ T20 w 306"/>
                <a:gd name="T22" fmla="+- 0 1926 861"/>
                <a:gd name="T23" fmla="*/ 1926 h 1082"/>
                <a:gd name="T24" fmla="+- 0 5047 5000"/>
                <a:gd name="T25" fmla="*/ T24 w 306"/>
                <a:gd name="T26" fmla="+- 0 1795 861"/>
                <a:gd name="T27" fmla="*/ 1795 h 1082"/>
                <a:gd name="T28" fmla="+- 0 5292 5000"/>
                <a:gd name="T29" fmla="*/ T28 w 306"/>
                <a:gd name="T30" fmla="+- 0 1677 861"/>
                <a:gd name="T31" fmla="*/ 1677 h 1082"/>
                <a:gd name="T32" fmla="+- 0 5292 5000"/>
                <a:gd name="T33" fmla="*/ T32 w 306"/>
                <a:gd name="T34" fmla="+- 0 1662 861"/>
                <a:gd name="T35" fmla="*/ 1662 h 1082"/>
                <a:gd name="T36" fmla="+- 0 5037 5000"/>
                <a:gd name="T37" fmla="*/ T36 w 306"/>
                <a:gd name="T38" fmla="+- 0 1785 861"/>
                <a:gd name="T39" fmla="*/ 1785 h 1082"/>
                <a:gd name="T40" fmla="+- 0 5000 5000"/>
                <a:gd name="T41" fmla="*/ T40 w 306"/>
                <a:gd name="T42" fmla="+- 0 1933 861"/>
                <a:gd name="T43" fmla="*/ 1933 h 1082"/>
                <a:gd name="T44" fmla="+- 0 5000 5000"/>
                <a:gd name="T45" fmla="*/ T44 w 306"/>
                <a:gd name="T46" fmla="+- 0 1943 861"/>
                <a:gd name="T47" fmla="*/ 1943 h 1082"/>
                <a:gd name="T48" fmla="+- 0 5010 5000"/>
                <a:gd name="T49" fmla="*/ T48 w 306"/>
                <a:gd name="T50" fmla="+- 0 1943 861"/>
                <a:gd name="T51" fmla="*/ 1943 h 1082"/>
                <a:gd name="T52" fmla="+- 0 5272 5000"/>
                <a:gd name="T53" fmla="*/ T52 w 306"/>
                <a:gd name="T54" fmla="+- 0 1818 861"/>
                <a:gd name="T55" fmla="*/ 1818 h 1082"/>
                <a:gd name="T56" fmla="+- 0 5306 5000"/>
                <a:gd name="T57" fmla="*/ T56 w 306"/>
                <a:gd name="T58" fmla="+- 0 1671 861"/>
                <a:gd name="T59" fmla="*/ 1671 h 1082"/>
                <a:gd name="T60" fmla="+- 0 5306 5000"/>
                <a:gd name="T61" fmla="*/ T60 w 306"/>
                <a:gd name="T62" fmla="+- 0 1661 861"/>
                <a:gd name="T63" fmla="*/ 1661 h 1082"/>
                <a:gd name="T64" fmla="+- 0 5306 5000"/>
                <a:gd name="T65" fmla="*/ T64 w 306"/>
                <a:gd name="T66" fmla="+- 0 861 861"/>
                <a:gd name="T67" fmla="*/ 861 h 1082"/>
                <a:gd name="T68" fmla="+- 0 5296 5000"/>
                <a:gd name="T69" fmla="*/ T68 w 306"/>
                <a:gd name="T70" fmla="+- 0 861 861"/>
                <a:gd name="T71" fmla="*/ 861 h 1082"/>
                <a:gd name="T72" fmla="+- 0 5292 5000"/>
                <a:gd name="T73" fmla="*/ T72 w 306"/>
                <a:gd name="T74" fmla="+- 0 863 861"/>
                <a:gd name="T75" fmla="*/ 863 h 1082"/>
                <a:gd name="T76" fmla="+- 0 5292 5000"/>
                <a:gd name="T77" fmla="*/ T76 w 306"/>
                <a:gd name="T78" fmla="+- 0 878 861"/>
                <a:gd name="T79" fmla="*/ 878 h 1082"/>
                <a:gd name="T80" fmla="+- 0 5262 5000"/>
                <a:gd name="T81" fmla="*/ T80 w 306"/>
                <a:gd name="T82" fmla="+- 0 1012 861"/>
                <a:gd name="T83" fmla="*/ 1012 h 1082"/>
                <a:gd name="T84" fmla="+- 0 5014 5000"/>
                <a:gd name="T85" fmla="*/ T84 w 306"/>
                <a:gd name="T86" fmla="+- 0 1130 861"/>
                <a:gd name="T87" fmla="*/ 1130 h 1082"/>
                <a:gd name="T88" fmla="+- 0 5047 5000"/>
                <a:gd name="T89" fmla="*/ T88 w 306"/>
                <a:gd name="T90" fmla="+- 0 995 861"/>
                <a:gd name="T91" fmla="*/ 995 h 1082"/>
                <a:gd name="T92" fmla="+- 0 5292 5000"/>
                <a:gd name="T93" fmla="*/ T92 w 306"/>
                <a:gd name="T94" fmla="+- 0 878 861"/>
                <a:gd name="T95" fmla="*/ 878 h 1082"/>
                <a:gd name="T96" fmla="+- 0 5292 5000"/>
                <a:gd name="T97" fmla="*/ T96 w 306"/>
                <a:gd name="T98" fmla="+- 0 863 861"/>
                <a:gd name="T99" fmla="*/ 863 h 1082"/>
                <a:gd name="T100" fmla="+- 0 5037 5000"/>
                <a:gd name="T101" fmla="*/ T100 w 306"/>
                <a:gd name="T102" fmla="+- 0 985 861"/>
                <a:gd name="T103" fmla="*/ 985 h 1082"/>
                <a:gd name="T104" fmla="+- 0 5000 5000"/>
                <a:gd name="T105" fmla="*/ T104 w 306"/>
                <a:gd name="T106" fmla="+- 0 1136 861"/>
                <a:gd name="T107" fmla="*/ 1136 h 1082"/>
                <a:gd name="T108" fmla="+- 0 5000 5000"/>
                <a:gd name="T109" fmla="*/ T108 w 306"/>
                <a:gd name="T110" fmla="+- 0 1146 861"/>
                <a:gd name="T111" fmla="*/ 1146 h 1082"/>
                <a:gd name="T112" fmla="+- 0 5010 5000"/>
                <a:gd name="T113" fmla="*/ T112 w 306"/>
                <a:gd name="T114" fmla="+- 0 1146 861"/>
                <a:gd name="T115" fmla="*/ 1146 h 1082"/>
                <a:gd name="T116" fmla="+- 0 5272 5000"/>
                <a:gd name="T117" fmla="*/ T116 w 306"/>
                <a:gd name="T118" fmla="+- 0 1022 861"/>
                <a:gd name="T119" fmla="*/ 1022 h 1082"/>
                <a:gd name="T120" fmla="+- 0 5306 5000"/>
                <a:gd name="T121" fmla="*/ T120 w 306"/>
                <a:gd name="T122" fmla="+- 0 871 861"/>
                <a:gd name="T123" fmla="*/ 871 h 1082"/>
                <a:gd name="T124" fmla="+- 0 5306 5000"/>
                <a:gd name="T125" fmla="*/ T124 w 306"/>
                <a:gd name="T126" fmla="+- 0 861 861"/>
                <a:gd name="T127" fmla="*/ 861 h 10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06" h="1082">
                  <a:moveTo>
                    <a:pt x="306" y="800"/>
                  </a:moveTo>
                  <a:lnTo>
                    <a:pt x="296" y="800"/>
                  </a:lnTo>
                  <a:lnTo>
                    <a:pt x="292" y="801"/>
                  </a:lnTo>
                  <a:lnTo>
                    <a:pt x="292" y="816"/>
                  </a:lnTo>
                  <a:lnTo>
                    <a:pt x="262" y="947"/>
                  </a:lnTo>
                  <a:lnTo>
                    <a:pt x="14" y="1065"/>
                  </a:lnTo>
                  <a:lnTo>
                    <a:pt x="47" y="934"/>
                  </a:lnTo>
                  <a:lnTo>
                    <a:pt x="292" y="816"/>
                  </a:lnTo>
                  <a:lnTo>
                    <a:pt x="292" y="801"/>
                  </a:lnTo>
                  <a:lnTo>
                    <a:pt x="37" y="924"/>
                  </a:lnTo>
                  <a:lnTo>
                    <a:pt x="0" y="1072"/>
                  </a:lnTo>
                  <a:lnTo>
                    <a:pt x="0" y="1082"/>
                  </a:lnTo>
                  <a:lnTo>
                    <a:pt x="10" y="1082"/>
                  </a:lnTo>
                  <a:lnTo>
                    <a:pt x="272" y="957"/>
                  </a:lnTo>
                  <a:lnTo>
                    <a:pt x="306" y="810"/>
                  </a:lnTo>
                  <a:lnTo>
                    <a:pt x="306" y="800"/>
                  </a:lnTo>
                  <a:moveTo>
                    <a:pt x="306" y="0"/>
                  </a:moveTo>
                  <a:lnTo>
                    <a:pt x="296" y="0"/>
                  </a:lnTo>
                  <a:lnTo>
                    <a:pt x="292" y="2"/>
                  </a:lnTo>
                  <a:lnTo>
                    <a:pt x="292" y="17"/>
                  </a:lnTo>
                  <a:lnTo>
                    <a:pt x="262" y="151"/>
                  </a:lnTo>
                  <a:lnTo>
                    <a:pt x="14" y="269"/>
                  </a:lnTo>
                  <a:lnTo>
                    <a:pt x="47" y="134"/>
                  </a:lnTo>
                  <a:lnTo>
                    <a:pt x="292" y="17"/>
                  </a:lnTo>
                  <a:lnTo>
                    <a:pt x="292" y="2"/>
                  </a:lnTo>
                  <a:lnTo>
                    <a:pt x="37" y="124"/>
                  </a:lnTo>
                  <a:lnTo>
                    <a:pt x="0" y="275"/>
                  </a:lnTo>
                  <a:lnTo>
                    <a:pt x="0" y="285"/>
                  </a:lnTo>
                  <a:lnTo>
                    <a:pt x="10" y="285"/>
                  </a:lnTo>
                  <a:lnTo>
                    <a:pt x="272" y="161"/>
                  </a:lnTo>
                  <a:lnTo>
                    <a:pt x="306" y="10"/>
                  </a:lnTo>
                  <a:lnTo>
                    <a:pt x="30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34" name="Freeform 3232">
              <a:extLst>
                <a:ext uri="{FF2B5EF4-FFF2-40B4-BE49-F238E27FC236}">
                  <a16:creationId xmlns:a16="http://schemas.microsoft.com/office/drawing/2014/main" id="{2D83EA9D-6960-4C79-B825-7A06695BEBAA}"/>
                </a:ext>
              </a:extLst>
            </p:cNvPr>
            <p:cNvSpPr>
              <a:spLocks/>
            </p:cNvSpPr>
            <p:nvPr/>
          </p:nvSpPr>
          <p:spPr bwMode="auto">
            <a:xfrm>
              <a:off x="4999" y="1059"/>
              <a:ext cx="296" cy="276"/>
            </a:xfrm>
            <a:custGeom>
              <a:avLst/>
              <a:gdLst>
                <a:gd name="T0" fmla="+- 0 5296 5000"/>
                <a:gd name="T1" fmla="*/ T0 w 296"/>
                <a:gd name="T2" fmla="+- 0 1059 1059"/>
                <a:gd name="T3" fmla="*/ 1059 h 276"/>
                <a:gd name="T4" fmla="+- 0 5037 5000"/>
                <a:gd name="T5" fmla="*/ T4 w 296"/>
                <a:gd name="T6" fmla="+- 0 1187 1059"/>
                <a:gd name="T7" fmla="*/ 1187 h 276"/>
                <a:gd name="T8" fmla="+- 0 5000 5000"/>
                <a:gd name="T9" fmla="*/ T8 w 296"/>
                <a:gd name="T10" fmla="+- 0 1335 1059"/>
                <a:gd name="T11" fmla="*/ 1335 h 276"/>
                <a:gd name="T12" fmla="+- 0 5262 5000"/>
                <a:gd name="T13" fmla="*/ T12 w 296"/>
                <a:gd name="T14" fmla="+- 0 1210 1059"/>
                <a:gd name="T15" fmla="*/ 1210 h 276"/>
                <a:gd name="T16" fmla="+- 0 5296 5000"/>
                <a:gd name="T17" fmla="*/ T16 w 296"/>
                <a:gd name="T18" fmla="+- 0 1059 1059"/>
                <a:gd name="T19" fmla="*/ 1059 h 276"/>
              </a:gdLst>
              <a:ahLst/>
              <a:cxnLst>
                <a:cxn ang="0">
                  <a:pos x="T1" y="T3"/>
                </a:cxn>
                <a:cxn ang="0">
                  <a:pos x="T5" y="T7"/>
                </a:cxn>
                <a:cxn ang="0">
                  <a:pos x="T9" y="T11"/>
                </a:cxn>
                <a:cxn ang="0">
                  <a:pos x="T13" y="T15"/>
                </a:cxn>
                <a:cxn ang="0">
                  <a:pos x="T17" y="T19"/>
                </a:cxn>
              </a:cxnLst>
              <a:rect l="0" t="0" r="r" b="b"/>
              <a:pathLst>
                <a:path w="296" h="276">
                  <a:moveTo>
                    <a:pt x="296" y="0"/>
                  </a:moveTo>
                  <a:lnTo>
                    <a:pt x="37" y="128"/>
                  </a:lnTo>
                  <a:lnTo>
                    <a:pt x="0" y="276"/>
                  </a:lnTo>
                  <a:lnTo>
                    <a:pt x="262" y="151"/>
                  </a:ln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35" name="Freeform 3231">
              <a:extLst>
                <a:ext uri="{FF2B5EF4-FFF2-40B4-BE49-F238E27FC236}">
                  <a16:creationId xmlns:a16="http://schemas.microsoft.com/office/drawing/2014/main" id="{B472B3E2-9E18-4111-B72D-FAB2AFBF8D0A}"/>
                </a:ext>
              </a:extLst>
            </p:cNvPr>
            <p:cNvSpPr>
              <a:spLocks/>
            </p:cNvSpPr>
            <p:nvPr/>
          </p:nvSpPr>
          <p:spPr bwMode="auto">
            <a:xfrm>
              <a:off x="4999" y="1059"/>
              <a:ext cx="306" cy="286"/>
            </a:xfrm>
            <a:custGeom>
              <a:avLst/>
              <a:gdLst>
                <a:gd name="T0" fmla="+- 0 5306 5000"/>
                <a:gd name="T1" fmla="*/ T0 w 306"/>
                <a:gd name="T2" fmla="+- 0 1059 1059"/>
                <a:gd name="T3" fmla="*/ 1059 h 286"/>
                <a:gd name="T4" fmla="+- 0 5296 5000"/>
                <a:gd name="T5" fmla="*/ T4 w 306"/>
                <a:gd name="T6" fmla="+- 0 1059 1059"/>
                <a:gd name="T7" fmla="*/ 1059 h 286"/>
                <a:gd name="T8" fmla="+- 0 5292 5000"/>
                <a:gd name="T9" fmla="*/ T8 w 306"/>
                <a:gd name="T10" fmla="+- 0 1061 1059"/>
                <a:gd name="T11" fmla="*/ 1061 h 286"/>
                <a:gd name="T12" fmla="+- 0 5292 5000"/>
                <a:gd name="T13" fmla="*/ T12 w 306"/>
                <a:gd name="T14" fmla="+- 0 1076 1059"/>
                <a:gd name="T15" fmla="*/ 1076 h 286"/>
                <a:gd name="T16" fmla="+- 0 5262 5000"/>
                <a:gd name="T17" fmla="*/ T16 w 306"/>
                <a:gd name="T18" fmla="+- 0 1210 1059"/>
                <a:gd name="T19" fmla="*/ 1210 h 286"/>
                <a:gd name="T20" fmla="+- 0 5014 5000"/>
                <a:gd name="T21" fmla="*/ T20 w 306"/>
                <a:gd name="T22" fmla="+- 0 1328 1059"/>
                <a:gd name="T23" fmla="*/ 1328 h 286"/>
                <a:gd name="T24" fmla="+- 0 5047 5000"/>
                <a:gd name="T25" fmla="*/ T24 w 306"/>
                <a:gd name="T26" fmla="+- 0 1197 1059"/>
                <a:gd name="T27" fmla="*/ 1197 h 286"/>
                <a:gd name="T28" fmla="+- 0 5292 5000"/>
                <a:gd name="T29" fmla="*/ T28 w 306"/>
                <a:gd name="T30" fmla="+- 0 1076 1059"/>
                <a:gd name="T31" fmla="*/ 1076 h 286"/>
                <a:gd name="T32" fmla="+- 0 5292 5000"/>
                <a:gd name="T33" fmla="*/ T32 w 306"/>
                <a:gd name="T34" fmla="+- 0 1061 1059"/>
                <a:gd name="T35" fmla="*/ 1061 h 286"/>
                <a:gd name="T36" fmla="+- 0 5037 5000"/>
                <a:gd name="T37" fmla="*/ T36 w 306"/>
                <a:gd name="T38" fmla="+- 0 1187 1059"/>
                <a:gd name="T39" fmla="*/ 1187 h 286"/>
                <a:gd name="T40" fmla="+- 0 5000 5000"/>
                <a:gd name="T41" fmla="*/ T40 w 306"/>
                <a:gd name="T42" fmla="+- 0 1335 1059"/>
                <a:gd name="T43" fmla="*/ 1335 h 286"/>
                <a:gd name="T44" fmla="+- 0 5000 5000"/>
                <a:gd name="T45" fmla="*/ T44 w 306"/>
                <a:gd name="T46" fmla="+- 0 1345 1059"/>
                <a:gd name="T47" fmla="*/ 1345 h 286"/>
                <a:gd name="T48" fmla="+- 0 5010 5000"/>
                <a:gd name="T49" fmla="*/ T48 w 306"/>
                <a:gd name="T50" fmla="+- 0 1345 1059"/>
                <a:gd name="T51" fmla="*/ 1345 h 286"/>
                <a:gd name="T52" fmla="+- 0 5272 5000"/>
                <a:gd name="T53" fmla="*/ T52 w 306"/>
                <a:gd name="T54" fmla="+- 0 1220 1059"/>
                <a:gd name="T55" fmla="*/ 1220 h 286"/>
                <a:gd name="T56" fmla="+- 0 5306 5000"/>
                <a:gd name="T57" fmla="*/ T56 w 306"/>
                <a:gd name="T58" fmla="+- 0 1069 1059"/>
                <a:gd name="T59" fmla="*/ 1069 h 286"/>
                <a:gd name="T60" fmla="+- 0 5306 5000"/>
                <a:gd name="T61" fmla="*/ T60 w 306"/>
                <a:gd name="T62" fmla="+- 0 1059 1059"/>
                <a:gd name="T63" fmla="*/ 1059 h 2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06" h="286">
                  <a:moveTo>
                    <a:pt x="306" y="0"/>
                  </a:moveTo>
                  <a:lnTo>
                    <a:pt x="296" y="0"/>
                  </a:lnTo>
                  <a:lnTo>
                    <a:pt x="292" y="2"/>
                  </a:lnTo>
                  <a:lnTo>
                    <a:pt x="292" y="17"/>
                  </a:lnTo>
                  <a:lnTo>
                    <a:pt x="262" y="151"/>
                  </a:lnTo>
                  <a:lnTo>
                    <a:pt x="14" y="269"/>
                  </a:lnTo>
                  <a:lnTo>
                    <a:pt x="47" y="138"/>
                  </a:lnTo>
                  <a:lnTo>
                    <a:pt x="292" y="17"/>
                  </a:lnTo>
                  <a:lnTo>
                    <a:pt x="292" y="2"/>
                  </a:lnTo>
                  <a:lnTo>
                    <a:pt x="37" y="128"/>
                  </a:lnTo>
                  <a:lnTo>
                    <a:pt x="0" y="276"/>
                  </a:lnTo>
                  <a:lnTo>
                    <a:pt x="0" y="286"/>
                  </a:lnTo>
                  <a:lnTo>
                    <a:pt x="10" y="286"/>
                  </a:lnTo>
                  <a:lnTo>
                    <a:pt x="272" y="161"/>
                  </a:lnTo>
                  <a:lnTo>
                    <a:pt x="306" y="10"/>
                  </a:lnTo>
                  <a:lnTo>
                    <a:pt x="30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36" name="Freeform 3230">
              <a:extLst>
                <a:ext uri="{FF2B5EF4-FFF2-40B4-BE49-F238E27FC236}">
                  <a16:creationId xmlns:a16="http://schemas.microsoft.com/office/drawing/2014/main" id="{DC60AAF7-F51E-4188-BE5F-6CE8375A0F69}"/>
                </a:ext>
              </a:extLst>
            </p:cNvPr>
            <p:cNvSpPr>
              <a:spLocks/>
            </p:cNvSpPr>
            <p:nvPr/>
          </p:nvSpPr>
          <p:spPr bwMode="auto">
            <a:xfrm>
              <a:off x="4999" y="1260"/>
              <a:ext cx="296" cy="273"/>
            </a:xfrm>
            <a:custGeom>
              <a:avLst/>
              <a:gdLst>
                <a:gd name="T0" fmla="+- 0 5296 5000"/>
                <a:gd name="T1" fmla="*/ T0 w 296"/>
                <a:gd name="T2" fmla="+- 0 1261 1261"/>
                <a:gd name="T3" fmla="*/ 1261 h 273"/>
                <a:gd name="T4" fmla="+- 0 5037 5000"/>
                <a:gd name="T5" fmla="*/ T4 w 296"/>
                <a:gd name="T6" fmla="+- 0 1385 1261"/>
                <a:gd name="T7" fmla="*/ 1385 h 273"/>
                <a:gd name="T8" fmla="+- 0 5000 5000"/>
                <a:gd name="T9" fmla="*/ T8 w 296"/>
                <a:gd name="T10" fmla="+- 0 1533 1261"/>
                <a:gd name="T11" fmla="*/ 1533 h 273"/>
                <a:gd name="T12" fmla="+- 0 5262 5000"/>
                <a:gd name="T13" fmla="*/ T12 w 296"/>
                <a:gd name="T14" fmla="+- 0 1409 1261"/>
                <a:gd name="T15" fmla="*/ 1409 h 273"/>
                <a:gd name="T16" fmla="+- 0 5296 5000"/>
                <a:gd name="T17" fmla="*/ T16 w 296"/>
                <a:gd name="T18" fmla="+- 0 1261 1261"/>
                <a:gd name="T19" fmla="*/ 1261 h 273"/>
              </a:gdLst>
              <a:ahLst/>
              <a:cxnLst>
                <a:cxn ang="0">
                  <a:pos x="T1" y="T3"/>
                </a:cxn>
                <a:cxn ang="0">
                  <a:pos x="T5" y="T7"/>
                </a:cxn>
                <a:cxn ang="0">
                  <a:pos x="T9" y="T11"/>
                </a:cxn>
                <a:cxn ang="0">
                  <a:pos x="T13" y="T15"/>
                </a:cxn>
                <a:cxn ang="0">
                  <a:pos x="T17" y="T19"/>
                </a:cxn>
              </a:cxnLst>
              <a:rect l="0" t="0" r="r" b="b"/>
              <a:pathLst>
                <a:path w="296" h="273">
                  <a:moveTo>
                    <a:pt x="296" y="0"/>
                  </a:moveTo>
                  <a:lnTo>
                    <a:pt x="37" y="124"/>
                  </a:lnTo>
                  <a:lnTo>
                    <a:pt x="0" y="272"/>
                  </a:lnTo>
                  <a:lnTo>
                    <a:pt x="262" y="148"/>
                  </a:ln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37" name="Freeform 3229">
              <a:extLst>
                <a:ext uri="{FF2B5EF4-FFF2-40B4-BE49-F238E27FC236}">
                  <a16:creationId xmlns:a16="http://schemas.microsoft.com/office/drawing/2014/main" id="{0E10562E-DDCA-47F7-B2E4-A50B78CE499F}"/>
                </a:ext>
              </a:extLst>
            </p:cNvPr>
            <p:cNvSpPr>
              <a:spLocks/>
            </p:cNvSpPr>
            <p:nvPr/>
          </p:nvSpPr>
          <p:spPr bwMode="auto">
            <a:xfrm>
              <a:off x="4999" y="1260"/>
              <a:ext cx="306" cy="283"/>
            </a:xfrm>
            <a:custGeom>
              <a:avLst/>
              <a:gdLst>
                <a:gd name="T0" fmla="+- 0 5306 5000"/>
                <a:gd name="T1" fmla="*/ T0 w 306"/>
                <a:gd name="T2" fmla="+- 0 1261 1261"/>
                <a:gd name="T3" fmla="*/ 1261 h 283"/>
                <a:gd name="T4" fmla="+- 0 5296 5000"/>
                <a:gd name="T5" fmla="*/ T4 w 306"/>
                <a:gd name="T6" fmla="+- 0 1261 1261"/>
                <a:gd name="T7" fmla="*/ 1261 h 283"/>
                <a:gd name="T8" fmla="+- 0 5292 5000"/>
                <a:gd name="T9" fmla="*/ T8 w 306"/>
                <a:gd name="T10" fmla="+- 0 1263 1261"/>
                <a:gd name="T11" fmla="*/ 1263 h 283"/>
                <a:gd name="T12" fmla="+- 0 5292 5000"/>
                <a:gd name="T13" fmla="*/ T12 w 306"/>
                <a:gd name="T14" fmla="+- 0 1277 1261"/>
                <a:gd name="T15" fmla="*/ 1277 h 283"/>
                <a:gd name="T16" fmla="+- 0 5262 5000"/>
                <a:gd name="T17" fmla="*/ T16 w 306"/>
                <a:gd name="T18" fmla="+- 0 1409 1261"/>
                <a:gd name="T19" fmla="*/ 1409 h 283"/>
                <a:gd name="T20" fmla="+- 0 5014 5000"/>
                <a:gd name="T21" fmla="*/ T20 w 306"/>
                <a:gd name="T22" fmla="+- 0 1526 1261"/>
                <a:gd name="T23" fmla="*/ 1526 h 283"/>
                <a:gd name="T24" fmla="+- 0 5047 5000"/>
                <a:gd name="T25" fmla="*/ T24 w 306"/>
                <a:gd name="T26" fmla="+- 0 1395 1261"/>
                <a:gd name="T27" fmla="*/ 1395 h 283"/>
                <a:gd name="T28" fmla="+- 0 5292 5000"/>
                <a:gd name="T29" fmla="*/ T28 w 306"/>
                <a:gd name="T30" fmla="+- 0 1277 1261"/>
                <a:gd name="T31" fmla="*/ 1277 h 283"/>
                <a:gd name="T32" fmla="+- 0 5292 5000"/>
                <a:gd name="T33" fmla="*/ T32 w 306"/>
                <a:gd name="T34" fmla="+- 0 1263 1261"/>
                <a:gd name="T35" fmla="*/ 1263 h 283"/>
                <a:gd name="T36" fmla="+- 0 5037 5000"/>
                <a:gd name="T37" fmla="*/ T36 w 306"/>
                <a:gd name="T38" fmla="+- 0 1385 1261"/>
                <a:gd name="T39" fmla="*/ 1385 h 283"/>
                <a:gd name="T40" fmla="+- 0 5000 5000"/>
                <a:gd name="T41" fmla="*/ T40 w 306"/>
                <a:gd name="T42" fmla="+- 0 1533 1261"/>
                <a:gd name="T43" fmla="*/ 1533 h 283"/>
                <a:gd name="T44" fmla="+- 0 5000 5000"/>
                <a:gd name="T45" fmla="*/ T44 w 306"/>
                <a:gd name="T46" fmla="+- 0 1543 1261"/>
                <a:gd name="T47" fmla="*/ 1543 h 283"/>
                <a:gd name="T48" fmla="+- 0 5010 5000"/>
                <a:gd name="T49" fmla="*/ T48 w 306"/>
                <a:gd name="T50" fmla="+- 0 1543 1261"/>
                <a:gd name="T51" fmla="*/ 1543 h 283"/>
                <a:gd name="T52" fmla="+- 0 5272 5000"/>
                <a:gd name="T53" fmla="*/ T52 w 306"/>
                <a:gd name="T54" fmla="+- 0 1419 1261"/>
                <a:gd name="T55" fmla="*/ 1419 h 283"/>
                <a:gd name="T56" fmla="+- 0 5306 5000"/>
                <a:gd name="T57" fmla="*/ T56 w 306"/>
                <a:gd name="T58" fmla="+- 0 1271 1261"/>
                <a:gd name="T59" fmla="*/ 1271 h 283"/>
                <a:gd name="T60" fmla="+- 0 5306 5000"/>
                <a:gd name="T61" fmla="*/ T60 w 306"/>
                <a:gd name="T62" fmla="+- 0 1261 1261"/>
                <a:gd name="T63" fmla="*/ 1261 h 2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06" h="283">
                  <a:moveTo>
                    <a:pt x="306" y="0"/>
                  </a:moveTo>
                  <a:lnTo>
                    <a:pt x="296" y="0"/>
                  </a:lnTo>
                  <a:lnTo>
                    <a:pt x="292" y="2"/>
                  </a:lnTo>
                  <a:lnTo>
                    <a:pt x="292" y="16"/>
                  </a:lnTo>
                  <a:lnTo>
                    <a:pt x="262" y="148"/>
                  </a:lnTo>
                  <a:lnTo>
                    <a:pt x="14" y="265"/>
                  </a:lnTo>
                  <a:lnTo>
                    <a:pt x="47" y="134"/>
                  </a:lnTo>
                  <a:lnTo>
                    <a:pt x="292" y="16"/>
                  </a:lnTo>
                  <a:lnTo>
                    <a:pt x="292" y="2"/>
                  </a:lnTo>
                  <a:lnTo>
                    <a:pt x="37" y="124"/>
                  </a:lnTo>
                  <a:lnTo>
                    <a:pt x="0" y="272"/>
                  </a:lnTo>
                  <a:lnTo>
                    <a:pt x="0" y="282"/>
                  </a:lnTo>
                  <a:lnTo>
                    <a:pt x="10" y="282"/>
                  </a:lnTo>
                  <a:lnTo>
                    <a:pt x="272" y="158"/>
                  </a:lnTo>
                  <a:lnTo>
                    <a:pt x="306" y="10"/>
                  </a:lnTo>
                  <a:lnTo>
                    <a:pt x="30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38" name="Freeform 3228">
              <a:extLst>
                <a:ext uri="{FF2B5EF4-FFF2-40B4-BE49-F238E27FC236}">
                  <a16:creationId xmlns:a16="http://schemas.microsoft.com/office/drawing/2014/main" id="{FFB6CD6F-1000-437E-A195-01E58075F420}"/>
                </a:ext>
              </a:extLst>
            </p:cNvPr>
            <p:cNvSpPr>
              <a:spLocks/>
            </p:cNvSpPr>
            <p:nvPr/>
          </p:nvSpPr>
          <p:spPr bwMode="auto">
            <a:xfrm>
              <a:off x="4999" y="1458"/>
              <a:ext cx="296" cy="276"/>
            </a:xfrm>
            <a:custGeom>
              <a:avLst/>
              <a:gdLst>
                <a:gd name="T0" fmla="+- 0 5296 5000"/>
                <a:gd name="T1" fmla="*/ T0 w 296"/>
                <a:gd name="T2" fmla="+- 0 1459 1459"/>
                <a:gd name="T3" fmla="*/ 1459 h 276"/>
                <a:gd name="T4" fmla="+- 0 5037 5000"/>
                <a:gd name="T5" fmla="*/ T4 w 296"/>
                <a:gd name="T6" fmla="+- 0 1583 1459"/>
                <a:gd name="T7" fmla="*/ 1583 h 276"/>
                <a:gd name="T8" fmla="+- 0 5000 5000"/>
                <a:gd name="T9" fmla="*/ T8 w 296"/>
                <a:gd name="T10" fmla="+- 0 1734 1459"/>
                <a:gd name="T11" fmla="*/ 1734 h 276"/>
                <a:gd name="T12" fmla="+- 0 5262 5000"/>
                <a:gd name="T13" fmla="*/ T12 w 296"/>
                <a:gd name="T14" fmla="+- 0 1610 1459"/>
                <a:gd name="T15" fmla="*/ 1610 h 276"/>
                <a:gd name="T16" fmla="+- 0 5296 5000"/>
                <a:gd name="T17" fmla="*/ T16 w 296"/>
                <a:gd name="T18" fmla="+- 0 1459 1459"/>
                <a:gd name="T19" fmla="*/ 1459 h 276"/>
              </a:gdLst>
              <a:ahLst/>
              <a:cxnLst>
                <a:cxn ang="0">
                  <a:pos x="T1" y="T3"/>
                </a:cxn>
                <a:cxn ang="0">
                  <a:pos x="T5" y="T7"/>
                </a:cxn>
                <a:cxn ang="0">
                  <a:pos x="T9" y="T11"/>
                </a:cxn>
                <a:cxn ang="0">
                  <a:pos x="T13" y="T15"/>
                </a:cxn>
                <a:cxn ang="0">
                  <a:pos x="T17" y="T19"/>
                </a:cxn>
              </a:cxnLst>
              <a:rect l="0" t="0" r="r" b="b"/>
              <a:pathLst>
                <a:path w="296" h="276">
                  <a:moveTo>
                    <a:pt x="296" y="0"/>
                  </a:moveTo>
                  <a:lnTo>
                    <a:pt x="37" y="124"/>
                  </a:lnTo>
                  <a:lnTo>
                    <a:pt x="0" y="275"/>
                  </a:lnTo>
                  <a:lnTo>
                    <a:pt x="262" y="151"/>
                  </a:ln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39" name="AutoShape 3227">
              <a:extLst>
                <a:ext uri="{FF2B5EF4-FFF2-40B4-BE49-F238E27FC236}">
                  <a16:creationId xmlns:a16="http://schemas.microsoft.com/office/drawing/2014/main" id="{A4C1509A-9134-4398-B8A3-4B4DB9585A57}"/>
                </a:ext>
              </a:extLst>
            </p:cNvPr>
            <p:cNvSpPr>
              <a:spLocks/>
            </p:cNvSpPr>
            <p:nvPr/>
          </p:nvSpPr>
          <p:spPr bwMode="auto">
            <a:xfrm>
              <a:off x="4999" y="461"/>
              <a:ext cx="306" cy="1284"/>
            </a:xfrm>
            <a:custGeom>
              <a:avLst/>
              <a:gdLst>
                <a:gd name="T0" fmla="+- 0 5306 5000"/>
                <a:gd name="T1" fmla="*/ T0 w 306"/>
                <a:gd name="T2" fmla="+- 0 1459 461"/>
                <a:gd name="T3" fmla="*/ 1459 h 1284"/>
                <a:gd name="T4" fmla="+- 0 5296 5000"/>
                <a:gd name="T5" fmla="*/ T4 w 306"/>
                <a:gd name="T6" fmla="+- 0 1459 461"/>
                <a:gd name="T7" fmla="*/ 1459 h 1284"/>
                <a:gd name="T8" fmla="+- 0 5292 5000"/>
                <a:gd name="T9" fmla="*/ T8 w 306"/>
                <a:gd name="T10" fmla="+- 0 1461 461"/>
                <a:gd name="T11" fmla="*/ 1461 h 1284"/>
                <a:gd name="T12" fmla="+- 0 5292 5000"/>
                <a:gd name="T13" fmla="*/ T12 w 306"/>
                <a:gd name="T14" fmla="+- 0 1476 461"/>
                <a:gd name="T15" fmla="*/ 1476 h 1284"/>
                <a:gd name="T16" fmla="+- 0 5262 5000"/>
                <a:gd name="T17" fmla="*/ T16 w 306"/>
                <a:gd name="T18" fmla="+- 0 1610 461"/>
                <a:gd name="T19" fmla="*/ 1610 h 1284"/>
                <a:gd name="T20" fmla="+- 0 5014 5000"/>
                <a:gd name="T21" fmla="*/ T20 w 306"/>
                <a:gd name="T22" fmla="+- 0 1728 461"/>
                <a:gd name="T23" fmla="*/ 1728 h 1284"/>
                <a:gd name="T24" fmla="+- 0 5047 5000"/>
                <a:gd name="T25" fmla="*/ T24 w 306"/>
                <a:gd name="T26" fmla="+- 0 1593 461"/>
                <a:gd name="T27" fmla="*/ 1593 h 1284"/>
                <a:gd name="T28" fmla="+- 0 5292 5000"/>
                <a:gd name="T29" fmla="*/ T28 w 306"/>
                <a:gd name="T30" fmla="+- 0 1476 461"/>
                <a:gd name="T31" fmla="*/ 1476 h 1284"/>
                <a:gd name="T32" fmla="+- 0 5292 5000"/>
                <a:gd name="T33" fmla="*/ T32 w 306"/>
                <a:gd name="T34" fmla="+- 0 1461 461"/>
                <a:gd name="T35" fmla="*/ 1461 h 1284"/>
                <a:gd name="T36" fmla="+- 0 5037 5000"/>
                <a:gd name="T37" fmla="*/ T36 w 306"/>
                <a:gd name="T38" fmla="+- 0 1583 461"/>
                <a:gd name="T39" fmla="*/ 1583 h 1284"/>
                <a:gd name="T40" fmla="+- 0 5000 5000"/>
                <a:gd name="T41" fmla="*/ T40 w 306"/>
                <a:gd name="T42" fmla="+- 0 1734 461"/>
                <a:gd name="T43" fmla="*/ 1734 h 1284"/>
                <a:gd name="T44" fmla="+- 0 5000 5000"/>
                <a:gd name="T45" fmla="*/ T44 w 306"/>
                <a:gd name="T46" fmla="+- 0 1745 461"/>
                <a:gd name="T47" fmla="*/ 1745 h 1284"/>
                <a:gd name="T48" fmla="+- 0 5010 5000"/>
                <a:gd name="T49" fmla="*/ T48 w 306"/>
                <a:gd name="T50" fmla="+- 0 1745 461"/>
                <a:gd name="T51" fmla="*/ 1745 h 1284"/>
                <a:gd name="T52" fmla="+- 0 5272 5000"/>
                <a:gd name="T53" fmla="*/ T52 w 306"/>
                <a:gd name="T54" fmla="+- 0 1620 461"/>
                <a:gd name="T55" fmla="*/ 1620 h 1284"/>
                <a:gd name="T56" fmla="+- 0 5306 5000"/>
                <a:gd name="T57" fmla="*/ T56 w 306"/>
                <a:gd name="T58" fmla="+- 0 1469 461"/>
                <a:gd name="T59" fmla="*/ 1469 h 1284"/>
                <a:gd name="T60" fmla="+- 0 5306 5000"/>
                <a:gd name="T61" fmla="*/ T60 w 306"/>
                <a:gd name="T62" fmla="+- 0 1459 461"/>
                <a:gd name="T63" fmla="*/ 1459 h 1284"/>
                <a:gd name="T64" fmla="+- 0 5306 5000"/>
                <a:gd name="T65" fmla="*/ T64 w 306"/>
                <a:gd name="T66" fmla="+- 0 461 461"/>
                <a:gd name="T67" fmla="*/ 461 h 1284"/>
                <a:gd name="T68" fmla="+- 0 5296 5000"/>
                <a:gd name="T69" fmla="*/ T68 w 306"/>
                <a:gd name="T70" fmla="+- 0 461 461"/>
                <a:gd name="T71" fmla="*/ 461 h 1284"/>
                <a:gd name="T72" fmla="+- 0 5292 5000"/>
                <a:gd name="T73" fmla="*/ T72 w 306"/>
                <a:gd name="T74" fmla="+- 0 463 461"/>
                <a:gd name="T75" fmla="*/ 463 h 1284"/>
                <a:gd name="T76" fmla="+- 0 5292 5000"/>
                <a:gd name="T77" fmla="*/ T76 w 306"/>
                <a:gd name="T78" fmla="+- 0 478 461"/>
                <a:gd name="T79" fmla="*/ 478 h 1284"/>
                <a:gd name="T80" fmla="+- 0 5262 5000"/>
                <a:gd name="T81" fmla="*/ T80 w 306"/>
                <a:gd name="T82" fmla="+- 0 612 461"/>
                <a:gd name="T83" fmla="*/ 612 h 1284"/>
                <a:gd name="T84" fmla="+- 0 5014 5000"/>
                <a:gd name="T85" fmla="*/ T84 w 306"/>
                <a:gd name="T86" fmla="+- 0 730 461"/>
                <a:gd name="T87" fmla="*/ 730 h 1284"/>
                <a:gd name="T88" fmla="+- 0 5047 5000"/>
                <a:gd name="T89" fmla="*/ T88 w 306"/>
                <a:gd name="T90" fmla="+- 0 599 461"/>
                <a:gd name="T91" fmla="*/ 599 h 1284"/>
                <a:gd name="T92" fmla="+- 0 5292 5000"/>
                <a:gd name="T93" fmla="*/ T92 w 306"/>
                <a:gd name="T94" fmla="+- 0 478 461"/>
                <a:gd name="T95" fmla="*/ 478 h 1284"/>
                <a:gd name="T96" fmla="+- 0 5292 5000"/>
                <a:gd name="T97" fmla="*/ T96 w 306"/>
                <a:gd name="T98" fmla="+- 0 463 461"/>
                <a:gd name="T99" fmla="*/ 463 h 1284"/>
                <a:gd name="T100" fmla="+- 0 5037 5000"/>
                <a:gd name="T101" fmla="*/ T100 w 306"/>
                <a:gd name="T102" fmla="+- 0 589 461"/>
                <a:gd name="T103" fmla="*/ 589 h 1284"/>
                <a:gd name="T104" fmla="+- 0 5000 5000"/>
                <a:gd name="T105" fmla="*/ T104 w 306"/>
                <a:gd name="T106" fmla="+- 0 737 461"/>
                <a:gd name="T107" fmla="*/ 737 h 1284"/>
                <a:gd name="T108" fmla="+- 0 5000 5000"/>
                <a:gd name="T109" fmla="*/ T108 w 306"/>
                <a:gd name="T110" fmla="+- 0 747 461"/>
                <a:gd name="T111" fmla="*/ 747 h 1284"/>
                <a:gd name="T112" fmla="+- 0 5010 5000"/>
                <a:gd name="T113" fmla="*/ T112 w 306"/>
                <a:gd name="T114" fmla="+- 0 747 461"/>
                <a:gd name="T115" fmla="*/ 747 h 1284"/>
                <a:gd name="T116" fmla="+- 0 5272 5000"/>
                <a:gd name="T117" fmla="*/ T116 w 306"/>
                <a:gd name="T118" fmla="+- 0 622 461"/>
                <a:gd name="T119" fmla="*/ 622 h 1284"/>
                <a:gd name="T120" fmla="+- 0 5306 5000"/>
                <a:gd name="T121" fmla="*/ T120 w 306"/>
                <a:gd name="T122" fmla="+- 0 471 461"/>
                <a:gd name="T123" fmla="*/ 471 h 1284"/>
                <a:gd name="T124" fmla="+- 0 5306 5000"/>
                <a:gd name="T125" fmla="*/ T124 w 306"/>
                <a:gd name="T126" fmla="+- 0 461 461"/>
                <a:gd name="T127" fmla="*/ 461 h 1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06" h="1284">
                  <a:moveTo>
                    <a:pt x="306" y="998"/>
                  </a:moveTo>
                  <a:lnTo>
                    <a:pt x="296" y="998"/>
                  </a:lnTo>
                  <a:lnTo>
                    <a:pt x="292" y="1000"/>
                  </a:lnTo>
                  <a:lnTo>
                    <a:pt x="292" y="1015"/>
                  </a:lnTo>
                  <a:lnTo>
                    <a:pt x="262" y="1149"/>
                  </a:lnTo>
                  <a:lnTo>
                    <a:pt x="14" y="1267"/>
                  </a:lnTo>
                  <a:lnTo>
                    <a:pt x="47" y="1132"/>
                  </a:lnTo>
                  <a:lnTo>
                    <a:pt x="292" y="1015"/>
                  </a:lnTo>
                  <a:lnTo>
                    <a:pt x="292" y="1000"/>
                  </a:lnTo>
                  <a:lnTo>
                    <a:pt x="37" y="1122"/>
                  </a:lnTo>
                  <a:lnTo>
                    <a:pt x="0" y="1273"/>
                  </a:lnTo>
                  <a:lnTo>
                    <a:pt x="0" y="1284"/>
                  </a:lnTo>
                  <a:lnTo>
                    <a:pt x="10" y="1284"/>
                  </a:lnTo>
                  <a:lnTo>
                    <a:pt x="272" y="1159"/>
                  </a:lnTo>
                  <a:lnTo>
                    <a:pt x="306" y="1008"/>
                  </a:lnTo>
                  <a:lnTo>
                    <a:pt x="306" y="998"/>
                  </a:lnTo>
                  <a:moveTo>
                    <a:pt x="306" y="0"/>
                  </a:moveTo>
                  <a:lnTo>
                    <a:pt x="296" y="0"/>
                  </a:lnTo>
                  <a:lnTo>
                    <a:pt x="292" y="2"/>
                  </a:lnTo>
                  <a:lnTo>
                    <a:pt x="292" y="17"/>
                  </a:lnTo>
                  <a:lnTo>
                    <a:pt x="262" y="151"/>
                  </a:lnTo>
                  <a:lnTo>
                    <a:pt x="14" y="269"/>
                  </a:lnTo>
                  <a:lnTo>
                    <a:pt x="47" y="138"/>
                  </a:lnTo>
                  <a:lnTo>
                    <a:pt x="292" y="17"/>
                  </a:lnTo>
                  <a:lnTo>
                    <a:pt x="292" y="2"/>
                  </a:lnTo>
                  <a:lnTo>
                    <a:pt x="37" y="128"/>
                  </a:lnTo>
                  <a:lnTo>
                    <a:pt x="0" y="276"/>
                  </a:lnTo>
                  <a:lnTo>
                    <a:pt x="0" y="286"/>
                  </a:lnTo>
                  <a:lnTo>
                    <a:pt x="10" y="286"/>
                  </a:lnTo>
                  <a:lnTo>
                    <a:pt x="272" y="161"/>
                  </a:lnTo>
                  <a:lnTo>
                    <a:pt x="306" y="10"/>
                  </a:lnTo>
                  <a:lnTo>
                    <a:pt x="30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40" name="Freeform 3226">
              <a:extLst>
                <a:ext uri="{FF2B5EF4-FFF2-40B4-BE49-F238E27FC236}">
                  <a16:creationId xmlns:a16="http://schemas.microsoft.com/office/drawing/2014/main" id="{DA67043B-F857-4169-97A0-2EBA133BA280}"/>
                </a:ext>
              </a:extLst>
            </p:cNvPr>
            <p:cNvSpPr>
              <a:spLocks/>
            </p:cNvSpPr>
            <p:nvPr/>
          </p:nvSpPr>
          <p:spPr bwMode="auto">
            <a:xfrm>
              <a:off x="4999" y="662"/>
              <a:ext cx="296" cy="273"/>
            </a:xfrm>
            <a:custGeom>
              <a:avLst/>
              <a:gdLst>
                <a:gd name="T0" fmla="+- 0 5296 5000"/>
                <a:gd name="T1" fmla="*/ T0 w 296"/>
                <a:gd name="T2" fmla="+- 0 663 663"/>
                <a:gd name="T3" fmla="*/ 663 h 273"/>
                <a:gd name="T4" fmla="+- 0 5037 5000"/>
                <a:gd name="T5" fmla="*/ T4 w 296"/>
                <a:gd name="T6" fmla="+- 0 787 663"/>
                <a:gd name="T7" fmla="*/ 787 h 273"/>
                <a:gd name="T8" fmla="+- 0 5000 5000"/>
                <a:gd name="T9" fmla="*/ T8 w 296"/>
                <a:gd name="T10" fmla="+- 0 935 663"/>
                <a:gd name="T11" fmla="*/ 935 h 273"/>
                <a:gd name="T12" fmla="+- 0 5262 5000"/>
                <a:gd name="T13" fmla="*/ T12 w 296"/>
                <a:gd name="T14" fmla="+- 0 810 663"/>
                <a:gd name="T15" fmla="*/ 810 h 273"/>
                <a:gd name="T16" fmla="+- 0 5296 5000"/>
                <a:gd name="T17" fmla="*/ T16 w 296"/>
                <a:gd name="T18" fmla="+- 0 663 663"/>
                <a:gd name="T19" fmla="*/ 663 h 273"/>
              </a:gdLst>
              <a:ahLst/>
              <a:cxnLst>
                <a:cxn ang="0">
                  <a:pos x="T1" y="T3"/>
                </a:cxn>
                <a:cxn ang="0">
                  <a:pos x="T5" y="T7"/>
                </a:cxn>
                <a:cxn ang="0">
                  <a:pos x="T9" y="T11"/>
                </a:cxn>
                <a:cxn ang="0">
                  <a:pos x="T13" y="T15"/>
                </a:cxn>
                <a:cxn ang="0">
                  <a:pos x="T17" y="T19"/>
                </a:cxn>
              </a:cxnLst>
              <a:rect l="0" t="0" r="r" b="b"/>
              <a:pathLst>
                <a:path w="296" h="273">
                  <a:moveTo>
                    <a:pt x="296" y="0"/>
                  </a:moveTo>
                  <a:lnTo>
                    <a:pt x="37" y="124"/>
                  </a:lnTo>
                  <a:lnTo>
                    <a:pt x="0" y="272"/>
                  </a:lnTo>
                  <a:lnTo>
                    <a:pt x="262" y="147"/>
                  </a:ln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41" name="Freeform 3225">
              <a:extLst>
                <a:ext uri="{FF2B5EF4-FFF2-40B4-BE49-F238E27FC236}">
                  <a16:creationId xmlns:a16="http://schemas.microsoft.com/office/drawing/2014/main" id="{20518C87-A429-4F6C-AC7E-A6EAE8F8C4BF}"/>
                </a:ext>
              </a:extLst>
            </p:cNvPr>
            <p:cNvSpPr>
              <a:spLocks/>
            </p:cNvSpPr>
            <p:nvPr/>
          </p:nvSpPr>
          <p:spPr bwMode="auto">
            <a:xfrm>
              <a:off x="4999" y="662"/>
              <a:ext cx="306" cy="283"/>
            </a:xfrm>
            <a:custGeom>
              <a:avLst/>
              <a:gdLst>
                <a:gd name="T0" fmla="+- 0 5306 5000"/>
                <a:gd name="T1" fmla="*/ T0 w 306"/>
                <a:gd name="T2" fmla="+- 0 663 663"/>
                <a:gd name="T3" fmla="*/ 663 h 283"/>
                <a:gd name="T4" fmla="+- 0 5296 5000"/>
                <a:gd name="T5" fmla="*/ T4 w 306"/>
                <a:gd name="T6" fmla="+- 0 663 663"/>
                <a:gd name="T7" fmla="*/ 663 h 283"/>
                <a:gd name="T8" fmla="+- 0 5292 5000"/>
                <a:gd name="T9" fmla="*/ T8 w 306"/>
                <a:gd name="T10" fmla="+- 0 664 663"/>
                <a:gd name="T11" fmla="*/ 664 h 283"/>
                <a:gd name="T12" fmla="+- 0 5292 5000"/>
                <a:gd name="T13" fmla="*/ T12 w 306"/>
                <a:gd name="T14" fmla="+- 0 679 663"/>
                <a:gd name="T15" fmla="*/ 679 h 283"/>
                <a:gd name="T16" fmla="+- 0 5262 5000"/>
                <a:gd name="T17" fmla="*/ T16 w 306"/>
                <a:gd name="T18" fmla="+- 0 810 663"/>
                <a:gd name="T19" fmla="*/ 810 h 283"/>
                <a:gd name="T20" fmla="+- 0 5014 5000"/>
                <a:gd name="T21" fmla="*/ T20 w 306"/>
                <a:gd name="T22" fmla="+- 0 928 663"/>
                <a:gd name="T23" fmla="*/ 928 h 283"/>
                <a:gd name="T24" fmla="+- 0 5047 5000"/>
                <a:gd name="T25" fmla="*/ T24 w 306"/>
                <a:gd name="T26" fmla="+- 0 797 663"/>
                <a:gd name="T27" fmla="*/ 797 h 283"/>
                <a:gd name="T28" fmla="+- 0 5292 5000"/>
                <a:gd name="T29" fmla="*/ T28 w 306"/>
                <a:gd name="T30" fmla="+- 0 679 663"/>
                <a:gd name="T31" fmla="*/ 679 h 283"/>
                <a:gd name="T32" fmla="+- 0 5292 5000"/>
                <a:gd name="T33" fmla="*/ T32 w 306"/>
                <a:gd name="T34" fmla="+- 0 664 663"/>
                <a:gd name="T35" fmla="*/ 664 h 283"/>
                <a:gd name="T36" fmla="+- 0 5037 5000"/>
                <a:gd name="T37" fmla="*/ T36 w 306"/>
                <a:gd name="T38" fmla="+- 0 787 663"/>
                <a:gd name="T39" fmla="*/ 787 h 283"/>
                <a:gd name="T40" fmla="+- 0 5000 5000"/>
                <a:gd name="T41" fmla="*/ T40 w 306"/>
                <a:gd name="T42" fmla="+- 0 935 663"/>
                <a:gd name="T43" fmla="*/ 935 h 283"/>
                <a:gd name="T44" fmla="+- 0 5000 5000"/>
                <a:gd name="T45" fmla="*/ T44 w 306"/>
                <a:gd name="T46" fmla="+- 0 945 663"/>
                <a:gd name="T47" fmla="*/ 945 h 283"/>
                <a:gd name="T48" fmla="+- 0 5010 5000"/>
                <a:gd name="T49" fmla="*/ T48 w 306"/>
                <a:gd name="T50" fmla="+- 0 945 663"/>
                <a:gd name="T51" fmla="*/ 945 h 283"/>
                <a:gd name="T52" fmla="+- 0 5272 5000"/>
                <a:gd name="T53" fmla="*/ T52 w 306"/>
                <a:gd name="T54" fmla="+- 0 821 663"/>
                <a:gd name="T55" fmla="*/ 821 h 283"/>
                <a:gd name="T56" fmla="+- 0 5306 5000"/>
                <a:gd name="T57" fmla="*/ T56 w 306"/>
                <a:gd name="T58" fmla="+- 0 673 663"/>
                <a:gd name="T59" fmla="*/ 673 h 283"/>
                <a:gd name="T60" fmla="+- 0 5306 5000"/>
                <a:gd name="T61" fmla="*/ T60 w 306"/>
                <a:gd name="T62" fmla="+- 0 663 663"/>
                <a:gd name="T63" fmla="*/ 663 h 2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06" h="283">
                  <a:moveTo>
                    <a:pt x="306" y="0"/>
                  </a:moveTo>
                  <a:lnTo>
                    <a:pt x="296" y="0"/>
                  </a:lnTo>
                  <a:lnTo>
                    <a:pt x="292" y="1"/>
                  </a:lnTo>
                  <a:lnTo>
                    <a:pt x="292" y="16"/>
                  </a:lnTo>
                  <a:lnTo>
                    <a:pt x="262" y="147"/>
                  </a:lnTo>
                  <a:lnTo>
                    <a:pt x="14" y="265"/>
                  </a:lnTo>
                  <a:lnTo>
                    <a:pt x="47" y="134"/>
                  </a:lnTo>
                  <a:lnTo>
                    <a:pt x="292" y="16"/>
                  </a:lnTo>
                  <a:lnTo>
                    <a:pt x="292" y="1"/>
                  </a:lnTo>
                  <a:lnTo>
                    <a:pt x="37" y="124"/>
                  </a:lnTo>
                  <a:lnTo>
                    <a:pt x="0" y="272"/>
                  </a:lnTo>
                  <a:lnTo>
                    <a:pt x="0" y="282"/>
                  </a:lnTo>
                  <a:lnTo>
                    <a:pt x="10" y="282"/>
                  </a:lnTo>
                  <a:lnTo>
                    <a:pt x="272" y="158"/>
                  </a:lnTo>
                  <a:lnTo>
                    <a:pt x="306" y="10"/>
                  </a:lnTo>
                  <a:lnTo>
                    <a:pt x="30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cxnSp>
          <p:nvCxnSpPr>
            <p:cNvPr id="42" name="Line 3224">
              <a:extLst>
                <a:ext uri="{FF2B5EF4-FFF2-40B4-BE49-F238E27FC236}">
                  <a16:creationId xmlns:a16="http://schemas.microsoft.com/office/drawing/2014/main" id="{F7A94925-6219-4A4E-ADFC-7468850E9DA2}"/>
                </a:ext>
              </a:extLst>
            </p:cNvPr>
            <p:cNvCxnSpPr>
              <a:cxnSpLocks noChangeShapeType="1"/>
            </p:cNvCxnSpPr>
            <p:nvPr/>
          </p:nvCxnSpPr>
          <p:spPr bwMode="auto">
            <a:xfrm>
              <a:off x="2622" y="2319"/>
              <a:ext cx="285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43" name="Text Box 3223">
              <a:extLst>
                <a:ext uri="{FF2B5EF4-FFF2-40B4-BE49-F238E27FC236}">
                  <a16:creationId xmlns:a16="http://schemas.microsoft.com/office/drawing/2014/main" id="{B23942CB-289C-48B7-B11D-88EFD4A1B96F}"/>
                </a:ext>
              </a:extLst>
            </p:cNvPr>
            <p:cNvSpPr txBox="1">
              <a:spLocks noChangeArrowheads="1"/>
            </p:cNvSpPr>
            <p:nvPr/>
          </p:nvSpPr>
          <p:spPr bwMode="auto">
            <a:xfrm>
              <a:off x="6162" y="1262"/>
              <a:ext cx="115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5"/>
                </a:spcBef>
                <a:spcAft>
                  <a:spcPts val="0"/>
                </a:spcAft>
              </a:pPr>
              <a:r>
                <a:rPr lang="en-US" sz="800">
                  <a:effectLst/>
                  <a:latin typeface="Times New Roman" panose="02020603050405020304" pitchFamily="18" charset="0"/>
                  <a:ea typeface="Times New Roman" panose="02020603050405020304" pitchFamily="18" charset="0"/>
                </a:rPr>
                <a:t>sens du transport</a:t>
              </a:r>
              <a:endParaRPr lang="fr-FR" sz="1100">
                <a:effectLst/>
                <a:latin typeface="Times New Roman" panose="02020603050405020304" pitchFamily="18" charset="0"/>
                <a:ea typeface="Times New Roman" panose="02020603050405020304" pitchFamily="18" charset="0"/>
              </a:endParaRPr>
            </a:p>
          </p:txBody>
        </p:sp>
        <p:sp>
          <p:nvSpPr>
            <p:cNvPr id="44" name="Text Box 3222">
              <a:extLst>
                <a:ext uri="{FF2B5EF4-FFF2-40B4-BE49-F238E27FC236}">
                  <a16:creationId xmlns:a16="http://schemas.microsoft.com/office/drawing/2014/main" id="{C5074FC5-4636-471E-A78A-89EE14054F2A}"/>
                </a:ext>
              </a:extLst>
            </p:cNvPr>
            <p:cNvSpPr txBox="1">
              <a:spLocks noChangeArrowheads="1"/>
            </p:cNvSpPr>
            <p:nvPr/>
          </p:nvSpPr>
          <p:spPr bwMode="auto">
            <a:xfrm>
              <a:off x="4776" y="2457"/>
              <a:ext cx="129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5"/>
                </a:spcBef>
                <a:spcAft>
                  <a:spcPts val="0"/>
                </a:spcAft>
              </a:pPr>
              <a:r>
                <a:rPr lang="en-US" sz="800">
                  <a:effectLst/>
                  <a:latin typeface="Times New Roman" panose="02020603050405020304" pitchFamily="18" charset="0"/>
                  <a:ea typeface="Times New Roman" panose="02020603050405020304" pitchFamily="18" charset="0"/>
                </a:rPr>
                <a:t>godets de transport</a:t>
              </a:r>
              <a:endParaRPr lang="fr-FR" sz="1100">
                <a:effectLst/>
                <a:latin typeface="Times New Roman" panose="02020603050405020304" pitchFamily="18" charset="0"/>
                <a:ea typeface="Times New Roman" panose="02020603050405020304" pitchFamily="18" charset="0"/>
              </a:endParaRPr>
            </a:p>
          </p:txBody>
        </p:sp>
        <p:sp>
          <p:nvSpPr>
            <p:cNvPr id="45" name="Text Box 3221">
              <a:extLst>
                <a:ext uri="{FF2B5EF4-FFF2-40B4-BE49-F238E27FC236}">
                  <a16:creationId xmlns:a16="http://schemas.microsoft.com/office/drawing/2014/main" id="{36B842A1-8DED-425D-91C5-F4CBBF362C59}"/>
                </a:ext>
              </a:extLst>
            </p:cNvPr>
            <p:cNvSpPr txBox="1">
              <a:spLocks noChangeArrowheads="1"/>
            </p:cNvSpPr>
            <p:nvPr/>
          </p:nvSpPr>
          <p:spPr bwMode="auto">
            <a:xfrm>
              <a:off x="6861" y="2454"/>
              <a:ext cx="79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5"/>
                </a:spcBef>
                <a:spcAft>
                  <a:spcPts val="0"/>
                </a:spcAft>
              </a:pPr>
              <a:r>
                <a:rPr lang="en-US" sz="800">
                  <a:effectLst/>
                  <a:latin typeface="Times New Roman" panose="02020603050405020304" pitchFamily="18" charset="0"/>
                  <a:ea typeface="Times New Roman" panose="02020603050405020304" pitchFamily="18" charset="0"/>
                </a:rPr>
                <a:t>roue dentée</a:t>
              </a:r>
              <a:endParaRPr lang="fr-FR" sz="1100">
                <a:effectLst/>
                <a:latin typeface="Times New Roman" panose="02020603050405020304" pitchFamily="18" charset="0"/>
                <a:ea typeface="Times New Roman" panose="02020603050405020304" pitchFamily="18" charset="0"/>
              </a:endParaRPr>
            </a:p>
          </p:txBody>
        </p:sp>
      </p:grpSp>
      <p:sp>
        <p:nvSpPr>
          <p:cNvPr id="3" name="Espace réservé du numéro de diapositive 2">
            <a:extLst>
              <a:ext uri="{FF2B5EF4-FFF2-40B4-BE49-F238E27FC236}">
                <a16:creationId xmlns:a16="http://schemas.microsoft.com/office/drawing/2014/main" id="{92622AA2-6B1D-468B-8DBD-AFB48490F4D1}"/>
              </a:ext>
            </a:extLst>
          </p:cNvPr>
          <p:cNvSpPr>
            <a:spLocks noGrp="1"/>
          </p:cNvSpPr>
          <p:nvPr>
            <p:ph type="sldNum" sz="quarter" idx="12"/>
          </p:nvPr>
        </p:nvSpPr>
        <p:spPr/>
        <p:txBody>
          <a:bodyPr/>
          <a:lstStyle/>
          <a:p>
            <a:fld id="{166B5B94-2110-4248-B9AF-8BAB714E6DFE}" type="slidenum">
              <a:rPr lang="fr-FR" smtClean="0"/>
              <a:t>21</a:t>
            </a:fld>
            <a:endParaRPr lang="fr-FR"/>
          </a:p>
        </p:txBody>
      </p:sp>
    </p:spTree>
    <p:extLst>
      <p:ext uri="{BB962C8B-B14F-4D97-AF65-F5344CB8AC3E}">
        <p14:creationId xmlns:p14="http://schemas.microsoft.com/office/powerpoint/2010/main" val="264032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12A4D36A-E898-48C8-869D-84F70F9CB360}"/>
              </a:ext>
            </a:extLst>
          </p:cNvPr>
          <p:cNvGrpSpPr/>
          <p:nvPr/>
        </p:nvGrpSpPr>
        <p:grpSpPr>
          <a:xfrm>
            <a:off x="624522" y="1206271"/>
            <a:ext cx="9709649" cy="4894665"/>
            <a:chOff x="624522" y="1206271"/>
            <a:chExt cx="9709649" cy="4894665"/>
          </a:xfrm>
        </p:grpSpPr>
        <p:pic>
          <p:nvPicPr>
            <p:cNvPr id="7" name="Image 6">
              <a:extLst>
                <a:ext uri="{FF2B5EF4-FFF2-40B4-BE49-F238E27FC236}">
                  <a16:creationId xmlns:a16="http://schemas.microsoft.com/office/drawing/2014/main" id="{7953012C-33C9-4F56-983D-005BDF11EFA2}"/>
                </a:ext>
              </a:extLst>
            </p:cNvPr>
            <p:cNvPicPr>
              <a:picLocks noChangeAspect="1"/>
            </p:cNvPicPr>
            <p:nvPr/>
          </p:nvPicPr>
          <p:blipFill>
            <a:blip r:embed="rId2"/>
            <a:stretch>
              <a:fillRect/>
            </a:stretch>
          </p:blipFill>
          <p:spPr>
            <a:xfrm>
              <a:off x="624522" y="1206271"/>
              <a:ext cx="9388699" cy="4894665"/>
            </a:xfrm>
            <a:prstGeom prst="rect">
              <a:avLst/>
            </a:prstGeom>
          </p:spPr>
        </p:pic>
        <p:sp>
          <p:nvSpPr>
            <p:cNvPr id="4" name="Rectangle 3">
              <a:extLst>
                <a:ext uri="{FF2B5EF4-FFF2-40B4-BE49-F238E27FC236}">
                  <a16:creationId xmlns:a16="http://schemas.microsoft.com/office/drawing/2014/main" id="{1A285950-7E60-46A6-A26A-75F7BAB4EE0E}"/>
                </a:ext>
              </a:extLst>
            </p:cNvPr>
            <p:cNvSpPr/>
            <p:nvPr/>
          </p:nvSpPr>
          <p:spPr>
            <a:xfrm>
              <a:off x="7856026" y="1419705"/>
              <a:ext cx="2478145" cy="830997"/>
            </a:xfrm>
            <a:prstGeom prst="rect">
              <a:avLst/>
            </a:prstGeom>
            <a:solidFill>
              <a:schemeClr val="bg1"/>
            </a:solidFill>
          </p:spPr>
          <p:txBody>
            <a:bodyPr wrap="square">
              <a:spAutoFit/>
            </a:bodyPr>
            <a:lstStyle/>
            <a:p>
              <a:pPr algn="ctr"/>
              <a:r>
                <a:rPr lang="fr-FR" sz="2400" b="1" dirty="0"/>
                <a:t>les transporteurs à vis </a:t>
              </a:r>
            </a:p>
          </p:txBody>
        </p:sp>
      </p:grpSp>
      <p:sp>
        <p:nvSpPr>
          <p:cNvPr id="6" name="Rectangle 5">
            <a:extLst>
              <a:ext uri="{FF2B5EF4-FFF2-40B4-BE49-F238E27FC236}">
                <a16:creationId xmlns:a16="http://schemas.microsoft.com/office/drawing/2014/main" id="{0B0D4ECD-04A3-4193-A053-EAA86BBFA66F}"/>
              </a:ext>
            </a:extLst>
          </p:cNvPr>
          <p:cNvSpPr/>
          <p:nvPr/>
        </p:nvSpPr>
        <p:spPr>
          <a:xfrm>
            <a:off x="7119660" y="5084377"/>
            <a:ext cx="3214511" cy="830997"/>
          </a:xfrm>
          <a:prstGeom prst="rect">
            <a:avLst/>
          </a:prstGeom>
          <a:solidFill>
            <a:schemeClr val="bg1"/>
          </a:solidFill>
        </p:spPr>
        <p:txBody>
          <a:bodyPr wrap="square">
            <a:spAutoFit/>
          </a:bodyPr>
          <a:lstStyle/>
          <a:p>
            <a:pPr algn="ctr"/>
            <a:r>
              <a:rPr lang="fr-FR" sz="2400" b="1" dirty="0"/>
              <a:t>les rigoles secouantes ou vibrantes </a:t>
            </a:r>
          </a:p>
        </p:txBody>
      </p:sp>
      <p:sp>
        <p:nvSpPr>
          <p:cNvPr id="3" name="Espace réservé du numéro de diapositive 2">
            <a:extLst>
              <a:ext uri="{FF2B5EF4-FFF2-40B4-BE49-F238E27FC236}">
                <a16:creationId xmlns:a16="http://schemas.microsoft.com/office/drawing/2014/main" id="{E4DE9012-7FDB-4AF0-83FA-D6D28162950B}"/>
              </a:ext>
            </a:extLst>
          </p:cNvPr>
          <p:cNvSpPr>
            <a:spLocks noGrp="1"/>
          </p:cNvSpPr>
          <p:nvPr>
            <p:ph type="sldNum" sz="quarter" idx="12"/>
          </p:nvPr>
        </p:nvSpPr>
        <p:spPr/>
        <p:txBody>
          <a:bodyPr/>
          <a:lstStyle/>
          <a:p>
            <a:fld id="{166B5B94-2110-4248-B9AF-8BAB714E6DFE}" type="slidenum">
              <a:rPr lang="fr-FR" smtClean="0"/>
              <a:t>22</a:t>
            </a:fld>
            <a:endParaRPr lang="fr-FR"/>
          </a:p>
        </p:txBody>
      </p:sp>
    </p:spTree>
    <p:extLst>
      <p:ext uri="{BB962C8B-B14F-4D97-AF65-F5344CB8AC3E}">
        <p14:creationId xmlns:p14="http://schemas.microsoft.com/office/powerpoint/2010/main" val="367331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70A28D-DE28-415D-8F46-A03DCDC38F66}"/>
              </a:ext>
            </a:extLst>
          </p:cNvPr>
          <p:cNvSpPr/>
          <p:nvPr/>
        </p:nvSpPr>
        <p:spPr>
          <a:xfrm>
            <a:off x="1009676" y="539770"/>
            <a:ext cx="2005293" cy="461665"/>
          </a:xfrm>
          <a:prstGeom prst="rect">
            <a:avLst/>
          </a:prstGeom>
        </p:spPr>
        <p:txBody>
          <a:bodyPr wrap="none">
            <a:spAutoFit/>
          </a:bodyPr>
          <a:lstStyle/>
          <a:p>
            <a:r>
              <a:rPr lang="fr-FR" sz="2400" b="1" dirty="0"/>
              <a:t>les élévateurs </a:t>
            </a:r>
          </a:p>
        </p:txBody>
      </p:sp>
      <p:sp>
        <p:nvSpPr>
          <p:cNvPr id="6" name="Rectangle 5">
            <a:extLst>
              <a:ext uri="{FF2B5EF4-FFF2-40B4-BE49-F238E27FC236}">
                <a16:creationId xmlns:a16="http://schemas.microsoft.com/office/drawing/2014/main" id="{478ABA3C-93EA-4653-8F87-6916C142C7AC}"/>
              </a:ext>
            </a:extLst>
          </p:cNvPr>
          <p:cNvSpPr/>
          <p:nvPr/>
        </p:nvSpPr>
        <p:spPr>
          <a:xfrm>
            <a:off x="7501503" y="585936"/>
            <a:ext cx="3538148" cy="461665"/>
          </a:xfrm>
          <a:prstGeom prst="rect">
            <a:avLst/>
          </a:prstGeom>
        </p:spPr>
        <p:txBody>
          <a:bodyPr wrap="none">
            <a:spAutoFit/>
          </a:bodyPr>
          <a:lstStyle/>
          <a:p>
            <a:r>
              <a:rPr lang="fr-FR" sz="2400" b="1" dirty="0"/>
              <a:t>le transport pneumatique </a:t>
            </a:r>
          </a:p>
        </p:txBody>
      </p:sp>
      <p:grpSp>
        <p:nvGrpSpPr>
          <p:cNvPr id="12" name="Groupe 11">
            <a:extLst>
              <a:ext uri="{FF2B5EF4-FFF2-40B4-BE49-F238E27FC236}">
                <a16:creationId xmlns:a16="http://schemas.microsoft.com/office/drawing/2014/main" id="{329FDCA0-89F6-4BAD-9D7F-FFE9B20E73C7}"/>
              </a:ext>
            </a:extLst>
          </p:cNvPr>
          <p:cNvGrpSpPr/>
          <p:nvPr/>
        </p:nvGrpSpPr>
        <p:grpSpPr>
          <a:xfrm>
            <a:off x="217885" y="1477103"/>
            <a:ext cx="5878116" cy="4401183"/>
            <a:chOff x="217884" y="1477103"/>
            <a:chExt cx="6350247" cy="4517297"/>
          </a:xfrm>
        </p:grpSpPr>
        <p:pic>
          <p:nvPicPr>
            <p:cNvPr id="8" name="Image 7">
              <a:extLst>
                <a:ext uri="{FF2B5EF4-FFF2-40B4-BE49-F238E27FC236}">
                  <a16:creationId xmlns:a16="http://schemas.microsoft.com/office/drawing/2014/main" id="{0BECAB87-062A-42BF-AE9B-7E686628D79C}"/>
                </a:ext>
              </a:extLst>
            </p:cNvPr>
            <p:cNvPicPr>
              <a:picLocks noChangeAspect="1"/>
            </p:cNvPicPr>
            <p:nvPr/>
          </p:nvPicPr>
          <p:blipFill>
            <a:blip r:embed="rId2"/>
            <a:stretch>
              <a:fillRect/>
            </a:stretch>
          </p:blipFill>
          <p:spPr>
            <a:xfrm>
              <a:off x="485188" y="1477103"/>
              <a:ext cx="4733115" cy="4517297"/>
            </a:xfrm>
            <a:prstGeom prst="rect">
              <a:avLst/>
            </a:prstGeom>
          </p:spPr>
        </p:pic>
        <p:sp>
          <p:nvSpPr>
            <p:cNvPr id="9" name="Rectangle 8">
              <a:extLst>
                <a:ext uri="{FF2B5EF4-FFF2-40B4-BE49-F238E27FC236}">
                  <a16:creationId xmlns:a16="http://schemas.microsoft.com/office/drawing/2014/main" id="{158D3FF7-FAAD-4E05-85CC-62B357E0BFDC}"/>
                </a:ext>
              </a:extLst>
            </p:cNvPr>
            <p:cNvSpPr/>
            <p:nvPr/>
          </p:nvSpPr>
          <p:spPr>
            <a:xfrm>
              <a:off x="3868474" y="1477103"/>
              <a:ext cx="2699657" cy="646331"/>
            </a:xfrm>
            <a:prstGeom prst="rect">
              <a:avLst/>
            </a:prstGeom>
          </p:spPr>
          <p:txBody>
            <a:bodyPr wrap="square">
              <a:spAutoFit/>
            </a:bodyPr>
            <a:lstStyle/>
            <a:p>
              <a:r>
                <a:rPr lang="fr-FR" dirty="0"/>
                <a:t>décharge du produit élevé</a:t>
              </a:r>
            </a:p>
            <a:p>
              <a:endParaRPr lang="fr-FR" dirty="0"/>
            </a:p>
          </p:txBody>
        </p:sp>
        <p:sp>
          <p:nvSpPr>
            <p:cNvPr id="10" name="Rectangle 9">
              <a:extLst>
                <a:ext uri="{FF2B5EF4-FFF2-40B4-BE49-F238E27FC236}">
                  <a16:creationId xmlns:a16="http://schemas.microsoft.com/office/drawing/2014/main" id="{6D348FF9-8DFB-4E80-9464-8B4B2036232D}"/>
                </a:ext>
              </a:extLst>
            </p:cNvPr>
            <p:cNvSpPr/>
            <p:nvPr/>
          </p:nvSpPr>
          <p:spPr>
            <a:xfrm>
              <a:off x="2575869" y="4272902"/>
              <a:ext cx="3520131" cy="923330"/>
            </a:xfrm>
            <a:prstGeom prst="rect">
              <a:avLst/>
            </a:prstGeom>
          </p:spPr>
          <p:txBody>
            <a:bodyPr wrap="square">
              <a:spAutoFit/>
            </a:bodyPr>
            <a:lstStyle/>
            <a:p>
              <a:pPr algn="ctr"/>
              <a:r>
                <a:rPr lang="fr-FR" dirty="0"/>
                <a:t>système de transport à godets en chaîne</a:t>
              </a:r>
            </a:p>
            <a:p>
              <a:pPr algn="ctr"/>
              <a:endParaRPr lang="fr-FR" dirty="0"/>
            </a:p>
          </p:txBody>
        </p:sp>
        <p:sp>
          <p:nvSpPr>
            <p:cNvPr id="11" name="Rectangle 10">
              <a:extLst>
                <a:ext uri="{FF2B5EF4-FFF2-40B4-BE49-F238E27FC236}">
                  <a16:creationId xmlns:a16="http://schemas.microsoft.com/office/drawing/2014/main" id="{DA922152-2C6F-4B2C-A9F3-588F92320C81}"/>
                </a:ext>
              </a:extLst>
            </p:cNvPr>
            <p:cNvSpPr/>
            <p:nvPr/>
          </p:nvSpPr>
          <p:spPr>
            <a:xfrm>
              <a:off x="217884" y="3735751"/>
              <a:ext cx="1480288" cy="1200329"/>
            </a:xfrm>
            <a:prstGeom prst="rect">
              <a:avLst/>
            </a:prstGeom>
          </p:spPr>
          <p:txBody>
            <a:bodyPr wrap="square">
              <a:spAutoFit/>
            </a:bodyPr>
            <a:lstStyle/>
            <a:p>
              <a:pPr algn="ctr"/>
              <a:r>
                <a:rPr lang="fr-FR" dirty="0"/>
                <a:t>grille permettant la décharge d'un camion</a:t>
              </a:r>
            </a:p>
          </p:txBody>
        </p:sp>
      </p:grpSp>
      <p:grpSp>
        <p:nvGrpSpPr>
          <p:cNvPr id="21" name="Groupe 20">
            <a:extLst>
              <a:ext uri="{FF2B5EF4-FFF2-40B4-BE49-F238E27FC236}">
                <a16:creationId xmlns:a16="http://schemas.microsoft.com/office/drawing/2014/main" id="{B103E2E2-B0C2-461F-8C82-3BBAF57A8D7A}"/>
              </a:ext>
            </a:extLst>
          </p:cNvPr>
          <p:cNvGrpSpPr/>
          <p:nvPr/>
        </p:nvGrpSpPr>
        <p:grpSpPr>
          <a:xfrm>
            <a:off x="6368257" y="1477102"/>
            <a:ext cx="5823743" cy="2733683"/>
            <a:chOff x="6368257" y="1477102"/>
            <a:chExt cx="5823743" cy="2733683"/>
          </a:xfrm>
        </p:grpSpPr>
        <p:pic>
          <p:nvPicPr>
            <p:cNvPr id="14" name="image63.png">
              <a:extLst>
                <a:ext uri="{FF2B5EF4-FFF2-40B4-BE49-F238E27FC236}">
                  <a16:creationId xmlns:a16="http://schemas.microsoft.com/office/drawing/2014/main" id="{652F6C2F-48A4-4685-B620-7F6944793502}"/>
                </a:ext>
              </a:extLst>
            </p:cNvPr>
            <p:cNvPicPr/>
            <p:nvPr/>
          </p:nvPicPr>
          <p:blipFill>
            <a:blip r:embed="rId3" cstate="print"/>
            <a:stretch>
              <a:fillRect/>
            </a:stretch>
          </p:blipFill>
          <p:spPr>
            <a:xfrm>
              <a:off x="6944671" y="1477102"/>
              <a:ext cx="4898986" cy="2723936"/>
            </a:xfrm>
            <a:prstGeom prst="rect">
              <a:avLst/>
            </a:prstGeom>
          </p:spPr>
        </p:pic>
        <p:sp>
          <p:nvSpPr>
            <p:cNvPr id="15" name="Rectangle 14">
              <a:extLst>
                <a:ext uri="{FF2B5EF4-FFF2-40B4-BE49-F238E27FC236}">
                  <a16:creationId xmlns:a16="http://schemas.microsoft.com/office/drawing/2014/main" id="{D9F8E0FC-8986-4E28-988F-3450880F492D}"/>
                </a:ext>
              </a:extLst>
            </p:cNvPr>
            <p:cNvSpPr/>
            <p:nvPr/>
          </p:nvSpPr>
          <p:spPr>
            <a:xfrm>
              <a:off x="7257042" y="1768267"/>
              <a:ext cx="1712788" cy="584775"/>
            </a:xfrm>
            <a:prstGeom prst="rect">
              <a:avLst/>
            </a:prstGeom>
          </p:spPr>
          <p:txBody>
            <a:bodyPr wrap="square">
              <a:spAutoFit/>
            </a:bodyPr>
            <a:lstStyle/>
            <a:p>
              <a:pPr algn="ctr"/>
              <a:r>
                <a:rPr lang="fr-FR" sz="1600" dirty="0"/>
                <a:t>mélange de poudre et d'air</a:t>
              </a:r>
            </a:p>
          </p:txBody>
        </p:sp>
        <p:sp>
          <p:nvSpPr>
            <p:cNvPr id="16" name="Rectangle 15">
              <a:extLst>
                <a:ext uri="{FF2B5EF4-FFF2-40B4-BE49-F238E27FC236}">
                  <a16:creationId xmlns:a16="http://schemas.microsoft.com/office/drawing/2014/main" id="{4935FCF7-701D-4E7B-99C1-B0187FCF5B8F}"/>
                </a:ext>
              </a:extLst>
            </p:cNvPr>
            <p:cNvSpPr/>
            <p:nvPr/>
          </p:nvSpPr>
          <p:spPr>
            <a:xfrm>
              <a:off x="9323815" y="1722100"/>
              <a:ext cx="893771" cy="338554"/>
            </a:xfrm>
            <a:prstGeom prst="rect">
              <a:avLst/>
            </a:prstGeom>
          </p:spPr>
          <p:txBody>
            <a:bodyPr wrap="none">
              <a:spAutoFit/>
            </a:bodyPr>
            <a:lstStyle/>
            <a:p>
              <a:r>
                <a:rPr lang="fr-FR" sz="1600" dirty="0"/>
                <a:t>cyclones</a:t>
              </a:r>
            </a:p>
          </p:txBody>
        </p:sp>
        <p:sp>
          <p:nvSpPr>
            <p:cNvPr id="17" name="Rectangle 16">
              <a:extLst>
                <a:ext uri="{FF2B5EF4-FFF2-40B4-BE49-F238E27FC236}">
                  <a16:creationId xmlns:a16="http://schemas.microsoft.com/office/drawing/2014/main" id="{91A85958-039B-477F-83B5-870A48A2668A}"/>
                </a:ext>
              </a:extLst>
            </p:cNvPr>
            <p:cNvSpPr/>
            <p:nvPr/>
          </p:nvSpPr>
          <p:spPr>
            <a:xfrm>
              <a:off x="10899659" y="2654404"/>
              <a:ext cx="1292341" cy="369332"/>
            </a:xfrm>
            <a:prstGeom prst="rect">
              <a:avLst/>
            </a:prstGeom>
          </p:spPr>
          <p:txBody>
            <a:bodyPr wrap="none">
              <a:spAutoFit/>
            </a:bodyPr>
            <a:lstStyle/>
            <a:p>
              <a:r>
                <a:rPr lang="fr-FR" dirty="0"/>
                <a:t>sens de l'air</a:t>
              </a:r>
            </a:p>
          </p:txBody>
        </p:sp>
        <p:sp>
          <p:nvSpPr>
            <p:cNvPr id="18" name="Rectangle 17">
              <a:extLst>
                <a:ext uri="{FF2B5EF4-FFF2-40B4-BE49-F238E27FC236}">
                  <a16:creationId xmlns:a16="http://schemas.microsoft.com/office/drawing/2014/main" id="{D6965DD9-7078-47C9-8214-DA8A52991619}"/>
                </a:ext>
              </a:extLst>
            </p:cNvPr>
            <p:cNvSpPr/>
            <p:nvPr/>
          </p:nvSpPr>
          <p:spPr>
            <a:xfrm>
              <a:off x="9171687" y="3105834"/>
              <a:ext cx="1198026" cy="646331"/>
            </a:xfrm>
            <a:prstGeom prst="rect">
              <a:avLst/>
            </a:prstGeom>
          </p:spPr>
          <p:txBody>
            <a:bodyPr wrap="square">
              <a:spAutoFit/>
            </a:bodyPr>
            <a:lstStyle/>
            <a:p>
              <a:pPr algn="ctr"/>
              <a:r>
                <a:rPr lang="fr-FR" dirty="0"/>
                <a:t>résidu de poudre</a:t>
              </a:r>
            </a:p>
          </p:txBody>
        </p:sp>
        <p:sp>
          <p:nvSpPr>
            <p:cNvPr id="19" name="Rectangle 18">
              <a:extLst>
                <a:ext uri="{FF2B5EF4-FFF2-40B4-BE49-F238E27FC236}">
                  <a16:creationId xmlns:a16="http://schemas.microsoft.com/office/drawing/2014/main" id="{98D39048-0432-4492-949B-AE27467BFEFC}"/>
                </a:ext>
              </a:extLst>
            </p:cNvPr>
            <p:cNvSpPr/>
            <p:nvPr/>
          </p:nvSpPr>
          <p:spPr>
            <a:xfrm>
              <a:off x="8119221" y="3493028"/>
              <a:ext cx="864532" cy="369332"/>
            </a:xfrm>
            <a:prstGeom prst="rect">
              <a:avLst/>
            </a:prstGeom>
          </p:spPr>
          <p:txBody>
            <a:bodyPr wrap="none">
              <a:spAutoFit/>
            </a:bodyPr>
            <a:lstStyle/>
            <a:p>
              <a:r>
                <a:rPr lang="fr-FR" dirty="0"/>
                <a:t>poudre</a:t>
              </a:r>
            </a:p>
          </p:txBody>
        </p:sp>
        <p:sp>
          <p:nvSpPr>
            <p:cNvPr id="20" name="Rectangle 19">
              <a:extLst>
                <a:ext uri="{FF2B5EF4-FFF2-40B4-BE49-F238E27FC236}">
                  <a16:creationId xmlns:a16="http://schemas.microsoft.com/office/drawing/2014/main" id="{D46B9798-1360-4ED1-90E8-985E5C37E11E}"/>
                </a:ext>
              </a:extLst>
            </p:cNvPr>
            <p:cNvSpPr/>
            <p:nvPr/>
          </p:nvSpPr>
          <p:spPr>
            <a:xfrm>
              <a:off x="6368257" y="3564454"/>
              <a:ext cx="1126615" cy="646331"/>
            </a:xfrm>
            <a:prstGeom prst="rect">
              <a:avLst/>
            </a:prstGeom>
          </p:spPr>
          <p:txBody>
            <a:bodyPr wrap="square">
              <a:spAutoFit/>
            </a:bodyPr>
            <a:lstStyle/>
            <a:p>
              <a:pPr algn="just"/>
              <a:r>
                <a:rPr lang="fr-FR" dirty="0"/>
                <a:t>poudre en vrac</a:t>
              </a:r>
            </a:p>
          </p:txBody>
        </p:sp>
      </p:grpSp>
      <p:sp>
        <p:nvSpPr>
          <p:cNvPr id="3" name="Espace réservé du numéro de diapositive 2">
            <a:extLst>
              <a:ext uri="{FF2B5EF4-FFF2-40B4-BE49-F238E27FC236}">
                <a16:creationId xmlns:a16="http://schemas.microsoft.com/office/drawing/2014/main" id="{3B68680C-C95D-4938-BE74-C7F1F9507683}"/>
              </a:ext>
            </a:extLst>
          </p:cNvPr>
          <p:cNvSpPr>
            <a:spLocks noGrp="1"/>
          </p:cNvSpPr>
          <p:nvPr>
            <p:ph type="sldNum" sz="quarter" idx="12"/>
          </p:nvPr>
        </p:nvSpPr>
        <p:spPr/>
        <p:txBody>
          <a:bodyPr/>
          <a:lstStyle/>
          <a:p>
            <a:fld id="{166B5B94-2110-4248-B9AF-8BAB714E6DFE}" type="slidenum">
              <a:rPr lang="fr-FR" smtClean="0"/>
              <a:t>23</a:t>
            </a:fld>
            <a:endParaRPr lang="fr-FR"/>
          </a:p>
        </p:txBody>
      </p:sp>
    </p:spTree>
    <p:extLst>
      <p:ext uri="{BB962C8B-B14F-4D97-AF65-F5344CB8AC3E}">
        <p14:creationId xmlns:p14="http://schemas.microsoft.com/office/powerpoint/2010/main" val="408269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91E70-3A02-4C2D-A324-63DA45C8D567}"/>
              </a:ext>
            </a:extLst>
          </p:cNvPr>
          <p:cNvSpPr>
            <a:spLocks noGrp="1"/>
          </p:cNvSpPr>
          <p:nvPr>
            <p:ph type="title"/>
          </p:nvPr>
        </p:nvSpPr>
        <p:spPr/>
        <p:txBody>
          <a:bodyPr>
            <a:normAutofit/>
          </a:bodyPr>
          <a:lstStyle/>
          <a:p>
            <a:r>
              <a:rPr lang="fr-FR" sz="2800" b="1" dirty="0">
                <a:solidFill>
                  <a:srgbClr val="00B0F0"/>
                </a:solidFill>
              </a:rPr>
              <a:t>1.2. </a:t>
            </a:r>
            <a:r>
              <a:rPr lang="en-US" sz="2800" b="1" dirty="0" err="1">
                <a:solidFill>
                  <a:srgbClr val="00B0F0"/>
                </a:solidFill>
              </a:rPr>
              <a:t>Transfert</a:t>
            </a:r>
            <a:r>
              <a:rPr lang="en-US" sz="2800" b="1" dirty="0">
                <a:solidFill>
                  <a:srgbClr val="00B0F0"/>
                </a:solidFill>
              </a:rPr>
              <a:t> des </a:t>
            </a:r>
            <a:r>
              <a:rPr lang="en-US" sz="2800" b="1" dirty="0" err="1">
                <a:solidFill>
                  <a:srgbClr val="00B0F0"/>
                </a:solidFill>
              </a:rPr>
              <a:t>liquides</a:t>
            </a:r>
            <a:r>
              <a:rPr lang="en-US" sz="2800" b="1" dirty="0">
                <a:solidFill>
                  <a:srgbClr val="00B0F0"/>
                </a:solidFill>
              </a:rPr>
              <a:t> </a:t>
            </a:r>
            <a:r>
              <a:rPr lang="en-US" sz="2800" b="1" dirty="0" err="1">
                <a:solidFill>
                  <a:srgbClr val="00B0F0"/>
                </a:solidFill>
              </a:rPr>
              <a:t>ou</a:t>
            </a:r>
            <a:r>
              <a:rPr lang="en-US" sz="2800" b="1" dirty="0">
                <a:solidFill>
                  <a:srgbClr val="00B0F0"/>
                </a:solidFill>
              </a:rPr>
              <a:t> </a:t>
            </a:r>
            <a:r>
              <a:rPr lang="en-US" sz="2800" b="1" dirty="0" err="1">
                <a:solidFill>
                  <a:srgbClr val="00B0F0"/>
                </a:solidFill>
              </a:rPr>
              <a:t>gaz</a:t>
            </a:r>
            <a:endParaRPr lang="fr-FR" sz="2800" b="1" dirty="0">
              <a:solidFill>
                <a:srgbClr val="00B0F0"/>
              </a:solidFill>
            </a:endParaRPr>
          </a:p>
        </p:txBody>
      </p:sp>
      <p:sp>
        <p:nvSpPr>
          <p:cNvPr id="3" name="Espace réservé du contenu 2">
            <a:extLst>
              <a:ext uri="{FF2B5EF4-FFF2-40B4-BE49-F238E27FC236}">
                <a16:creationId xmlns:a16="http://schemas.microsoft.com/office/drawing/2014/main" id="{DD60E33D-5F89-4DE4-A396-5FA544AE4622}"/>
              </a:ext>
            </a:extLst>
          </p:cNvPr>
          <p:cNvSpPr>
            <a:spLocks noGrp="1"/>
          </p:cNvSpPr>
          <p:nvPr>
            <p:ph idx="1"/>
          </p:nvPr>
        </p:nvSpPr>
        <p:spPr/>
        <p:txBody>
          <a:bodyPr/>
          <a:lstStyle/>
          <a:p>
            <a:pPr algn="just">
              <a:lnSpc>
                <a:spcPct val="150000"/>
              </a:lnSpc>
            </a:pPr>
            <a:r>
              <a:rPr lang="fr-FR" dirty="0"/>
              <a:t>En raison de leur nature, les liquides et les gaz sont transportés par le courant à travers des tuyaux, des rigoles, des cuves, etc. </a:t>
            </a:r>
          </a:p>
          <a:p>
            <a:pPr algn="just">
              <a:lnSpc>
                <a:spcPct val="150000"/>
              </a:lnSpc>
            </a:pPr>
            <a:r>
              <a:rPr lang="fr-FR" dirty="0"/>
              <a:t>Les courants sont créés par des pompes, soit de façon mécanique, soit par des gradients de pression.</a:t>
            </a:r>
          </a:p>
        </p:txBody>
      </p:sp>
      <p:sp>
        <p:nvSpPr>
          <p:cNvPr id="5" name="Espace réservé du numéro de diapositive 4">
            <a:extLst>
              <a:ext uri="{FF2B5EF4-FFF2-40B4-BE49-F238E27FC236}">
                <a16:creationId xmlns:a16="http://schemas.microsoft.com/office/drawing/2014/main" id="{9379F117-AF04-474F-9991-9619845FAE19}"/>
              </a:ext>
            </a:extLst>
          </p:cNvPr>
          <p:cNvSpPr>
            <a:spLocks noGrp="1"/>
          </p:cNvSpPr>
          <p:nvPr>
            <p:ph type="sldNum" sz="quarter" idx="12"/>
          </p:nvPr>
        </p:nvSpPr>
        <p:spPr/>
        <p:txBody>
          <a:bodyPr/>
          <a:lstStyle/>
          <a:p>
            <a:fld id="{166B5B94-2110-4248-B9AF-8BAB714E6DFE}" type="slidenum">
              <a:rPr lang="fr-FR" smtClean="0"/>
              <a:t>24</a:t>
            </a:fld>
            <a:endParaRPr lang="fr-FR"/>
          </a:p>
        </p:txBody>
      </p:sp>
    </p:spTree>
    <p:extLst>
      <p:ext uri="{BB962C8B-B14F-4D97-AF65-F5344CB8AC3E}">
        <p14:creationId xmlns:p14="http://schemas.microsoft.com/office/powerpoint/2010/main" val="34151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AA479-FC66-4577-BBC0-49C27E28C5BB}"/>
              </a:ext>
            </a:extLst>
          </p:cNvPr>
          <p:cNvSpPr>
            <a:spLocks noGrp="1"/>
          </p:cNvSpPr>
          <p:nvPr>
            <p:ph type="title"/>
          </p:nvPr>
        </p:nvSpPr>
        <p:spPr/>
        <p:txBody>
          <a:bodyPr>
            <a:normAutofit/>
          </a:bodyPr>
          <a:lstStyle/>
          <a:p>
            <a:r>
              <a:rPr lang="fr-FR" sz="3200" b="1" dirty="0">
                <a:solidFill>
                  <a:srgbClr val="00B0F0"/>
                </a:solidFill>
              </a:rPr>
              <a:t>2. Transfère de la chaleur</a:t>
            </a:r>
          </a:p>
        </p:txBody>
      </p:sp>
      <p:sp>
        <p:nvSpPr>
          <p:cNvPr id="3" name="Espace réservé du contenu 2">
            <a:extLst>
              <a:ext uri="{FF2B5EF4-FFF2-40B4-BE49-F238E27FC236}">
                <a16:creationId xmlns:a16="http://schemas.microsoft.com/office/drawing/2014/main" id="{48A55A11-745E-4523-9D14-A9B899B5DA24}"/>
              </a:ext>
            </a:extLst>
          </p:cNvPr>
          <p:cNvSpPr>
            <a:spLocks noGrp="1"/>
          </p:cNvSpPr>
          <p:nvPr>
            <p:ph idx="1"/>
          </p:nvPr>
        </p:nvSpPr>
        <p:spPr>
          <a:xfrm>
            <a:off x="838200" y="1320800"/>
            <a:ext cx="10515600" cy="4856163"/>
          </a:xfrm>
        </p:spPr>
        <p:txBody>
          <a:bodyPr>
            <a:normAutofit/>
          </a:bodyPr>
          <a:lstStyle/>
          <a:p>
            <a:pPr algn="just">
              <a:lnSpc>
                <a:spcPct val="150000"/>
              </a:lnSpc>
            </a:pPr>
            <a:r>
              <a:rPr lang="fr-FR" dirty="0"/>
              <a:t>Le transfert ou transport de chaleur est très important pour le chauffage (transfert de chaleur à l’intérieur du produit), le refroidissement (transfert de chaleur du produit vers l'environnement) mais aussi pendant le stockage (quand on désire maintenir une température constante dans un produit </a:t>
            </a:r>
            <a:r>
              <a:rPr lang="fr-FR" dirty="0" err="1"/>
              <a:t>inert</a:t>
            </a:r>
            <a:r>
              <a:rPr lang="fr-FR" dirty="0"/>
              <a:t>, il faut éviter le transfert de chaleur). </a:t>
            </a:r>
          </a:p>
        </p:txBody>
      </p:sp>
      <p:sp>
        <p:nvSpPr>
          <p:cNvPr id="5" name="Espace réservé du numéro de diapositive 4">
            <a:extLst>
              <a:ext uri="{FF2B5EF4-FFF2-40B4-BE49-F238E27FC236}">
                <a16:creationId xmlns:a16="http://schemas.microsoft.com/office/drawing/2014/main" id="{E51B17E1-2FFD-4EC1-9753-5113AE8D347E}"/>
              </a:ext>
            </a:extLst>
          </p:cNvPr>
          <p:cNvSpPr>
            <a:spLocks noGrp="1"/>
          </p:cNvSpPr>
          <p:nvPr>
            <p:ph type="sldNum" sz="quarter" idx="12"/>
          </p:nvPr>
        </p:nvSpPr>
        <p:spPr/>
        <p:txBody>
          <a:bodyPr/>
          <a:lstStyle/>
          <a:p>
            <a:fld id="{166B5B94-2110-4248-B9AF-8BAB714E6DFE}" type="slidenum">
              <a:rPr lang="fr-FR" smtClean="0"/>
              <a:t>25</a:t>
            </a:fld>
            <a:endParaRPr lang="fr-FR"/>
          </a:p>
        </p:txBody>
      </p:sp>
    </p:spTree>
    <p:extLst>
      <p:ext uri="{BB962C8B-B14F-4D97-AF65-F5344CB8AC3E}">
        <p14:creationId xmlns:p14="http://schemas.microsoft.com/office/powerpoint/2010/main" val="213929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166FF5-1EBD-4609-830E-351BF09C609F}"/>
              </a:ext>
            </a:extLst>
          </p:cNvPr>
          <p:cNvSpPr>
            <a:spLocks noGrp="1"/>
          </p:cNvSpPr>
          <p:nvPr>
            <p:ph idx="1"/>
          </p:nvPr>
        </p:nvSpPr>
        <p:spPr>
          <a:xfrm>
            <a:off x="838200" y="377371"/>
            <a:ext cx="10515600" cy="1799772"/>
          </a:xfrm>
        </p:spPr>
        <p:txBody>
          <a:bodyPr/>
          <a:lstStyle/>
          <a:p>
            <a:pPr algn="just">
              <a:lnSpc>
                <a:spcPct val="150000"/>
              </a:lnSpc>
            </a:pPr>
            <a:r>
              <a:rPr lang="fr-FR" dirty="0"/>
              <a:t>Par conséquent, dans certains cas on désire améliorer ou minimaliser ce transfert, comme l’illustre le schéma ci-dessous :</a:t>
            </a:r>
          </a:p>
        </p:txBody>
      </p:sp>
      <p:grpSp>
        <p:nvGrpSpPr>
          <p:cNvPr id="42" name="Groupe 41">
            <a:extLst>
              <a:ext uri="{FF2B5EF4-FFF2-40B4-BE49-F238E27FC236}">
                <a16:creationId xmlns:a16="http://schemas.microsoft.com/office/drawing/2014/main" id="{D31B58DD-0BC1-4907-ADD4-D153FFA48669}"/>
              </a:ext>
            </a:extLst>
          </p:cNvPr>
          <p:cNvGrpSpPr/>
          <p:nvPr/>
        </p:nvGrpSpPr>
        <p:grpSpPr>
          <a:xfrm>
            <a:off x="1912258" y="2417801"/>
            <a:ext cx="7519169" cy="1711513"/>
            <a:chOff x="838200" y="2200087"/>
            <a:chExt cx="7519169" cy="1711513"/>
          </a:xfrm>
        </p:grpSpPr>
        <p:sp>
          <p:nvSpPr>
            <p:cNvPr id="23" name="Rectangle 22">
              <a:extLst>
                <a:ext uri="{FF2B5EF4-FFF2-40B4-BE49-F238E27FC236}">
                  <a16:creationId xmlns:a16="http://schemas.microsoft.com/office/drawing/2014/main" id="{BAE58800-D676-4E17-895D-3F85BB2F4ABC}"/>
                </a:ext>
              </a:extLst>
            </p:cNvPr>
            <p:cNvSpPr/>
            <p:nvPr/>
          </p:nvSpPr>
          <p:spPr>
            <a:xfrm>
              <a:off x="6694413" y="3542268"/>
              <a:ext cx="697627" cy="369332"/>
            </a:xfrm>
            <a:prstGeom prst="rect">
              <a:avLst/>
            </a:prstGeom>
          </p:spPr>
          <p:txBody>
            <a:bodyPr wrap="square">
              <a:spAutoFit/>
            </a:bodyPr>
            <a:lstStyle/>
            <a:p>
              <a:r>
                <a:rPr lang="fr-FR" dirty="0"/>
                <a:t>isoler</a:t>
              </a:r>
            </a:p>
          </p:txBody>
        </p:sp>
        <p:grpSp>
          <p:nvGrpSpPr>
            <p:cNvPr id="41" name="Groupe 40">
              <a:extLst>
                <a:ext uri="{FF2B5EF4-FFF2-40B4-BE49-F238E27FC236}">
                  <a16:creationId xmlns:a16="http://schemas.microsoft.com/office/drawing/2014/main" id="{9631A05E-908F-410C-81A0-E09DC3AD874C}"/>
                </a:ext>
              </a:extLst>
            </p:cNvPr>
            <p:cNvGrpSpPr/>
            <p:nvPr/>
          </p:nvGrpSpPr>
          <p:grpSpPr>
            <a:xfrm>
              <a:off x="838200" y="2200087"/>
              <a:ext cx="7519169" cy="1711513"/>
              <a:chOff x="838200" y="2200087"/>
              <a:chExt cx="7519169" cy="1711513"/>
            </a:xfrm>
          </p:grpSpPr>
          <p:sp>
            <p:nvSpPr>
              <p:cNvPr id="17" name="Rectangle 16">
                <a:extLst>
                  <a:ext uri="{FF2B5EF4-FFF2-40B4-BE49-F238E27FC236}">
                    <a16:creationId xmlns:a16="http://schemas.microsoft.com/office/drawing/2014/main" id="{7F431AE4-E158-4D8A-995D-E4BFB6AF9A78}"/>
                  </a:ext>
                </a:extLst>
              </p:cNvPr>
              <p:cNvSpPr/>
              <p:nvPr/>
            </p:nvSpPr>
            <p:spPr>
              <a:xfrm>
                <a:off x="838200" y="2859705"/>
                <a:ext cx="2058897" cy="369332"/>
              </a:xfrm>
              <a:prstGeom prst="rect">
                <a:avLst/>
              </a:prstGeom>
            </p:spPr>
            <p:txBody>
              <a:bodyPr wrap="none">
                <a:spAutoFit/>
              </a:bodyPr>
              <a:lstStyle/>
              <a:p>
                <a:r>
                  <a:rPr lang="fr-FR" dirty="0"/>
                  <a:t>Transfert de chaleur</a:t>
                </a:r>
              </a:p>
            </p:txBody>
          </p:sp>
          <p:sp>
            <p:nvSpPr>
              <p:cNvPr id="19" name="Rectangle 18">
                <a:extLst>
                  <a:ext uri="{FF2B5EF4-FFF2-40B4-BE49-F238E27FC236}">
                    <a16:creationId xmlns:a16="http://schemas.microsoft.com/office/drawing/2014/main" id="{FC0CBB33-F9E8-4974-970F-1844B45B4490}"/>
                  </a:ext>
                </a:extLst>
              </p:cNvPr>
              <p:cNvSpPr/>
              <p:nvPr/>
            </p:nvSpPr>
            <p:spPr>
              <a:xfrm>
                <a:off x="4522697" y="2540781"/>
                <a:ext cx="1306286" cy="369332"/>
              </a:xfrm>
              <a:prstGeom prst="rect">
                <a:avLst/>
              </a:prstGeom>
            </p:spPr>
            <p:txBody>
              <a:bodyPr wrap="square">
                <a:spAutoFit/>
              </a:bodyPr>
              <a:lstStyle/>
              <a:p>
                <a:r>
                  <a:rPr lang="fr-FR" dirty="0"/>
                  <a:t>améliorer</a:t>
                </a:r>
              </a:p>
            </p:txBody>
          </p:sp>
          <p:sp>
            <p:nvSpPr>
              <p:cNvPr id="20" name="Rectangle 19">
                <a:extLst>
                  <a:ext uri="{FF2B5EF4-FFF2-40B4-BE49-F238E27FC236}">
                    <a16:creationId xmlns:a16="http://schemas.microsoft.com/office/drawing/2014/main" id="{B76A3D82-8E5C-4BC3-87B9-8514F27F58DF}"/>
                  </a:ext>
                </a:extLst>
              </p:cNvPr>
              <p:cNvSpPr/>
              <p:nvPr/>
            </p:nvSpPr>
            <p:spPr>
              <a:xfrm>
                <a:off x="4522697" y="3542268"/>
                <a:ext cx="1035861" cy="369332"/>
              </a:xfrm>
              <a:prstGeom prst="rect">
                <a:avLst/>
              </a:prstGeom>
            </p:spPr>
            <p:txBody>
              <a:bodyPr wrap="none">
                <a:spAutoFit/>
              </a:bodyPr>
              <a:lstStyle/>
              <a:p>
                <a:r>
                  <a:rPr lang="fr-FR" dirty="0"/>
                  <a:t>diminuer</a:t>
                </a:r>
              </a:p>
            </p:txBody>
          </p:sp>
          <p:sp>
            <p:nvSpPr>
              <p:cNvPr id="21" name="Rectangle 20">
                <a:extLst>
                  <a:ext uri="{FF2B5EF4-FFF2-40B4-BE49-F238E27FC236}">
                    <a16:creationId xmlns:a16="http://schemas.microsoft.com/office/drawing/2014/main" id="{90502770-6E39-4F9A-B336-7141285CF500}"/>
                  </a:ext>
                </a:extLst>
              </p:cNvPr>
              <p:cNvSpPr/>
              <p:nvPr/>
            </p:nvSpPr>
            <p:spPr>
              <a:xfrm>
                <a:off x="6694413" y="2200087"/>
                <a:ext cx="1091004"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chauffage</a:t>
                </a:r>
                <a:endParaRPr lang="fr-FR" dirty="0"/>
              </a:p>
            </p:txBody>
          </p:sp>
          <p:sp>
            <p:nvSpPr>
              <p:cNvPr id="22" name="Rectangle 21">
                <a:extLst>
                  <a:ext uri="{FF2B5EF4-FFF2-40B4-BE49-F238E27FC236}">
                    <a16:creationId xmlns:a16="http://schemas.microsoft.com/office/drawing/2014/main" id="{B6A8B856-D0E1-49D8-B121-1E7835C2E8C3}"/>
                  </a:ext>
                </a:extLst>
              </p:cNvPr>
              <p:cNvSpPr/>
              <p:nvPr/>
            </p:nvSpPr>
            <p:spPr>
              <a:xfrm>
                <a:off x="6694413" y="2859705"/>
                <a:ext cx="1662956" cy="369332"/>
              </a:xfrm>
              <a:prstGeom prst="rect">
                <a:avLst/>
              </a:prstGeom>
            </p:spPr>
            <p:txBody>
              <a:bodyPr wrap="none">
                <a:spAutoFit/>
              </a:bodyPr>
              <a:lstStyle/>
              <a:p>
                <a:r>
                  <a:rPr lang="fr-FR" dirty="0"/>
                  <a:t>refroidissement</a:t>
                </a:r>
              </a:p>
            </p:txBody>
          </p:sp>
          <p:cxnSp>
            <p:nvCxnSpPr>
              <p:cNvPr id="25" name="Connecteur droit avec flèche 24">
                <a:extLst>
                  <a:ext uri="{FF2B5EF4-FFF2-40B4-BE49-F238E27FC236}">
                    <a16:creationId xmlns:a16="http://schemas.microsoft.com/office/drawing/2014/main" id="{5D3E5C70-CDD2-4861-A2EA-8D8562C95C45}"/>
                  </a:ext>
                </a:extLst>
              </p:cNvPr>
              <p:cNvCxnSpPr>
                <a:cxnSpLocks/>
                <a:endCxn id="19" idx="1"/>
              </p:cNvCxnSpPr>
              <p:nvPr/>
            </p:nvCxnSpPr>
            <p:spPr>
              <a:xfrm flipV="1">
                <a:off x="3030605" y="2725447"/>
                <a:ext cx="1492092" cy="3693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17F4A06D-CC47-4AD4-85B4-19517516113D}"/>
                  </a:ext>
                </a:extLst>
              </p:cNvPr>
              <p:cNvCxnSpPr>
                <a:cxnSpLocks/>
              </p:cNvCxnSpPr>
              <p:nvPr/>
            </p:nvCxnSpPr>
            <p:spPr>
              <a:xfrm flipV="1">
                <a:off x="5718629" y="2467575"/>
                <a:ext cx="853852" cy="2578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C9AD1970-04AC-44BF-BCBE-A1DBE1845ED4}"/>
                  </a:ext>
                </a:extLst>
              </p:cNvPr>
              <p:cNvCxnSpPr>
                <a:cxnSpLocks/>
                <a:endCxn id="22" idx="1"/>
              </p:cNvCxnSpPr>
              <p:nvPr/>
            </p:nvCxnSpPr>
            <p:spPr>
              <a:xfrm>
                <a:off x="5718629" y="2807238"/>
                <a:ext cx="975784" cy="2371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F6FB4F1E-37E4-46B2-B16D-374FDEAF6AB5}"/>
                  </a:ext>
                </a:extLst>
              </p:cNvPr>
              <p:cNvCxnSpPr>
                <a:cxnSpLocks/>
              </p:cNvCxnSpPr>
              <p:nvPr/>
            </p:nvCxnSpPr>
            <p:spPr>
              <a:xfrm>
                <a:off x="3007171" y="3094779"/>
                <a:ext cx="1515526" cy="6321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1ADD0B99-0AC6-4EB3-9620-4D06826F9197}"/>
                  </a:ext>
                </a:extLst>
              </p:cNvPr>
              <p:cNvCxnSpPr/>
              <p:nvPr/>
            </p:nvCxnSpPr>
            <p:spPr>
              <a:xfrm>
                <a:off x="5718629" y="3726934"/>
                <a:ext cx="8422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45" name="Rectangle 44">
            <a:extLst>
              <a:ext uri="{FF2B5EF4-FFF2-40B4-BE49-F238E27FC236}">
                <a16:creationId xmlns:a16="http://schemas.microsoft.com/office/drawing/2014/main" id="{2C07D0DF-B8D3-4999-8EE4-A680F7486FA2}"/>
              </a:ext>
            </a:extLst>
          </p:cNvPr>
          <p:cNvSpPr/>
          <p:nvPr/>
        </p:nvSpPr>
        <p:spPr>
          <a:xfrm>
            <a:off x="696686" y="5071096"/>
            <a:ext cx="10657113" cy="738664"/>
          </a:xfrm>
          <a:prstGeom prst="rect">
            <a:avLst/>
          </a:prstGeom>
        </p:spPr>
        <p:txBody>
          <a:bodyPr wrap="square">
            <a:spAutoFit/>
          </a:bodyPr>
          <a:lstStyle/>
          <a:p>
            <a:pPr algn="just">
              <a:lnSpc>
                <a:spcPct val="150000"/>
              </a:lnSpc>
            </a:pPr>
            <a:r>
              <a:rPr lang="fr-FR" sz="2800" dirty="0"/>
              <a:t>Pour le chauffage, le moyen le plus utilisé est la vapeur d’eau saturée.</a:t>
            </a:r>
          </a:p>
        </p:txBody>
      </p:sp>
      <p:sp>
        <p:nvSpPr>
          <p:cNvPr id="4" name="Espace réservé du numéro de diapositive 3">
            <a:extLst>
              <a:ext uri="{FF2B5EF4-FFF2-40B4-BE49-F238E27FC236}">
                <a16:creationId xmlns:a16="http://schemas.microsoft.com/office/drawing/2014/main" id="{7930F38E-ED3C-4B48-8820-E39889237307}"/>
              </a:ext>
            </a:extLst>
          </p:cNvPr>
          <p:cNvSpPr>
            <a:spLocks noGrp="1"/>
          </p:cNvSpPr>
          <p:nvPr>
            <p:ph type="sldNum" sz="quarter" idx="12"/>
          </p:nvPr>
        </p:nvSpPr>
        <p:spPr/>
        <p:txBody>
          <a:bodyPr/>
          <a:lstStyle/>
          <a:p>
            <a:fld id="{166B5B94-2110-4248-B9AF-8BAB714E6DFE}" type="slidenum">
              <a:rPr lang="fr-FR" smtClean="0"/>
              <a:t>26</a:t>
            </a:fld>
            <a:endParaRPr lang="fr-FR"/>
          </a:p>
        </p:txBody>
      </p:sp>
    </p:spTree>
    <p:extLst>
      <p:ext uri="{BB962C8B-B14F-4D97-AF65-F5344CB8AC3E}">
        <p14:creationId xmlns:p14="http://schemas.microsoft.com/office/powerpoint/2010/main" val="16617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2EBA2E-45B0-4421-89E5-DCDCF43FDF9D}"/>
              </a:ext>
            </a:extLst>
          </p:cNvPr>
          <p:cNvSpPr>
            <a:spLocks noGrp="1"/>
          </p:cNvSpPr>
          <p:nvPr>
            <p:ph idx="1"/>
          </p:nvPr>
        </p:nvSpPr>
        <p:spPr>
          <a:xfrm>
            <a:off x="838200" y="167425"/>
            <a:ext cx="10515600" cy="6009538"/>
          </a:xfrm>
        </p:spPr>
        <p:txBody>
          <a:bodyPr/>
          <a:lstStyle/>
          <a:p>
            <a:pPr algn="just">
              <a:lnSpc>
                <a:spcPct val="150000"/>
              </a:lnSpc>
            </a:pPr>
            <a:r>
              <a:rPr lang="fr-FR" dirty="0"/>
              <a:t>Le transfert de chaleur s'effectue toujours des zones de température élevée aux zones de température basse. On distingue 3 différents mécanismes de transfert :</a:t>
            </a:r>
          </a:p>
          <a:p>
            <a:pPr lvl="1" algn="just">
              <a:lnSpc>
                <a:spcPct val="150000"/>
              </a:lnSpc>
              <a:buFont typeface="Wingdings" panose="05000000000000000000" pitchFamily="2" charset="2"/>
              <a:buChar char="ü"/>
            </a:pPr>
            <a:r>
              <a:rPr lang="fr-FR" dirty="0"/>
              <a:t>la conduction (surtout dans les matières solides),</a:t>
            </a:r>
          </a:p>
          <a:p>
            <a:pPr lvl="1" algn="just">
              <a:lnSpc>
                <a:spcPct val="150000"/>
              </a:lnSpc>
              <a:buFont typeface="Wingdings" panose="05000000000000000000" pitchFamily="2" charset="2"/>
              <a:buChar char="ü"/>
            </a:pPr>
            <a:r>
              <a:rPr lang="fr-FR" dirty="0"/>
              <a:t>la convection (dans les liquides et les gaz) ou</a:t>
            </a:r>
          </a:p>
          <a:p>
            <a:pPr lvl="1" algn="just">
              <a:lnSpc>
                <a:spcPct val="150000"/>
              </a:lnSpc>
              <a:buFont typeface="Wingdings" panose="05000000000000000000" pitchFamily="2" charset="2"/>
              <a:buChar char="ü"/>
            </a:pPr>
            <a:r>
              <a:rPr lang="fr-FR" dirty="0"/>
              <a:t>la radiation (ondes électromagnétiques, surtout à travers les gaz).</a:t>
            </a:r>
          </a:p>
          <a:p>
            <a:pPr algn="just">
              <a:lnSpc>
                <a:spcPct val="150000"/>
              </a:lnSpc>
            </a:pPr>
            <a:endParaRPr lang="fr-FR" dirty="0"/>
          </a:p>
        </p:txBody>
      </p:sp>
      <p:pic>
        <p:nvPicPr>
          <p:cNvPr id="4" name="Image 3">
            <a:extLst>
              <a:ext uri="{FF2B5EF4-FFF2-40B4-BE49-F238E27FC236}">
                <a16:creationId xmlns:a16="http://schemas.microsoft.com/office/drawing/2014/main" id="{70806FE3-7226-4272-A447-A7977F8444C0}"/>
              </a:ext>
            </a:extLst>
          </p:cNvPr>
          <p:cNvPicPr>
            <a:picLocks noChangeAspect="1"/>
          </p:cNvPicPr>
          <p:nvPr/>
        </p:nvPicPr>
        <p:blipFill>
          <a:blip r:embed="rId2"/>
          <a:stretch>
            <a:fillRect/>
          </a:stretch>
        </p:blipFill>
        <p:spPr>
          <a:xfrm>
            <a:off x="5970566" y="4031798"/>
            <a:ext cx="5118145" cy="2658777"/>
          </a:xfrm>
          <a:prstGeom prst="rect">
            <a:avLst/>
          </a:prstGeom>
        </p:spPr>
      </p:pic>
      <p:sp>
        <p:nvSpPr>
          <p:cNvPr id="5" name="Espace réservé du numéro de diapositive 4">
            <a:extLst>
              <a:ext uri="{FF2B5EF4-FFF2-40B4-BE49-F238E27FC236}">
                <a16:creationId xmlns:a16="http://schemas.microsoft.com/office/drawing/2014/main" id="{E7EFCD6A-86E7-40D3-A3C7-FB4032523088}"/>
              </a:ext>
            </a:extLst>
          </p:cNvPr>
          <p:cNvSpPr>
            <a:spLocks noGrp="1"/>
          </p:cNvSpPr>
          <p:nvPr>
            <p:ph type="sldNum" sz="quarter" idx="12"/>
          </p:nvPr>
        </p:nvSpPr>
        <p:spPr/>
        <p:txBody>
          <a:bodyPr/>
          <a:lstStyle/>
          <a:p>
            <a:fld id="{166B5B94-2110-4248-B9AF-8BAB714E6DFE}" type="slidenum">
              <a:rPr lang="fr-FR" smtClean="0"/>
              <a:t>27</a:t>
            </a:fld>
            <a:endParaRPr lang="fr-FR"/>
          </a:p>
        </p:txBody>
      </p:sp>
    </p:spTree>
    <p:extLst>
      <p:ext uri="{BB962C8B-B14F-4D97-AF65-F5344CB8AC3E}">
        <p14:creationId xmlns:p14="http://schemas.microsoft.com/office/powerpoint/2010/main" val="23107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1CD91-B345-4332-8552-2F294AE698BE}"/>
              </a:ext>
            </a:extLst>
          </p:cNvPr>
          <p:cNvSpPr>
            <a:spLocks noGrp="1"/>
          </p:cNvSpPr>
          <p:nvPr>
            <p:ph type="title"/>
          </p:nvPr>
        </p:nvSpPr>
        <p:spPr>
          <a:xfrm>
            <a:off x="838200" y="365125"/>
            <a:ext cx="5111839" cy="871247"/>
          </a:xfrm>
        </p:spPr>
        <p:txBody>
          <a:bodyPr>
            <a:normAutofit/>
          </a:bodyPr>
          <a:lstStyle/>
          <a:p>
            <a:r>
              <a:rPr lang="fr-FR" sz="3200" b="1" dirty="0">
                <a:solidFill>
                  <a:srgbClr val="00B0F0"/>
                </a:solidFill>
              </a:rPr>
              <a:t>3. Le mélange des matières</a:t>
            </a:r>
          </a:p>
        </p:txBody>
      </p:sp>
      <p:sp>
        <p:nvSpPr>
          <p:cNvPr id="3" name="Espace réservé du contenu 2">
            <a:extLst>
              <a:ext uri="{FF2B5EF4-FFF2-40B4-BE49-F238E27FC236}">
                <a16:creationId xmlns:a16="http://schemas.microsoft.com/office/drawing/2014/main" id="{50BA53ED-CBAE-4781-8959-2BD9CE02F06B}"/>
              </a:ext>
            </a:extLst>
          </p:cNvPr>
          <p:cNvSpPr>
            <a:spLocks noGrp="1"/>
          </p:cNvSpPr>
          <p:nvPr>
            <p:ph idx="1"/>
          </p:nvPr>
        </p:nvSpPr>
        <p:spPr>
          <a:xfrm>
            <a:off x="838200" y="1236372"/>
            <a:ext cx="10515600" cy="4940591"/>
          </a:xfrm>
        </p:spPr>
        <p:txBody>
          <a:bodyPr>
            <a:normAutofit/>
          </a:bodyPr>
          <a:lstStyle/>
          <a:p>
            <a:pPr marL="0" indent="0" algn="just">
              <a:lnSpc>
                <a:spcPct val="150000"/>
              </a:lnSpc>
              <a:buNone/>
            </a:pPr>
            <a:r>
              <a:rPr lang="fr-FR" dirty="0">
                <a:solidFill>
                  <a:srgbClr val="00B0F0"/>
                </a:solidFill>
              </a:rPr>
              <a:t>3.1.Matières sèches en poudre</a:t>
            </a:r>
          </a:p>
          <a:p>
            <a:pPr marL="0" indent="0" algn="just">
              <a:lnSpc>
                <a:spcPct val="150000"/>
              </a:lnSpc>
              <a:buNone/>
            </a:pPr>
            <a:r>
              <a:rPr lang="fr-FR" dirty="0"/>
              <a:t>On rencontre les poudres rarement dans l’industrie alimentaire, sauf quelques exemples comme </a:t>
            </a:r>
            <a:r>
              <a:rPr lang="fr-FR" dirty="0">
                <a:solidFill>
                  <a:srgbClr val="FF0000"/>
                </a:solidFill>
              </a:rPr>
              <a:t>le lait en poudre</a:t>
            </a:r>
            <a:r>
              <a:rPr lang="fr-FR" dirty="0"/>
              <a:t>, </a:t>
            </a:r>
            <a:r>
              <a:rPr lang="fr-FR" dirty="0">
                <a:solidFill>
                  <a:srgbClr val="FF0000"/>
                </a:solidFill>
              </a:rPr>
              <a:t>les farines</a:t>
            </a:r>
            <a:r>
              <a:rPr lang="fr-FR" dirty="0"/>
              <a:t>, </a:t>
            </a:r>
            <a:r>
              <a:rPr lang="fr-FR" dirty="0">
                <a:solidFill>
                  <a:srgbClr val="FF0000"/>
                </a:solidFill>
              </a:rPr>
              <a:t>le mélange de thé</a:t>
            </a:r>
            <a:r>
              <a:rPr lang="fr-FR" dirty="0"/>
              <a:t>, </a:t>
            </a:r>
            <a:r>
              <a:rPr lang="fr-FR" dirty="0">
                <a:solidFill>
                  <a:srgbClr val="FF0000"/>
                </a:solidFill>
              </a:rPr>
              <a:t>le potage sec</a:t>
            </a:r>
            <a:r>
              <a:rPr lang="fr-FR" dirty="0"/>
              <a:t>, ou </a:t>
            </a:r>
            <a:r>
              <a:rPr lang="fr-FR" dirty="0">
                <a:solidFill>
                  <a:srgbClr val="FF0000"/>
                </a:solidFill>
              </a:rPr>
              <a:t>les concentrés de vitamines</a:t>
            </a:r>
            <a:r>
              <a:rPr lang="fr-FR" dirty="0"/>
              <a:t>. </a:t>
            </a:r>
          </a:p>
          <a:p>
            <a:pPr marL="0" indent="0" algn="just">
              <a:lnSpc>
                <a:spcPct val="150000"/>
              </a:lnSpc>
              <a:buNone/>
            </a:pPr>
            <a:r>
              <a:rPr lang="fr-FR" dirty="0"/>
              <a:t>En principe, il existe 2 types de mélangeurs :</a:t>
            </a:r>
          </a:p>
          <a:p>
            <a:pPr lvl="1" algn="just">
              <a:lnSpc>
                <a:spcPct val="150000"/>
              </a:lnSpc>
              <a:buFont typeface="Wingdings" panose="05000000000000000000" pitchFamily="2" charset="2"/>
              <a:buChar char="ü"/>
            </a:pPr>
            <a:r>
              <a:rPr lang="fr-FR" dirty="0"/>
              <a:t>les mélangeurs à rotation, dans lesquels les poudres sont mélangées par le mouvement du vaisseau;</a:t>
            </a:r>
          </a:p>
        </p:txBody>
      </p:sp>
      <p:sp>
        <p:nvSpPr>
          <p:cNvPr id="5" name="Espace réservé du numéro de diapositive 4">
            <a:extLst>
              <a:ext uri="{FF2B5EF4-FFF2-40B4-BE49-F238E27FC236}">
                <a16:creationId xmlns:a16="http://schemas.microsoft.com/office/drawing/2014/main" id="{CD1E64DD-2DC2-4F16-9C59-168D12D94766}"/>
              </a:ext>
            </a:extLst>
          </p:cNvPr>
          <p:cNvSpPr>
            <a:spLocks noGrp="1"/>
          </p:cNvSpPr>
          <p:nvPr>
            <p:ph type="sldNum" sz="quarter" idx="12"/>
          </p:nvPr>
        </p:nvSpPr>
        <p:spPr/>
        <p:txBody>
          <a:bodyPr/>
          <a:lstStyle/>
          <a:p>
            <a:fld id="{166B5B94-2110-4248-B9AF-8BAB714E6DFE}" type="slidenum">
              <a:rPr lang="fr-FR" smtClean="0"/>
              <a:t>28</a:t>
            </a:fld>
            <a:endParaRPr lang="fr-FR"/>
          </a:p>
        </p:txBody>
      </p:sp>
    </p:spTree>
    <p:extLst>
      <p:ext uri="{BB962C8B-B14F-4D97-AF65-F5344CB8AC3E}">
        <p14:creationId xmlns:p14="http://schemas.microsoft.com/office/powerpoint/2010/main" val="251807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EF518D-7874-41FA-B91A-7859C4B72B15}"/>
              </a:ext>
            </a:extLst>
          </p:cNvPr>
          <p:cNvSpPr>
            <a:spLocks noGrp="1"/>
          </p:cNvSpPr>
          <p:nvPr>
            <p:ph idx="1"/>
          </p:nvPr>
        </p:nvSpPr>
        <p:spPr>
          <a:xfrm>
            <a:off x="838200" y="3052292"/>
            <a:ext cx="10515600" cy="1352283"/>
          </a:xfrm>
        </p:spPr>
        <p:txBody>
          <a:bodyPr/>
          <a:lstStyle/>
          <a:p>
            <a:pPr lvl="1" algn="just">
              <a:lnSpc>
                <a:spcPct val="150000"/>
              </a:lnSpc>
              <a:buFont typeface="Wingdings" panose="05000000000000000000" pitchFamily="2" charset="2"/>
              <a:buChar char="ü"/>
            </a:pPr>
            <a:r>
              <a:rPr lang="fr-FR" dirty="0"/>
              <a:t>les mélangeurs stationnaires avec vis rotative; dans ce cas le vaisseau est stationnaire et les poudres sont mélangées par la vis.</a:t>
            </a:r>
          </a:p>
        </p:txBody>
      </p:sp>
      <p:pic>
        <p:nvPicPr>
          <p:cNvPr id="4" name="Image 3">
            <a:extLst>
              <a:ext uri="{FF2B5EF4-FFF2-40B4-BE49-F238E27FC236}">
                <a16:creationId xmlns:a16="http://schemas.microsoft.com/office/drawing/2014/main" id="{04FAE4E0-EF0E-4FB8-8FBF-A31A2DA7ACA3}"/>
              </a:ext>
            </a:extLst>
          </p:cNvPr>
          <p:cNvPicPr>
            <a:picLocks noChangeAspect="1"/>
          </p:cNvPicPr>
          <p:nvPr/>
        </p:nvPicPr>
        <p:blipFill>
          <a:blip r:embed="rId2"/>
          <a:stretch>
            <a:fillRect/>
          </a:stretch>
        </p:blipFill>
        <p:spPr>
          <a:xfrm>
            <a:off x="2035711" y="268566"/>
            <a:ext cx="5021911" cy="2465713"/>
          </a:xfrm>
          <a:prstGeom prst="rect">
            <a:avLst/>
          </a:prstGeom>
        </p:spPr>
      </p:pic>
      <p:sp>
        <p:nvSpPr>
          <p:cNvPr id="5" name="Rectangle 4">
            <a:extLst>
              <a:ext uri="{FF2B5EF4-FFF2-40B4-BE49-F238E27FC236}">
                <a16:creationId xmlns:a16="http://schemas.microsoft.com/office/drawing/2014/main" id="{BE5BA155-E37E-4071-8D27-1650DB2E54AA}"/>
              </a:ext>
            </a:extLst>
          </p:cNvPr>
          <p:cNvSpPr/>
          <p:nvPr/>
        </p:nvSpPr>
        <p:spPr>
          <a:xfrm>
            <a:off x="7892656" y="833616"/>
            <a:ext cx="2438232" cy="400110"/>
          </a:xfrm>
          <a:prstGeom prst="rect">
            <a:avLst/>
          </a:prstGeom>
        </p:spPr>
        <p:txBody>
          <a:bodyPr wrap="none">
            <a:spAutoFit/>
          </a:bodyPr>
          <a:lstStyle/>
          <a:p>
            <a:r>
              <a:rPr lang="fr-FR" sz="2000" b="1" dirty="0"/>
              <a:t>Mélangeurs</a:t>
            </a:r>
            <a:r>
              <a:rPr lang="fr-FR" b="1" dirty="0"/>
              <a:t> à rotation</a:t>
            </a:r>
          </a:p>
        </p:txBody>
      </p:sp>
      <p:pic>
        <p:nvPicPr>
          <p:cNvPr id="6" name="image81.png">
            <a:extLst>
              <a:ext uri="{FF2B5EF4-FFF2-40B4-BE49-F238E27FC236}">
                <a16:creationId xmlns:a16="http://schemas.microsoft.com/office/drawing/2014/main" id="{93BA1587-B32C-4D23-A869-AD6242AD9B3E}"/>
              </a:ext>
            </a:extLst>
          </p:cNvPr>
          <p:cNvPicPr/>
          <p:nvPr/>
        </p:nvPicPr>
        <p:blipFill>
          <a:blip r:embed="rId3" cstate="print"/>
          <a:stretch>
            <a:fillRect/>
          </a:stretch>
        </p:blipFill>
        <p:spPr>
          <a:xfrm>
            <a:off x="4108006" y="4067214"/>
            <a:ext cx="2176884" cy="2790786"/>
          </a:xfrm>
          <a:prstGeom prst="rect">
            <a:avLst/>
          </a:prstGeom>
        </p:spPr>
      </p:pic>
      <p:sp>
        <p:nvSpPr>
          <p:cNvPr id="7" name="Rectangle 6">
            <a:extLst>
              <a:ext uri="{FF2B5EF4-FFF2-40B4-BE49-F238E27FC236}">
                <a16:creationId xmlns:a16="http://schemas.microsoft.com/office/drawing/2014/main" id="{B278680A-DC31-48C7-BDF3-78CEE04ED5CC}"/>
              </a:ext>
            </a:extLst>
          </p:cNvPr>
          <p:cNvSpPr/>
          <p:nvPr/>
        </p:nvSpPr>
        <p:spPr>
          <a:xfrm>
            <a:off x="7892656" y="5093275"/>
            <a:ext cx="2817246" cy="369332"/>
          </a:xfrm>
          <a:prstGeom prst="rect">
            <a:avLst/>
          </a:prstGeom>
        </p:spPr>
        <p:txBody>
          <a:bodyPr wrap="none">
            <a:spAutoFit/>
          </a:bodyPr>
          <a:lstStyle/>
          <a:p>
            <a:r>
              <a:rPr lang="fr-FR" b="1" dirty="0"/>
              <a:t>Mélangeur avec vis rotative</a:t>
            </a:r>
          </a:p>
        </p:txBody>
      </p:sp>
      <p:sp>
        <p:nvSpPr>
          <p:cNvPr id="8" name="Espace réservé du numéro de diapositive 7">
            <a:extLst>
              <a:ext uri="{FF2B5EF4-FFF2-40B4-BE49-F238E27FC236}">
                <a16:creationId xmlns:a16="http://schemas.microsoft.com/office/drawing/2014/main" id="{F1FC5784-FA30-4375-950F-FA31ABE2C25C}"/>
              </a:ext>
            </a:extLst>
          </p:cNvPr>
          <p:cNvSpPr>
            <a:spLocks noGrp="1"/>
          </p:cNvSpPr>
          <p:nvPr>
            <p:ph type="sldNum" sz="quarter" idx="12"/>
          </p:nvPr>
        </p:nvSpPr>
        <p:spPr/>
        <p:txBody>
          <a:bodyPr/>
          <a:lstStyle/>
          <a:p>
            <a:fld id="{166B5B94-2110-4248-B9AF-8BAB714E6DFE}" type="slidenum">
              <a:rPr lang="fr-FR" smtClean="0"/>
              <a:t>29</a:t>
            </a:fld>
            <a:endParaRPr lang="fr-FR"/>
          </a:p>
        </p:txBody>
      </p:sp>
    </p:spTree>
    <p:extLst>
      <p:ext uri="{BB962C8B-B14F-4D97-AF65-F5344CB8AC3E}">
        <p14:creationId xmlns:p14="http://schemas.microsoft.com/office/powerpoint/2010/main" val="41198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B5D5EF-C830-4E1E-90DE-4B9B6CEFAABC}"/>
              </a:ext>
            </a:extLst>
          </p:cNvPr>
          <p:cNvSpPr>
            <a:spLocks noGrp="1"/>
          </p:cNvSpPr>
          <p:nvPr>
            <p:ph idx="1"/>
          </p:nvPr>
        </p:nvSpPr>
        <p:spPr>
          <a:xfrm>
            <a:off x="838200" y="309092"/>
            <a:ext cx="10515600" cy="6181859"/>
          </a:xfrm>
        </p:spPr>
        <p:txBody>
          <a:bodyPr>
            <a:normAutofit lnSpcReduction="10000"/>
          </a:bodyPr>
          <a:lstStyle/>
          <a:p>
            <a:pPr marL="0" indent="0" algn="just">
              <a:lnSpc>
                <a:spcPct val="160000"/>
              </a:lnSpc>
              <a:buNone/>
            </a:pPr>
            <a:r>
              <a:rPr lang="fr-FR" dirty="0"/>
              <a:t>             2. </a:t>
            </a:r>
            <a:r>
              <a:rPr lang="fr-FR" dirty="0">
                <a:solidFill>
                  <a:srgbClr val="FF0000"/>
                </a:solidFill>
              </a:rPr>
              <a:t>Augmenter la variété du régime alimentaire </a:t>
            </a:r>
            <a:r>
              <a:rPr lang="fr-FR" dirty="0"/>
              <a:t>en offrant une gamme de saveurs, de couleurs, d'arômes et de textures attrayants dans les aliments (collectivement appelés qualité gustative, caractéristiques sensorielles ou qualité organoleptique); un objectif connexe est de changer la forme de l'aliment pour permettre un traitement ultérieur (par exemple, </a:t>
            </a:r>
            <a:r>
              <a:rPr lang="fr-FR" dirty="0">
                <a:solidFill>
                  <a:srgbClr val="FF0000"/>
                </a:solidFill>
              </a:rPr>
              <a:t>le broyage des grains en farine</a:t>
            </a:r>
            <a:r>
              <a:rPr lang="fr-FR" dirty="0"/>
              <a:t>).</a:t>
            </a:r>
          </a:p>
          <a:p>
            <a:pPr marL="0" indent="0" algn="just">
              <a:lnSpc>
                <a:spcPct val="160000"/>
              </a:lnSpc>
              <a:buNone/>
            </a:pPr>
            <a:r>
              <a:rPr lang="fr-FR" dirty="0"/>
              <a:t>             3. </a:t>
            </a:r>
            <a:r>
              <a:rPr lang="fr-FR" dirty="0">
                <a:solidFill>
                  <a:srgbClr val="FF0000"/>
                </a:solidFill>
              </a:rPr>
              <a:t>Fournir les nutriments nécessaires à la santé </a:t>
            </a:r>
            <a:r>
              <a:rPr lang="fr-FR" dirty="0"/>
              <a:t>(appelée qualité nutritionnelle d'un aliment).</a:t>
            </a:r>
          </a:p>
          <a:p>
            <a:pPr marL="0" indent="0" algn="just">
              <a:lnSpc>
                <a:spcPct val="160000"/>
              </a:lnSpc>
              <a:buNone/>
            </a:pPr>
            <a:r>
              <a:rPr lang="fr-FR" dirty="0"/>
              <a:t>              4. </a:t>
            </a:r>
            <a:r>
              <a:rPr lang="fr-FR" dirty="0">
                <a:solidFill>
                  <a:srgbClr val="FF0000"/>
                </a:solidFill>
              </a:rPr>
              <a:t>Générer des revenus pour l'entreprise manufacturière</a:t>
            </a:r>
            <a:r>
              <a:rPr lang="fr-FR" dirty="0"/>
              <a:t>.</a:t>
            </a:r>
          </a:p>
          <a:p>
            <a:pPr marL="0" indent="0" algn="just">
              <a:lnSpc>
                <a:spcPct val="160000"/>
              </a:lnSpc>
              <a:buNone/>
            </a:pPr>
            <a:endParaRPr lang="fr-FR" dirty="0"/>
          </a:p>
        </p:txBody>
      </p:sp>
      <p:sp>
        <p:nvSpPr>
          <p:cNvPr id="4" name="Espace réservé du numéro de diapositive 3">
            <a:extLst>
              <a:ext uri="{FF2B5EF4-FFF2-40B4-BE49-F238E27FC236}">
                <a16:creationId xmlns:a16="http://schemas.microsoft.com/office/drawing/2014/main" id="{CFAE5EC4-80FF-47FC-9727-C262EEC0393B}"/>
              </a:ext>
            </a:extLst>
          </p:cNvPr>
          <p:cNvSpPr>
            <a:spLocks noGrp="1"/>
          </p:cNvSpPr>
          <p:nvPr>
            <p:ph type="sldNum" sz="quarter" idx="12"/>
          </p:nvPr>
        </p:nvSpPr>
        <p:spPr/>
        <p:txBody>
          <a:bodyPr/>
          <a:lstStyle/>
          <a:p>
            <a:fld id="{166B5B94-2110-4248-B9AF-8BAB714E6DFE}" type="slidenum">
              <a:rPr lang="fr-FR" smtClean="0"/>
              <a:t>3</a:t>
            </a:fld>
            <a:endParaRPr lang="fr-FR"/>
          </a:p>
        </p:txBody>
      </p:sp>
    </p:spTree>
    <p:extLst>
      <p:ext uri="{BB962C8B-B14F-4D97-AF65-F5344CB8AC3E}">
        <p14:creationId xmlns:p14="http://schemas.microsoft.com/office/powerpoint/2010/main" val="35163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B6780-5F3D-4A54-8E2A-2592D3495D10}"/>
              </a:ext>
            </a:extLst>
          </p:cNvPr>
          <p:cNvSpPr>
            <a:spLocks noGrp="1"/>
          </p:cNvSpPr>
          <p:nvPr>
            <p:ph type="title"/>
          </p:nvPr>
        </p:nvSpPr>
        <p:spPr>
          <a:xfrm>
            <a:off x="838200" y="365126"/>
            <a:ext cx="10340662" cy="1000036"/>
          </a:xfrm>
        </p:spPr>
        <p:txBody>
          <a:bodyPr>
            <a:normAutofit/>
          </a:bodyPr>
          <a:lstStyle/>
          <a:p>
            <a:r>
              <a:rPr lang="fr-FR" sz="2800" b="1" dirty="0">
                <a:solidFill>
                  <a:srgbClr val="00B0F0"/>
                </a:solidFill>
              </a:rPr>
              <a:t>3.2. Deux ou plus de deux matières, dont au moins un liquide ou un gaz</a:t>
            </a:r>
          </a:p>
        </p:txBody>
      </p:sp>
      <p:sp>
        <p:nvSpPr>
          <p:cNvPr id="3" name="Espace réservé du contenu 2">
            <a:extLst>
              <a:ext uri="{FF2B5EF4-FFF2-40B4-BE49-F238E27FC236}">
                <a16:creationId xmlns:a16="http://schemas.microsoft.com/office/drawing/2014/main" id="{2F8405FC-60C7-4B6B-913C-AA4C1BFF6105}"/>
              </a:ext>
            </a:extLst>
          </p:cNvPr>
          <p:cNvSpPr>
            <a:spLocks noGrp="1"/>
          </p:cNvSpPr>
          <p:nvPr>
            <p:ph idx="1"/>
          </p:nvPr>
        </p:nvSpPr>
        <p:spPr>
          <a:xfrm>
            <a:off x="838200" y="1493949"/>
            <a:ext cx="10515600" cy="4559121"/>
          </a:xfrm>
        </p:spPr>
        <p:txBody>
          <a:bodyPr>
            <a:normAutofit lnSpcReduction="10000"/>
          </a:bodyPr>
          <a:lstStyle/>
          <a:p>
            <a:pPr algn="just">
              <a:lnSpc>
                <a:spcPct val="150000"/>
              </a:lnSpc>
            </a:pPr>
            <a:r>
              <a:rPr lang="fr-FR" dirty="0"/>
              <a:t>Cette situation est très répandue et donc très importante.</a:t>
            </a:r>
          </a:p>
          <a:p>
            <a:pPr algn="just">
              <a:lnSpc>
                <a:spcPct val="150000"/>
              </a:lnSpc>
            </a:pPr>
            <a:r>
              <a:rPr lang="fr-FR" dirty="0"/>
              <a:t> L'opération de mélange peut avoir divers buts :</a:t>
            </a:r>
          </a:p>
          <a:p>
            <a:pPr lvl="1" algn="just">
              <a:lnSpc>
                <a:spcPct val="150000"/>
              </a:lnSpc>
              <a:buFont typeface="Wingdings" panose="05000000000000000000" pitchFamily="2" charset="2"/>
              <a:buChar char="ü"/>
            </a:pPr>
            <a:r>
              <a:rPr lang="fr-FR" dirty="0"/>
              <a:t> Moyen pour divers traitements : dissoudre,  extraire,  distiller, sécher.</a:t>
            </a:r>
          </a:p>
          <a:p>
            <a:pPr lvl="1" algn="just">
              <a:lnSpc>
                <a:spcPct val="150000"/>
              </a:lnSpc>
              <a:buFont typeface="Wingdings" panose="05000000000000000000" pitchFamily="2" charset="2"/>
              <a:buChar char="ü"/>
            </a:pPr>
            <a:r>
              <a:rPr lang="fr-FR" dirty="0"/>
              <a:t>Améliorer le transfert de chaleur.</a:t>
            </a:r>
          </a:p>
          <a:p>
            <a:pPr lvl="1" algn="just">
              <a:lnSpc>
                <a:spcPct val="150000"/>
              </a:lnSpc>
              <a:buFont typeface="Wingdings" panose="05000000000000000000" pitchFamily="2" charset="2"/>
              <a:buChar char="ü"/>
            </a:pPr>
            <a:r>
              <a:rPr lang="fr-FR" dirty="0"/>
              <a:t>Accélérer les réactions chimiques.</a:t>
            </a:r>
          </a:p>
          <a:p>
            <a:pPr lvl="1" algn="just">
              <a:lnSpc>
                <a:spcPct val="150000"/>
              </a:lnSpc>
              <a:buFont typeface="Wingdings" panose="05000000000000000000" pitchFamily="2" charset="2"/>
              <a:buChar char="ü"/>
            </a:pPr>
            <a:r>
              <a:rPr lang="fr-FR" dirty="0"/>
              <a:t>Préparation d’émulsions, pâtes, etc.</a:t>
            </a:r>
          </a:p>
          <a:p>
            <a:pPr marL="0" indent="0" algn="just">
              <a:lnSpc>
                <a:spcPct val="150000"/>
              </a:lnSpc>
              <a:buNone/>
            </a:pPr>
            <a:r>
              <a:rPr lang="fr-FR" dirty="0"/>
              <a:t> </a:t>
            </a:r>
          </a:p>
        </p:txBody>
      </p:sp>
      <p:sp>
        <p:nvSpPr>
          <p:cNvPr id="5" name="Espace réservé du numéro de diapositive 4">
            <a:extLst>
              <a:ext uri="{FF2B5EF4-FFF2-40B4-BE49-F238E27FC236}">
                <a16:creationId xmlns:a16="http://schemas.microsoft.com/office/drawing/2014/main" id="{334E7AD3-78A7-40EC-BECE-5426532C788C}"/>
              </a:ext>
            </a:extLst>
          </p:cNvPr>
          <p:cNvSpPr>
            <a:spLocks noGrp="1"/>
          </p:cNvSpPr>
          <p:nvPr>
            <p:ph type="sldNum" sz="quarter" idx="12"/>
          </p:nvPr>
        </p:nvSpPr>
        <p:spPr/>
        <p:txBody>
          <a:bodyPr/>
          <a:lstStyle/>
          <a:p>
            <a:fld id="{166B5B94-2110-4248-B9AF-8BAB714E6DFE}" type="slidenum">
              <a:rPr lang="fr-FR" smtClean="0"/>
              <a:t>30</a:t>
            </a:fld>
            <a:endParaRPr lang="fr-FR"/>
          </a:p>
        </p:txBody>
      </p:sp>
    </p:spTree>
    <p:extLst>
      <p:ext uri="{BB962C8B-B14F-4D97-AF65-F5344CB8AC3E}">
        <p14:creationId xmlns:p14="http://schemas.microsoft.com/office/powerpoint/2010/main" val="278556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E19A6C-6A38-404A-9BFA-70F638CDF2E2}"/>
              </a:ext>
            </a:extLst>
          </p:cNvPr>
          <p:cNvSpPr>
            <a:spLocks noGrp="1"/>
          </p:cNvSpPr>
          <p:nvPr>
            <p:ph idx="1"/>
          </p:nvPr>
        </p:nvSpPr>
        <p:spPr>
          <a:xfrm>
            <a:off x="838200" y="360608"/>
            <a:ext cx="10515600" cy="2331077"/>
          </a:xfrm>
        </p:spPr>
        <p:txBody>
          <a:bodyPr/>
          <a:lstStyle/>
          <a:p>
            <a:pPr algn="just">
              <a:lnSpc>
                <a:spcPct val="150000"/>
              </a:lnSpc>
            </a:pPr>
            <a:r>
              <a:rPr lang="fr-FR" dirty="0"/>
              <a:t>Le mélange de diverses matières peut être réalisé par deux principes :</a:t>
            </a:r>
          </a:p>
          <a:p>
            <a:pPr marL="0" indent="0" algn="just">
              <a:lnSpc>
                <a:spcPct val="150000"/>
              </a:lnSpc>
              <a:buNone/>
            </a:pPr>
            <a:r>
              <a:rPr lang="fr-FR" dirty="0"/>
              <a:t>     </a:t>
            </a:r>
            <a:r>
              <a:rPr lang="fr-FR" b="1" i="1" u="sng" dirty="0"/>
              <a:t>Par courant :</a:t>
            </a:r>
          </a:p>
          <a:p>
            <a:pPr lvl="1" algn="just">
              <a:lnSpc>
                <a:spcPct val="150000"/>
              </a:lnSpc>
              <a:buFont typeface="Wingdings" panose="05000000000000000000" pitchFamily="2" charset="2"/>
              <a:buChar char="ü"/>
            </a:pPr>
            <a:r>
              <a:rPr lang="fr-FR" sz="2800" dirty="0"/>
              <a:t>       injection d'un ingrédient, causant une turbulence,</a:t>
            </a:r>
          </a:p>
          <a:p>
            <a:pPr marL="0" indent="0" algn="just">
              <a:lnSpc>
                <a:spcPct val="150000"/>
              </a:lnSpc>
              <a:buNone/>
            </a:pPr>
            <a:endParaRPr lang="fr-FR" dirty="0"/>
          </a:p>
        </p:txBody>
      </p:sp>
      <p:pic>
        <p:nvPicPr>
          <p:cNvPr id="4" name="Image 3">
            <a:extLst>
              <a:ext uri="{FF2B5EF4-FFF2-40B4-BE49-F238E27FC236}">
                <a16:creationId xmlns:a16="http://schemas.microsoft.com/office/drawing/2014/main" id="{9812AB6F-973E-4BC8-B997-E82CA61924D5}"/>
              </a:ext>
            </a:extLst>
          </p:cNvPr>
          <p:cNvPicPr>
            <a:picLocks noChangeAspect="1"/>
          </p:cNvPicPr>
          <p:nvPr/>
        </p:nvPicPr>
        <p:blipFill>
          <a:blip r:embed="rId2"/>
          <a:stretch>
            <a:fillRect/>
          </a:stretch>
        </p:blipFill>
        <p:spPr>
          <a:xfrm>
            <a:off x="4245548" y="2691685"/>
            <a:ext cx="3295902" cy="2467424"/>
          </a:xfrm>
          <a:prstGeom prst="rect">
            <a:avLst/>
          </a:prstGeom>
        </p:spPr>
      </p:pic>
      <p:sp>
        <p:nvSpPr>
          <p:cNvPr id="5" name="Rectangle 4">
            <a:extLst>
              <a:ext uri="{FF2B5EF4-FFF2-40B4-BE49-F238E27FC236}">
                <a16:creationId xmlns:a16="http://schemas.microsoft.com/office/drawing/2014/main" id="{AAFC8A85-BBAE-4646-9C47-95A64F4D97A8}"/>
              </a:ext>
            </a:extLst>
          </p:cNvPr>
          <p:cNvSpPr/>
          <p:nvPr/>
        </p:nvSpPr>
        <p:spPr>
          <a:xfrm>
            <a:off x="1090411" y="5565701"/>
            <a:ext cx="10165724" cy="1318181"/>
          </a:xfrm>
          <a:prstGeom prst="rect">
            <a:avLst/>
          </a:prstGeom>
        </p:spPr>
        <p:txBody>
          <a:bodyPr wrap="square">
            <a:spAutoFit/>
          </a:bodyPr>
          <a:lstStyle/>
          <a:p>
            <a:pPr marL="457200" indent="-457200" algn="just">
              <a:lnSpc>
                <a:spcPct val="150000"/>
              </a:lnSpc>
              <a:buFont typeface="Wingdings" panose="05000000000000000000" pitchFamily="2" charset="2"/>
              <a:buChar char="ü"/>
            </a:pPr>
            <a:r>
              <a:rPr lang="fr-FR" sz="2800" dirty="0"/>
              <a:t>dans les pompes et les propulseurs, où on combine le transport et le mélange,</a:t>
            </a:r>
          </a:p>
        </p:txBody>
      </p:sp>
      <p:sp>
        <p:nvSpPr>
          <p:cNvPr id="6" name="Espace réservé du numéro de diapositive 5">
            <a:extLst>
              <a:ext uri="{FF2B5EF4-FFF2-40B4-BE49-F238E27FC236}">
                <a16:creationId xmlns:a16="http://schemas.microsoft.com/office/drawing/2014/main" id="{E2326EB8-2220-42B6-80FB-7D59B55726C6}"/>
              </a:ext>
            </a:extLst>
          </p:cNvPr>
          <p:cNvSpPr>
            <a:spLocks noGrp="1"/>
          </p:cNvSpPr>
          <p:nvPr>
            <p:ph type="sldNum" sz="quarter" idx="12"/>
          </p:nvPr>
        </p:nvSpPr>
        <p:spPr/>
        <p:txBody>
          <a:bodyPr/>
          <a:lstStyle/>
          <a:p>
            <a:fld id="{166B5B94-2110-4248-B9AF-8BAB714E6DFE}" type="slidenum">
              <a:rPr lang="fr-FR" smtClean="0"/>
              <a:t>31</a:t>
            </a:fld>
            <a:endParaRPr lang="fr-FR"/>
          </a:p>
        </p:txBody>
      </p:sp>
    </p:spTree>
    <p:extLst>
      <p:ext uri="{BB962C8B-B14F-4D97-AF65-F5344CB8AC3E}">
        <p14:creationId xmlns:p14="http://schemas.microsoft.com/office/powerpoint/2010/main" val="22208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4A9075-3F30-4D66-8654-B22820A31094}"/>
              </a:ext>
            </a:extLst>
          </p:cNvPr>
          <p:cNvSpPr>
            <a:spLocks noGrp="1"/>
          </p:cNvSpPr>
          <p:nvPr>
            <p:ph idx="1"/>
          </p:nvPr>
        </p:nvSpPr>
        <p:spPr>
          <a:xfrm>
            <a:off x="838200" y="334851"/>
            <a:ext cx="10515600" cy="5842112"/>
          </a:xfrm>
        </p:spPr>
        <p:txBody>
          <a:bodyPr>
            <a:normAutofit/>
          </a:bodyPr>
          <a:lstStyle/>
          <a:p>
            <a:pPr lvl="1" algn="just">
              <a:lnSpc>
                <a:spcPct val="150000"/>
              </a:lnSpc>
              <a:buFont typeface="Wingdings" panose="05000000000000000000" pitchFamily="2" charset="2"/>
              <a:buChar char="ü"/>
            </a:pPr>
            <a:r>
              <a:rPr lang="fr-FR" sz="2800" dirty="0"/>
              <a:t> atomisation ce qui résulte en un brouillard ou aérosol de gouttes de liquide dispersées en phase gazeuse.</a:t>
            </a:r>
          </a:p>
          <a:p>
            <a:pPr lvl="1" algn="just">
              <a:lnSpc>
                <a:spcPct val="150000"/>
              </a:lnSpc>
              <a:buFont typeface="Wingdings" panose="05000000000000000000" pitchFamily="2" charset="2"/>
              <a:buChar char="ü"/>
            </a:pPr>
            <a:endParaRPr lang="fr-FR" sz="2800" dirty="0"/>
          </a:p>
        </p:txBody>
      </p:sp>
      <p:grpSp>
        <p:nvGrpSpPr>
          <p:cNvPr id="11" name="Groupe 10">
            <a:extLst>
              <a:ext uri="{FF2B5EF4-FFF2-40B4-BE49-F238E27FC236}">
                <a16:creationId xmlns:a16="http://schemas.microsoft.com/office/drawing/2014/main" id="{A66CAC5C-7048-47E9-8214-573B12F31AD9}"/>
              </a:ext>
            </a:extLst>
          </p:cNvPr>
          <p:cNvGrpSpPr/>
          <p:nvPr/>
        </p:nvGrpSpPr>
        <p:grpSpPr>
          <a:xfrm>
            <a:off x="4326486" y="2387983"/>
            <a:ext cx="4181340" cy="3157230"/>
            <a:chOff x="4326486" y="2387983"/>
            <a:chExt cx="4181340" cy="3157230"/>
          </a:xfrm>
        </p:grpSpPr>
        <p:pic>
          <p:nvPicPr>
            <p:cNvPr id="4" name="Image 3">
              <a:extLst>
                <a:ext uri="{FF2B5EF4-FFF2-40B4-BE49-F238E27FC236}">
                  <a16:creationId xmlns:a16="http://schemas.microsoft.com/office/drawing/2014/main" id="{DCD04D9A-0D78-40EC-A103-CCE9CE9080D5}"/>
                </a:ext>
              </a:extLst>
            </p:cNvPr>
            <p:cNvPicPr>
              <a:picLocks noChangeAspect="1"/>
            </p:cNvPicPr>
            <p:nvPr/>
          </p:nvPicPr>
          <p:blipFill>
            <a:blip r:embed="rId2"/>
            <a:stretch>
              <a:fillRect/>
            </a:stretch>
          </p:blipFill>
          <p:spPr>
            <a:xfrm>
              <a:off x="4326486" y="2757315"/>
              <a:ext cx="2258911" cy="2787898"/>
            </a:xfrm>
            <a:prstGeom prst="rect">
              <a:avLst/>
            </a:prstGeom>
          </p:spPr>
        </p:pic>
        <p:sp>
          <p:nvSpPr>
            <p:cNvPr id="5" name="Rectangle 4">
              <a:extLst>
                <a:ext uri="{FF2B5EF4-FFF2-40B4-BE49-F238E27FC236}">
                  <a16:creationId xmlns:a16="http://schemas.microsoft.com/office/drawing/2014/main" id="{716C934A-18B1-434E-9BAC-7B9E260A7F40}"/>
                </a:ext>
              </a:extLst>
            </p:cNvPr>
            <p:cNvSpPr/>
            <p:nvPr/>
          </p:nvSpPr>
          <p:spPr>
            <a:xfrm>
              <a:off x="7229340" y="3595232"/>
              <a:ext cx="1278486" cy="646331"/>
            </a:xfrm>
            <a:prstGeom prst="rect">
              <a:avLst/>
            </a:prstGeom>
          </p:spPr>
          <p:txBody>
            <a:bodyPr wrap="square">
              <a:spAutoFit/>
            </a:bodyPr>
            <a:lstStyle/>
            <a:p>
              <a:r>
                <a:rPr lang="fr-FR" dirty="0"/>
                <a:t>air pression</a:t>
              </a:r>
            </a:p>
            <a:p>
              <a:endParaRPr lang="fr-FR" dirty="0"/>
            </a:p>
          </p:txBody>
        </p:sp>
        <p:cxnSp>
          <p:nvCxnSpPr>
            <p:cNvPr id="7" name="Connecteur droit avec flèche 6">
              <a:extLst>
                <a:ext uri="{FF2B5EF4-FFF2-40B4-BE49-F238E27FC236}">
                  <a16:creationId xmlns:a16="http://schemas.microsoft.com/office/drawing/2014/main" id="{0B0CB722-646B-44FA-9923-57B5BDD97DF2}"/>
                </a:ext>
              </a:extLst>
            </p:cNvPr>
            <p:cNvCxnSpPr/>
            <p:nvPr/>
          </p:nvCxnSpPr>
          <p:spPr>
            <a:xfrm flipH="1">
              <a:off x="6585397" y="3825025"/>
              <a:ext cx="5752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9065420-24FB-46DD-B626-EE81B07F8CF9}"/>
                </a:ext>
              </a:extLst>
            </p:cNvPr>
            <p:cNvSpPr/>
            <p:nvPr/>
          </p:nvSpPr>
          <p:spPr>
            <a:xfrm>
              <a:off x="4911135" y="2387983"/>
              <a:ext cx="824265" cy="369332"/>
            </a:xfrm>
            <a:prstGeom prst="rect">
              <a:avLst/>
            </a:prstGeom>
          </p:spPr>
          <p:txBody>
            <a:bodyPr wrap="none">
              <a:spAutoFit/>
            </a:bodyPr>
            <a:lstStyle/>
            <a:p>
              <a:r>
                <a:rPr lang="fr-FR" dirty="0"/>
                <a:t>liquide</a:t>
              </a:r>
            </a:p>
          </p:txBody>
        </p:sp>
      </p:grpSp>
      <p:sp>
        <p:nvSpPr>
          <p:cNvPr id="6" name="Espace réservé du numéro de diapositive 5">
            <a:extLst>
              <a:ext uri="{FF2B5EF4-FFF2-40B4-BE49-F238E27FC236}">
                <a16:creationId xmlns:a16="http://schemas.microsoft.com/office/drawing/2014/main" id="{7C74A5C4-13B2-4091-A4AA-B93A8FD348FA}"/>
              </a:ext>
            </a:extLst>
          </p:cNvPr>
          <p:cNvSpPr>
            <a:spLocks noGrp="1"/>
          </p:cNvSpPr>
          <p:nvPr>
            <p:ph type="sldNum" sz="quarter" idx="12"/>
          </p:nvPr>
        </p:nvSpPr>
        <p:spPr/>
        <p:txBody>
          <a:bodyPr/>
          <a:lstStyle/>
          <a:p>
            <a:fld id="{166B5B94-2110-4248-B9AF-8BAB714E6DFE}" type="slidenum">
              <a:rPr lang="fr-FR" smtClean="0"/>
              <a:t>32</a:t>
            </a:fld>
            <a:endParaRPr lang="fr-FR"/>
          </a:p>
        </p:txBody>
      </p:sp>
    </p:spTree>
    <p:extLst>
      <p:ext uri="{BB962C8B-B14F-4D97-AF65-F5344CB8AC3E}">
        <p14:creationId xmlns:p14="http://schemas.microsoft.com/office/powerpoint/2010/main" val="1128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789F34-5588-47AD-B64C-AF517B8B8EFB}"/>
              </a:ext>
            </a:extLst>
          </p:cNvPr>
          <p:cNvSpPr>
            <a:spLocks noGrp="1"/>
          </p:cNvSpPr>
          <p:nvPr>
            <p:ph idx="1"/>
          </p:nvPr>
        </p:nvSpPr>
        <p:spPr>
          <a:xfrm>
            <a:off x="838200" y="0"/>
            <a:ext cx="10515600" cy="6176963"/>
          </a:xfrm>
        </p:spPr>
        <p:txBody>
          <a:bodyPr/>
          <a:lstStyle/>
          <a:p>
            <a:pPr marL="0" indent="0" algn="just">
              <a:lnSpc>
                <a:spcPct val="150000"/>
              </a:lnSpc>
              <a:buNone/>
            </a:pPr>
            <a:r>
              <a:rPr lang="fr-FR" dirty="0"/>
              <a:t>  </a:t>
            </a:r>
            <a:r>
              <a:rPr lang="fr-FR" b="1" i="1" u="sng" dirty="0"/>
              <a:t>Par agitateurs: </a:t>
            </a:r>
            <a:endParaRPr lang="fr-FR" dirty="0"/>
          </a:p>
          <a:p>
            <a:pPr marL="0" indent="0" algn="just">
              <a:lnSpc>
                <a:spcPct val="150000"/>
              </a:lnSpc>
              <a:buNone/>
            </a:pPr>
            <a:r>
              <a:rPr lang="fr-FR" dirty="0"/>
              <a:t>	Le mélange par agitateur est utilisé quand on fait la production en charges, et quand les ingrédients ne sont pas endommagés par l'agitation. </a:t>
            </a:r>
          </a:p>
          <a:p>
            <a:pPr marL="0" indent="0" algn="just">
              <a:lnSpc>
                <a:spcPct val="150000"/>
              </a:lnSpc>
              <a:buNone/>
            </a:pPr>
            <a:r>
              <a:rPr lang="fr-FR" dirty="0"/>
              <a:t>	On distingue plusieurs types d'appareils qui sont souvent assez spécifiques pour certains produits :</a:t>
            </a:r>
          </a:p>
          <a:p>
            <a:pPr lvl="2" algn="just">
              <a:lnSpc>
                <a:spcPct val="150000"/>
              </a:lnSpc>
              <a:buFont typeface="Wingdings" panose="05000000000000000000" pitchFamily="2" charset="2"/>
              <a:buChar char="ü"/>
            </a:pPr>
            <a:r>
              <a:rPr lang="fr-FR" sz="2800" dirty="0"/>
              <a:t>divers types d’agitateurs, comme utilisés dans les fermenteurs et autres réacteurs;</a:t>
            </a:r>
          </a:p>
        </p:txBody>
      </p:sp>
      <p:sp>
        <p:nvSpPr>
          <p:cNvPr id="4" name="Espace réservé du numéro de diapositive 3">
            <a:extLst>
              <a:ext uri="{FF2B5EF4-FFF2-40B4-BE49-F238E27FC236}">
                <a16:creationId xmlns:a16="http://schemas.microsoft.com/office/drawing/2014/main" id="{160CE924-E8A6-46B9-A869-B97856C85C9F}"/>
              </a:ext>
            </a:extLst>
          </p:cNvPr>
          <p:cNvSpPr>
            <a:spLocks noGrp="1"/>
          </p:cNvSpPr>
          <p:nvPr>
            <p:ph type="sldNum" sz="quarter" idx="12"/>
          </p:nvPr>
        </p:nvSpPr>
        <p:spPr/>
        <p:txBody>
          <a:bodyPr/>
          <a:lstStyle/>
          <a:p>
            <a:fld id="{166B5B94-2110-4248-B9AF-8BAB714E6DFE}" type="slidenum">
              <a:rPr lang="fr-FR" smtClean="0"/>
              <a:t>33</a:t>
            </a:fld>
            <a:endParaRPr lang="fr-FR"/>
          </a:p>
        </p:txBody>
      </p:sp>
    </p:spTree>
    <p:extLst>
      <p:ext uri="{BB962C8B-B14F-4D97-AF65-F5344CB8AC3E}">
        <p14:creationId xmlns:p14="http://schemas.microsoft.com/office/powerpoint/2010/main" val="380294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9007467-ACF6-4675-8B83-6C7E51E58121}"/>
              </a:ext>
            </a:extLst>
          </p:cNvPr>
          <p:cNvSpPr>
            <a:spLocks noGrp="1"/>
          </p:cNvSpPr>
          <p:nvPr>
            <p:ph idx="1"/>
          </p:nvPr>
        </p:nvSpPr>
        <p:spPr>
          <a:xfrm>
            <a:off x="838200" y="3258355"/>
            <a:ext cx="10515600" cy="2918608"/>
          </a:xfrm>
        </p:spPr>
        <p:txBody>
          <a:bodyPr>
            <a:normAutofit/>
          </a:bodyPr>
          <a:lstStyle/>
          <a:p>
            <a:pPr lvl="1" algn="just">
              <a:lnSpc>
                <a:spcPct val="150000"/>
              </a:lnSpc>
              <a:buFont typeface="Wingdings" panose="05000000000000000000" pitchFamily="2" charset="2"/>
              <a:buChar char="ü"/>
            </a:pPr>
            <a:r>
              <a:rPr lang="fr-FR" sz="2800" dirty="0"/>
              <a:t>des pétrisseurs, par exemple pour les pâtes de boulangerie;</a:t>
            </a:r>
          </a:p>
        </p:txBody>
      </p:sp>
      <p:pic>
        <p:nvPicPr>
          <p:cNvPr id="4" name="Image 3">
            <a:extLst>
              <a:ext uri="{FF2B5EF4-FFF2-40B4-BE49-F238E27FC236}">
                <a16:creationId xmlns:a16="http://schemas.microsoft.com/office/drawing/2014/main" id="{AA0CBC13-C6D3-4F0A-9CC1-D19E855BBD60}"/>
              </a:ext>
            </a:extLst>
          </p:cNvPr>
          <p:cNvPicPr>
            <a:picLocks noChangeAspect="1"/>
          </p:cNvPicPr>
          <p:nvPr/>
        </p:nvPicPr>
        <p:blipFill>
          <a:blip r:embed="rId2"/>
          <a:stretch>
            <a:fillRect/>
          </a:stretch>
        </p:blipFill>
        <p:spPr>
          <a:xfrm>
            <a:off x="3738552" y="0"/>
            <a:ext cx="3525132" cy="3003942"/>
          </a:xfrm>
          <a:prstGeom prst="rect">
            <a:avLst/>
          </a:prstGeom>
        </p:spPr>
      </p:pic>
      <p:pic>
        <p:nvPicPr>
          <p:cNvPr id="5" name="Image 4">
            <a:extLst>
              <a:ext uri="{FF2B5EF4-FFF2-40B4-BE49-F238E27FC236}">
                <a16:creationId xmlns:a16="http://schemas.microsoft.com/office/drawing/2014/main" id="{24DA4E54-7E63-4F77-A943-9C7CBC3575A8}"/>
              </a:ext>
            </a:extLst>
          </p:cNvPr>
          <p:cNvPicPr>
            <a:picLocks noChangeAspect="1"/>
          </p:cNvPicPr>
          <p:nvPr/>
        </p:nvPicPr>
        <p:blipFill>
          <a:blip r:embed="rId3"/>
          <a:stretch>
            <a:fillRect/>
          </a:stretch>
        </p:blipFill>
        <p:spPr>
          <a:xfrm>
            <a:off x="4807498" y="4100417"/>
            <a:ext cx="3692558" cy="2757583"/>
          </a:xfrm>
          <a:prstGeom prst="rect">
            <a:avLst/>
          </a:prstGeom>
        </p:spPr>
      </p:pic>
      <p:sp>
        <p:nvSpPr>
          <p:cNvPr id="6" name="Espace réservé du numéro de diapositive 5">
            <a:extLst>
              <a:ext uri="{FF2B5EF4-FFF2-40B4-BE49-F238E27FC236}">
                <a16:creationId xmlns:a16="http://schemas.microsoft.com/office/drawing/2014/main" id="{07F0DF3A-B32F-4FA2-8625-DA0BD58CE71C}"/>
              </a:ext>
            </a:extLst>
          </p:cNvPr>
          <p:cNvSpPr>
            <a:spLocks noGrp="1"/>
          </p:cNvSpPr>
          <p:nvPr>
            <p:ph type="sldNum" sz="quarter" idx="12"/>
          </p:nvPr>
        </p:nvSpPr>
        <p:spPr/>
        <p:txBody>
          <a:bodyPr/>
          <a:lstStyle/>
          <a:p>
            <a:fld id="{166B5B94-2110-4248-B9AF-8BAB714E6DFE}" type="slidenum">
              <a:rPr lang="fr-FR" smtClean="0"/>
              <a:t>34</a:t>
            </a:fld>
            <a:endParaRPr lang="fr-FR"/>
          </a:p>
        </p:txBody>
      </p:sp>
    </p:spTree>
    <p:extLst>
      <p:ext uri="{BB962C8B-B14F-4D97-AF65-F5344CB8AC3E}">
        <p14:creationId xmlns:p14="http://schemas.microsoft.com/office/powerpoint/2010/main" val="8605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C979F6-E69D-4FF2-ABE7-AE4A2CDF641A}"/>
              </a:ext>
            </a:extLst>
          </p:cNvPr>
          <p:cNvSpPr>
            <a:spLocks noGrp="1"/>
          </p:cNvSpPr>
          <p:nvPr>
            <p:ph idx="1"/>
          </p:nvPr>
        </p:nvSpPr>
        <p:spPr>
          <a:xfrm>
            <a:off x="838200" y="476519"/>
            <a:ext cx="10515600" cy="1146220"/>
          </a:xfrm>
        </p:spPr>
        <p:txBody>
          <a:bodyPr>
            <a:normAutofit/>
          </a:bodyPr>
          <a:lstStyle/>
          <a:p>
            <a:pPr lvl="1" algn="just">
              <a:lnSpc>
                <a:spcPct val="150000"/>
              </a:lnSpc>
              <a:buFont typeface="Wingdings" panose="05000000000000000000" pitchFamily="2" charset="2"/>
              <a:buChar char="ü"/>
            </a:pPr>
            <a:r>
              <a:rPr lang="fr-FR" sz="2800" dirty="0"/>
              <a:t>des agitateurs à hélice : on les utilise pour divers buts ;</a:t>
            </a:r>
          </a:p>
        </p:txBody>
      </p:sp>
      <p:pic>
        <p:nvPicPr>
          <p:cNvPr id="4" name="image89.png">
            <a:extLst>
              <a:ext uri="{FF2B5EF4-FFF2-40B4-BE49-F238E27FC236}">
                <a16:creationId xmlns:a16="http://schemas.microsoft.com/office/drawing/2014/main" id="{0F659FD8-8092-4185-B4B8-15E1AB307AAE}"/>
              </a:ext>
            </a:extLst>
          </p:cNvPr>
          <p:cNvPicPr/>
          <p:nvPr/>
        </p:nvPicPr>
        <p:blipFill>
          <a:blip r:embed="rId2" cstate="print"/>
          <a:stretch>
            <a:fillRect/>
          </a:stretch>
        </p:blipFill>
        <p:spPr>
          <a:xfrm>
            <a:off x="5454131" y="1168057"/>
            <a:ext cx="1667886" cy="2042701"/>
          </a:xfrm>
          <a:prstGeom prst="rect">
            <a:avLst/>
          </a:prstGeom>
        </p:spPr>
      </p:pic>
      <p:sp>
        <p:nvSpPr>
          <p:cNvPr id="5" name="Rectangle 4">
            <a:extLst>
              <a:ext uri="{FF2B5EF4-FFF2-40B4-BE49-F238E27FC236}">
                <a16:creationId xmlns:a16="http://schemas.microsoft.com/office/drawing/2014/main" id="{13D2ACA7-D440-4211-995E-25BB0DBC7475}"/>
              </a:ext>
            </a:extLst>
          </p:cNvPr>
          <p:cNvSpPr/>
          <p:nvPr/>
        </p:nvSpPr>
        <p:spPr>
          <a:xfrm>
            <a:off x="1505848" y="3836762"/>
            <a:ext cx="4174476" cy="523220"/>
          </a:xfrm>
          <a:prstGeom prst="rect">
            <a:avLst/>
          </a:prstGeom>
        </p:spPr>
        <p:txBody>
          <a:bodyPr wrap="none">
            <a:spAutoFit/>
          </a:bodyPr>
          <a:lstStyle/>
          <a:p>
            <a:pPr marL="457200" indent="-457200">
              <a:buFont typeface="Wingdings" panose="05000000000000000000" pitchFamily="2" charset="2"/>
              <a:buChar char="ü"/>
            </a:pPr>
            <a:r>
              <a:rPr lang="fr-FR" sz="2800" dirty="0"/>
              <a:t>des agitateurs à turbine </a:t>
            </a:r>
          </a:p>
        </p:txBody>
      </p:sp>
      <p:grpSp>
        <p:nvGrpSpPr>
          <p:cNvPr id="9" name="Groupe 8">
            <a:extLst>
              <a:ext uri="{FF2B5EF4-FFF2-40B4-BE49-F238E27FC236}">
                <a16:creationId xmlns:a16="http://schemas.microsoft.com/office/drawing/2014/main" id="{1822868B-D504-487C-AB71-2F95BD2F093D}"/>
              </a:ext>
            </a:extLst>
          </p:cNvPr>
          <p:cNvGrpSpPr/>
          <p:nvPr/>
        </p:nvGrpSpPr>
        <p:grpSpPr>
          <a:xfrm>
            <a:off x="3774348" y="3990650"/>
            <a:ext cx="5382531" cy="2402800"/>
            <a:chOff x="3774348" y="3990650"/>
            <a:chExt cx="5382531" cy="2402800"/>
          </a:xfrm>
        </p:grpSpPr>
        <p:pic>
          <p:nvPicPr>
            <p:cNvPr id="6" name="Image 5">
              <a:extLst>
                <a:ext uri="{FF2B5EF4-FFF2-40B4-BE49-F238E27FC236}">
                  <a16:creationId xmlns:a16="http://schemas.microsoft.com/office/drawing/2014/main" id="{805ECAAD-AB9F-4ECE-998E-80E89FBCC1BF}"/>
                </a:ext>
              </a:extLst>
            </p:cNvPr>
            <p:cNvPicPr>
              <a:picLocks noChangeAspect="1"/>
            </p:cNvPicPr>
            <p:nvPr/>
          </p:nvPicPr>
          <p:blipFill>
            <a:blip r:embed="rId3"/>
            <a:stretch>
              <a:fillRect/>
            </a:stretch>
          </p:blipFill>
          <p:spPr>
            <a:xfrm>
              <a:off x="6436487" y="4370342"/>
              <a:ext cx="2720392" cy="2023108"/>
            </a:xfrm>
            <a:prstGeom prst="rect">
              <a:avLst/>
            </a:prstGeom>
          </p:spPr>
        </p:pic>
        <p:sp>
          <p:nvSpPr>
            <p:cNvPr id="7" name="Rectangle 6">
              <a:extLst>
                <a:ext uri="{FF2B5EF4-FFF2-40B4-BE49-F238E27FC236}">
                  <a16:creationId xmlns:a16="http://schemas.microsoft.com/office/drawing/2014/main" id="{0618CD60-D1AA-4F68-ADE0-95882CE4B31D}"/>
                </a:ext>
              </a:extLst>
            </p:cNvPr>
            <p:cNvSpPr/>
            <p:nvPr/>
          </p:nvSpPr>
          <p:spPr>
            <a:xfrm>
              <a:off x="3774348" y="5197230"/>
              <a:ext cx="2662139" cy="369332"/>
            </a:xfrm>
            <a:prstGeom prst="rect">
              <a:avLst/>
            </a:prstGeom>
          </p:spPr>
          <p:txBody>
            <a:bodyPr wrap="none">
              <a:spAutoFit/>
            </a:bodyPr>
            <a:lstStyle/>
            <a:p>
              <a:r>
                <a:rPr lang="fr-FR" dirty="0"/>
                <a:t>sens du courant du liquide</a:t>
              </a:r>
            </a:p>
          </p:txBody>
        </p:sp>
        <p:sp>
          <p:nvSpPr>
            <p:cNvPr id="8" name="Rectangle 7">
              <a:extLst>
                <a:ext uri="{FF2B5EF4-FFF2-40B4-BE49-F238E27FC236}">
                  <a16:creationId xmlns:a16="http://schemas.microsoft.com/office/drawing/2014/main" id="{30FD4A8A-BABB-4D5D-A90A-86F78CEEB98B}"/>
                </a:ext>
              </a:extLst>
            </p:cNvPr>
            <p:cNvSpPr/>
            <p:nvPr/>
          </p:nvSpPr>
          <p:spPr>
            <a:xfrm>
              <a:off x="7135637" y="3990650"/>
              <a:ext cx="1698863" cy="369332"/>
            </a:xfrm>
            <a:prstGeom prst="rect">
              <a:avLst/>
            </a:prstGeom>
          </p:spPr>
          <p:txBody>
            <a:bodyPr wrap="none">
              <a:spAutoFit/>
            </a:bodyPr>
            <a:lstStyle/>
            <a:p>
              <a:r>
                <a:rPr lang="fr-FR" dirty="0"/>
                <a:t>sens de rotation</a:t>
              </a:r>
            </a:p>
          </p:txBody>
        </p:sp>
      </p:grpSp>
      <p:sp>
        <p:nvSpPr>
          <p:cNvPr id="10" name="Espace réservé du numéro de diapositive 9">
            <a:extLst>
              <a:ext uri="{FF2B5EF4-FFF2-40B4-BE49-F238E27FC236}">
                <a16:creationId xmlns:a16="http://schemas.microsoft.com/office/drawing/2014/main" id="{201BB2C3-86ED-42FF-B0AE-4C268D715008}"/>
              </a:ext>
            </a:extLst>
          </p:cNvPr>
          <p:cNvSpPr>
            <a:spLocks noGrp="1"/>
          </p:cNvSpPr>
          <p:nvPr>
            <p:ph type="sldNum" sz="quarter" idx="12"/>
          </p:nvPr>
        </p:nvSpPr>
        <p:spPr/>
        <p:txBody>
          <a:bodyPr/>
          <a:lstStyle/>
          <a:p>
            <a:fld id="{166B5B94-2110-4248-B9AF-8BAB714E6DFE}" type="slidenum">
              <a:rPr lang="fr-FR" smtClean="0"/>
              <a:t>35</a:t>
            </a:fld>
            <a:endParaRPr lang="fr-FR"/>
          </a:p>
        </p:txBody>
      </p:sp>
    </p:spTree>
    <p:extLst>
      <p:ext uri="{BB962C8B-B14F-4D97-AF65-F5344CB8AC3E}">
        <p14:creationId xmlns:p14="http://schemas.microsoft.com/office/powerpoint/2010/main" val="108216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AAEBD8-5813-44C7-BC57-3D462F04A76E}"/>
              </a:ext>
            </a:extLst>
          </p:cNvPr>
          <p:cNvSpPr>
            <a:spLocks noGrp="1"/>
          </p:cNvSpPr>
          <p:nvPr>
            <p:ph type="title"/>
          </p:nvPr>
        </p:nvSpPr>
        <p:spPr/>
        <p:txBody>
          <a:bodyPr>
            <a:normAutofit/>
          </a:bodyPr>
          <a:lstStyle/>
          <a:p>
            <a:r>
              <a:rPr lang="fr-FR" sz="4000" b="1" dirty="0">
                <a:solidFill>
                  <a:srgbClr val="00B0F0"/>
                </a:solidFill>
              </a:rPr>
              <a:t>4. La séparation</a:t>
            </a:r>
          </a:p>
        </p:txBody>
      </p:sp>
      <p:sp>
        <p:nvSpPr>
          <p:cNvPr id="3" name="Espace réservé du contenu 2">
            <a:extLst>
              <a:ext uri="{FF2B5EF4-FFF2-40B4-BE49-F238E27FC236}">
                <a16:creationId xmlns:a16="http://schemas.microsoft.com/office/drawing/2014/main" id="{D03EB673-72B1-4647-AF01-E89C13AB4BAE}"/>
              </a:ext>
            </a:extLst>
          </p:cNvPr>
          <p:cNvSpPr>
            <a:spLocks noGrp="1"/>
          </p:cNvSpPr>
          <p:nvPr>
            <p:ph idx="1"/>
          </p:nvPr>
        </p:nvSpPr>
        <p:spPr/>
        <p:txBody>
          <a:bodyPr/>
          <a:lstStyle/>
          <a:p>
            <a:pPr algn="just">
              <a:lnSpc>
                <a:spcPct val="150000"/>
              </a:lnSpc>
            </a:pPr>
            <a:r>
              <a:rPr lang="fr-FR" dirty="0"/>
              <a:t>Comme le mélange, la séparation est une opération très importante dans les procédés de transformation et de conservation alimentaire.</a:t>
            </a:r>
          </a:p>
          <a:p>
            <a:pPr marL="0" indent="0" algn="just">
              <a:lnSpc>
                <a:spcPct val="150000"/>
              </a:lnSpc>
              <a:buNone/>
            </a:pPr>
            <a:r>
              <a:rPr lang="fr-FR" dirty="0">
                <a:solidFill>
                  <a:srgbClr val="00B0F0"/>
                </a:solidFill>
              </a:rPr>
              <a:t>4.1. </a:t>
            </a:r>
            <a:r>
              <a:rPr lang="en-US" b="1" dirty="0" err="1">
                <a:solidFill>
                  <a:srgbClr val="00B0F0"/>
                </a:solidFill>
              </a:rPr>
              <a:t>Séparation</a:t>
            </a:r>
            <a:r>
              <a:rPr lang="en-US" b="1" dirty="0">
                <a:solidFill>
                  <a:srgbClr val="00B0F0"/>
                </a:solidFill>
              </a:rPr>
              <a:t> </a:t>
            </a:r>
            <a:r>
              <a:rPr lang="en-US" b="1" dirty="0" err="1">
                <a:solidFill>
                  <a:srgbClr val="00B0F0"/>
                </a:solidFill>
              </a:rPr>
              <a:t>mécanique</a:t>
            </a:r>
            <a:endParaRPr lang="fr-FR" b="1" dirty="0">
              <a:solidFill>
                <a:srgbClr val="00B0F0"/>
              </a:solidFill>
            </a:endParaRPr>
          </a:p>
          <a:p>
            <a:pPr marL="0" indent="0" algn="just">
              <a:lnSpc>
                <a:spcPct val="150000"/>
              </a:lnSpc>
              <a:buNone/>
            </a:pPr>
            <a:r>
              <a:rPr lang="fr-FR" dirty="0">
                <a:solidFill>
                  <a:srgbClr val="00B0F0"/>
                </a:solidFill>
              </a:rPr>
              <a:t>4.1.1. </a:t>
            </a:r>
            <a:r>
              <a:rPr lang="en-US" i="1" dirty="0" err="1">
                <a:solidFill>
                  <a:srgbClr val="00B0F0"/>
                </a:solidFill>
              </a:rPr>
              <a:t>Tamisage</a:t>
            </a:r>
            <a:endParaRPr lang="fr-FR" dirty="0">
              <a:solidFill>
                <a:srgbClr val="00B0F0"/>
              </a:solidFill>
            </a:endParaRPr>
          </a:p>
          <a:p>
            <a:pPr marL="0" indent="0" algn="just">
              <a:lnSpc>
                <a:spcPct val="150000"/>
              </a:lnSpc>
              <a:buNone/>
            </a:pPr>
            <a:r>
              <a:rPr lang="fr-FR" dirty="0"/>
              <a:t>	C’est une séparation solide-solide selon la grandeur des particules, grandeur minimale 50 µm.</a:t>
            </a:r>
          </a:p>
          <a:p>
            <a:pPr algn="just">
              <a:lnSpc>
                <a:spcPct val="150000"/>
              </a:lnSpc>
            </a:pPr>
            <a:endParaRPr lang="fr-FR" dirty="0"/>
          </a:p>
        </p:txBody>
      </p:sp>
      <p:sp>
        <p:nvSpPr>
          <p:cNvPr id="5" name="Espace réservé du numéro de diapositive 4">
            <a:extLst>
              <a:ext uri="{FF2B5EF4-FFF2-40B4-BE49-F238E27FC236}">
                <a16:creationId xmlns:a16="http://schemas.microsoft.com/office/drawing/2014/main" id="{52338283-E785-4954-85A3-F5BCA2D54321}"/>
              </a:ext>
            </a:extLst>
          </p:cNvPr>
          <p:cNvSpPr>
            <a:spLocks noGrp="1"/>
          </p:cNvSpPr>
          <p:nvPr>
            <p:ph type="sldNum" sz="quarter" idx="12"/>
          </p:nvPr>
        </p:nvSpPr>
        <p:spPr/>
        <p:txBody>
          <a:bodyPr/>
          <a:lstStyle/>
          <a:p>
            <a:fld id="{166B5B94-2110-4248-B9AF-8BAB714E6DFE}" type="slidenum">
              <a:rPr lang="fr-FR" smtClean="0"/>
              <a:t>36</a:t>
            </a:fld>
            <a:endParaRPr lang="fr-FR"/>
          </a:p>
        </p:txBody>
      </p:sp>
    </p:spTree>
    <p:extLst>
      <p:ext uri="{BB962C8B-B14F-4D97-AF65-F5344CB8AC3E}">
        <p14:creationId xmlns:p14="http://schemas.microsoft.com/office/powerpoint/2010/main" val="20209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9C00E86-3934-4AA5-A75B-329FD490ADEC}"/>
              </a:ext>
            </a:extLst>
          </p:cNvPr>
          <p:cNvSpPr>
            <a:spLocks noGrp="1"/>
          </p:cNvSpPr>
          <p:nvPr>
            <p:ph idx="1"/>
          </p:nvPr>
        </p:nvSpPr>
        <p:spPr>
          <a:xfrm>
            <a:off x="786685" y="473343"/>
            <a:ext cx="5060324" cy="505451"/>
          </a:xfrm>
        </p:spPr>
        <p:txBody>
          <a:bodyPr/>
          <a:lstStyle/>
          <a:p>
            <a:r>
              <a:rPr lang="fr-FR" dirty="0"/>
              <a:t>à rotation : tamis cylindrique. </a:t>
            </a:r>
          </a:p>
        </p:txBody>
      </p:sp>
      <p:sp>
        <p:nvSpPr>
          <p:cNvPr id="37" name="Rectangle 36">
            <a:extLst>
              <a:ext uri="{FF2B5EF4-FFF2-40B4-BE49-F238E27FC236}">
                <a16:creationId xmlns:a16="http://schemas.microsoft.com/office/drawing/2014/main" id="{C5F06436-6341-4120-8F17-272CE6F7F344}"/>
              </a:ext>
            </a:extLst>
          </p:cNvPr>
          <p:cNvSpPr/>
          <p:nvPr/>
        </p:nvSpPr>
        <p:spPr>
          <a:xfrm>
            <a:off x="7662278" y="1350063"/>
            <a:ext cx="2408801" cy="461665"/>
          </a:xfrm>
          <a:prstGeom prst="rect">
            <a:avLst/>
          </a:prstGeom>
        </p:spPr>
        <p:txBody>
          <a:bodyPr wrap="none">
            <a:spAutoFit/>
          </a:bodyPr>
          <a:lstStyle/>
          <a:p>
            <a:r>
              <a:rPr lang="fr-FR" sz="2400" b="1" dirty="0"/>
              <a:t>Tamis cylindrique</a:t>
            </a:r>
          </a:p>
        </p:txBody>
      </p:sp>
      <p:sp>
        <p:nvSpPr>
          <p:cNvPr id="38" name="Espace réservé du contenu 2">
            <a:extLst>
              <a:ext uri="{FF2B5EF4-FFF2-40B4-BE49-F238E27FC236}">
                <a16:creationId xmlns:a16="http://schemas.microsoft.com/office/drawing/2014/main" id="{D3A4880E-6B16-4784-8D62-6C9C12705609}"/>
              </a:ext>
            </a:extLst>
          </p:cNvPr>
          <p:cNvSpPr txBox="1">
            <a:spLocks/>
          </p:cNvSpPr>
          <p:nvPr/>
        </p:nvSpPr>
        <p:spPr>
          <a:xfrm>
            <a:off x="654929" y="3627211"/>
            <a:ext cx="7567411" cy="50545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tamis plats : mouvement soit horizontal, soit vertical.</a:t>
            </a:r>
          </a:p>
        </p:txBody>
      </p:sp>
      <p:grpSp>
        <p:nvGrpSpPr>
          <p:cNvPr id="2" name="Groupe 1">
            <a:extLst>
              <a:ext uri="{FF2B5EF4-FFF2-40B4-BE49-F238E27FC236}">
                <a16:creationId xmlns:a16="http://schemas.microsoft.com/office/drawing/2014/main" id="{E3BC0BDA-0CDF-457F-B6F7-A3F8CA5F98CD}"/>
              </a:ext>
            </a:extLst>
          </p:cNvPr>
          <p:cNvGrpSpPr/>
          <p:nvPr/>
        </p:nvGrpSpPr>
        <p:grpSpPr>
          <a:xfrm>
            <a:off x="2711880" y="1015542"/>
            <a:ext cx="6154798" cy="2489093"/>
            <a:chOff x="2711880" y="1015542"/>
            <a:chExt cx="6154798" cy="2489093"/>
          </a:xfrm>
        </p:grpSpPr>
        <p:grpSp>
          <p:nvGrpSpPr>
            <p:cNvPr id="36" name="Groupe 35">
              <a:extLst>
                <a:ext uri="{FF2B5EF4-FFF2-40B4-BE49-F238E27FC236}">
                  <a16:creationId xmlns:a16="http://schemas.microsoft.com/office/drawing/2014/main" id="{6C9A6101-E81E-42DC-8759-AC0A815B86E4}"/>
                </a:ext>
              </a:extLst>
            </p:cNvPr>
            <p:cNvGrpSpPr/>
            <p:nvPr/>
          </p:nvGrpSpPr>
          <p:grpSpPr>
            <a:xfrm>
              <a:off x="2711880" y="1015542"/>
              <a:ext cx="6154798" cy="2489093"/>
              <a:chOff x="1946754" y="1533733"/>
              <a:chExt cx="6154798" cy="2489093"/>
            </a:xfrm>
          </p:grpSpPr>
          <p:pic>
            <p:nvPicPr>
              <p:cNvPr id="4" name="Image 3">
                <a:extLst>
                  <a:ext uri="{FF2B5EF4-FFF2-40B4-BE49-F238E27FC236}">
                    <a16:creationId xmlns:a16="http://schemas.microsoft.com/office/drawing/2014/main" id="{90CB0335-FCBD-403E-9CDD-8E9AB34898A3}"/>
                  </a:ext>
                </a:extLst>
              </p:cNvPr>
              <p:cNvPicPr>
                <a:picLocks noChangeAspect="1"/>
              </p:cNvPicPr>
              <p:nvPr/>
            </p:nvPicPr>
            <p:blipFill>
              <a:blip r:embed="rId2"/>
              <a:stretch>
                <a:fillRect/>
              </a:stretch>
            </p:blipFill>
            <p:spPr>
              <a:xfrm>
                <a:off x="3450426" y="1872287"/>
                <a:ext cx="3263759" cy="2150539"/>
              </a:xfrm>
              <a:prstGeom prst="rect">
                <a:avLst/>
              </a:prstGeom>
            </p:spPr>
          </p:pic>
          <p:sp>
            <p:nvSpPr>
              <p:cNvPr id="34" name="Rectangle 33">
                <a:extLst>
                  <a:ext uri="{FF2B5EF4-FFF2-40B4-BE49-F238E27FC236}">
                    <a16:creationId xmlns:a16="http://schemas.microsoft.com/office/drawing/2014/main" id="{30CA2460-9B61-4700-BACF-1C770F1E8E24}"/>
                  </a:ext>
                </a:extLst>
              </p:cNvPr>
              <p:cNvSpPr/>
              <p:nvPr/>
            </p:nvSpPr>
            <p:spPr>
              <a:xfrm>
                <a:off x="6714185" y="3653494"/>
                <a:ext cx="1387367" cy="369332"/>
              </a:xfrm>
              <a:prstGeom prst="rect">
                <a:avLst/>
              </a:prstGeom>
            </p:spPr>
            <p:txBody>
              <a:bodyPr wrap="none">
                <a:spAutoFit/>
              </a:bodyPr>
              <a:lstStyle/>
              <a:p>
                <a:r>
                  <a:rPr lang="fr-FR" dirty="0"/>
                  <a:t>Grande taille</a:t>
                </a:r>
              </a:p>
            </p:txBody>
          </p:sp>
          <p:sp>
            <p:nvSpPr>
              <p:cNvPr id="35" name="Rectangle 34">
                <a:extLst>
                  <a:ext uri="{FF2B5EF4-FFF2-40B4-BE49-F238E27FC236}">
                    <a16:creationId xmlns:a16="http://schemas.microsoft.com/office/drawing/2014/main" id="{38D19A6E-7540-4E5D-BB98-9FA83730B048}"/>
                  </a:ext>
                </a:extLst>
              </p:cNvPr>
              <p:cNvSpPr/>
              <p:nvPr/>
            </p:nvSpPr>
            <p:spPr>
              <a:xfrm>
                <a:off x="1946754" y="1533733"/>
                <a:ext cx="1726755" cy="338554"/>
              </a:xfrm>
              <a:prstGeom prst="rect">
                <a:avLst/>
              </a:prstGeom>
            </p:spPr>
            <p:txBody>
              <a:bodyPr wrap="none">
                <a:spAutoFit/>
              </a:bodyPr>
              <a:lstStyle/>
              <a:p>
                <a:r>
                  <a:rPr lang="en-US" sz="1600" dirty="0">
                    <a:latin typeface="Times New Roman" panose="02020603050405020304" pitchFamily="18" charset="0"/>
                    <a:ea typeface="Times New Roman" panose="02020603050405020304" pitchFamily="18" charset="0"/>
                  </a:rPr>
                  <a:t>Entrée du mélange</a:t>
                </a:r>
                <a:endParaRPr lang="fr-FR" sz="4400" dirty="0"/>
              </a:p>
            </p:txBody>
          </p:sp>
        </p:grpSp>
        <p:grpSp>
          <p:nvGrpSpPr>
            <p:cNvPr id="50" name="Group 2928">
              <a:extLst>
                <a:ext uri="{FF2B5EF4-FFF2-40B4-BE49-F238E27FC236}">
                  <a16:creationId xmlns:a16="http://schemas.microsoft.com/office/drawing/2014/main" id="{06B79F8A-EDF0-49AB-8DB6-B92B3F6DA29C}"/>
                </a:ext>
              </a:extLst>
            </p:cNvPr>
            <p:cNvGrpSpPr>
              <a:grpSpLocks/>
            </p:cNvGrpSpPr>
            <p:nvPr/>
          </p:nvGrpSpPr>
          <p:grpSpPr bwMode="auto">
            <a:xfrm>
              <a:off x="5867400" y="3391535"/>
              <a:ext cx="457200" cy="118"/>
              <a:chOff x="0" y="0"/>
              <a:chExt cx="720" cy="118"/>
            </a:xfrm>
          </p:grpSpPr>
          <p:cxnSp>
            <p:nvCxnSpPr>
              <p:cNvPr id="51" name="Line 2931">
                <a:extLst>
                  <a:ext uri="{FF2B5EF4-FFF2-40B4-BE49-F238E27FC236}">
                    <a16:creationId xmlns:a16="http://schemas.microsoft.com/office/drawing/2014/main" id="{77004295-78B2-4074-8DD0-658E553E54AC}"/>
                  </a:ext>
                </a:extLst>
              </p:cNvPr>
              <p:cNvCxnSpPr>
                <a:cxnSpLocks noChangeShapeType="1"/>
              </p:cNvCxnSpPr>
              <p:nvPr/>
            </p:nvCxnSpPr>
            <p:spPr bwMode="auto">
              <a:xfrm>
                <a:off x="110" y="59"/>
                <a:ext cx="495" cy="0"/>
              </a:xfrm>
              <a:prstGeom prst="line">
                <a:avLst/>
              </a:prstGeom>
              <a:noFill/>
              <a:ln w="13716">
                <a:solidFill>
                  <a:srgbClr val="000000"/>
                </a:solidFill>
                <a:prstDash val="solid"/>
                <a:round/>
                <a:headEnd/>
                <a:tailEnd/>
              </a:ln>
              <a:extLst>
                <a:ext uri="{909E8E84-426E-40DD-AFC4-6F175D3DCCD1}">
                  <a14:hiddenFill xmlns:a14="http://schemas.microsoft.com/office/drawing/2010/main">
                    <a:noFill/>
                  </a14:hiddenFill>
                </a:ext>
              </a:extLst>
            </p:spPr>
          </p:cxnSp>
          <p:sp>
            <p:nvSpPr>
              <p:cNvPr id="52" name="Freeform 2930">
                <a:extLst>
                  <a:ext uri="{FF2B5EF4-FFF2-40B4-BE49-F238E27FC236}">
                    <a16:creationId xmlns:a16="http://schemas.microsoft.com/office/drawing/2014/main" id="{4BFD349B-BC4A-4C75-BD16-3F7009AAC0A3}"/>
                  </a:ext>
                </a:extLst>
              </p:cNvPr>
              <p:cNvSpPr>
                <a:spLocks/>
              </p:cNvSpPr>
              <p:nvPr/>
            </p:nvSpPr>
            <p:spPr bwMode="auto">
              <a:xfrm>
                <a:off x="0" y="0"/>
                <a:ext cx="116" cy="118"/>
              </a:xfrm>
              <a:custGeom>
                <a:avLst/>
                <a:gdLst>
                  <a:gd name="T0" fmla="*/ 115 w 116"/>
                  <a:gd name="T1" fmla="*/ 0 h 118"/>
                  <a:gd name="T2" fmla="*/ 0 w 116"/>
                  <a:gd name="T3" fmla="*/ 58 h 118"/>
                  <a:gd name="T4" fmla="*/ 115 w 116"/>
                  <a:gd name="T5" fmla="*/ 118 h 118"/>
                  <a:gd name="T6" fmla="*/ 115 w 116"/>
                  <a:gd name="T7" fmla="*/ 0 h 118"/>
                </a:gdLst>
                <a:ahLst/>
                <a:cxnLst>
                  <a:cxn ang="0">
                    <a:pos x="T0" y="T1"/>
                  </a:cxn>
                  <a:cxn ang="0">
                    <a:pos x="T2" y="T3"/>
                  </a:cxn>
                  <a:cxn ang="0">
                    <a:pos x="T4" y="T5"/>
                  </a:cxn>
                  <a:cxn ang="0">
                    <a:pos x="T6" y="T7"/>
                  </a:cxn>
                </a:cxnLst>
                <a:rect l="0" t="0" r="r" b="b"/>
                <a:pathLst>
                  <a:path w="116" h="118">
                    <a:moveTo>
                      <a:pt x="115" y="0"/>
                    </a:moveTo>
                    <a:lnTo>
                      <a:pt x="0" y="58"/>
                    </a:lnTo>
                    <a:lnTo>
                      <a:pt x="115" y="118"/>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3" name="Freeform 2929">
                <a:extLst>
                  <a:ext uri="{FF2B5EF4-FFF2-40B4-BE49-F238E27FC236}">
                    <a16:creationId xmlns:a16="http://schemas.microsoft.com/office/drawing/2014/main" id="{B0786EF9-7B46-4313-8044-A6D0789E5FDC}"/>
                  </a:ext>
                </a:extLst>
              </p:cNvPr>
              <p:cNvSpPr>
                <a:spLocks/>
              </p:cNvSpPr>
              <p:nvPr/>
            </p:nvSpPr>
            <p:spPr bwMode="auto">
              <a:xfrm>
                <a:off x="602" y="0"/>
                <a:ext cx="118" cy="118"/>
              </a:xfrm>
              <a:custGeom>
                <a:avLst/>
                <a:gdLst>
                  <a:gd name="T0" fmla="+- 0 602 602"/>
                  <a:gd name="T1" fmla="*/ T0 w 118"/>
                  <a:gd name="T2" fmla="*/ 0 h 118"/>
                  <a:gd name="T3" fmla="+- 0 602 602"/>
                  <a:gd name="T4" fmla="*/ T3 w 118"/>
                  <a:gd name="T5" fmla="*/ 118 h 118"/>
                  <a:gd name="T6" fmla="+- 0 720 602"/>
                  <a:gd name="T7" fmla="*/ T6 w 118"/>
                  <a:gd name="T8" fmla="*/ 58 h 118"/>
                  <a:gd name="T9" fmla="+- 0 602 602"/>
                  <a:gd name="T10" fmla="*/ T9 w 118"/>
                  <a:gd name="T11" fmla="*/ 0 h 118"/>
                </a:gdLst>
                <a:ahLst/>
                <a:cxnLst>
                  <a:cxn ang="0">
                    <a:pos x="T1" y="T2"/>
                  </a:cxn>
                  <a:cxn ang="0">
                    <a:pos x="T4" y="T5"/>
                  </a:cxn>
                  <a:cxn ang="0">
                    <a:pos x="T7" y="T8"/>
                  </a:cxn>
                  <a:cxn ang="0">
                    <a:pos x="T10" y="T11"/>
                  </a:cxn>
                </a:cxnLst>
                <a:rect l="0" t="0" r="r" b="b"/>
                <a:pathLst>
                  <a:path w="118" h="118">
                    <a:moveTo>
                      <a:pt x="0" y="0"/>
                    </a:moveTo>
                    <a:lnTo>
                      <a:pt x="0" y="118"/>
                    </a:lnTo>
                    <a:lnTo>
                      <a:pt x="118" y="5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grpSp>
        <p:nvGrpSpPr>
          <p:cNvPr id="61" name="Groupe 60">
            <a:extLst>
              <a:ext uri="{FF2B5EF4-FFF2-40B4-BE49-F238E27FC236}">
                <a16:creationId xmlns:a16="http://schemas.microsoft.com/office/drawing/2014/main" id="{AB9D9B1F-FBBC-4B4D-8BEB-7F39851E075F}"/>
              </a:ext>
            </a:extLst>
          </p:cNvPr>
          <p:cNvGrpSpPr/>
          <p:nvPr/>
        </p:nvGrpSpPr>
        <p:grpSpPr>
          <a:xfrm>
            <a:off x="786685" y="4234118"/>
            <a:ext cx="6254466" cy="2255678"/>
            <a:chOff x="786685" y="4234118"/>
            <a:chExt cx="6254466" cy="2255678"/>
          </a:xfrm>
        </p:grpSpPr>
        <p:pic>
          <p:nvPicPr>
            <p:cNvPr id="39" name="Image 38">
              <a:extLst>
                <a:ext uri="{FF2B5EF4-FFF2-40B4-BE49-F238E27FC236}">
                  <a16:creationId xmlns:a16="http://schemas.microsoft.com/office/drawing/2014/main" id="{D41E1A58-39CE-4902-AF40-E62E03DB0004}"/>
                </a:ext>
              </a:extLst>
            </p:cNvPr>
            <p:cNvPicPr>
              <a:picLocks noChangeAspect="1"/>
            </p:cNvPicPr>
            <p:nvPr/>
          </p:nvPicPr>
          <p:blipFill>
            <a:blip r:embed="rId3"/>
            <a:stretch>
              <a:fillRect/>
            </a:stretch>
          </p:blipFill>
          <p:spPr>
            <a:xfrm>
              <a:off x="3754283" y="4234118"/>
              <a:ext cx="3286868" cy="1874214"/>
            </a:xfrm>
            <a:prstGeom prst="rect">
              <a:avLst/>
            </a:prstGeom>
          </p:spPr>
        </p:pic>
        <p:pic>
          <p:nvPicPr>
            <p:cNvPr id="40" name="Image 39">
              <a:extLst>
                <a:ext uri="{FF2B5EF4-FFF2-40B4-BE49-F238E27FC236}">
                  <a16:creationId xmlns:a16="http://schemas.microsoft.com/office/drawing/2014/main" id="{C442310B-F1A6-4519-8A5A-A1D4E1ADBDE1}"/>
                </a:ext>
              </a:extLst>
            </p:cNvPr>
            <p:cNvPicPr>
              <a:picLocks noChangeAspect="1"/>
            </p:cNvPicPr>
            <p:nvPr/>
          </p:nvPicPr>
          <p:blipFill>
            <a:blip r:embed="rId4"/>
            <a:stretch>
              <a:fillRect/>
            </a:stretch>
          </p:blipFill>
          <p:spPr>
            <a:xfrm>
              <a:off x="5260545" y="6178873"/>
              <a:ext cx="274344" cy="310923"/>
            </a:xfrm>
            <a:prstGeom prst="rect">
              <a:avLst/>
            </a:prstGeom>
          </p:spPr>
        </p:pic>
        <p:pic>
          <p:nvPicPr>
            <p:cNvPr id="44" name="image111.png">
              <a:extLst>
                <a:ext uri="{FF2B5EF4-FFF2-40B4-BE49-F238E27FC236}">
                  <a16:creationId xmlns:a16="http://schemas.microsoft.com/office/drawing/2014/main" id="{90530322-5E7B-4117-8E0B-6235B6B2DDA3}"/>
                </a:ext>
              </a:extLst>
            </p:cNvPr>
            <p:cNvPicPr/>
            <p:nvPr/>
          </p:nvPicPr>
          <p:blipFill>
            <a:blip r:embed="rId5" cstate="print"/>
            <a:stretch>
              <a:fillRect/>
            </a:stretch>
          </p:blipFill>
          <p:spPr>
            <a:xfrm>
              <a:off x="5949323" y="6273788"/>
              <a:ext cx="80645" cy="80645"/>
            </a:xfrm>
            <a:prstGeom prst="rect">
              <a:avLst/>
            </a:prstGeom>
          </p:spPr>
        </p:pic>
        <p:pic>
          <p:nvPicPr>
            <p:cNvPr id="45" name="image112.png">
              <a:extLst>
                <a:ext uri="{FF2B5EF4-FFF2-40B4-BE49-F238E27FC236}">
                  <a16:creationId xmlns:a16="http://schemas.microsoft.com/office/drawing/2014/main" id="{A98E181D-4C94-4A6D-A57A-137DD1457AEE}"/>
                </a:ext>
              </a:extLst>
            </p:cNvPr>
            <p:cNvPicPr/>
            <p:nvPr/>
          </p:nvPicPr>
          <p:blipFill>
            <a:blip r:embed="rId6" cstate="print"/>
            <a:stretch>
              <a:fillRect/>
            </a:stretch>
          </p:blipFill>
          <p:spPr>
            <a:xfrm>
              <a:off x="5766364" y="6334334"/>
              <a:ext cx="80645" cy="80645"/>
            </a:xfrm>
            <a:prstGeom prst="rect">
              <a:avLst/>
            </a:prstGeom>
          </p:spPr>
        </p:pic>
        <p:pic>
          <p:nvPicPr>
            <p:cNvPr id="46" name="image111.png">
              <a:extLst>
                <a:ext uri="{FF2B5EF4-FFF2-40B4-BE49-F238E27FC236}">
                  <a16:creationId xmlns:a16="http://schemas.microsoft.com/office/drawing/2014/main" id="{145364C4-DED1-4CC2-9861-50DE59DF6FF9}"/>
                </a:ext>
              </a:extLst>
            </p:cNvPr>
            <p:cNvPicPr/>
            <p:nvPr/>
          </p:nvPicPr>
          <p:blipFill>
            <a:blip r:embed="rId5" cstate="print"/>
            <a:stretch>
              <a:fillRect/>
            </a:stretch>
          </p:blipFill>
          <p:spPr>
            <a:xfrm>
              <a:off x="5535769" y="6138550"/>
              <a:ext cx="80645" cy="80645"/>
            </a:xfrm>
            <a:prstGeom prst="rect">
              <a:avLst/>
            </a:prstGeom>
          </p:spPr>
        </p:pic>
        <p:pic>
          <p:nvPicPr>
            <p:cNvPr id="47" name="image111.png">
              <a:extLst>
                <a:ext uri="{FF2B5EF4-FFF2-40B4-BE49-F238E27FC236}">
                  <a16:creationId xmlns:a16="http://schemas.microsoft.com/office/drawing/2014/main" id="{5976C4F2-31DB-425F-8F11-2E1C061001DD}"/>
                </a:ext>
              </a:extLst>
            </p:cNvPr>
            <p:cNvPicPr/>
            <p:nvPr/>
          </p:nvPicPr>
          <p:blipFill>
            <a:blip r:embed="rId5" cstate="print"/>
            <a:stretch>
              <a:fillRect/>
            </a:stretch>
          </p:blipFill>
          <p:spPr>
            <a:xfrm>
              <a:off x="5023840" y="6344334"/>
              <a:ext cx="80645" cy="80645"/>
            </a:xfrm>
            <a:prstGeom prst="rect">
              <a:avLst/>
            </a:prstGeom>
          </p:spPr>
        </p:pic>
        <p:pic>
          <p:nvPicPr>
            <p:cNvPr id="48" name="image111.png">
              <a:extLst>
                <a:ext uri="{FF2B5EF4-FFF2-40B4-BE49-F238E27FC236}">
                  <a16:creationId xmlns:a16="http://schemas.microsoft.com/office/drawing/2014/main" id="{7E61A65C-422C-4AED-8661-598273DAEC8A}"/>
                </a:ext>
              </a:extLst>
            </p:cNvPr>
            <p:cNvPicPr/>
            <p:nvPr/>
          </p:nvPicPr>
          <p:blipFill>
            <a:blip r:embed="rId5" cstate="print"/>
            <a:stretch>
              <a:fillRect/>
            </a:stretch>
          </p:blipFill>
          <p:spPr>
            <a:xfrm>
              <a:off x="5108206" y="6178872"/>
              <a:ext cx="80645" cy="80645"/>
            </a:xfrm>
            <a:prstGeom prst="rect">
              <a:avLst/>
            </a:prstGeom>
          </p:spPr>
        </p:pic>
        <p:sp>
          <p:nvSpPr>
            <p:cNvPr id="49" name="Rectangle 48">
              <a:extLst>
                <a:ext uri="{FF2B5EF4-FFF2-40B4-BE49-F238E27FC236}">
                  <a16:creationId xmlns:a16="http://schemas.microsoft.com/office/drawing/2014/main" id="{F5B9ACFF-1163-49A5-AB0E-A769EB3A0703}"/>
                </a:ext>
              </a:extLst>
            </p:cNvPr>
            <p:cNvSpPr/>
            <p:nvPr/>
          </p:nvSpPr>
          <p:spPr>
            <a:xfrm>
              <a:off x="3657203" y="6145080"/>
              <a:ext cx="1014380" cy="307777"/>
            </a:xfrm>
            <a:prstGeom prst="rect">
              <a:avLst/>
            </a:prstGeom>
          </p:spPr>
          <p:txBody>
            <a:bodyPr wrap="none">
              <a:spAutoFit/>
            </a:bodyPr>
            <a:lstStyle/>
            <a:p>
              <a:r>
                <a:rPr lang="fr-FR" sz="1400" dirty="0"/>
                <a:t>Petite taille</a:t>
              </a:r>
            </a:p>
          </p:txBody>
        </p:sp>
        <p:pic>
          <p:nvPicPr>
            <p:cNvPr id="54" name="Image 53">
              <a:extLst>
                <a:ext uri="{FF2B5EF4-FFF2-40B4-BE49-F238E27FC236}">
                  <a16:creationId xmlns:a16="http://schemas.microsoft.com/office/drawing/2014/main" id="{87EF850E-CC7A-4D2A-B587-C825079F0C16}"/>
                </a:ext>
              </a:extLst>
            </p:cNvPr>
            <p:cNvPicPr>
              <a:picLocks noChangeAspect="1"/>
            </p:cNvPicPr>
            <p:nvPr/>
          </p:nvPicPr>
          <p:blipFill>
            <a:blip r:embed="rId7"/>
            <a:stretch>
              <a:fillRect/>
            </a:stretch>
          </p:blipFill>
          <p:spPr>
            <a:xfrm>
              <a:off x="2711880" y="5098066"/>
              <a:ext cx="978212" cy="156513"/>
            </a:xfrm>
            <a:prstGeom prst="rect">
              <a:avLst/>
            </a:prstGeom>
          </p:spPr>
        </p:pic>
        <p:sp>
          <p:nvSpPr>
            <p:cNvPr id="55" name="Rectangle 54">
              <a:extLst>
                <a:ext uri="{FF2B5EF4-FFF2-40B4-BE49-F238E27FC236}">
                  <a16:creationId xmlns:a16="http://schemas.microsoft.com/office/drawing/2014/main" id="{DA7F2D9E-6A24-49B3-BCC0-7531DF3DEDAB}"/>
                </a:ext>
              </a:extLst>
            </p:cNvPr>
            <p:cNvSpPr/>
            <p:nvPr/>
          </p:nvSpPr>
          <p:spPr>
            <a:xfrm>
              <a:off x="786685" y="4801893"/>
              <a:ext cx="2108719" cy="369332"/>
            </a:xfrm>
            <a:prstGeom prst="rect">
              <a:avLst/>
            </a:prstGeom>
          </p:spPr>
          <p:txBody>
            <a:bodyPr wrap="none">
              <a:spAutoFit/>
            </a:bodyPr>
            <a:lstStyle/>
            <a:p>
              <a:r>
                <a:rPr lang="fr-FR" dirty="0"/>
                <a:t>Sens du mouvement</a:t>
              </a:r>
            </a:p>
          </p:txBody>
        </p:sp>
      </p:grpSp>
      <p:sp>
        <p:nvSpPr>
          <p:cNvPr id="56" name="Rectangle 55">
            <a:extLst>
              <a:ext uri="{FF2B5EF4-FFF2-40B4-BE49-F238E27FC236}">
                <a16:creationId xmlns:a16="http://schemas.microsoft.com/office/drawing/2014/main" id="{707CF302-EA69-414A-A06A-AB0129B628F5}"/>
              </a:ext>
            </a:extLst>
          </p:cNvPr>
          <p:cNvSpPr/>
          <p:nvPr/>
        </p:nvSpPr>
        <p:spPr>
          <a:xfrm>
            <a:off x="7573395" y="5061906"/>
            <a:ext cx="2840393" cy="461665"/>
          </a:xfrm>
          <a:prstGeom prst="rect">
            <a:avLst/>
          </a:prstGeom>
        </p:spPr>
        <p:txBody>
          <a:bodyPr wrap="none">
            <a:spAutoFit/>
          </a:bodyPr>
          <a:lstStyle/>
          <a:p>
            <a:r>
              <a:rPr lang="fr-FR" sz="2400" b="1" dirty="0"/>
              <a:t>Tamis plat horizontal</a:t>
            </a:r>
          </a:p>
        </p:txBody>
      </p:sp>
      <p:sp>
        <p:nvSpPr>
          <p:cNvPr id="5" name="Espace réservé du numéro de diapositive 4">
            <a:extLst>
              <a:ext uri="{FF2B5EF4-FFF2-40B4-BE49-F238E27FC236}">
                <a16:creationId xmlns:a16="http://schemas.microsoft.com/office/drawing/2014/main" id="{5A14C8DD-B878-476F-A6E6-C91C8C3F7E9C}"/>
              </a:ext>
            </a:extLst>
          </p:cNvPr>
          <p:cNvSpPr>
            <a:spLocks noGrp="1"/>
          </p:cNvSpPr>
          <p:nvPr>
            <p:ph type="sldNum" sz="quarter" idx="12"/>
          </p:nvPr>
        </p:nvSpPr>
        <p:spPr/>
        <p:txBody>
          <a:bodyPr/>
          <a:lstStyle/>
          <a:p>
            <a:fld id="{166B5B94-2110-4248-B9AF-8BAB714E6DFE}" type="slidenum">
              <a:rPr lang="fr-FR" smtClean="0"/>
              <a:t>37</a:t>
            </a:fld>
            <a:endParaRPr lang="fr-FR"/>
          </a:p>
        </p:txBody>
      </p:sp>
    </p:spTree>
    <p:extLst>
      <p:ext uri="{BB962C8B-B14F-4D97-AF65-F5344CB8AC3E}">
        <p14:creationId xmlns:p14="http://schemas.microsoft.com/office/powerpoint/2010/main" val="325605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barn(inVertical)">
                                      <p:cBhvr>
                                        <p:cTn id="20" dur="500"/>
                                        <p:tgtEl>
                                          <p:spTgt spid="56"/>
                                        </p:tgtEl>
                                      </p:cBhvr>
                                    </p:animEffect>
                                  </p:childTnLst>
                                </p:cTn>
                              </p:par>
                              <p:par>
                                <p:cTn id="21" presetID="16" presetClass="entr" presetSubtype="21"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barn(inVertical)">
                                      <p:cBhvr>
                                        <p:cTn id="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7" grpId="0"/>
      <p:bldP spid="38" grpId="0"/>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1A5B3-C56D-4725-9136-35A70810C72C}"/>
              </a:ext>
            </a:extLst>
          </p:cNvPr>
          <p:cNvSpPr>
            <a:spLocks noGrp="1"/>
          </p:cNvSpPr>
          <p:nvPr>
            <p:ph type="title"/>
          </p:nvPr>
        </p:nvSpPr>
        <p:spPr>
          <a:xfrm>
            <a:off x="838200" y="365125"/>
            <a:ext cx="4145924" cy="935641"/>
          </a:xfrm>
        </p:spPr>
        <p:txBody>
          <a:bodyPr>
            <a:normAutofit/>
          </a:bodyPr>
          <a:lstStyle/>
          <a:p>
            <a:r>
              <a:rPr lang="fr-FR" sz="2800" b="1" i="1" dirty="0">
                <a:solidFill>
                  <a:srgbClr val="00B0F0"/>
                </a:solidFill>
              </a:rPr>
              <a:t>4.1.2. Sédimentation</a:t>
            </a:r>
          </a:p>
        </p:txBody>
      </p:sp>
      <p:sp>
        <p:nvSpPr>
          <p:cNvPr id="3" name="Espace réservé du contenu 2">
            <a:extLst>
              <a:ext uri="{FF2B5EF4-FFF2-40B4-BE49-F238E27FC236}">
                <a16:creationId xmlns:a16="http://schemas.microsoft.com/office/drawing/2014/main" id="{EDE6E710-5AC5-4971-B0A9-9205B3158246}"/>
              </a:ext>
            </a:extLst>
          </p:cNvPr>
          <p:cNvSpPr>
            <a:spLocks noGrp="1"/>
          </p:cNvSpPr>
          <p:nvPr>
            <p:ph idx="1"/>
          </p:nvPr>
        </p:nvSpPr>
        <p:spPr>
          <a:xfrm>
            <a:off x="838200" y="1300766"/>
            <a:ext cx="10515600" cy="5460642"/>
          </a:xfrm>
        </p:spPr>
        <p:txBody>
          <a:bodyPr>
            <a:normAutofit/>
          </a:bodyPr>
          <a:lstStyle/>
          <a:p>
            <a:pPr algn="just">
              <a:lnSpc>
                <a:spcPct val="150000"/>
              </a:lnSpc>
            </a:pPr>
            <a:r>
              <a:rPr lang="fr-FR" dirty="0"/>
              <a:t>Séparation </a:t>
            </a:r>
            <a:r>
              <a:rPr lang="fr-FR" dirty="0">
                <a:solidFill>
                  <a:srgbClr val="00B0F0"/>
                </a:solidFill>
              </a:rPr>
              <a:t>des particules solide-solide </a:t>
            </a:r>
            <a:r>
              <a:rPr lang="fr-FR" dirty="0"/>
              <a:t>selon la grandeur des particules ou selon le poids spécifique :</a:t>
            </a:r>
          </a:p>
          <a:p>
            <a:pPr lvl="1" algn="just">
              <a:lnSpc>
                <a:spcPct val="150000"/>
              </a:lnSpc>
              <a:buFont typeface="Wingdings" panose="05000000000000000000" pitchFamily="2" charset="2"/>
              <a:buChar char="ü"/>
            </a:pPr>
            <a:r>
              <a:rPr lang="fr-FR" dirty="0"/>
              <a:t>  </a:t>
            </a:r>
            <a:r>
              <a:rPr lang="fr-FR" b="1" i="1" dirty="0"/>
              <a:t>hydraulique (hydrocyclone)</a:t>
            </a:r>
            <a:r>
              <a:rPr lang="fr-FR" dirty="0"/>
              <a:t>: les particules solides sortent par le purgeur et l'eau sort par le débordement;</a:t>
            </a:r>
          </a:p>
          <a:p>
            <a:pPr lvl="1" algn="just">
              <a:lnSpc>
                <a:spcPct val="150000"/>
              </a:lnSpc>
              <a:buFont typeface="Wingdings" panose="05000000000000000000" pitchFamily="2" charset="2"/>
              <a:buChar char="ü"/>
            </a:pPr>
            <a:r>
              <a:rPr lang="fr-FR" b="1" i="1" dirty="0"/>
              <a:t>hydraulique:</a:t>
            </a:r>
            <a:r>
              <a:rPr lang="fr-FR" dirty="0"/>
              <a:t> les particules solides sortent sous forme de suspension concentrée par le fond et l'eau par le débordement;</a:t>
            </a:r>
          </a:p>
          <a:p>
            <a:pPr lvl="1" algn="just">
              <a:lnSpc>
                <a:spcPct val="150000"/>
              </a:lnSpc>
              <a:buFont typeface="Wingdings" panose="05000000000000000000" pitchFamily="2" charset="2"/>
              <a:buChar char="ü"/>
            </a:pPr>
            <a:r>
              <a:rPr lang="fr-FR" b="1" i="1" dirty="0"/>
              <a:t>pneumatique (vanneuse):</a:t>
            </a:r>
            <a:r>
              <a:rPr lang="fr-FR" dirty="0"/>
              <a:t> l'air emporte les particules légères le plus loin possible;</a:t>
            </a:r>
          </a:p>
          <a:p>
            <a:pPr lvl="1" algn="just">
              <a:lnSpc>
                <a:spcPct val="150000"/>
              </a:lnSpc>
              <a:buFont typeface="Wingdings" panose="05000000000000000000" pitchFamily="2" charset="2"/>
              <a:buChar char="ü"/>
            </a:pPr>
            <a:r>
              <a:rPr lang="fr-FR" b="1" i="1" dirty="0"/>
              <a:t>chambres à poussière : </a:t>
            </a:r>
            <a:r>
              <a:rPr lang="fr-FR" dirty="0"/>
              <a:t>la poussière se dépose dans le fond.</a:t>
            </a:r>
          </a:p>
        </p:txBody>
      </p:sp>
      <p:sp>
        <p:nvSpPr>
          <p:cNvPr id="5" name="Espace réservé du numéro de diapositive 4">
            <a:extLst>
              <a:ext uri="{FF2B5EF4-FFF2-40B4-BE49-F238E27FC236}">
                <a16:creationId xmlns:a16="http://schemas.microsoft.com/office/drawing/2014/main" id="{8FF8216A-D9B2-4BD1-B59B-6A1892C3F8F6}"/>
              </a:ext>
            </a:extLst>
          </p:cNvPr>
          <p:cNvSpPr>
            <a:spLocks noGrp="1"/>
          </p:cNvSpPr>
          <p:nvPr>
            <p:ph type="sldNum" sz="quarter" idx="12"/>
          </p:nvPr>
        </p:nvSpPr>
        <p:spPr/>
        <p:txBody>
          <a:bodyPr/>
          <a:lstStyle/>
          <a:p>
            <a:fld id="{166B5B94-2110-4248-B9AF-8BAB714E6DFE}" type="slidenum">
              <a:rPr lang="fr-FR" smtClean="0"/>
              <a:t>38</a:t>
            </a:fld>
            <a:endParaRPr lang="fr-FR"/>
          </a:p>
        </p:txBody>
      </p:sp>
    </p:spTree>
    <p:extLst>
      <p:ext uri="{BB962C8B-B14F-4D97-AF65-F5344CB8AC3E}">
        <p14:creationId xmlns:p14="http://schemas.microsoft.com/office/powerpoint/2010/main" val="22021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9DCD85A-AF16-4AC3-A7B2-B7ACCD53CC4D}"/>
              </a:ext>
            </a:extLst>
          </p:cNvPr>
          <p:cNvPicPr>
            <a:picLocks noChangeAspect="1"/>
          </p:cNvPicPr>
          <p:nvPr/>
        </p:nvPicPr>
        <p:blipFill>
          <a:blip r:embed="rId2"/>
          <a:stretch>
            <a:fillRect/>
          </a:stretch>
        </p:blipFill>
        <p:spPr>
          <a:xfrm>
            <a:off x="6195607" y="0"/>
            <a:ext cx="4764316" cy="6896027"/>
          </a:xfrm>
          <a:prstGeom prst="rect">
            <a:avLst/>
          </a:prstGeom>
        </p:spPr>
      </p:pic>
      <p:sp>
        <p:nvSpPr>
          <p:cNvPr id="5" name="Rectangle 4">
            <a:extLst>
              <a:ext uri="{FF2B5EF4-FFF2-40B4-BE49-F238E27FC236}">
                <a16:creationId xmlns:a16="http://schemas.microsoft.com/office/drawing/2014/main" id="{D2EB00B4-074E-4F52-A78B-9FCFB4342D06}"/>
              </a:ext>
            </a:extLst>
          </p:cNvPr>
          <p:cNvSpPr/>
          <p:nvPr/>
        </p:nvSpPr>
        <p:spPr>
          <a:xfrm>
            <a:off x="-276680" y="282852"/>
            <a:ext cx="3017514" cy="677108"/>
          </a:xfrm>
          <a:prstGeom prst="rect">
            <a:avLst/>
          </a:prstGeom>
        </p:spPr>
        <p:txBody>
          <a:bodyPr wrap="square">
            <a:spAutoFit/>
          </a:bodyPr>
          <a:lstStyle/>
          <a:p>
            <a:pPr marL="906145">
              <a:spcBef>
                <a:spcPts val="40"/>
              </a:spcBef>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Hydrocyclone</a:t>
            </a:r>
            <a:endParaRPr lang="fr-FR" sz="3200" dirty="0">
              <a:latin typeface="Times New Roman" panose="02020603050405020304" pitchFamily="18" charset="0"/>
              <a:ea typeface="Times New Roman" panose="02020603050405020304" pitchFamily="18" charset="0"/>
            </a:endParaRPr>
          </a:p>
          <a:p>
            <a:pPr>
              <a:spcAft>
                <a:spcPts val="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p:txBody>
      </p:sp>
      <p:pic>
        <p:nvPicPr>
          <p:cNvPr id="6" name="Image 5">
            <a:extLst>
              <a:ext uri="{FF2B5EF4-FFF2-40B4-BE49-F238E27FC236}">
                <a16:creationId xmlns:a16="http://schemas.microsoft.com/office/drawing/2014/main" id="{C40B3A49-E88C-46AC-8C54-CA68E464053E}"/>
              </a:ext>
            </a:extLst>
          </p:cNvPr>
          <p:cNvPicPr>
            <a:picLocks noChangeAspect="1"/>
          </p:cNvPicPr>
          <p:nvPr/>
        </p:nvPicPr>
        <p:blipFill>
          <a:blip r:embed="rId3"/>
          <a:stretch>
            <a:fillRect/>
          </a:stretch>
        </p:blipFill>
        <p:spPr>
          <a:xfrm>
            <a:off x="187647" y="959960"/>
            <a:ext cx="2397952" cy="3271626"/>
          </a:xfrm>
          <a:prstGeom prst="rect">
            <a:avLst/>
          </a:prstGeom>
        </p:spPr>
      </p:pic>
      <p:sp>
        <p:nvSpPr>
          <p:cNvPr id="7" name="Rectangle 6">
            <a:extLst>
              <a:ext uri="{FF2B5EF4-FFF2-40B4-BE49-F238E27FC236}">
                <a16:creationId xmlns:a16="http://schemas.microsoft.com/office/drawing/2014/main" id="{D8BBBDD1-1B5C-4A89-97CC-A41DBB21CDA1}"/>
              </a:ext>
            </a:extLst>
          </p:cNvPr>
          <p:cNvSpPr/>
          <p:nvPr/>
        </p:nvSpPr>
        <p:spPr>
          <a:xfrm>
            <a:off x="4403817" y="436740"/>
            <a:ext cx="2688236" cy="369332"/>
          </a:xfrm>
          <a:prstGeom prst="rect">
            <a:avLst/>
          </a:prstGeom>
        </p:spPr>
        <p:txBody>
          <a:bodyPr wrap="none">
            <a:spAutoFit/>
          </a:bodyPr>
          <a:lstStyle/>
          <a:p>
            <a:r>
              <a:rPr lang="fr-FR" b="1" dirty="0"/>
              <a:t>Réservoir à sédimentation</a:t>
            </a:r>
          </a:p>
        </p:txBody>
      </p:sp>
      <p:sp>
        <p:nvSpPr>
          <p:cNvPr id="8" name="Rectangle 7">
            <a:extLst>
              <a:ext uri="{FF2B5EF4-FFF2-40B4-BE49-F238E27FC236}">
                <a16:creationId xmlns:a16="http://schemas.microsoft.com/office/drawing/2014/main" id="{54122999-A44D-49B0-B580-2F7E29CDE6B7}"/>
              </a:ext>
            </a:extLst>
          </p:cNvPr>
          <p:cNvSpPr/>
          <p:nvPr/>
        </p:nvSpPr>
        <p:spPr>
          <a:xfrm>
            <a:off x="4622530" y="2226441"/>
            <a:ext cx="1114472" cy="369332"/>
          </a:xfrm>
          <a:prstGeom prst="rect">
            <a:avLst/>
          </a:prstGeom>
        </p:spPr>
        <p:txBody>
          <a:bodyPr wrap="none">
            <a:spAutoFit/>
          </a:bodyPr>
          <a:lstStyle/>
          <a:p>
            <a:r>
              <a:rPr lang="fr-FR" b="1" dirty="0"/>
              <a:t>Vanneuse</a:t>
            </a:r>
          </a:p>
        </p:txBody>
      </p:sp>
      <p:sp>
        <p:nvSpPr>
          <p:cNvPr id="9" name="Rectangle 8">
            <a:extLst>
              <a:ext uri="{FF2B5EF4-FFF2-40B4-BE49-F238E27FC236}">
                <a16:creationId xmlns:a16="http://schemas.microsoft.com/office/drawing/2014/main" id="{21884C45-766B-459D-A4F5-F1F05D5F52AB}"/>
              </a:ext>
            </a:extLst>
          </p:cNvPr>
          <p:cNvSpPr/>
          <p:nvPr/>
        </p:nvSpPr>
        <p:spPr>
          <a:xfrm>
            <a:off x="10612192" y="3244334"/>
            <a:ext cx="1392162" cy="646331"/>
          </a:xfrm>
          <a:prstGeom prst="rect">
            <a:avLst/>
          </a:prstGeom>
        </p:spPr>
        <p:txBody>
          <a:bodyPr wrap="square">
            <a:spAutoFit/>
          </a:bodyPr>
          <a:lstStyle/>
          <a:p>
            <a:pPr algn="ctr"/>
            <a:r>
              <a:rPr lang="fr-FR" b="1" dirty="0"/>
              <a:t>Chambres à poussière</a:t>
            </a:r>
          </a:p>
        </p:txBody>
      </p:sp>
      <p:sp>
        <p:nvSpPr>
          <p:cNvPr id="10" name="Rectangle 9">
            <a:extLst>
              <a:ext uri="{FF2B5EF4-FFF2-40B4-BE49-F238E27FC236}">
                <a16:creationId xmlns:a16="http://schemas.microsoft.com/office/drawing/2014/main" id="{10B24731-64E0-4C7B-BC6D-442A5EB33A97}"/>
              </a:ext>
            </a:extLst>
          </p:cNvPr>
          <p:cNvSpPr/>
          <p:nvPr/>
        </p:nvSpPr>
        <p:spPr>
          <a:xfrm>
            <a:off x="4147981" y="6051928"/>
            <a:ext cx="1574530" cy="369332"/>
          </a:xfrm>
          <a:prstGeom prst="rect">
            <a:avLst/>
          </a:prstGeom>
        </p:spPr>
        <p:txBody>
          <a:bodyPr wrap="square">
            <a:spAutoFit/>
          </a:bodyPr>
          <a:lstStyle/>
          <a:p>
            <a:r>
              <a:rPr lang="fr-FR" b="1" dirty="0"/>
              <a:t> pneumatique</a:t>
            </a:r>
          </a:p>
        </p:txBody>
      </p:sp>
      <p:sp>
        <p:nvSpPr>
          <p:cNvPr id="3" name="Espace réservé du numéro de diapositive 2">
            <a:extLst>
              <a:ext uri="{FF2B5EF4-FFF2-40B4-BE49-F238E27FC236}">
                <a16:creationId xmlns:a16="http://schemas.microsoft.com/office/drawing/2014/main" id="{5977A9FB-D93E-45CB-942E-2C2246FEDA2A}"/>
              </a:ext>
            </a:extLst>
          </p:cNvPr>
          <p:cNvSpPr>
            <a:spLocks noGrp="1"/>
          </p:cNvSpPr>
          <p:nvPr>
            <p:ph type="sldNum" sz="quarter" idx="12"/>
          </p:nvPr>
        </p:nvSpPr>
        <p:spPr/>
        <p:txBody>
          <a:bodyPr/>
          <a:lstStyle/>
          <a:p>
            <a:fld id="{166B5B94-2110-4248-B9AF-8BAB714E6DFE}" type="slidenum">
              <a:rPr lang="fr-FR" smtClean="0"/>
              <a:t>39</a:t>
            </a:fld>
            <a:endParaRPr lang="fr-FR"/>
          </a:p>
        </p:txBody>
      </p:sp>
    </p:spTree>
    <p:extLst>
      <p:ext uri="{BB962C8B-B14F-4D97-AF65-F5344CB8AC3E}">
        <p14:creationId xmlns:p14="http://schemas.microsoft.com/office/powerpoint/2010/main" val="114653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0F79F-80A1-4634-8388-CDCB132F9538}"/>
              </a:ext>
            </a:extLst>
          </p:cNvPr>
          <p:cNvSpPr>
            <a:spLocks noGrp="1"/>
          </p:cNvSpPr>
          <p:nvPr>
            <p:ph type="title"/>
          </p:nvPr>
        </p:nvSpPr>
        <p:spPr>
          <a:xfrm>
            <a:off x="838200" y="2193925"/>
            <a:ext cx="10515600" cy="1325563"/>
          </a:xfrm>
        </p:spPr>
        <p:txBody>
          <a:bodyPr/>
          <a:lstStyle/>
          <a:p>
            <a:pPr algn="ctr"/>
            <a:r>
              <a:rPr lang="fr-FR" b="1" dirty="0"/>
              <a:t>Caractères généraux des aliments</a:t>
            </a:r>
          </a:p>
        </p:txBody>
      </p:sp>
      <p:sp>
        <p:nvSpPr>
          <p:cNvPr id="4" name="Espace réservé du numéro de diapositive 3">
            <a:extLst>
              <a:ext uri="{FF2B5EF4-FFF2-40B4-BE49-F238E27FC236}">
                <a16:creationId xmlns:a16="http://schemas.microsoft.com/office/drawing/2014/main" id="{F95A1EEC-DB81-4B07-9DB2-CE2F9C4D6F8F}"/>
              </a:ext>
            </a:extLst>
          </p:cNvPr>
          <p:cNvSpPr>
            <a:spLocks noGrp="1"/>
          </p:cNvSpPr>
          <p:nvPr>
            <p:ph type="sldNum" sz="quarter" idx="12"/>
          </p:nvPr>
        </p:nvSpPr>
        <p:spPr/>
        <p:txBody>
          <a:bodyPr/>
          <a:lstStyle/>
          <a:p>
            <a:fld id="{166B5B94-2110-4248-B9AF-8BAB714E6DFE}" type="slidenum">
              <a:rPr lang="fr-FR" smtClean="0"/>
              <a:t>4</a:t>
            </a:fld>
            <a:endParaRPr lang="fr-FR"/>
          </a:p>
        </p:txBody>
      </p:sp>
    </p:spTree>
    <p:extLst>
      <p:ext uri="{BB962C8B-B14F-4D97-AF65-F5344CB8AC3E}">
        <p14:creationId xmlns:p14="http://schemas.microsoft.com/office/powerpoint/2010/main" val="371035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7A8D5C-90E4-4A43-B3CB-D06A0CE4A79E}"/>
              </a:ext>
            </a:extLst>
          </p:cNvPr>
          <p:cNvSpPr>
            <a:spLocks noGrp="1"/>
          </p:cNvSpPr>
          <p:nvPr>
            <p:ph type="title"/>
          </p:nvPr>
        </p:nvSpPr>
        <p:spPr>
          <a:xfrm>
            <a:off x="838200" y="365126"/>
            <a:ext cx="3398949" cy="806852"/>
          </a:xfrm>
        </p:spPr>
        <p:txBody>
          <a:bodyPr>
            <a:normAutofit/>
          </a:bodyPr>
          <a:lstStyle/>
          <a:p>
            <a:r>
              <a:rPr lang="fr-FR" sz="2800" b="1" i="1" dirty="0">
                <a:solidFill>
                  <a:srgbClr val="00B0F0"/>
                </a:solidFill>
              </a:rPr>
              <a:t>4.1.3. Filtration</a:t>
            </a:r>
          </a:p>
        </p:txBody>
      </p:sp>
      <p:sp>
        <p:nvSpPr>
          <p:cNvPr id="3" name="Espace réservé du contenu 2">
            <a:extLst>
              <a:ext uri="{FF2B5EF4-FFF2-40B4-BE49-F238E27FC236}">
                <a16:creationId xmlns:a16="http://schemas.microsoft.com/office/drawing/2014/main" id="{4AC81B17-6610-4681-AFA8-F0E67F4E2DE7}"/>
              </a:ext>
            </a:extLst>
          </p:cNvPr>
          <p:cNvSpPr>
            <a:spLocks noGrp="1"/>
          </p:cNvSpPr>
          <p:nvPr>
            <p:ph idx="1"/>
          </p:nvPr>
        </p:nvSpPr>
        <p:spPr>
          <a:xfrm>
            <a:off x="838200" y="1171978"/>
            <a:ext cx="10515600" cy="5004985"/>
          </a:xfrm>
        </p:spPr>
        <p:txBody>
          <a:bodyPr/>
          <a:lstStyle/>
          <a:p>
            <a:pPr algn="just">
              <a:lnSpc>
                <a:spcPct val="150000"/>
              </a:lnSpc>
            </a:pPr>
            <a:r>
              <a:rPr lang="fr-FR" dirty="0"/>
              <a:t> C’est une séparation solide-liquide à l’aide d’un milieu de filtration poreux.</a:t>
            </a:r>
          </a:p>
          <a:p>
            <a:pPr algn="just">
              <a:lnSpc>
                <a:spcPct val="150000"/>
              </a:lnSpc>
            </a:pPr>
            <a:r>
              <a:rPr lang="fr-FR" dirty="0"/>
              <a:t>On adapte la porosité du milieu de filtration à la grandeur des particules qu’on veut filtrer.</a:t>
            </a:r>
          </a:p>
          <a:p>
            <a:pPr algn="just">
              <a:lnSpc>
                <a:spcPct val="150000"/>
              </a:lnSpc>
            </a:pPr>
            <a:r>
              <a:rPr lang="fr-FR" dirty="0"/>
              <a:t>On peut filtrer en utilisant :</a:t>
            </a:r>
          </a:p>
          <a:p>
            <a:pPr lvl="1" algn="just">
              <a:lnSpc>
                <a:spcPct val="150000"/>
              </a:lnSpc>
              <a:buFont typeface="Wingdings" panose="05000000000000000000" pitchFamily="2" charset="2"/>
              <a:buChar char="ü"/>
            </a:pPr>
            <a:r>
              <a:rPr lang="fr-FR" dirty="0"/>
              <a:t>  la pression,</a:t>
            </a:r>
          </a:p>
          <a:p>
            <a:pPr lvl="1" algn="just">
              <a:lnSpc>
                <a:spcPct val="150000"/>
              </a:lnSpc>
              <a:buFont typeface="Wingdings" panose="05000000000000000000" pitchFamily="2" charset="2"/>
              <a:buChar char="ü"/>
            </a:pPr>
            <a:r>
              <a:rPr lang="fr-FR" dirty="0"/>
              <a:t>  la force de gravité (filtre en papier dans un entonnoir),</a:t>
            </a:r>
          </a:p>
          <a:p>
            <a:pPr algn="just">
              <a:lnSpc>
                <a:spcPct val="150000"/>
              </a:lnSpc>
            </a:pPr>
            <a:endParaRPr lang="fr-FR" dirty="0"/>
          </a:p>
        </p:txBody>
      </p:sp>
      <p:sp>
        <p:nvSpPr>
          <p:cNvPr id="5" name="Espace réservé du numéro de diapositive 4">
            <a:extLst>
              <a:ext uri="{FF2B5EF4-FFF2-40B4-BE49-F238E27FC236}">
                <a16:creationId xmlns:a16="http://schemas.microsoft.com/office/drawing/2014/main" id="{77206E45-9019-40D7-8EA8-5CD1A3C5D246}"/>
              </a:ext>
            </a:extLst>
          </p:cNvPr>
          <p:cNvSpPr>
            <a:spLocks noGrp="1"/>
          </p:cNvSpPr>
          <p:nvPr>
            <p:ph type="sldNum" sz="quarter" idx="12"/>
          </p:nvPr>
        </p:nvSpPr>
        <p:spPr/>
        <p:txBody>
          <a:bodyPr/>
          <a:lstStyle/>
          <a:p>
            <a:fld id="{166B5B94-2110-4248-B9AF-8BAB714E6DFE}" type="slidenum">
              <a:rPr lang="fr-FR" smtClean="0"/>
              <a:t>40</a:t>
            </a:fld>
            <a:endParaRPr lang="fr-FR"/>
          </a:p>
        </p:txBody>
      </p:sp>
    </p:spTree>
    <p:extLst>
      <p:ext uri="{BB962C8B-B14F-4D97-AF65-F5344CB8AC3E}">
        <p14:creationId xmlns:p14="http://schemas.microsoft.com/office/powerpoint/2010/main" val="316603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973F5-73E4-4399-BA2A-C76B497A7389}"/>
              </a:ext>
            </a:extLst>
          </p:cNvPr>
          <p:cNvSpPr>
            <a:spLocks noGrp="1"/>
          </p:cNvSpPr>
          <p:nvPr>
            <p:ph type="title"/>
          </p:nvPr>
        </p:nvSpPr>
        <p:spPr>
          <a:xfrm>
            <a:off x="838200" y="365126"/>
            <a:ext cx="4184561" cy="678064"/>
          </a:xfrm>
        </p:spPr>
        <p:txBody>
          <a:bodyPr>
            <a:normAutofit/>
          </a:bodyPr>
          <a:lstStyle/>
          <a:p>
            <a:r>
              <a:rPr lang="fr-FR" sz="2800" b="1" i="1" dirty="0">
                <a:solidFill>
                  <a:srgbClr val="00B0F0"/>
                </a:solidFill>
              </a:rPr>
              <a:t>4.1.4. Centrifugation</a:t>
            </a:r>
          </a:p>
        </p:txBody>
      </p:sp>
      <p:sp>
        <p:nvSpPr>
          <p:cNvPr id="3" name="Espace réservé du contenu 2">
            <a:extLst>
              <a:ext uri="{FF2B5EF4-FFF2-40B4-BE49-F238E27FC236}">
                <a16:creationId xmlns:a16="http://schemas.microsoft.com/office/drawing/2014/main" id="{4D47EE59-3F6F-470B-ACCC-9979FC100926}"/>
              </a:ext>
            </a:extLst>
          </p:cNvPr>
          <p:cNvSpPr>
            <a:spLocks noGrp="1"/>
          </p:cNvSpPr>
          <p:nvPr>
            <p:ph idx="1"/>
          </p:nvPr>
        </p:nvSpPr>
        <p:spPr>
          <a:xfrm>
            <a:off x="838200" y="1326524"/>
            <a:ext cx="10515600" cy="4850439"/>
          </a:xfrm>
        </p:spPr>
        <p:txBody>
          <a:bodyPr/>
          <a:lstStyle/>
          <a:p>
            <a:pPr algn="just">
              <a:lnSpc>
                <a:spcPct val="150000"/>
              </a:lnSpc>
            </a:pPr>
            <a:r>
              <a:rPr lang="fr-FR" dirty="0"/>
              <a:t>En créant des forces centrifuges, on accélère la sédimentation des particules solides.</a:t>
            </a:r>
          </a:p>
          <a:p>
            <a:pPr algn="just">
              <a:lnSpc>
                <a:spcPct val="150000"/>
              </a:lnSpc>
            </a:pPr>
            <a:r>
              <a:rPr lang="fr-FR" dirty="0"/>
              <a:t>En fait, il ne s’agit pas d’une vraie méthode de séparation; on utilise la centrifugation pour accélérer par </a:t>
            </a:r>
            <a:r>
              <a:rPr lang="fr-FR" b="1" dirty="0"/>
              <a:t>exemple la filtration et la sédimentation. </a:t>
            </a:r>
          </a:p>
          <a:p>
            <a:pPr algn="just">
              <a:lnSpc>
                <a:spcPct val="150000"/>
              </a:lnSpc>
            </a:pPr>
            <a:r>
              <a:rPr lang="fr-FR" dirty="0"/>
              <a:t>Cependant, c'est une technique que l'on utilise fréquemment dans l'industrie alimentaire.</a:t>
            </a:r>
          </a:p>
        </p:txBody>
      </p:sp>
      <p:sp>
        <p:nvSpPr>
          <p:cNvPr id="5" name="Espace réservé du numéro de diapositive 4">
            <a:extLst>
              <a:ext uri="{FF2B5EF4-FFF2-40B4-BE49-F238E27FC236}">
                <a16:creationId xmlns:a16="http://schemas.microsoft.com/office/drawing/2014/main" id="{487F615C-386B-4AB8-B3AD-B61DC97839E9}"/>
              </a:ext>
            </a:extLst>
          </p:cNvPr>
          <p:cNvSpPr>
            <a:spLocks noGrp="1"/>
          </p:cNvSpPr>
          <p:nvPr>
            <p:ph type="sldNum" sz="quarter" idx="12"/>
          </p:nvPr>
        </p:nvSpPr>
        <p:spPr/>
        <p:txBody>
          <a:bodyPr/>
          <a:lstStyle/>
          <a:p>
            <a:fld id="{166B5B94-2110-4248-B9AF-8BAB714E6DFE}" type="slidenum">
              <a:rPr lang="fr-FR" smtClean="0"/>
              <a:t>41</a:t>
            </a:fld>
            <a:endParaRPr lang="fr-FR"/>
          </a:p>
        </p:txBody>
      </p:sp>
    </p:spTree>
    <p:extLst>
      <p:ext uri="{BB962C8B-B14F-4D97-AF65-F5344CB8AC3E}">
        <p14:creationId xmlns:p14="http://schemas.microsoft.com/office/powerpoint/2010/main" val="16723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9.png">
            <a:extLst>
              <a:ext uri="{FF2B5EF4-FFF2-40B4-BE49-F238E27FC236}">
                <a16:creationId xmlns:a16="http://schemas.microsoft.com/office/drawing/2014/main" id="{44670BF0-8F02-41BE-8068-5931B9428665}"/>
              </a:ext>
            </a:extLst>
          </p:cNvPr>
          <p:cNvPicPr/>
          <p:nvPr/>
        </p:nvPicPr>
        <p:blipFill>
          <a:blip r:embed="rId2" cstate="print"/>
          <a:stretch>
            <a:fillRect/>
          </a:stretch>
        </p:blipFill>
        <p:spPr>
          <a:xfrm>
            <a:off x="5581958" y="639212"/>
            <a:ext cx="4914324" cy="4937340"/>
          </a:xfrm>
          <a:prstGeom prst="rect">
            <a:avLst/>
          </a:prstGeom>
        </p:spPr>
      </p:pic>
      <p:sp>
        <p:nvSpPr>
          <p:cNvPr id="5" name="Rectangle 4">
            <a:extLst>
              <a:ext uri="{FF2B5EF4-FFF2-40B4-BE49-F238E27FC236}">
                <a16:creationId xmlns:a16="http://schemas.microsoft.com/office/drawing/2014/main" id="{FF406BAC-F77D-4CF9-AFA6-E54CD6A9188B}"/>
              </a:ext>
            </a:extLst>
          </p:cNvPr>
          <p:cNvSpPr/>
          <p:nvPr/>
        </p:nvSpPr>
        <p:spPr>
          <a:xfrm>
            <a:off x="510861" y="1475802"/>
            <a:ext cx="4228564" cy="2308324"/>
          </a:xfrm>
          <a:prstGeom prst="rect">
            <a:avLst/>
          </a:prstGeom>
        </p:spPr>
        <p:txBody>
          <a:bodyPr wrap="square">
            <a:spAutoFit/>
          </a:bodyPr>
          <a:lstStyle/>
          <a:p>
            <a:r>
              <a:rPr lang="fr-FR" dirty="0"/>
              <a:t>10. Couvercle	</a:t>
            </a:r>
          </a:p>
          <a:p>
            <a:r>
              <a:rPr lang="fr-FR" dirty="0"/>
              <a:t>11. Cyclone à décharge du sédiment	</a:t>
            </a:r>
          </a:p>
          <a:p>
            <a:r>
              <a:rPr lang="fr-FR" dirty="0"/>
              <a:t>12. Moteur	</a:t>
            </a:r>
          </a:p>
          <a:p>
            <a:r>
              <a:rPr lang="fr-FR" dirty="0"/>
              <a:t>13. Frein</a:t>
            </a:r>
          </a:p>
          <a:p>
            <a:r>
              <a:rPr lang="fr-FR" dirty="0"/>
              <a:t>14. Boîte de vitesse </a:t>
            </a:r>
          </a:p>
          <a:p>
            <a:r>
              <a:rPr lang="fr-FR" dirty="0"/>
              <a:t>15. Système d’eau d’opération</a:t>
            </a:r>
          </a:p>
          <a:p>
            <a:r>
              <a:rPr lang="fr-FR" dirty="0"/>
              <a:t>16. Essieu creux</a:t>
            </a:r>
          </a:p>
          <a:p>
            <a:endParaRPr lang="fr-FR" dirty="0"/>
          </a:p>
        </p:txBody>
      </p:sp>
      <p:sp>
        <p:nvSpPr>
          <p:cNvPr id="6" name="Rectangle 5">
            <a:extLst>
              <a:ext uri="{FF2B5EF4-FFF2-40B4-BE49-F238E27FC236}">
                <a16:creationId xmlns:a16="http://schemas.microsoft.com/office/drawing/2014/main" id="{1B995F89-F3CA-4C78-8F12-01CBAE10BB44}"/>
              </a:ext>
            </a:extLst>
          </p:cNvPr>
          <p:cNvSpPr/>
          <p:nvPr/>
        </p:nvSpPr>
        <p:spPr>
          <a:xfrm>
            <a:off x="1047585" y="454546"/>
            <a:ext cx="4089581" cy="523220"/>
          </a:xfrm>
          <a:prstGeom prst="rect">
            <a:avLst/>
          </a:prstGeom>
        </p:spPr>
        <p:txBody>
          <a:bodyPr wrap="none">
            <a:spAutoFit/>
          </a:bodyPr>
          <a:lstStyle/>
          <a:p>
            <a:r>
              <a:rPr lang="fr-FR" sz="2800" b="1" dirty="0"/>
              <a:t>Centrifugeuse hermétique</a:t>
            </a:r>
          </a:p>
        </p:txBody>
      </p:sp>
      <p:sp>
        <p:nvSpPr>
          <p:cNvPr id="3" name="Espace réservé du numéro de diapositive 2">
            <a:extLst>
              <a:ext uri="{FF2B5EF4-FFF2-40B4-BE49-F238E27FC236}">
                <a16:creationId xmlns:a16="http://schemas.microsoft.com/office/drawing/2014/main" id="{60CF4899-4FF9-42D6-A50C-BFD62FFD1587}"/>
              </a:ext>
            </a:extLst>
          </p:cNvPr>
          <p:cNvSpPr>
            <a:spLocks noGrp="1"/>
          </p:cNvSpPr>
          <p:nvPr>
            <p:ph type="sldNum" sz="quarter" idx="12"/>
          </p:nvPr>
        </p:nvSpPr>
        <p:spPr/>
        <p:txBody>
          <a:bodyPr/>
          <a:lstStyle/>
          <a:p>
            <a:fld id="{166B5B94-2110-4248-B9AF-8BAB714E6DFE}" type="slidenum">
              <a:rPr lang="fr-FR" smtClean="0"/>
              <a:t>42</a:t>
            </a:fld>
            <a:endParaRPr lang="fr-FR"/>
          </a:p>
        </p:txBody>
      </p:sp>
    </p:spTree>
    <p:extLst>
      <p:ext uri="{BB962C8B-B14F-4D97-AF65-F5344CB8AC3E}">
        <p14:creationId xmlns:p14="http://schemas.microsoft.com/office/powerpoint/2010/main" val="1343025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AC5123-03AB-49A6-8577-60EF88EED8C8}"/>
              </a:ext>
            </a:extLst>
          </p:cNvPr>
          <p:cNvSpPr>
            <a:spLocks noGrp="1"/>
          </p:cNvSpPr>
          <p:nvPr>
            <p:ph type="title"/>
          </p:nvPr>
        </p:nvSpPr>
        <p:spPr>
          <a:xfrm>
            <a:off x="838200" y="365126"/>
            <a:ext cx="6760335" cy="858368"/>
          </a:xfrm>
        </p:spPr>
        <p:txBody>
          <a:bodyPr>
            <a:normAutofit/>
          </a:bodyPr>
          <a:lstStyle/>
          <a:p>
            <a:r>
              <a:rPr lang="fr-FR" sz="2800" b="1" i="1" dirty="0">
                <a:solidFill>
                  <a:srgbClr val="00B0F0"/>
                </a:solidFill>
              </a:rPr>
              <a:t>4.1.5. </a:t>
            </a:r>
            <a:r>
              <a:rPr lang="en-US" sz="2800" b="1" i="1" dirty="0" err="1">
                <a:solidFill>
                  <a:srgbClr val="00B0F0"/>
                </a:solidFill>
              </a:rPr>
              <a:t>Pressage</a:t>
            </a:r>
            <a:r>
              <a:rPr lang="en-US" sz="2800" b="1" i="1" dirty="0">
                <a:solidFill>
                  <a:srgbClr val="00B0F0"/>
                </a:solidFill>
              </a:rPr>
              <a:t> (</a:t>
            </a:r>
            <a:r>
              <a:rPr lang="en-US" sz="2800" b="1" i="1" dirty="0" err="1">
                <a:solidFill>
                  <a:srgbClr val="00B0F0"/>
                </a:solidFill>
              </a:rPr>
              <a:t>séparation</a:t>
            </a:r>
            <a:r>
              <a:rPr lang="en-US" sz="2800" b="1" i="1" dirty="0">
                <a:solidFill>
                  <a:srgbClr val="00B0F0"/>
                </a:solidFill>
              </a:rPr>
              <a:t> </a:t>
            </a:r>
            <a:r>
              <a:rPr lang="en-US" sz="2800" b="1" i="1" dirty="0" err="1">
                <a:solidFill>
                  <a:srgbClr val="00B0F0"/>
                </a:solidFill>
              </a:rPr>
              <a:t>liquide-solide</a:t>
            </a:r>
            <a:r>
              <a:rPr lang="en-US" sz="2800" b="1" i="1" dirty="0">
                <a:solidFill>
                  <a:srgbClr val="00B0F0"/>
                </a:solidFill>
              </a:rPr>
              <a:t>)</a:t>
            </a:r>
            <a:endParaRPr lang="fr-FR" sz="2800" b="1" i="1" dirty="0">
              <a:solidFill>
                <a:srgbClr val="00B0F0"/>
              </a:solidFill>
            </a:endParaRPr>
          </a:p>
        </p:txBody>
      </p:sp>
      <p:sp>
        <p:nvSpPr>
          <p:cNvPr id="3" name="Espace réservé du contenu 2">
            <a:extLst>
              <a:ext uri="{FF2B5EF4-FFF2-40B4-BE49-F238E27FC236}">
                <a16:creationId xmlns:a16="http://schemas.microsoft.com/office/drawing/2014/main" id="{E37BA46E-6181-40E9-ADFB-1B29682B58FA}"/>
              </a:ext>
            </a:extLst>
          </p:cNvPr>
          <p:cNvSpPr>
            <a:spLocks noGrp="1"/>
          </p:cNvSpPr>
          <p:nvPr>
            <p:ph idx="1"/>
          </p:nvPr>
        </p:nvSpPr>
        <p:spPr>
          <a:xfrm>
            <a:off x="838200" y="1429554"/>
            <a:ext cx="10515600" cy="4945487"/>
          </a:xfrm>
        </p:spPr>
        <p:txBody>
          <a:bodyPr>
            <a:normAutofit/>
          </a:bodyPr>
          <a:lstStyle/>
          <a:p>
            <a:pPr algn="just">
              <a:lnSpc>
                <a:spcPct val="150000"/>
              </a:lnSpc>
            </a:pPr>
            <a:r>
              <a:rPr lang="fr-FR" dirty="0"/>
              <a:t>Quand on a beaucoup de solide et peu de liquide, la pression peut être avantageuse. </a:t>
            </a:r>
          </a:p>
          <a:p>
            <a:pPr algn="just">
              <a:lnSpc>
                <a:spcPct val="150000"/>
              </a:lnSpc>
            </a:pPr>
            <a:r>
              <a:rPr lang="fr-FR" dirty="0"/>
              <a:t>Par exemple on utilise la pression pour l'extraction des jus de pommes et d’autres fruits. </a:t>
            </a:r>
          </a:p>
          <a:p>
            <a:pPr algn="just">
              <a:lnSpc>
                <a:spcPct val="150000"/>
              </a:lnSpc>
            </a:pPr>
            <a:r>
              <a:rPr lang="fr-FR" dirty="0"/>
              <a:t>Quand on applique des pressions élevées, une déformation des cellules peut avoir lieu; dans ce cas on sépare le contenu des cellules des parois cellulaires.</a:t>
            </a:r>
          </a:p>
        </p:txBody>
      </p:sp>
      <p:sp>
        <p:nvSpPr>
          <p:cNvPr id="5" name="Espace réservé du numéro de diapositive 4">
            <a:extLst>
              <a:ext uri="{FF2B5EF4-FFF2-40B4-BE49-F238E27FC236}">
                <a16:creationId xmlns:a16="http://schemas.microsoft.com/office/drawing/2014/main" id="{043978F7-EEA4-4219-9E98-7B2535218753}"/>
              </a:ext>
            </a:extLst>
          </p:cNvPr>
          <p:cNvSpPr>
            <a:spLocks noGrp="1"/>
          </p:cNvSpPr>
          <p:nvPr>
            <p:ph type="sldNum" sz="quarter" idx="12"/>
          </p:nvPr>
        </p:nvSpPr>
        <p:spPr/>
        <p:txBody>
          <a:bodyPr/>
          <a:lstStyle/>
          <a:p>
            <a:fld id="{166B5B94-2110-4248-B9AF-8BAB714E6DFE}" type="slidenum">
              <a:rPr lang="fr-FR" smtClean="0"/>
              <a:t>43</a:t>
            </a:fld>
            <a:endParaRPr lang="fr-FR"/>
          </a:p>
        </p:txBody>
      </p:sp>
    </p:spTree>
    <p:extLst>
      <p:ext uri="{BB962C8B-B14F-4D97-AF65-F5344CB8AC3E}">
        <p14:creationId xmlns:p14="http://schemas.microsoft.com/office/powerpoint/2010/main" val="42892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1ADA4-4DE9-42CA-937A-D634E14D5CB4}"/>
              </a:ext>
            </a:extLst>
          </p:cNvPr>
          <p:cNvSpPr>
            <a:spLocks noGrp="1"/>
          </p:cNvSpPr>
          <p:nvPr>
            <p:ph type="title"/>
          </p:nvPr>
        </p:nvSpPr>
        <p:spPr>
          <a:xfrm>
            <a:off x="838200" y="365126"/>
            <a:ext cx="5257800" cy="948520"/>
          </a:xfrm>
        </p:spPr>
        <p:txBody>
          <a:bodyPr>
            <a:normAutofit/>
          </a:bodyPr>
          <a:lstStyle/>
          <a:p>
            <a:r>
              <a:rPr lang="fr-FR" sz="2800" b="1" i="1" dirty="0">
                <a:solidFill>
                  <a:srgbClr val="00B0F0"/>
                </a:solidFill>
              </a:rPr>
              <a:t>4.1.6. </a:t>
            </a:r>
            <a:r>
              <a:rPr lang="en-US" sz="2800" b="1" i="1" dirty="0" err="1">
                <a:solidFill>
                  <a:srgbClr val="00B0F0"/>
                </a:solidFill>
              </a:rPr>
              <a:t>Séparation</a:t>
            </a:r>
            <a:r>
              <a:rPr lang="en-US" sz="2800" b="1" i="1" dirty="0">
                <a:solidFill>
                  <a:srgbClr val="00B0F0"/>
                </a:solidFill>
              </a:rPr>
              <a:t> par membrane</a:t>
            </a:r>
            <a:endParaRPr lang="fr-FR" sz="2800" b="1" i="1" dirty="0">
              <a:solidFill>
                <a:srgbClr val="00B0F0"/>
              </a:solidFill>
            </a:endParaRPr>
          </a:p>
        </p:txBody>
      </p:sp>
      <p:sp>
        <p:nvSpPr>
          <p:cNvPr id="3" name="Espace réservé du contenu 2">
            <a:extLst>
              <a:ext uri="{FF2B5EF4-FFF2-40B4-BE49-F238E27FC236}">
                <a16:creationId xmlns:a16="http://schemas.microsoft.com/office/drawing/2014/main" id="{1FD45BD4-D45D-4D86-9547-8CD2FD97AA9E}"/>
              </a:ext>
            </a:extLst>
          </p:cNvPr>
          <p:cNvSpPr>
            <a:spLocks noGrp="1"/>
          </p:cNvSpPr>
          <p:nvPr>
            <p:ph idx="1"/>
          </p:nvPr>
        </p:nvSpPr>
        <p:spPr>
          <a:xfrm>
            <a:off x="838200" y="1313646"/>
            <a:ext cx="10515600" cy="5544354"/>
          </a:xfrm>
        </p:spPr>
        <p:txBody>
          <a:bodyPr>
            <a:normAutofit/>
          </a:bodyPr>
          <a:lstStyle/>
          <a:p>
            <a:pPr algn="just">
              <a:lnSpc>
                <a:spcPct val="150000"/>
              </a:lnSpc>
            </a:pPr>
            <a:r>
              <a:rPr lang="fr-FR" dirty="0"/>
              <a:t>La technologie de séparation par membrane (filtres) est appliquée au niveau moléculaire ou </a:t>
            </a:r>
            <a:r>
              <a:rPr lang="fr-FR" dirty="0" err="1"/>
              <a:t>ionaire</a:t>
            </a:r>
            <a:r>
              <a:rPr lang="fr-FR" dirty="0"/>
              <a:t>.</a:t>
            </a:r>
          </a:p>
          <a:p>
            <a:pPr marL="457200" lvl="1" indent="0" algn="just">
              <a:lnSpc>
                <a:spcPct val="150000"/>
              </a:lnSpc>
              <a:buNone/>
            </a:pPr>
            <a:endParaRPr lang="fr-FR" dirty="0"/>
          </a:p>
          <a:p>
            <a:pPr lvl="1" algn="just">
              <a:lnSpc>
                <a:spcPct val="150000"/>
              </a:lnSpc>
              <a:buFont typeface="Wingdings" panose="05000000000000000000" pitchFamily="2" charset="2"/>
              <a:buChar char="ü"/>
            </a:pPr>
            <a:endParaRPr lang="fr-FR" dirty="0"/>
          </a:p>
          <a:p>
            <a:pPr algn="just">
              <a:lnSpc>
                <a:spcPct val="150000"/>
              </a:lnSpc>
            </a:pPr>
            <a:endParaRPr lang="fr-FR" dirty="0"/>
          </a:p>
        </p:txBody>
      </p:sp>
      <p:sp>
        <p:nvSpPr>
          <p:cNvPr id="5" name="Espace réservé du numéro de diapositive 4">
            <a:extLst>
              <a:ext uri="{FF2B5EF4-FFF2-40B4-BE49-F238E27FC236}">
                <a16:creationId xmlns:a16="http://schemas.microsoft.com/office/drawing/2014/main" id="{C7DFC268-61E3-4F08-8AF5-A2F721421724}"/>
              </a:ext>
            </a:extLst>
          </p:cNvPr>
          <p:cNvSpPr>
            <a:spLocks noGrp="1"/>
          </p:cNvSpPr>
          <p:nvPr>
            <p:ph type="sldNum" sz="quarter" idx="12"/>
          </p:nvPr>
        </p:nvSpPr>
        <p:spPr/>
        <p:txBody>
          <a:bodyPr/>
          <a:lstStyle/>
          <a:p>
            <a:fld id="{166B5B94-2110-4248-B9AF-8BAB714E6DFE}" type="slidenum">
              <a:rPr lang="fr-FR" smtClean="0"/>
              <a:t>44</a:t>
            </a:fld>
            <a:endParaRPr lang="fr-FR"/>
          </a:p>
        </p:txBody>
      </p:sp>
      <p:sp>
        <p:nvSpPr>
          <p:cNvPr id="6" name="Titre 1">
            <a:extLst>
              <a:ext uri="{FF2B5EF4-FFF2-40B4-BE49-F238E27FC236}">
                <a16:creationId xmlns:a16="http://schemas.microsoft.com/office/drawing/2014/main" id="{81813934-26B4-4A1F-B5CA-612581776C61}"/>
              </a:ext>
            </a:extLst>
          </p:cNvPr>
          <p:cNvSpPr txBox="1">
            <a:spLocks/>
          </p:cNvSpPr>
          <p:nvPr/>
        </p:nvSpPr>
        <p:spPr>
          <a:xfrm>
            <a:off x="838200" y="25094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a:solidFill>
                  <a:srgbClr val="00B0F0"/>
                </a:solidFill>
              </a:rPr>
              <a:t>4.2.Méthodes de séparation à l’aide de transfert de chaleur</a:t>
            </a:r>
            <a:endParaRPr lang="fr-FR" sz="2800" b="1" dirty="0">
              <a:solidFill>
                <a:srgbClr val="00B0F0"/>
              </a:solidFill>
            </a:endParaRPr>
          </a:p>
        </p:txBody>
      </p:sp>
      <p:sp>
        <p:nvSpPr>
          <p:cNvPr id="7" name="Espace réservé du contenu 2">
            <a:extLst>
              <a:ext uri="{FF2B5EF4-FFF2-40B4-BE49-F238E27FC236}">
                <a16:creationId xmlns:a16="http://schemas.microsoft.com/office/drawing/2014/main" id="{AA2ADC5C-DC64-4051-ADEA-FE42078D931C}"/>
              </a:ext>
            </a:extLst>
          </p:cNvPr>
          <p:cNvSpPr txBox="1">
            <a:spLocks/>
          </p:cNvSpPr>
          <p:nvPr/>
        </p:nvSpPr>
        <p:spPr>
          <a:xfrm>
            <a:off x="838200" y="3834997"/>
            <a:ext cx="10515600" cy="2341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fr-FR" b="1" dirty="0"/>
              <a:t>Évaporation et concentration</a:t>
            </a:r>
            <a:r>
              <a:rPr lang="fr-FR" dirty="0"/>
              <a:t> (séparation solide dissout du solvant liquide): Par exemple, pour la fabrication du lait concentré, et la purée de tomates.</a:t>
            </a:r>
          </a:p>
        </p:txBody>
      </p:sp>
    </p:spTree>
    <p:extLst>
      <p:ext uri="{BB962C8B-B14F-4D97-AF65-F5344CB8AC3E}">
        <p14:creationId xmlns:p14="http://schemas.microsoft.com/office/powerpoint/2010/main" val="116114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C923B4-E50B-406D-8EC0-B75819719565}"/>
              </a:ext>
            </a:extLst>
          </p:cNvPr>
          <p:cNvSpPr>
            <a:spLocks noGrp="1"/>
          </p:cNvSpPr>
          <p:nvPr>
            <p:ph idx="1"/>
          </p:nvPr>
        </p:nvSpPr>
        <p:spPr>
          <a:xfrm>
            <a:off x="838200" y="280160"/>
            <a:ext cx="10515600" cy="2488798"/>
          </a:xfrm>
        </p:spPr>
        <p:txBody>
          <a:bodyPr>
            <a:normAutofit lnSpcReduction="10000"/>
          </a:bodyPr>
          <a:lstStyle/>
          <a:p>
            <a:pPr algn="just">
              <a:lnSpc>
                <a:spcPct val="150000"/>
              </a:lnSpc>
            </a:pPr>
            <a:r>
              <a:rPr lang="fr-FR" b="1" dirty="0"/>
              <a:t>Séchage (séparation solide-liquide): </a:t>
            </a:r>
            <a:r>
              <a:rPr lang="fr-FR" dirty="0"/>
              <a:t>Le but du séchage est d'obtenir la matière solide pour avoir une plus longue durée de conservation et des produits qui sont plus faciles à emballer, avec un transport bon marché. </a:t>
            </a:r>
          </a:p>
        </p:txBody>
      </p:sp>
      <p:sp>
        <p:nvSpPr>
          <p:cNvPr id="5" name="Espace réservé du numéro de diapositive 4">
            <a:extLst>
              <a:ext uri="{FF2B5EF4-FFF2-40B4-BE49-F238E27FC236}">
                <a16:creationId xmlns:a16="http://schemas.microsoft.com/office/drawing/2014/main" id="{C449D86C-02D2-47C6-A45D-45A576FEFF08}"/>
              </a:ext>
            </a:extLst>
          </p:cNvPr>
          <p:cNvSpPr>
            <a:spLocks noGrp="1"/>
          </p:cNvSpPr>
          <p:nvPr>
            <p:ph type="sldNum" sz="quarter" idx="12"/>
          </p:nvPr>
        </p:nvSpPr>
        <p:spPr/>
        <p:txBody>
          <a:bodyPr/>
          <a:lstStyle/>
          <a:p>
            <a:fld id="{166B5B94-2110-4248-B9AF-8BAB714E6DFE}" type="slidenum">
              <a:rPr lang="fr-FR" smtClean="0"/>
              <a:t>45</a:t>
            </a:fld>
            <a:endParaRPr lang="fr-FR"/>
          </a:p>
        </p:txBody>
      </p:sp>
      <p:sp>
        <p:nvSpPr>
          <p:cNvPr id="7" name="Espace réservé du contenu 2">
            <a:extLst>
              <a:ext uri="{FF2B5EF4-FFF2-40B4-BE49-F238E27FC236}">
                <a16:creationId xmlns:a16="http://schemas.microsoft.com/office/drawing/2014/main" id="{67C1CC1E-C22E-4899-A15C-2397D75EC4A1}"/>
              </a:ext>
            </a:extLst>
          </p:cNvPr>
          <p:cNvSpPr txBox="1">
            <a:spLocks/>
          </p:cNvSpPr>
          <p:nvPr/>
        </p:nvSpPr>
        <p:spPr>
          <a:xfrm>
            <a:off x="838200" y="2794716"/>
            <a:ext cx="10515600" cy="3587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fr-FR" b="1" dirty="0"/>
              <a:t>Cristallisation</a:t>
            </a:r>
            <a:r>
              <a:rPr lang="fr-FR" dirty="0"/>
              <a:t> </a:t>
            </a:r>
            <a:r>
              <a:rPr lang="fr-FR" b="1" dirty="0"/>
              <a:t>(séparation solide-liquide par retrait de chaleur)</a:t>
            </a:r>
            <a:r>
              <a:rPr lang="fr-FR" dirty="0"/>
              <a:t>: C'est rarement appliqué dans l’industrie alimentaire, sauf la sucrerie.</a:t>
            </a:r>
          </a:p>
          <a:p>
            <a:pPr algn="just">
              <a:lnSpc>
                <a:spcPct val="150000"/>
              </a:lnSpc>
            </a:pPr>
            <a:r>
              <a:rPr lang="fr-FR" b="1" dirty="0"/>
              <a:t>Distillation (séparation liquide-liquide)</a:t>
            </a:r>
            <a:r>
              <a:rPr lang="fr-FR" dirty="0"/>
              <a:t>: La distillation ne sera pas traitée en détail. On l'applique pour la purification des substances volatiles comme les arômes, les alcools, etc.</a:t>
            </a:r>
          </a:p>
          <a:p>
            <a:pPr marL="0" indent="0" algn="just">
              <a:lnSpc>
                <a:spcPct val="150000"/>
              </a:lnSpc>
              <a:buNone/>
            </a:pPr>
            <a:endParaRPr lang="fr-FR" dirty="0"/>
          </a:p>
        </p:txBody>
      </p:sp>
    </p:spTree>
    <p:extLst>
      <p:ext uri="{BB962C8B-B14F-4D97-AF65-F5344CB8AC3E}">
        <p14:creationId xmlns:p14="http://schemas.microsoft.com/office/powerpoint/2010/main" val="154780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1BB7FD-33A7-4531-97AE-EF170337923D}"/>
              </a:ext>
            </a:extLst>
          </p:cNvPr>
          <p:cNvSpPr>
            <a:spLocks noGrp="1"/>
          </p:cNvSpPr>
          <p:nvPr>
            <p:ph idx="1"/>
          </p:nvPr>
        </p:nvSpPr>
        <p:spPr>
          <a:xfrm>
            <a:off x="838200" y="231820"/>
            <a:ext cx="10515600" cy="5996659"/>
          </a:xfrm>
        </p:spPr>
        <p:txBody>
          <a:bodyPr>
            <a:normAutofit/>
          </a:bodyPr>
          <a:lstStyle/>
          <a:p>
            <a:pPr algn="just">
              <a:lnSpc>
                <a:spcPct val="150000"/>
              </a:lnSpc>
            </a:pPr>
            <a:r>
              <a:rPr lang="fr-FR" b="1" dirty="0"/>
              <a:t>Condensation (séparation gaz-gaz): </a:t>
            </a:r>
            <a:r>
              <a:rPr lang="fr-FR" dirty="0"/>
              <a:t>La condensation ne sera pas traitée en détail. Comme la distillation, on l'applique pour la purification des substances volatiles comme les arômes, etc.</a:t>
            </a:r>
          </a:p>
          <a:p>
            <a:pPr algn="just">
              <a:lnSpc>
                <a:spcPct val="150000"/>
              </a:lnSpc>
            </a:pPr>
            <a:endParaRPr lang="fr-FR" dirty="0"/>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0AC12CA9-5737-441B-BC5A-4385262F4292}"/>
              </a:ext>
            </a:extLst>
          </p:cNvPr>
          <p:cNvSpPr>
            <a:spLocks noGrp="1"/>
          </p:cNvSpPr>
          <p:nvPr>
            <p:ph type="sldNum" sz="quarter" idx="12"/>
          </p:nvPr>
        </p:nvSpPr>
        <p:spPr/>
        <p:txBody>
          <a:bodyPr/>
          <a:lstStyle/>
          <a:p>
            <a:fld id="{166B5B94-2110-4248-B9AF-8BAB714E6DFE}" type="slidenum">
              <a:rPr lang="fr-FR" smtClean="0"/>
              <a:t>46</a:t>
            </a:fld>
            <a:endParaRPr lang="fr-FR"/>
          </a:p>
        </p:txBody>
      </p:sp>
      <p:sp>
        <p:nvSpPr>
          <p:cNvPr id="5" name="Espace réservé du contenu 2">
            <a:extLst>
              <a:ext uri="{FF2B5EF4-FFF2-40B4-BE49-F238E27FC236}">
                <a16:creationId xmlns:a16="http://schemas.microsoft.com/office/drawing/2014/main" id="{365AE8D8-4E2D-4168-BF98-BE7534FC140E}"/>
              </a:ext>
            </a:extLst>
          </p:cNvPr>
          <p:cNvSpPr txBox="1">
            <a:spLocks/>
          </p:cNvSpPr>
          <p:nvPr/>
        </p:nvSpPr>
        <p:spPr>
          <a:xfrm>
            <a:off x="709410" y="2279561"/>
            <a:ext cx="10765665" cy="3438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fr-FR" b="1" dirty="0"/>
              <a:t>Extraction (Séparation d’une matière bien soluble d’une matière peu soluble à l’aide d’un solvant):</a:t>
            </a:r>
          </a:p>
          <a:p>
            <a:pPr lvl="1" algn="just">
              <a:lnSpc>
                <a:spcPct val="150000"/>
              </a:lnSpc>
              <a:buFont typeface="Wingdings" panose="05000000000000000000" pitchFamily="2" charset="2"/>
              <a:buChar char="Ø"/>
            </a:pPr>
            <a:r>
              <a:rPr lang="fr-FR" sz="2800" dirty="0"/>
              <a:t>C'est une opération appliquée pour la préparation de l'extrait de café, pour l'extraction d’huile d'arachide ou de palme, et pour l'extraction de sucre à partir des cannes. </a:t>
            </a:r>
          </a:p>
          <a:p>
            <a:pPr algn="just">
              <a:lnSpc>
                <a:spcPct val="150000"/>
              </a:lnSpc>
            </a:pPr>
            <a:endParaRPr lang="fr-FR" dirty="0"/>
          </a:p>
        </p:txBody>
      </p:sp>
    </p:spTree>
    <p:extLst>
      <p:ext uri="{BB962C8B-B14F-4D97-AF65-F5344CB8AC3E}">
        <p14:creationId xmlns:p14="http://schemas.microsoft.com/office/powerpoint/2010/main" val="201658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64AAC4-A3F4-4DDF-863F-C806DF4E9B23}"/>
              </a:ext>
            </a:extLst>
          </p:cNvPr>
          <p:cNvSpPr>
            <a:spLocks noGrp="1"/>
          </p:cNvSpPr>
          <p:nvPr>
            <p:ph type="title"/>
          </p:nvPr>
        </p:nvSpPr>
        <p:spPr/>
        <p:txBody>
          <a:bodyPr>
            <a:normAutofit/>
          </a:bodyPr>
          <a:lstStyle/>
          <a:p>
            <a:r>
              <a:rPr lang="fr-FR" sz="4000" dirty="0">
                <a:solidFill>
                  <a:srgbClr val="00B0F0"/>
                </a:solidFill>
              </a:rPr>
              <a:t>5. La réduction de taille des matières</a:t>
            </a:r>
          </a:p>
        </p:txBody>
      </p:sp>
      <p:sp>
        <p:nvSpPr>
          <p:cNvPr id="3" name="Espace réservé du contenu 2">
            <a:extLst>
              <a:ext uri="{FF2B5EF4-FFF2-40B4-BE49-F238E27FC236}">
                <a16:creationId xmlns:a16="http://schemas.microsoft.com/office/drawing/2014/main" id="{194469D7-8958-43F6-8EFC-C9488A38B5A6}"/>
              </a:ext>
            </a:extLst>
          </p:cNvPr>
          <p:cNvSpPr>
            <a:spLocks noGrp="1"/>
          </p:cNvSpPr>
          <p:nvPr>
            <p:ph idx="1"/>
          </p:nvPr>
        </p:nvSpPr>
        <p:spPr>
          <a:xfrm>
            <a:off x="838200" y="1825625"/>
            <a:ext cx="10515600" cy="4858510"/>
          </a:xfrm>
        </p:spPr>
        <p:txBody>
          <a:bodyPr>
            <a:normAutofit/>
          </a:bodyPr>
          <a:lstStyle/>
          <a:p>
            <a:pPr algn="just">
              <a:lnSpc>
                <a:spcPct val="150000"/>
              </a:lnSpc>
            </a:pPr>
            <a:r>
              <a:rPr lang="fr-FR" dirty="0"/>
              <a:t>La plupart des aliments et des ingrédients alimentaires sont hétérogènes et contiennent des particules de tailles diverses. </a:t>
            </a:r>
          </a:p>
          <a:p>
            <a:pPr algn="just">
              <a:lnSpc>
                <a:spcPct val="150000"/>
              </a:lnSpc>
            </a:pPr>
            <a:r>
              <a:rPr lang="fr-FR" dirty="0"/>
              <a:t>La réduction de taille des matières est pratiquée pour de nombreuses raisons. Par exemple :</a:t>
            </a:r>
          </a:p>
          <a:p>
            <a:pPr lvl="1" algn="just">
              <a:lnSpc>
                <a:spcPct val="150000"/>
              </a:lnSpc>
              <a:buFont typeface="Wingdings" panose="05000000000000000000" pitchFamily="2" charset="2"/>
              <a:buChar char="Ø"/>
            </a:pPr>
            <a:r>
              <a:rPr lang="fr-FR" dirty="0"/>
              <a:t>les dimensions de la matière ne conviennent pas à la consommation.</a:t>
            </a:r>
          </a:p>
          <a:p>
            <a:pPr lvl="1" algn="just">
              <a:lnSpc>
                <a:spcPct val="150000"/>
              </a:lnSpc>
              <a:buFont typeface="Wingdings" panose="05000000000000000000" pitchFamily="2" charset="2"/>
              <a:buChar char="Ø"/>
            </a:pPr>
            <a:r>
              <a:rPr lang="fr-FR" dirty="0"/>
              <a:t>pour obtenir un produit homogène, on le réduit en petits morceaux ou en pâte ou en émulsion</a:t>
            </a:r>
          </a:p>
        </p:txBody>
      </p:sp>
      <p:sp>
        <p:nvSpPr>
          <p:cNvPr id="5" name="Espace réservé du numéro de diapositive 4">
            <a:extLst>
              <a:ext uri="{FF2B5EF4-FFF2-40B4-BE49-F238E27FC236}">
                <a16:creationId xmlns:a16="http://schemas.microsoft.com/office/drawing/2014/main" id="{830B37F0-6C59-4FEA-BAC4-2424063CD148}"/>
              </a:ext>
            </a:extLst>
          </p:cNvPr>
          <p:cNvSpPr>
            <a:spLocks noGrp="1"/>
          </p:cNvSpPr>
          <p:nvPr>
            <p:ph type="sldNum" sz="quarter" idx="12"/>
          </p:nvPr>
        </p:nvSpPr>
        <p:spPr/>
        <p:txBody>
          <a:bodyPr/>
          <a:lstStyle/>
          <a:p>
            <a:fld id="{166B5B94-2110-4248-B9AF-8BAB714E6DFE}" type="slidenum">
              <a:rPr lang="fr-FR" smtClean="0"/>
              <a:t>47</a:t>
            </a:fld>
            <a:endParaRPr lang="fr-FR"/>
          </a:p>
        </p:txBody>
      </p:sp>
    </p:spTree>
    <p:extLst>
      <p:ext uri="{BB962C8B-B14F-4D97-AF65-F5344CB8AC3E}">
        <p14:creationId xmlns:p14="http://schemas.microsoft.com/office/powerpoint/2010/main" val="6673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B66277-B4E2-453F-91AA-9C00AA087820}"/>
              </a:ext>
            </a:extLst>
          </p:cNvPr>
          <p:cNvSpPr>
            <a:spLocks noGrp="1"/>
          </p:cNvSpPr>
          <p:nvPr>
            <p:ph idx="1"/>
          </p:nvPr>
        </p:nvSpPr>
        <p:spPr>
          <a:xfrm>
            <a:off x="838200" y="412124"/>
            <a:ext cx="10515600" cy="1403797"/>
          </a:xfrm>
        </p:spPr>
        <p:txBody>
          <a:bodyPr/>
          <a:lstStyle/>
          <a:p>
            <a:pPr lvl="1" algn="just">
              <a:lnSpc>
                <a:spcPct val="150000"/>
              </a:lnSpc>
              <a:buFont typeface="Wingdings" panose="05000000000000000000" pitchFamily="2" charset="2"/>
              <a:buChar char="Ø"/>
            </a:pPr>
            <a:r>
              <a:rPr lang="fr-FR" dirty="0"/>
              <a:t>pour mieux mélanger avec d'autres ingrédients</a:t>
            </a:r>
          </a:p>
          <a:p>
            <a:pPr lvl="1" algn="just">
              <a:lnSpc>
                <a:spcPct val="150000"/>
              </a:lnSpc>
              <a:buFont typeface="Wingdings" panose="05000000000000000000" pitchFamily="2" charset="2"/>
              <a:buChar char="Ø"/>
            </a:pPr>
            <a:r>
              <a:rPr lang="fr-FR" dirty="0"/>
              <a:t>pour mieux faire l'extraction, etc.</a:t>
            </a:r>
          </a:p>
          <a:p>
            <a:pPr marL="342900" lvl="1" indent="-342900" algn="just">
              <a:lnSpc>
                <a:spcPct val="150000"/>
              </a:lnSpc>
            </a:pPr>
            <a:endParaRPr lang="fr-FR" dirty="0"/>
          </a:p>
        </p:txBody>
      </p:sp>
      <p:grpSp>
        <p:nvGrpSpPr>
          <p:cNvPr id="6" name="Groupe 5">
            <a:extLst>
              <a:ext uri="{FF2B5EF4-FFF2-40B4-BE49-F238E27FC236}">
                <a16:creationId xmlns:a16="http://schemas.microsoft.com/office/drawing/2014/main" id="{69EDE196-4E23-4E93-9A5B-59F027006EE3}"/>
              </a:ext>
            </a:extLst>
          </p:cNvPr>
          <p:cNvGrpSpPr/>
          <p:nvPr/>
        </p:nvGrpSpPr>
        <p:grpSpPr>
          <a:xfrm>
            <a:off x="1065616" y="2075949"/>
            <a:ext cx="3841207" cy="4346014"/>
            <a:chOff x="1065616" y="2075949"/>
            <a:chExt cx="3841207" cy="4346014"/>
          </a:xfrm>
        </p:grpSpPr>
        <p:pic>
          <p:nvPicPr>
            <p:cNvPr id="4" name="Image 3">
              <a:extLst>
                <a:ext uri="{FF2B5EF4-FFF2-40B4-BE49-F238E27FC236}">
                  <a16:creationId xmlns:a16="http://schemas.microsoft.com/office/drawing/2014/main" id="{5176C98E-9C33-4052-B726-7BC6D9E0F962}"/>
                </a:ext>
              </a:extLst>
            </p:cNvPr>
            <p:cNvPicPr>
              <a:picLocks noChangeAspect="1"/>
            </p:cNvPicPr>
            <p:nvPr/>
          </p:nvPicPr>
          <p:blipFill>
            <a:blip r:embed="rId2"/>
            <a:stretch>
              <a:fillRect/>
            </a:stretch>
          </p:blipFill>
          <p:spPr>
            <a:xfrm>
              <a:off x="1065616" y="2075949"/>
              <a:ext cx="1754857" cy="4346014"/>
            </a:xfrm>
            <a:prstGeom prst="rect">
              <a:avLst/>
            </a:prstGeom>
          </p:spPr>
        </p:pic>
        <p:sp>
          <p:nvSpPr>
            <p:cNvPr id="5" name="Rectangle 4">
              <a:extLst>
                <a:ext uri="{FF2B5EF4-FFF2-40B4-BE49-F238E27FC236}">
                  <a16:creationId xmlns:a16="http://schemas.microsoft.com/office/drawing/2014/main" id="{E8B98A66-23E7-47DB-BD47-70F6EE7AD403}"/>
                </a:ext>
              </a:extLst>
            </p:cNvPr>
            <p:cNvSpPr/>
            <p:nvPr/>
          </p:nvSpPr>
          <p:spPr>
            <a:xfrm>
              <a:off x="2967831" y="3429000"/>
              <a:ext cx="1938992" cy="369332"/>
            </a:xfrm>
            <a:prstGeom prst="rect">
              <a:avLst/>
            </a:prstGeom>
          </p:spPr>
          <p:txBody>
            <a:bodyPr wrap="none">
              <a:spAutoFit/>
            </a:bodyPr>
            <a:lstStyle/>
            <a:p>
              <a:r>
                <a:rPr lang="fr-FR" b="1" dirty="0"/>
                <a:t>Moulin à cylindres</a:t>
              </a:r>
            </a:p>
          </p:txBody>
        </p:sp>
      </p:grpSp>
      <p:grpSp>
        <p:nvGrpSpPr>
          <p:cNvPr id="204" name="Groupe 203">
            <a:extLst>
              <a:ext uri="{FF2B5EF4-FFF2-40B4-BE49-F238E27FC236}">
                <a16:creationId xmlns:a16="http://schemas.microsoft.com/office/drawing/2014/main" id="{A922F488-4126-4BFA-A8B8-7E321CB9575F}"/>
              </a:ext>
            </a:extLst>
          </p:cNvPr>
          <p:cNvGrpSpPr/>
          <p:nvPr/>
        </p:nvGrpSpPr>
        <p:grpSpPr>
          <a:xfrm>
            <a:off x="6451371" y="1918952"/>
            <a:ext cx="5100977" cy="4121240"/>
            <a:chOff x="6451371" y="1918952"/>
            <a:chExt cx="5100977" cy="4121240"/>
          </a:xfrm>
        </p:grpSpPr>
        <p:grpSp>
          <p:nvGrpSpPr>
            <p:cNvPr id="106" name="Group 2764">
              <a:extLst>
                <a:ext uri="{FF2B5EF4-FFF2-40B4-BE49-F238E27FC236}">
                  <a16:creationId xmlns:a16="http://schemas.microsoft.com/office/drawing/2014/main" id="{BE180A05-32F9-4A0E-9FA7-658BADEBE3A1}"/>
                </a:ext>
              </a:extLst>
            </p:cNvPr>
            <p:cNvGrpSpPr>
              <a:grpSpLocks/>
            </p:cNvGrpSpPr>
            <p:nvPr/>
          </p:nvGrpSpPr>
          <p:grpSpPr bwMode="auto">
            <a:xfrm>
              <a:off x="8153447" y="1918952"/>
              <a:ext cx="3398901" cy="4121240"/>
              <a:chOff x="0" y="0"/>
              <a:chExt cx="3538" cy="4148"/>
            </a:xfrm>
          </p:grpSpPr>
          <p:pic>
            <p:nvPicPr>
              <p:cNvPr id="107" name="Picture 2860">
                <a:extLst>
                  <a:ext uri="{FF2B5EF4-FFF2-40B4-BE49-F238E27FC236}">
                    <a16:creationId xmlns:a16="http://schemas.microsoft.com/office/drawing/2014/main" id="{DEB3A556-9366-4556-8C92-10391E4A8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 y="236"/>
                <a:ext cx="2032" cy="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859">
                <a:extLst>
                  <a:ext uri="{FF2B5EF4-FFF2-40B4-BE49-F238E27FC236}">
                    <a16:creationId xmlns:a16="http://schemas.microsoft.com/office/drawing/2014/main" id="{E5ACD8CB-2995-4947-84D3-1A47CBF27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 y="1879"/>
                <a:ext cx="18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Freeform 2858">
                <a:extLst>
                  <a:ext uri="{FF2B5EF4-FFF2-40B4-BE49-F238E27FC236}">
                    <a16:creationId xmlns:a16="http://schemas.microsoft.com/office/drawing/2014/main" id="{816D23D1-4A89-420F-B057-0D5C777A03B9}"/>
                  </a:ext>
                </a:extLst>
              </p:cNvPr>
              <p:cNvSpPr>
                <a:spLocks/>
              </p:cNvSpPr>
              <p:nvPr/>
            </p:nvSpPr>
            <p:spPr bwMode="auto">
              <a:xfrm>
                <a:off x="1264" y="1945"/>
                <a:ext cx="20" cy="35"/>
              </a:xfrm>
              <a:custGeom>
                <a:avLst/>
                <a:gdLst>
                  <a:gd name="T0" fmla="+- 0 1284 1264"/>
                  <a:gd name="T1" fmla="*/ T0 w 20"/>
                  <a:gd name="T2" fmla="+- 0 1945 1945"/>
                  <a:gd name="T3" fmla="*/ 1945 h 35"/>
                  <a:gd name="T4" fmla="+- 0 1268 1264"/>
                  <a:gd name="T5" fmla="*/ T4 w 20"/>
                  <a:gd name="T6" fmla="+- 0 1945 1945"/>
                  <a:gd name="T7" fmla="*/ 1945 h 35"/>
                  <a:gd name="T8" fmla="+- 0 1264 1264"/>
                  <a:gd name="T9" fmla="*/ T8 w 20"/>
                  <a:gd name="T10" fmla="+- 0 1964 1945"/>
                  <a:gd name="T11" fmla="*/ 1964 h 35"/>
                  <a:gd name="T12" fmla="+- 0 1264 1264"/>
                  <a:gd name="T13" fmla="*/ T12 w 20"/>
                  <a:gd name="T14" fmla="+- 0 1980 1945"/>
                  <a:gd name="T15" fmla="*/ 1980 h 35"/>
                  <a:gd name="T16" fmla="+- 0 1280 1264"/>
                  <a:gd name="T17" fmla="*/ T16 w 20"/>
                  <a:gd name="T18" fmla="+- 0 1980 1945"/>
                  <a:gd name="T19" fmla="*/ 1980 h 35"/>
                  <a:gd name="T20" fmla="+- 0 1284 1264"/>
                  <a:gd name="T21" fmla="*/ T20 w 20"/>
                  <a:gd name="T22" fmla="+- 0 1961 1945"/>
                  <a:gd name="T23" fmla="*/ 1961 h 35"/>
                  <a:gd name="T24" fmla="+- 0 1284 1264"/>
                  <a:gd name="T25" fmla="*/ T24 w 20"/>
                  <a:gd name="T26" fmla="+- 0 1945 1945"/>
                  <a:gd name="T27" fmla="*/ 1945 h 35"/>
                </a:gdLst>
                <a:ahLst/>
                <a:cxnLst>
                  <a:cxn ang="0">
                    <a:pos x="T1" y="T3"/>
                  </a:cxn>
                  <a:cxn ang="0">
                    <a:pos x="T5" y="T7"/>
                  </a:cxn>
                  <a:cxn ang="0">
                    <a:pos x="T9" y="T11"/>
                  </a:cxn>
                  <a:cxn ang="0">
                    <a:pos x="T13" y="T15"/>
                  </a:cxn>
                  <a:cxn ang="0">
                    <a:pos x="T17" y="T19"/>
                  </a:cxn>
                  <a:cxn ang="0">
                    <a:pos x="T21" y="T23"/>
                  </a:cxn>
                  <a:cxn ang="0">
                    <a:pos x="T25" y="T27"/>
                  </a:cxn>
                </a:cxnLst>
                <a:rect l="0" t="0" r="r" b="b"/>
                <a:pathLst>
                  <a:path w="20" h="35">
                    <a:moveTo>
                      <a:pt x="20" y="0"/>
                    </a:moveTo>
                    <a:lnTo>
                      <a:pt x="4" y="0"/>
                    </a:lnTo>
                    <a:lnTo>
                      <a:pt x="0" y="19"/>
                    </a:lnTo>
                    <a:lnTo>
                      <a:pt x="0" y="35"/>
                    </a:lnTo>
                    <a:lnTo>
                      <a:pt x="16" y="35"/>
                    </a:lnTo>
                    <a:lnTo>
                      <a:pt x="20" y="1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0" name="Freeform 2857">
                <a:extLst>
                  <a:ext uri="{FF2B5EF4-FFF2-40B4-BE49-F238E27FC236}">
                    <a16:creationId xmlns:a16="http://schemas.microsoft.com/office/drawing/2014/main" id="{FC8BF013-29B1-4FF2-B82B-1979A24DA5AC}"/>
                  </a:ext>
                </a:extLst>
              </p:cNvPr>
              <p:cNvSpPr>
                <a:spLocks/>
              </p:cNvSpPr>
              <p:nvPr/>
            </p:nvSpPr>
            <p:spPr bwMode="auto">
              <a:xfrm>
                <a:off x="1268" y="1929"/>
                <a:ext cx="20" cy="31"/>
              </a:xfrm>
              <a:custGeom>
                <a:avLst/>
                <a:gdLst>
                  <a:gd name="T0" fmla="+- 0 1288 1268"/>
                  <a:gd name="T1" fmla="*/ T0 w 20"/>
                  <a:gd name="T2" fmla="+- 0 1930 1930"/>
                  <a:gd name="T3" fmla="*/ 1930 h 31"/>
                  <a:gd name="T4" fmla="+- 0 1272 1268"/>
                  <a:gd name="T5" fmla="*/ T4 w 20"/>
                  <a:gd name="T6" fmla="+- 0 1930 1930"/>
                  <a:gd name="T7" fmla="*/ 1930 h 31"/>
                  <a:gd name="T8" fmla="+- 0 1268 1268"/>
                  <a:gd name="T9" fmla="*/ T8 w 20"/>
                  <a:gd name="T10" fmla="+- 0 1945 1930"/>
                  <a:gd name="T11" fmla="*/ 1945 h 31"/>
                  <a:gd name="T12" fmla="+- 0 1268 1268"/>
                  <a:gd name="T13" fmla="*/ T12 w 20"/>
                  <a:gd name="T14" fmla="+- 0 1961 1930"/>
                  <a:gd name="T15" fmla="*/ 1961 h 31"/>
                  <a:gd name="T16" fmla="+- 0 1284 1268"/>
                  <a:gd name="T17" fmla="*/ T16 w 20"/>
                  <a:gd name="T18" fmla="+- 0 1961 1930"/>
                  <a:gd name="T19" fmla="*/ 1961 h 31"/>
                  <a:gd name="T20" fmla="+- 0 1288 1268"/>
                  <a:gd name="T21" fmla="*/ T20 w 20"/>
                  <a:gd name="T22" fmla="+- 0 1945 1930"/>
                  <a:gd name="T23" fmla="*/ 1945 h 31"/>
                  <a:gd name="T24" fmla="+- 0 1288 1268"/>
                  <a:gd name="T25" fmla="*/ T24 w 20"/>
                  <a:gd name="T26" fmla="+- 0 1930 1930"/>
                  <a:gd name="T27" fmla="*/ 1930 h 31"/>
                </a:gdLst>
                <a:ahLst/>
                <a:cxnLst>
                  <a:cxn ang="0">
                    <a:pos x="T1" y="T3"/>
                  </a:cxn>
                  <a:cxn ang="0">
                    <a:pos x="T5" y="T7"/>
                  </a:cxn>
                  <a:cxn ang="0">
                    <a:pos x="T9" y="T11"/>
                  </a:cxn>
                  <a:cxn ang="0">
                    <a:pos x="T13" y="T15"/>
                  </a:cxn>
                  <a:cxn ang="0">
                    <a:pos x="T17" y="T19"/>
                  </a:cxn>
                  <a:cxn ang="0">
                    <a:pos x="T21" y="T23"/>
                  </a:cxn>
                  <a:cxn ang="0">
                    <a:pos x="T25" y="T27"/>
                  </a:cxn>
                </a:cxnLst>
                <a:rect l="0" t="0" r="r" b="b"/>
                <a:pathLst>
                  <a:path w="20" h="31">
                    <a:moveTo>
                      <a:pt x="20" y="0"/>
                    </a:moveTo>
                    <a:lnTo>
                      <a:pt x="4" y="0"/>
                    </a:lnTo>
                    <a:lnTo>
                      <a:pt x="0" y="15"/>
                    </a:lnTo>
                    <a:lnTo>
                      <a:pt x="0" y="31"/>
                    </a:lnTo>
                    <a:lnTo>
                      <a:pt x="16" y="31"/>
                    </a:lnTo>
                    <a:lnTo>
                      <a:pt x="20" y="15"/>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1" name="Freeform 2856">
                <a:extLst>
                  <a:ext uri="{FF2B5EF4-FFF2-40B4-BE49-F238E27FC236}">
                    <a16:creationId xmlns:a16="http://schemas.microsoft.com/office/drawing/2014/main" id="{CDA7C75E-F998-434F-B159-7C763A324EA5}"/>
                  </a:ext>
                </a:extLst>
              </p:cNvPr>
              <p:cNvSpPr>
                <a:spLocks/>
              </p:cNvSpPr>
              <p:nvPr/>
            </p:nvSpPr>
            <p:spPr bwMode="auto">
              <a:xfrm>
                <a:off x="1272" y="1899"/>
                <a:ext cx="35" cy="47"/>
              </a:xfrm>
              <a:custGeom>
                <a:avLst/>
                <a:gdLst>
                  <a:gd name="T0" fmla="+- 0 1307 1272"/>
                  <a:gd name="T1" fmla="*/ T0 w 35"/>
                  <a:gd name="T2" fmla="+- 0 1899 1899"/>
                  <a:gd name="T3" fmla="*/ 1899 h 47"/>
                  <a:gd name="T4" fmla="+- 0 1291 1272"/>
                  <a:gd name="T5" fmla="*/ T4 w 35"/>
                  <a:gd name="T6" fmla="+- 0 1899 1899"/>
                  <a:gd name="T7" fmla="*/ 1899 h 47"/>
                  <a:gd name="T8" fmla="+- 0 1272 1272"/>
                  <a:gd name="T9" fmla="*/ T8 w 35"/>
                  <a:gd name="T10" fmla="+- 0 1930 1899"/>
                  <a:gd name="T11" fmla="*/ 1930 h 47"/>
                  <a:gd name="T12" fmla="+- 0 1272 1272"/>
                  <a:gd name="T13" fmla="*/ T12 w 35"/>
                  <a:gd name="T14" fmla="+- 0 1945 1899"/>
                  <a:gd name="T15" fmla="*/ 1945 h 47"/>
                  <a:gd name="T16" fmla="+- 0 1288 1272"/>
                  <a:gd name="T17" fmla="*/ T16 w 35"/>
                  <a:gd name="T18" fmla="+- 0 1945 1899"/>
                  <a:gd name="T19" fmla="*/ 1945 h 47"/>
                  <a:gd name="T20" fmla="+- 0 1307 1272"/>
                  <a:gd name="T21" fmla="*/ T20 w 35"/>
                  <a:gd name="T22" fmla="+- 0 1914 1899"/>
                  <a:gd name="T23" fmla="*/ 1914 h 47"/>
                  <a:gd name="T24" fmla="+- 0 1307 1272"/>
                  <a:gd name="T25" fmla="*/ T24 w 35"/>
                  <a:gd name="T26" fmla="+- 0 1899 1899"/>
                  <a:gd name="T27" fmla="*/ 1899 h 47"/>
                </a:gdLst>
                <a:ahLst/>
                <a:cxnLst>
                  <a:cxn ang="0">
                    <a:pos x="T1" y="T3"/>
                  </a:cxn>
                  <a:cxn ang="0">
                    <a:pos x="T5" y="T7"/>
                  </a:cxn>
                  <a:cxn ang="0">
                    <a:pos x="T9" y="T11"/>
                  </a:cxn>
                  <a:cxn ang="0">
                    <a:pos x="T13" y="T15"/>
                  </a:cxn>
                  <a:cxn ang="0">
                    <a:pos x="T17" y="T19"/>
                  </a:cxn>
                  <a:cxn ang="0">
                    <a:pos x="T21" y="T23"/>
                  </a:cxn>
                  <a:cxn ang="0">
                    <a:pos x="T25" y="T27"/>
                  </a:cxn>
                </a:cxnLst>
                <a:rect l="0" t="0" r="r" b="b"/>
                <a:pathLst>
                  <a:path w="35" h="47">
                    <a:moveTo>
                      <a:pt x="35" y="0"/>
                    </a:moveTo>
                    <a:lnTo>
                      <a:pt x="19" y="0"/>
                    </a:lnTo>
                    <a:lnTo>
                      <a:pt x="0" y="31"/>
                    </a:lnTo>
                    <a:lnTo>
                      <a:pt x="0" y="46"/>
                    </a:lnTo>
                    <a:lnTo>
                      <a:pt x="16" y="46"/>
                    </a:lnTo>
                    <a:lnTo>
                      <a:pt x="35" y="15"/>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2" name="Freeform 2855">
                <a:extLst>
                  <a:ext uri="{FF2B5EF4-FFF2-40B4-BE49-F238E27FC236}">
                    <a16:creationId xmlns:a16="http://schemas.microsoft.com/office/drawing/2014/main" id="{6EA5DAD3-E4A4-4F5E-9AC2-54AEE7837712}"/>
                  </a:ext>
                </a:extLst>
              </p:cNvPr>
              <p:cNvSpPr>
                <a:spLocks/>
              </p:cNvSpPr>
              <p:nvPr/>
            </p:nvSpPr>
            <p:spPr bwMode="auto">
              <a:xfrm>
                <a:off x="1291" y="1879"/>
                <a:ext cx="47" cy="35"/>
              </a:xfrm>
              <a:custGeom>
                <a:avLst/>
                <a:gdLst>
                  <a:gd name="T0" fmla="+- 0 1337 1291"/>
                  <a:gd name="T1" fmla="*/ T0 w 47"/>
                  <a:gd name="T2" fmla="+- 0 1880 1880"/>
                  <a:gd name="T3" fmla="*/ 1880 h 35"/>
                  <a:gd name="T4" fmla="+- 0 1322 1291"/>
                  <a:gd name="T5" fmla="*/ T4 w 47"/>
                  <a:gd name="T6" fmla="+- 0 1880 1880"/>
                  <a:gd name="T7" fmla="*/ 1880 h 35"/>
                  <a:gd name="T8" fmla="+- 0 1291 1291"/>
                  <a:gd name="T9" fmla="*/ T8 w 47"/>
                  <a:gd name="T10" fmla="+- 0 1899 1880"/>
                  <a:gd name="T11" fmla="*/ 1899 h 35"/>
                  <a:gd name="T12" fmla="+- 0 1291 1291"/>
                  <a:gd name="T13" fmla="*/ T12 w 47"/>
                  <a:gd name="T14" fmla="+- 0 1914 1880"/>
                  <a:gd name="T15" fmla="*/ 1914 h 35"/>
                  <a:gd name="T16" fmla="+- 0 1307 1291"/>
                  <a:gd name="T17" fmla="*/ T16 w 47"/>
                  <a:gd name="T18" fmla="+- 0 1914 1880"/>
                  <a:gd name="T19" fmla="*/ 1914 h 35"/>
                  <a:gd name="T20" fmla="+- 0 1337 1291"/>
                  <a:gd name="T21" fmla="*/ T20 w 47"/>
                  <a:gd name="T22" fmla="+- 0 1895 1880"/>
                  <a:gd name="T23" fmla="*/ 1895 h 35"/>
                  <a:gd name="T24" fmla="+- 0 1337 1291"/>
                  <a:gd name="T25" fmla="*/ T24 w 47"/>
                  <a:gd name="T26" fmla="+- 0 1880 1880"/>
                  <a:gd name="T27" fmla="*/ 1880 h 35"/>
                </a:gdLst>
                <a:ahLst/>
                <a:cxnLst>
                  <a:cxn ang="0">
                    <a:pos x="T1" y="T3"/>
                  </a:cxn>
                  <a:cxn ang="0">
                    <a:pos x="T5" y="T7"/>
                  </a:cxn>
                  <a:cxn ang="0">
                    <a:pos x="T9" y="T11"/>
                  </a:cxn>
                  <a:cxn ang="0">
                    <a:pos x="T13" y="T15"/>
                  </a:cxn>
                  <a:cxn ang="0">
                    <a:pos x="T17" y="T19"/>
                  </a:cxn>
                  <a:cxn ang="0">
                    <a:pos x="T21" y="T23"/>
                  </a:cxn>
                  <a:cxn ang="0">
                    <a:pos x="T25" y="T27"/>
                  </a:cxn>
                </a:cxnLst>
                <a:rect l="0" t="0" r="r" b="b"/>
                <a:pathLst>
                  <a:path w="47" h="35">
                    <a:moveTo>
                      <a:pt x="46" y="0"/>
                    </a:moveTo>
                    <a:lnTo>
                      <a:pt x="31" y="0"/>
                    </a:lnTo>
                    <a:lnTo>
                      <a:pt x="0" y="19"/>
                    </a:lnTo>
                    <a:lnTo>
                      <a:pt x="0" y="34"/>
                    </a:lnTo>
                    <a:lnTo>
                      <a:pt x="16" y="34"/>
                    </a:lnTo>
                    <a:lnTo>
                      <a:pt x="46" y="15"/>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3" name="Freeform 2854">
                <a:extLst>
                  <a:ext uri="{FF2B5EF4-FFF2-40B4-BE49-F238E27FC236}">
                    <a16:creationId xmlns:a16="http://schemas.microsoft.com/office/drawing/2014/main" id="{47A3D5F3-A3E6-40E7-86C2-EAAB1CE757E9}"/>
                  </a:ext>
                </a:extLst>
              </p:cNvPr>
              <p:cNvSpPr>
                <a:spLocks/>
              </p:cNvSpPr>
              <p:nvPr/>
            </p:nvSpPr>
            <p:spPr bwMode="auto">
              <a:xfrm>
                <a:off x="1322" y="1876"/>
                <a:ext cx="31" cy="20"/>
              </a:xfrm>
              <a:custGeom>
                <a:avLst/>
                <a:gdLst>
                  <a:gd name="T0" fmla="+- 0 1353 1322"/>
                  <a:gd name="T1" fmla="*/ T0 w 31"/>
                  <a:gd name="T2" fmla="+- 0 1876 1876"/>
                  <a:gd name="T3" fmla="*/ 1876 h 20"/>
                  <a:gd name="T4" fmla="+- 0 1337 1322"/>
                  <a:gd name="T5" fmla="*/ T4 w 31"/>
                  <a:gd name="T6" fmla="+- 0 1876 1876"/>
                  <a:gd name="T7" fmla="*/ 1876 h 20"/>
                  <a:gd name="T8" fmla="+- 0 1322 1322"/>
                  <a:gd name="T9" fmla="*/ T8 w 31"/>
                  <a:gd name="T10" fmla="+- 0 1880 1876"/>
                  <a:gd name="T11" fmla="*/ 1880 h 20"/>
                  <a:gd name="T12" fmla="+- 0 1322 1322"/>
                  <a:gd name="T13" fmla="*/ T12 w 31"/>
                  <a:gd name="T14" fmla="+- 0 1895 1876"/>
                  <a:gd name="T15" fmla="*/ 1895 h 20"/>
                  <a:gd name="T16" fmla="+- 0 1337 1322"/>
                  <a:gd name="T17" fmla="*/ T16 w 31"/>
                  <a:gd name="T18" fmla="+- 0 1895 1876"/>
                  <a:gd name="T19" fmla="*/ 1895 h 20"/>
                  <a:gd name="T20" fmla="+- 0 1353 1322"/>
                  <a:gd name="T21" fmla="*/ T20 w 31"/>
                  <a:gd name="T22" fmla="+- 0 1891 1876"/>
                  <a:gd name="T23" fmla="*/ 1891 h 20"/>
                  <a:gd name="T24" fmla="+- 0 1353 1322"/>
                  <a:gd name="T25" fmla="*/ T24 w 31"/>
                  <a:gd name="T26" fmla="+- 0 1876 1876"/>
                  <a:gd name="T27" fmla="*/ 1876 h 20"/>
                </a:gdLst>
                <a:ahLst/>
                <a:cxnLst>
                  <a:cxn ang="0">
                    <a:pos x="T1" y="T3"/>
                  </a:cxn>
                  <a:cxn ang="0">
                    <a:pos x="T5" y="T7"/>
                  </a:cxn>
                  <a:cxn ang="0">
                    <a:pos x="T9" y="T11"/>
                  </a:cxn>
                  <a:cxn ang="0">
                    <a:pos x="T13" y="T15"/>
                  </a:cxn>
                  <a:cxn ang="0">
                    <a:pos x="T17" y="T19"/>
                  </a:cxn>
                  <a:cxn ang="0">
                    <a:pos x="T21" y="T23"/>
                  </a:cxn>
                  <a:cxn ang="0">
                    <a:pos x="T25" y="T27"/>
                  </a:cxn>
                </a:cxnLst>
                <a:rect l="0" t="0" r="r" b="b"/>
                <a:pathLst>
                  <a:path w="31" h="20">
                    <a:moveTo>
                      <a:pt x="31" y="0"/>
                    </a:moveTo>
                    <a:lnTo>
                      <a:pt x="15" y="0"/>
                    </a:lnTo>
                    <a:lnTo>
                      <a:pt x="0" y="4"/>
                    </a:lnTo>
                    <a:lnTo>
                      <a:pt x="0" y="19"/>
                    </a:lnTo>
                    <a:lnTo>
                      <a:pt x="15" y="19"/>
                    </a:lnTo>
                    <a:lnTo>
                      <a:pt x="31" y="15"/>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4" name="Freeform 2853">
                <a:extLst>
                  <a:ext uri="{FF2B5EF4-FFF2-40B4-BE49-F238E27FC236}">
                    <a16:creationId xmlns:a16="http://schemas.microsoft.com/office/drawing/2014/main" id="{EA2B5006-5D8A-4EE4-B38B-5433BF5B3DA5}"/>
                  </a:ext>
                </a:extLst>
              </p:cNvPr>
              <p:cNvSpPr>
                <a:spLocks/>
              </p:cNvSpPr>
              <p:nvPr/>
            </p:nvSpPr>
            <p:spPr bwMode="auto">
              <a:xfrm>
                <a:off x="1337" y="1872"/>
                <a:ext cx="35" cy="20"/>
              </a:xfrm>
              <a:custGeom>
                <a:avLst/>
                <a:gdLst>
                  <a:gd name="T0" fmla="+- 0 1372 1337"/>
                  <a:gd name="T1" fmla="*/ T0 w 35"/>
                  <a:gd name="T2" fmla="+- 0 1872 1872"/>
                  <a:gd name="T3" fmla="*/ 1872 h 20"/>
                  <a:gd name="T4" fmla="+- 0 1357 1337"/>
                  <a:gd name="T5" fmla="*/ T4 w 35"/>
                  <a:gd name="T6" fmla="+- 0 1872 1872"/>
                  <a:gd name="T7" fmla="*/ 1872 h 20"/>
                  <a:gd name="T8" fmla="+- 0 1337 1337"/>
                  <a:gd name="T9" fmla="*/ T8 w 35"/>
                  <a:gd name="T10" fmla="+- 0 1876 1872"/>
                  <a:gd name="T11" fmla="*/ 1876 h 20"/>
                  <a:gd name="T12" fmla="+- 0 1337 1337"/>
                  <a:gd name="T13" fmla="*/ T12 w 35"/>
                  <a:gd name="T14" fmla="+- 0 1891 1872"/>
                  <a:gd name="T15" fmla="*/ 1891 h 20"/>
                  <a:gd name="T16" fmla="+- 0 1353 1337"/>
                  <a:gd name="T17" fmla="*/ T16 w 35"/>
                  <a:gd name="T18" fmla="+- 0 1891 1872"/>
                  <a:gd name="T19" fmla="*/ 1891 h 20"/>
                  <a:gd name="T20" fmla="+- 0 1372 1337"/>
                  <a:gd name="T21" fmla="*/ T20 w 35"/>
                  <a:gd name="T22" fmla="+- 0 1888 1872"/>
                  <a:gd name="T23" fmla="*/ 1888 h 20"/>
                  <a:gd name="T24" fmla="+- 0 1372 1337"/>
                  <a:gd name="T25" fmla="*/ T24 w 35"/>
                  <a:gd name="T26" fmla="+- 0 1872 1872"/>
                  <a:gd name="T27" fmla="*/ 1872 h 20"/>
                </a:gdLst>
                <a:ahLst/>
                <a:cxnLst>
                  <a:cxn ang="0">
                    <a:pos x="T1" y="T3"/>
                  </a:cxn>
                  <a:cxn ang="0">
                    <a:pos x="T5" y="T7"/>
                  </a:cxn>
                  <a:cxn ang="0">
                    <a:pos x="T9" y="T11"/>
                  </a:cxn>
                  <a:cxn ang="0">
                    <a:pos x="T13" y="T15"/>
                  </a:cxn>
                  <a:cxn ang="0">
                    <a:pos x="T17" y="T19"/>
                  </a:cxn>
                  <a:cxn ang="0">
                    <a:pos x="T21" y="T23"/>
                  </a:cxn>
                  <a:cxn ang="0">
                    <a:pos x="T25" y="T27"/>
                  </a:cxn>
                </a:cxnLst>
                <a:rect l="0" t="0" r="r" b="b"/>
                <a:pathLst>
                  <a:path w="35" h="20">
                    <a:moveTo>
                      <a:pt x="35" y="0"/>
                    </a:moveTo>
                    <a:lnTo>
                      <a:pt x="20" y="0"/>
                    </a:lnTo>
                    <a:lnTo>
                      <a:pt x="0" y="4"/>
                    </a:lnTo>
                    <a:lnTo>
                      <a:pt x="0" y="19"/>
                    </a:lnTo>
                    <a:lnTo>
                      <a:pt x="16" y="19"/>
                    </a:lnTo>
                    <a:lnTo>
                      <a:pt x="35" y="1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5" name="Freeform 2852">
                <a:extLst>
                  <a:ext uri="{FF2B5EF4-FFF2-40B4-BE49-F238E27FC236}">
                    <a16:creationId xmlns:a16="http://schemas.microsoft.com/office/drawing/2014/main" id="{0DD50C90-ED28-406A-9CB2-A8709CC17A00}"/>
                  </a:ext>
                </a:extLst>
              </p:cNvPr>
              <p:cNvSpPr>
                <a:spLocks/>
              </p:cNvSpPr>
              <p:nvPr/>
            </p:nvSpPr>
            <p:spPr bwMode="auto">
              <a:xfrm>
                <a:off x="1356" y="1872"/>
                <a:ext cx="35" cy="20"/>
              </a:xfrm>
              <a:custGeom>
                <a:avLst/>
                <a:gdLst>
                  <a:gd name="T0" fmla="+- 0 1372 1357"/>
                  <a:gd name="T1" fmla="*/ T0 w 35"/>
                  <a:gd name="T2" fmla="+- 0 1872 1872"/>
                  <a:gd name="T3" fmla="*/ 1872 h 20"/>
                  <a:gd name="T4" fmla="+- 0 1357 1357"/>
                  <a:gd name="T5" fmla="*/ T4 w 35"/>
                  <a:gd name="T6" fmla="+- 0 1872 1872"/>
                  <a:gd name="T7" fmla="*/ 1872 h 20"/>
                  <a:gd name="T8" fmla="+- 0 1357 1357"/>
                  <a:gd name="T9" fmla="*/ T8 w 35"/>
                  <a:gd name="T10" fmla="+- 0 1888 1872"/>
                  <a:gd name="T11" fmla="*/ 1888 h 20"/>
                  <a:gd name="T12" fmla="+- 0 1376 1357"/>
                  <a:gd name="T13" fmla="*/ T12 w 35"/>
                  <a:gd name="T14" fmla="+- 0 1891 1872"/>
                  <a:gd name="T15" fmla="*/ 1891 h 20"/>
                  <a:gd name="T16" fmla="+- 0 1391 1357"/>
                  <a:gd name="T17" fmla="*/ T16 w 35"/>
                  <a:gd name="T18" fmla="+- 0 1891 1872"/>
                  <a:gd name="T19" fmla="*/ 1891 h 20"/>
                  <a:gd name="T20" fmla="+- 0 1391 1357"/>
                  <a:gd name="T21" fmla="*/ T20 w 35"/>
                  <a:gd name="T22" fmla="+- 0 1876 1872"/>
                  <a:gd name="T23" fmla="*/ 1876 h 20"/>
                  <a:gd name="T24" fmla="+- 0 1372 1357"/>
                  <a:gd name="T25" fmla="*/ T24 w 35"/>
                  <a:gd name="T26" fmla="+- 0 1872 1872"/>
                  <a:gd name="T27" fmla="*/ 1872 h 20"/>
                </a:gdLst>
                <a:ahLst/>
                <a:cxnLst>
                  <a:cxn ang="0">
                    <a:pos x="T1" y="T3"/>
                  </a:cxn>
                  <a:cxn ang="0">
                    <a:pos x="T5" y="T7"/>
                  </a:cxn>
                  <a:cxn ang="0">
                    <a:pos x="T9" y="T11"/>
                  </a:cxn>
                  <a:cxn ang="0">
                    <a:pos x="T13" y="T15"/>
                  </a:cxn>
                  <a:cxn ang="0">
                    <a:pos x="T17" y="T19"/>
                  </a:cxn>
                  <a:cxn ang="0">
                    <a:pos x="T21" y="T23"/>
                  </a:cxn>
                  <a:cxn ang="0">
                    <a:pos x="T25" y="T27"/>
                  </a:cxn>
                </a:cxnLst>
                <a:rect l="0" t="0" r="r" b="b"/>
                <a:pathLst>
                  <a:path w="35" h="20">
                    <a:moveTo>
                      <a:pt x="15" y="0"/>
                    </a:moveTo>
                    <a:lnTo>
                      <a:pt x="0" y="0"/>
                    </a:lnTo>
                    <a:lnTo>
                      <a:pt x="0" y="16"/>
                    </a:lnTo>
                    <a:lnTo>
                      <a:pt x="19" y="19"/>
                    </a:lnTo>
                    <a:lnTo>
                      <a:pt x="34" y="19"/>
                    </a:lnTo>
                    <a:lnTo>
                      <a:pt x="34" y="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6" name="Freeform 2851">
                <a:extLst>
                  <a:ext uri="{FF2B5EF4-FFF2-40B4-BE49-F238E27FC236}">
                    <a16:creationId xmlns:a16="http://schemas.microsoft.com/office/drawing/2014/main" id="{EADD65AB-B1F3-42C6-9841-2D5ABB210222}"/>
                  </a:ext>
                </a:extLst>
              </p:cNvPr>
              <p:cNvSpPr>
                <a:spLocks/>
              </p:cNvSpPr>
              <p:nvPr/>
            </p:nvSpPr>
            <p:spPr bwMode="auto">
              <a:xfrm>
                <a:off x="1375" y="1876"/>
                <a:ext cx="31" cy="20"/>
              </a:xfrm>
              <a:custGeom>
                <a:avLst/>
                <a:gdLst>
                  <a:gd name="T0" fmla="+- 0 1391 1376"/>
                  <a:gd name="T1" fmla="*/ T0 w 31"/>
                  <a:gd name="T2" fmla="+- 0 1876 1876"/>
                  <a:gd name="T3" fmla="*/ 1876 h 20"/>
                  <a:gd name="T4" fmla="+- 0 1376 1376"/>
                  <a:gd name="T5" fmla="*/ T4 w 31"/>
                  <a:gd name="T6" fmla="+- 0 1876 1876"/>
                  <a:gd name="T7" fmla="*/ 1876 h 20"/>
                  <a:gd name="T8" fmla="+- 0 1376 1376"/>
                  <a:gd name="T9" fmla="*/ T8 w 31"/>
                  <a:gd name="T10" fmla="+- 0 1891 1876"/>
                  <a:gd name="T11" fmla="*/ 1891 h 20"/>
                  <a:gd name="T12" fmla="+- 0 1391 1376"/>
                  <a:gd name="T13" fmla="*/ T12 w 31"/>
                  <a:gd name="T14" fmla="+- 0 1895 1876"/>
                  <a:gd name="T15" fmla="*/ 1895 h 20"/>
                  <a:gd name="T16" fmla="+- 0 1407 1376"/>
                  <a:gd name="T17" fmla="*/ T16 w 31"/>
                  <a:gd name="T18" fmla="+- 0 1895 1876"/>
                  <a:gd name="T19" fmla="*/ 1895 h 20"/>
                  <a:gd name="T20" fmla="+- 0 1407 1376"/>
                  <a:gd name="T21" fmla="*/ T20 w 31"/>
                  <a:gd name="T22" fmla="+- 0 1880 1876"/>
                  <a:gd name="T23" fmla="*/ 1880 h 20"/>
                  <a:gd name="T24" fmla="+- 0 1391 1376"/>
                  <a:gd name="T25" fmla="*/ T24 w 31"/>
                  <a:gd name="T26" fmla="+- 0 1876 1876"/>
                  <a:gd name="T27" fmla="*/ 1876 h 20"/>
                </a:gdLst>
                <a:ahLst/>
                <a:cxnLst>
                  <a:cxn ang="0">
                    <a:pos x="T1" y="T3"/>
                  </a:cxn>
                  <a:cxn ang="0">
                    <a:pos x="T5" y="T7"/>
                  </a:cxn>
                  <a:cxn ang="0">
                    <a:pos x="T9" y="T11"/>
                  </a:cxn>
                  <a:cxn ang="0">
                    <a:pos x="T13" y="T15"/>
                  </a:cxn>
                  <a:cxn ang="0">
                    <a:pos x="T17" y="T19"/>
                  </a:cxn>
                  <a:cxn ang="0">
                    <a:pos x="T21" y="T23"/>
                  </a:cxn>
                  <a:cxn ang="0">
                    <a:pos x="T25" y="T27"/>
                  </a:cxn>
                </a:cxnLst>
                <a:rect l="0" t="0" r="r" b="b"/>
                <a:pathLst>
                  <a:path w="31" h="20">
                    <a:moveTo>
                      <a:pt x="15" y="0"/>
                    </a:moveTo>
                    <a:lnTo>
                      <a:pt x="0" y="0"/>
                    </a:lnTo>
                    <a:lnTo>
                      <a:pt x="0" y="15"/>
                    </a:lnTo>
                    <a:lnTo>
                      <a:pt x="15" y="19"/>
                    </a:lnTo>
                    <a:lnTo>
                      <a:pt x="31" y="19"/>
                    </a:lnTo>
                    <a:lnTo>
                      <a:pt x="31" y="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7" name="Freeform 2850">
                <a:extLst>
                  <a:ext uri="{FF2B5EF4-FFF2-40B4-BE49-F238E27FC236}">
                    <a16:creationId xmlns:a16="http://schemas.microsoft.com/office/drawing/2014/main" id="{DB5CBF7C-F671-4EBE-92B7-8CB9906C0ED0}"/>
                  </a:ext>
                </a:extLst>
              </p:cNvPr>
              <p:cNvSpPr>
                <a:spLocks/>
              </p:cNvSpPr>
              <p:nvPr/>
            </p:nvSpPr>
            <p:spPr bwMode="auto">
              <a:xfrm>
                <a:off x="1391" y="1879"/>
                <a:ext cx="47" cy="35"/>
              </a:xfrm>
              <a:custGeom>
                <a:avLst/>
                <a:gdLst>
                  <a:gd name="T0" fmla="+- 0 1407 1391"/>
                  <a:gd name="T1" fmla="*/ T0 w 47"/>
                  <a:gd name="T2" fmla="+- 0 1880 1880"/>
                  <a:gd name="T3" fmla="*/ 1880 h 35"/>
                  <a:gd name="T4" fmla="+- 0 1391 1391"/>
                  <a:gd name="T5" fmla="*/ T4 w 47"/>
                  <a:gd name="T6" fmla="+- 0 1880 1880"/>
                  <a:gd name="T7" fmla="*/ 1880 h 35"/>
                  <a:gd name="T8" fmla="+- 0 1391 1391"/>
                  <a:gd name="T9" fmla="*/ T8 w 47"/>
                  <a:gd name="T10" fmla="+- 0 1895 1880"/>
                  <a:gd name="T11" fmla="*/ 1895 h 35"/>
                  <a:gd name="T12" fmla="+- 0 1422 1391"/>
                  <a:gd name="T13" fmla="*/ T12 w 47"/>
                  <a:gd name="T14" fmla="+- 0 1914 1880"/>
                  <a:gd name="T15" fmla="*/ 1914 h 35"/>
                  <a:gd name="T16" fmla="+- 0 1437 1391"/>
                  <a:gd name="T17" fmla="*/ T16 w 47"/>
                  <a:gd name="T18" fmla="+- 0 1914 1880"/>
                  <a:gd name="T19" fmla="*/ 1914 h 35"/>
                  <a:gd name="T20" fmla="+- 0 1437 1391"/>
                  <a:gd name="T21" fmla="*/ T20 w 47"/>
                  <a:gd name="T22" fmla="+- 0 1899 1880"/>
                  <a:gd name="T23" fmla="*/ 1899 h 35"/>
                  <a:gd name="T24" fmla="+- 0 1407 1391"/>
                  <a:gd name="T25" fmla="*/ T24 w 47"/>
                  <a:gd name="T26" fmla="+- 0 1880 1880"/>
                  <a:gd name="T27" fmla="*/ 1880 h 35"/>
                </a:gdLst>
                <a:ahLst/>
                <a:cxnLst>
                  <a:cxn ang="0">
                    <a:pos x="T1" y="T3"/>
                  </a:cxn>
                  <a:cxn ang="0">
                    <a:pos x="T5" y="T7"/>
                  </a:cxn>
                  <a:cxn ang="0">
                    <a:pos x="T9" y="T11"/>
                  </a:cxn>
                  <a:cxn ang="0">
                    <a:pos x="T13" y="T15"/>
                  </a:cxn>
                  <a:cxn ang="0">
                    <a:pos x="T17" y="T19"/>
                  </a:cxn>
                  <a:cxn ang="0">
                    <a:pos x="T21" y="T23"/>
                  </a:cxn>
                  <a:cxn ang="0">
                    <a:pos x="T25" y="T27"/>
                  </a:cxn>
                </a:cxnLst>
                <a:rect l="0" t="0" r="r" b="b"/>
                <a:pathLst>
                  <a:path w="47" h="35">
                    <a:moveTo>
                      <a:pt x="16" y="0"/>
                    </a:moveTo>
                    <a:lnTo>
                      <a:pt x="0" y="0"/>
                    </a:lnTo>
                    <a:lnTo>
                      <a:pt x="0" y="15"/>
                    </a:lnTo>
                    <a:lnTo>
                      <a:pt x="31" y="34"/>
                    </a:lnTo>
                    <a:lnTo>
                      <a:pt x="46" y="34"/>
                    </a:lnTo>
                    <a:lnTo>
                      <a:pt x="46" y="19"/>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8" name="Freeform 2849">
                <a:extLst>
                  <a:ext uri="{FF2B5EF4-FFF2-40B4-BE49-F238E27FC236}">
                    <a16:creationId xmlns:a16="http://schemas.microsoft.com/office/drawing/2014/main" id="{52454874-E7C4-4C4D-B06E-EF2CF5EDE351}"/>
                  </a:ext>
                </a:extLst>
              </p:cNvPr>
              <p:cNvSpPr>
                <a:spLocks/>
              </p:cNvSpPr>
              <p:nvPr/>
            </p:nvSpPr>
            <p:spPr bwMode="auto">
              <a:xfrm>
                <a:off x="1421" y="1899"/>
                <a:ext cx="35" cy="47"/>
              </a:xfrm>
              <a:custGeom>
                <a:avLst/>
                <a:gdLst>
                  <a:gd name="T0" fmla="+- 0 1437 1422"/>
                  <a:gd name="T1" fmla="*/ T0 w 35"/>
                  <a:gd name="T2" fmla="+- 0 1899 1899"/>
                  <a:gd name="T3" fmla="*/ 1899 h 47"/>
                  <a:gd name="T4" fmla="+- 0 1422 1422"/>
                  <a:gd name="T5" fmla="*/ T4 w 35"/>
                  <a:gd name="T6" fmla="+- 0 1899 1899"/>
                  <a:gd name="T7" fmla="*/ 1899 h 47"/>
                  <a:gd name="T8" fmla="+- 0 1422 1422"/>
                  <a:gd name="T9" fmla="*/ T8 w 35"/>
                  <a:gd name="T10" fmla="+- 0 1914 1899"/>
                  <a:gd name="T11" fmla="*/ 1914 h 47"/>
                  <a:gd name="T12" fmla="+- 0 1441 1422"/>
                  <a:gd name="T13" fmla="*/ T12 w 35"/>
                  <a:gd name="T14" fmla="+- 0 1945 1899"/>
                  <a:gd name="T15" fmla="*/ 1945 h 47"/>
                  <a:gd name="T16" fmla="+- 0 1456 1422"/>
                  <a:gd name="T17" fmla="*/ T16 w 35"/>
                  <a:gd name="T18" fmla="+- 0 1945 1899"/>
                  <a:gd name="T19" fmla="*/ 1945 h 47"/>
                  <a:gd name="T20" fmla="+- 0 1456 1422"/>
                  <a:gd name="T21" fmla="*/ T20 w 35"/>
                  <a:gd name="T22" fmla="+- 0 1930 1899"/>
                  <a:gd name="T23" fmla="*/ 1930 h 47"/>
                  <a:gd name="T24" fmla="+- 0 1437 1422"/>
                  <a:gd name="T25" fmla="*/ T24 w 35"/>
                  <a:gd name="T26" fmla="+- 0 1899 1899"/>
                  <a:gd name="T27" fmla="*/ 1899 h 47"/>
                </a:gdLst>
                <a:ahLst/>
                <a:cxnLst>
                  <a:cxn ang="0">
                    <a:pos x="T1" y="T3"/>
                  </a:cxn>
                  <a:cxn ang="0">
                    <a:pos x="T5" y="T7"/>
                  </a:cxn>
                  <a:cxn ang="0">
                    <a:pos x="T9" y="T11"/>
                  </a:cxn>
                  <a:cxn ang="0">
                    <a:pos x="T13" y="T15"/>
                  </a:cxn>
                  <a:cxn ang="0">
                    <a:pos x="T17" y="T19"/>
                  </a:cxn>
                  <a:cxn ang="0">
                    <a:pos x="T21" y="T23"/>
                  </a:cxn>
                  <a:cxn ang="0">
                    <a:pos x="T25" y="T27"/>
                  </a:cxn>
                </a:cxnLst>
                <a:rect l="0" t="0" r="r" b="b"/>
                <a:pathLst>
                  <a:path w="35" h="47">
                    <a:moveTo>
                      <a:pt x="15" y="0"/>
                    </a:moveTo>
                    <a:lnTo>
                      <a:pt x="0" y="0"/>
                    </a:lnTo>
                    <a:lnTo>
                      <a:pt x="0" y="15"/>
                    </a:lnTo>
                    <a:lnTo>
                      <a:pt x="19" y="46"/>
                    </a:lnTo>
                    <a:lnTo>
                      <a:pt x="34" y="46"/>
                    </a:lnTo>
                    <a:lnTo>
                      <a:pt x="34" y="3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9" name="Freeform 2848">
                <a:extLst>
                  <a:ext uri="{FF2B5EF4-FFF2-40B4-BE49-F238E27FC236}">
                    <a16:creationId xmlns:a16="http://schemas.microsoft.com/office/drawing/2014/main" id="{B7AF81EF-2AA5-4DC2-8F64-9901FB4098FD}"/>
                  </a:ext>
                </a:extLst>
              </p:cNvPr>
              <p:cNvSpPr>
                <a:spLocks/>
              </p:cNvSpPr>
              <p:nvPr/>
            </p:nvSpPr>
            <p:spPr bwMode="auto">
              <a:xfrm>
                <a:off x="1441" y="1929"/>
                <a:ext cx="24" cy="31"/>
              </a:xfrm>
              <a:custGeom>
                <a:avLst/>
                <a:gdLst>
                  <a:gd name="T0" fmla="+- 0 1456 1441"/>
                  <a:gd name="T1" fmla="*/ T0 w 24"/>
                  <a:gd name="T2" fmla="+- 0 1930 1930"/>
                  <a:gd name="T3" fmla="*/ 1930 h 31"/>
                  <a:gd name="T4" fmla="+- 0 1441 1441"/>
                  <a:gd name="T5" fmla="*/ T4 w 24"/>
                  <a:gd name="T6" fmla="+- 0 1930 1930"/>
                  <a:gd name="T7" fmla="*/ 1930 h 31"/>
                  <a:gd name="T8" fmla="+- 0 1441 1441"/>
                  <a:gd name="T9" fmla="*/ T8 w 24"/>
                  <a:gd name="T10" fmla="+- 0 1945 1930"/>
                  <a:gd name="T11" fmla="*/ 1945 h 31"/>
                  <a:gd name="T12" fmla="+- 0 1449 1441"/>
                  <a:gd name="T13" fmla="*/ T12 w 24"/>
                  <a:gd name="T14" fmla="+- 0 1961 1930"/>
                  <a:gd name="T15" fmla="*/ 1961 h 31"/>
                  <a:gd name="T16" fmla="+- 0 1464 1441"/>
                  <a:gd name="T17" fmla="*/ T16 w 24"/>
                  <a:gd name="T18" fmla="+- 0 1961 1930"/>
                  <a:gd name="T19" fmla="*/ 1961 h 31"/>
                  <a:gd name="T20" fmla="+- 0 1464 1441"/>
                  <a:gd name="T21" fmla="*/ T20 w 24"/>
                  <a:gd name="T22" fmla="+- 0 1945 1930"/>
                  <a:gd name="T23" fmla="*/ 1945 h 31"/>
                  <a:gd name="T24" fmla="+- 0 1456 1441"/>
                  <a:gd name="T25" fmla="*/ T24 w 24"/>
                  <a:gd name="T26" fmla="+- 0 1930 1930"/>
                  <a:gd name="T27" fmla="*/ 1930 h 31"/>
                </a:gdLst>
                <a:ahLst/>
                <a:cxnLst>
                  <a:cxn ang="0">
                    <a:pos x="T1" y="T3"/>
                  </a:cxn>
                  <a:cxn ang="0">
                    <a:pos x="T5" y="T7"/>
                  </a:cxn>
                  <a:cxn ang="0">
                    <a:pos x="T9" y="T11"/>
                  </a:cxn>
                  <a:cxn ang="0">
                    <a:pos x="T13" y="T15"/>
                  </a:cxn>
                  <a:cxn ang="0">
                    <a:pos x="T17" y="T19"/>
                  </a:cxn>
                  <a:cxn ang="0">
                    <a:pos x="T21" y="T23"/>
                  </a:cxn>
                  <a:cxn ang="0">
                    <a:pos x="T25" y="T27"/>
                  </a:cxn>
                </a:cxnLst>
                <a:rect l="0" t="0" r="r" b="b"/>
                <a:pathLst>
                  <a:path w="24" h="31">
                    <a:moveTo>
                      <a:pt x="15" y="0"/>
                    </a:moveTo>
                    <a:lnTo>
                      <a:pt x="0" y="0"/>
                    </a:lnTo>
                    <a:lnTo>
                      <a:pt x="0" y="15"/>
                    </a:lnTo>
                    <a:lnTo>
                      <a:pt x="8" y="31"/>
                    </a:lnTo>
                    <a:lnTo>
                      <a:pt x="23" y="31"/>
                    </a:lnTo>
                    <a:lnTo>
                      <a:pt x="23" y="1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20" name="Line 2847">
                <a:extLst>
                  <a:ext uri="{FF2B5EF4-FFF2-40B4-BE49-F238E27FC236}">
                    <a16:creationId xmlns:a16="http://schemas.microsoft.com/office/drawing/2014/main" id="{B3161034-170D-4D7F-8B84-1EF84341BA86}"/>
                  </a:ext>
                </a:extLst>
              </p:cNvPr>
              <p:cNvCxnSpPr>
                <a:cxnSpLocks noChangeShapeType="1"/>
              </p:cNvCxnSpPr>
              <p:nvPr/>
            </p:nvCxnSpPr>
            <p:spPr bwMode="auto">
              <a:xfrm>
                <a:off x="1456" y="1945"/>
                <a:ext cx="0" cy="35"/>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1" name="Line 2846">
                <a:extLst>
                  <a:ext uri="{FF2B5EF4-FFF2-40B4-BE49-F238E27FC236}">
                    <a16:creationId xmlns:a16="http://schemas.microsoft.com/office/drawing/2014/main" id="{3304B9B4-5913-4159-AAB2-52E022579663}"/>
                  </a:ext>
                </a:extLst>
              </p:cNvPr>
              <p:cNvCxnSpPr>
                <a:cxnSpLocks noChangeShapeType="1"/>
              </p:cNvCxnSpPr>
              <p:nvPr/>
            </p:nvCxnSpPr>
            <p:spPr bwMode="auto">
              <a:xfrm>
                <a:off x="1456" y="1964"/>
                <a:ext cx="0" cy="35"/>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22" name="Freeform 2845">
                <a:extLst>
                  <a:ext uri="{FF2B5EF4-FFF2-40B4-BE49-F238E27FC236}">
                    <a16:creationId xmlns:a16="http://schemas.microsoft.com/office/drawing/2014/main" id="{63B645AF-DB46-402A-9A25-D3F91EDEECC3}"/>
                  </a:ext>
                </a:extLst>
              </p:cNvPr>
              <p:cNvSpPr>
                <a:spLocks/>
              </p:cNvSpPr>
              <p:nvPr/>
            </p:nvSpPr>
            <p:spPr bwMode="auto">
              <a:xfrm>
                <a:off x="1441" y="1983"/>
                <a:ext cx="24" cy="31"/>
              </a:xfrm>
              <a:custGeom>
                <a:avLst/>
                <a:gdLst>
                  <a:gd name="T0" fmla="+- 0 1464 1441"/>
                  <a:gd name="T1" fmla="*/ T0 w 24"/>
                  <a:gd name="T2" fmla="+- 0 1984 1984"/>
                  <a:gd name="T3" fmla="*/ 1984 h 31"/>
                  <a:gd name="T4" fmla="+- 0 1449 1441"/>
                  <a:gd name="T5" fmla="*/ T4 w 24"/>
                  <a:gd name="T6" fmla="+- 0 1984 1984"/>
                  <a:gd name="T7" fmla="*/ 1984 h 31"/>
                  <a:gd name="T8" fmla="+- 0 1441 1441"/>
                  <a:gd name="T9" fmla="*/ T8 w 24"/>
                  <a:gd name="T10" fmla="+- 0 1999 1984"/>
                  <a:gd name="T11" fmla="*/ 1999 h 31"/>
                  <a:gd name="T12" fmla="+- 0 1441 1441"/>
                  <a:gd name="T13" fmla="*/ T12 w 24"/>
                  <a:gd name="T14" fmla="+- 0 2014 1984"/>
                  <a:gd name="T15" fmla="*/ 2014 h 31"/>
                  <a:gd name="T16" fmla="+- 0 1456 1441"/>
                  <a:gd name="T17" fmla="*/ T16 w 24"/>
                  <a:gd name="T18" fmla="+- 0 2014 1984"/>
                  <a:gd name="T19" fmla="*/ 2014 h 31"/>
                  <a:gd name="T20" fmla="+- 0 1464 1441"/>
                  <a:gd name="T21" fmla="*/ T20 w 24"/>
                  <a:gd name="T22" fmla="+- 0 1999 1984"/>
                  <a:gd name="T23" fmla="*/ 1999 h 31"/>
                  <a:gd name="T24" fmla="+- 0 1464 1441"/>
                  <a:gd name="T25" fmla="*/ T24 w 24"/>
                  <a:gd name="T26" fmla="+- 0 1984 1984"/>
                  <a:gd name="T27" fmla="*/ 1984 h 31"/>
                </a:gdLst>
                <a:ahLst/>
                <a:cxnLst>
                  <a:cxn ang="0">
                    <a:pos x="T1" y="T3"/>
                  </a:cxn>
                  <a:cxn ang="0">
                    <a:pos x="T5" y="T7"/>
                  </a:cxn>
                  <a:cxn ang="0">
                    <a:pos x="T9" y="T11"/>
                  </a:cxn>
                  <a:cxn ang="0">
                    <a:pos x="T13" y="T15"/>
                  </a:cxn>
                  <a:cxn ang="0">
                    <a:pos x="T17" y="T19"/>
                  </a:cxn>
                  <a:cxn ang="0">
                    <a:pos x="T21" y="T23"/>
                  </a:cxn>
                  <a:cxn ang="0">
                    <a:pos x="T25" y="T27"/>
                  </a:cxn>
                </a:cxnLst>
                <a:rect l="0" t="0" r="r" b="b"/>
                <a:pathLst>
                  <a:path w="24" h="31">
                    <a:moveTo>
                      <a:pt x="23" y="0"/>
                    </a:moveTo>
                    <a:lnTo>
                      <a:pt x="8" y="0"/>
                    </a:lnTo>
                    <a:lnTo>
                      <a:pt x="0" y="15"/>
                    </a:lnTo>
                    <a:lnTo>
                      <a:pt x="0" y="30"/>
                    </a:lnTo>
                    <a:lnTo>
                      <a:pt x="15" y="30"/>
                    </a:lnTo>
                    <a:lnTo>
                      <a:pt x="23" y="15"/>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23" name="Freeform 2844">
                <a:extLst>
                  <a:ext uri="{FF2B5EF4-FFF2-40B4-BE49-F238E27FC236}">
                    <a16:creationId xmlns:a16="http://schemas.microsoft.com/office/drawing/2014/main" id="{95913351-B062-4B51-B58E-F1B9DDA8DAB9}"/>
                  </a:ext>
                </a:extLst>
              </p:cNvPr>
              <p:cNvSpPr>
                <a:spLocks/>
              </p:cNvSpPr>
              <p:nvPr/>
            </p:nvSpPr>
            <p:spPr bwMode="auto">
              <a:xfrm>
                <a:off x="1421" y="1998"/>
                <a:ext cx="35" cy="47"/>
              </a:xfrm>
              <a:custGeom>
                <a:avLst/>
                <a:gdLst>
                  <a:gd name="T0" fmla="+- 0 1456 1422"/>
                  <a:gd name="T1" fmla="*/ T0 w 35"/>
                  <a:gd name="T2" fmla="+- 0 1999 1999"/>
                  <a:gd name="T3" fmla="*/ 1999 h 47"/>
                  <a:gd name="T4" fmla="+- 0 1441 1422"/>
                  <a:gd name="T5" fmla="*/ T4 w 35"/>
                  <a:gd name="T6" fmla="+- 0 1999 1999"/>
                  <a:gd name="T7" fmla="*/ 1999 h 47"/>
                  <a:gd name="T8" fmla="+- 0 1422 1422"/>
                  <a:gd name="T9" fmla="*/ T8 w 35"/>
                  <a:gd name="T10" fmla="+- 0 2030 1999"/>
                  <a:gd name="T11" fmla="*/ 2030 h 47"/>
                  <a:gd name="T12" fmla="+- 0 1422 1422"/>
                  <a:gd name="T13" fmla="*/ T12 w 35"/>
                  <a:gd name="T14" fmla="+- 0 2045 1999"/>
                  <a:gd name="T15" fmla="*/ 2045 h 47"/>
                  <a:gd name="T16" fmla="+- 0 1437 1422"/>
                  <a:gd name="T17" fmla="*/ T16 w 35"/>
                  <a:gd name="T18" fmla="+- 0 2045 1999"/>
                  <a:gd name="T19" fmla="*/ 2045 h 47"/>
                  <a:gd name="T20" fmla="+- 0 1456 1422"/>
                  <a:gd name="T21" fmla="*/ T20 w 35"/>
                  <a:gd name="T22" fmla="+- 0 2014 1999"/>
                  <a:gd name="T23" fmla="*/ 2014 h 47"/>
                  <a:gd name="T24" fmla="+- 0 1456 1422"/>
                  <a:gd name="T25" fmla="*/ T24 w 35"/>
                  <a:gd name="T26" fmla="+- 0 1999 1999"/>
                  <a:gd name="T27" fmla="*/ 1999 h 47"/>
                </a:gdLst>
                <a:ahLst/>
                <a:cxnLst>
                  <a:cxn ang="0">
                    <a:pos x="T1" y="T3"/>
                  </a:cxn>
                  <a:cxn ang="0">
                    <a:pos x="T5" y="T7"/>
                  </a:cxn>
                  <a:cxn ang="0">
                    <a:pos x="T9" y="T11"/>
                  </a:cxn>
                  <a:cxn ang="0">
                    <a:pos x="T13" y="T15"/>
                  </a:cxn>
                  <a:cxn ang="0">
                    <a:pos x="T17" y="T19"/>
                  </a:cxn>
                  <a:cxn ang="0">
                    <a:pos x="T21" y="T23"/>
                  </a:cxn>
                  <a:cxn ang="0">
                    <a:pos x="T25" y="T27"/>
                  </a:cxn>
                </a:cxnLst>
                <a:rect l="0" t="0" r="r" b="b"/>
                <a:pathLst>
                  <a:path w="35" h="47">
                    <a:moveTo>
                      <a:pt x="34" y="0"/>
                    </a:moveTo>
                    <a:lnTo>
                      <a:pt x="19" y="0"/>
                    </a:lnTo>
                    <a:lnTo>
                      <a:pt x="0" y="31"/>
                    </a:lnTo>
                    <a:lnTo>
                      <a:pt x="0" y="46"/>
                    </a:lnTo>
                    <a:lnTo>
                      <a:pt x="15" y="46"/>
                    </a:lnTo>
                    <a:lnTo>
                      <a:pt x="34" y="15"/>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24" name="Freeform 2843">
                <a:extLst>
                  <a:ext uri="{FF2B5EF4-FFF2-40B4-BE49-F238E27FC236}">
                    <a16:creationId xmlns:a16="http://schemas.microsoft.com/office/drawing/2014/main" id="{637005B2-675F-494A-89CA-2B546C0C6305}"/>
                  </a:ext>
                </a:extLst>
              </p:cNvPr>
              <p:cNvSpPr>
                <a:spLocks/>
              </p:cNvSpPr>
              <p:nvPr/>
            </p:nvSpPr>
            <p:spPr bwMode="auto">
              <a:xfrm>
                <a:off x="1391" y="2029"/>
                <a:ext cx="47" cy="35"/>
              </a:xfrm>
              <a:custGeom>
                <a:avLst/>
                <a:gdLst>
                  <a:gd name="T0" fmla="+- 0 1437 1391"/>
                  <a:gd name="T1" fmla="*/ T0 w 47"/>
                  <a:gd name="T2" fmla="+- 0 2030 2030"/>
                  <a:gd name="T3" fmla="*/ 2030 h 35"/>
                  <a:gd name="T4" fmla="+- 0 1422 1391"/>
                  <a:gd name="T5" fmla="*/ T4 w 47"/>
                  <a:gd name="T6" fmla="+- 0 2030 2030"/>
                  <a:gd name="T7" fmla="*/ 2030 h 35"/>
                  <a:gd name="T8" fmla="+- 0 1391 1391"/>
                  <a:gd name="T9" fmla="*/ T8 w 47"/>
                  <a:gd name="T10" fmla="+- 0 2049 2030"/>
                  <a:gd name="T11" fmla="*/ 2049 h 35"/>
                  <a:gd name="T12" fmla="+- 0 1391 1391"/>
                  <a:gd name="T13" fmla="*/ T12 w 47"/>
                  <a:gd name="T14" fmla="+- 0 2064 2030"/>
                  <a:gd name="T15" fmla="*/ 2064 h 35"/>
                  <a:gd name="T16" fmla="+- 0 1407 1391"/>
                  <a:gd name="T17" fmla="*/ T16 w 47"/>
                  <a:gd name="T18" fmla="+- 0 2064 2030"/>
                  <a:gd name="T19" fmla="*/ 2064 h 35"/>
                  <a:gd name="T20" fmla="+- 0 1437 1391"/>
                  <a:gd name="T21" fmla="*/ T20 w 47"/>
                  <a:gd name="T22" fmla="+- 0 2045 2030"/>
                  <a:gd name="T23" fmla="*/ 2045 h 35"/>
                  <a:gd name="T24" fmla="+- 0 1437 1391"/>
                  <a:gd name="T25" fmla="*/ T24 w 47"/>
                  <a:gd name="T26" fmla="+- 0 2030 2030"/>
                  <a:gd name="T27" fmla="*/ 2030 h 35"/>
                </a:gdLst>
                <a:ahLst/>
                <a:cxnLst>
                  <a:cxn ang="0">
                    <a:pos x="T1" y="T3"/>
                  </a:cxn>
                  <a:cxn ang="0">
                    <a:pos x="T5" y="T7"/>
                  </a:cxn>
                  <a:cxn ang="0">
                    <a:pos x="T9" y="T11"/>
                  </a:cxn>
                  <a:cxn ang="0">
                    <a:pos x="T13" y="T15"/>
                  </a:cxn>
                  <a:cxn ang="0">
                    <a:pos x="T17" y="T19"/>
                  </a:cxn>
                  <a:cxn ang="0">
                    <a:pos x="T21" y="T23"/>
                  </a:cxn>
                  <a:cxn ang="0">
                    <a:pos x="T25" y="T27"/>
                  </a:cxn>
                </a:cxnLst>
                <a:rect l="0" t="0" r="r" b="b"/>
                <a:pathLst>
                  <a:path w="47" h="35">
                    <a:moveTo>
                      <a:pt x="46" y="0"/>
                    </a:moveTo>
                    <a:lnTo>
                      <a:pt x="31" y="0"/>
                    </a:lnTo>
                    <a:lnTo>
                      <a:pt x="0" y="19"/>
                    </a:lnTo>
                    <a:lnTo>
                      <a:pt x="0" y="34"/>
                    </a:lnTo>
                    <a:lnTo>
                      <a:pt x="16" y="34"/>
                    </a:lnTo>
                    <a:lnTo>
                      <a:pt x="46" y="15"/>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25" name="Freeform 2842">
                <a:extLst>
                  <a:ext uri="{FF2B5EF4-FFF2-40B4-BE49-F238E27FC236}">
                    <a16:creationId xmlns:a16="http://schemas.microsoft.com/office/drawing/2014/main" id="{56CF5A50-B15C-4BE9-8C41-CD7C0B6B5E5E}"/>
                  </a:ext>
                </a:extLst>
              </p:cNvPr>
              <p:cNvSpPr>
                <a:spLocks/>
              </p:cNvSpPr>
              <p:nvPr/>
            </p:nvSpPr>
            <p:spPr bwMode="auto">
              <a:xfrm>
                <a:off x="1375" y="2048"/>
                <a:ext cx="31" cy="24"/>
              </a:xfrm>
              <a:custGeom>
                <a:avLst/>
                <a:gdLst>
                  <a:gd name="T0" fmla="+- 0 1407 1376"/>
                  <a:gd name="T1" fmla="*/ T0 w 31"/>
                  <a:gd name="T2" fmla="+- 0 2049 2049"/>
                  <a:gd name="T3" fmla="*/ 2049 h 24"/>
                  <a:gd name="T4" fmla="+- 0 1391 1376"/>
                  <a:gd name="T5" fmla="*/ T4 w 31"/>
                  <a:gd name="T6" fmla="+- 0 2049 2049"/>
                  <a:gd name="T7" fmla="*/ 2049 h 24"/>
                  <a:gd name="T8" fmla="+- 0 1376 1376"/>
                  <a:gd name="T9" fmla="*/ T8 w 31"/>
                  <a:gd name="T10" fmla="+- 0 2057 2049"/>
                  <a:gd name="T11" fmla="*/ 2057 h 24"/>
                  <a:gd name="T12" fmla="+- 0 1376 1376"/>
                  <a:gd name="T13" fmla="*/ T12 w 31"/>
                  <a:gd name="T14" fmla="+- 0 2072 2049"/>
                  <a:gd name="T15" fmla="*/ 2072 h 24"/>
                  <a:gd name="T16" fmla="+- 0 1391 1376"/>
                  <a:gd name="T17" fmla="*/ T16 w 31"/>
                  <a:gd name="T18" fmla="+- 0 2072 2049"/>
                  <a:gd name="T19" fmla="*/ 2072 h 24"/>
                  <a:gd name="T20" fmla="+- 0 1407 1376"/>
                  <a:gd name="T21" fmla="*/ T20 w 31"/>
                  <a:gd name="T22" fmla="+- 0 2064 2049"/>
                  <a:gd name="T23" fmla="*/ 2064 h 24"/>
                  <a:gd name="T24" fmla="+- 0 1407 1376"/>
                  <a:gd name="T25" fmla="*/ T24 w 31"/>
                  <a:gd name="T26" fmla="+- 0 2049 2049"/>
                  <a:gd name="T27" fmla="*/ 2049 h 24"/>
                </a:gdLst>
                <a:ahLst/>
                <a:cxnLst>
                  <a:cxn ang="0">
                    <a:pos x="T1" y="T3"/>
                  </a:cxn>
                  <a:cxn ang="0">
                    <a:pos x="T5" y="T7"/>
                  </a:cxn>
                  <a:cxn ang="0">
                    <a:pos x="T9" y="T11"/>
                  </a:cxn>
                  <a:cxn ang="0">
                    <a:pos x="T13" y="T15"/>
                  </a:cxn>
                  <a:cxn ang="0">
                    <a:pos x="T17" y="T19"/>
                  </a:cxn>
                  <a:cxn ang="0">
                    <a:pos x="T21" y="T23"/>
                  </a:cxn>
                  <a:cxn ang="0">
                    <a:pos x="T25" y="T27"/>
                  </a:cxn>
                </a:cxnLst>
                <a:rect l="0" t="0" r="r" b="b"/>
                <a:pathLst>
                  <a:path w="31" h="24">
                    <a:moveTo>
                      <a:pt x="31" y="0"/>
                    </a:moveTo>
                    <a:lnTo>
                      <a:pt x="15" y="0"/>
                    </a:lnTo>
                    <a:lnTo>
                      <a:pt x="0" y="8"/>
                    </a:lnTo>
                    <a:lnTo>
                      <a:pt x="0" y="23"/>
                    </a:lnTo>
                    <a:lnTo>
                      <a:pt x="15" y="23"/>
                    </a:lnTo>
                    <a:lnTo>
                      <a:pt x="31" y="15"/>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26" name="Line 2841">
                <a:extLst>
                  <a:ext uri="{FF2B5EF4-FFF2-40B4-BE49-F238E27FC236}">
                    <a16:creationId xmlns:a16="http://schemas.microsoft.com/office/drawing/2014/main" id="{5557142C-C225-474B-B6B6-E449AD77C945}"/>
                  </a:ext>
                </a:extLst>
              </p:cNvPr>
              <p:cNvCxnSpPr>
                <a:cxnSpLocks noChangeShapeType="1"/>
              </p:cNvCxnSpPr>
              <p:nvPr/>
            </p:nvCxnSpPr>
            <p:spPr bwMode="auto">
              <a:xfrm>
                <a:off x="1357" y="2064"/>
                <a:ext cx="34"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7" name="Line 2840">
                <a:extLst>
                  <a:ext uri="{FF2B5EF4-FFF2-40B4-BE49-F238E27FC236}">
                    <a16:creationId xmlns:a16="http://schemas.microsoft.com/office/drawing/2014/main" id="{2E0BAB84-904B-4BC3-AB04-9B38BCCCEF55}"/>
                  </a:ext>
                </a:extLst>
              </p:cNvPr>
              <p:cNvCxnSpPr>
                <a:cxnSpLocks noChangeShapeType="1"/>
              </p:cNvCxnSpPr>
              <p:nvPr/>
            </p:nvCxnSpPr>
            <p:spPr bwMode="auto">
              <a:xfrm>
                <a:off x="1337" y="2064"/>
                <a:ext cx="35"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28" name="Freeform 2839">
                <a:extLst>
                  <a:ext uri="{FF2B5EF4-FFF2-40B4-BE49-F238E27FC236}">
                    <a16:creationId xmlns:a16="http://schemas.microsoft.com/office/drawing/2014/main" id="{EBD46D55-DA98-4C49-BB25-94184989F5A0}"/>
                  </a:ext>
                </a:extLst>
              </p:cNvPr>
              <p:cNvSpPr>
                <a:spLocks/>
              </p:cNvSpPr>
              <p:nvPr/>
            </p:nvSpPr>
            <p:spPr bwMode="auto">
              <a:xfrm>
                <a:off x="1322" y="2048"/>
                <a:ext cx="31" cy="24"/>
              </a:xfrm>
              <a:custGeom>
                <a:avLst/>
                <a:gdLst>
                  <a:gd name="T0" fmla="+- 0 1337 1322"/>
                  <a:gd name="T1" fmla="*/ T0 w 31"/>
                  <a:gd name="T2" fmla="+- 0 2049 2049"/>
                  <a:gd name="T3" fmla="*/ 2049 h 24"/>
                  <a:gd name="T4" fmla="+- 0 1322 1322"/>
                  <a:gd name="T5" fmla="*/ T4 w 31"/>
                  <a:gd name="T6" fmla="+- 0 2049 2049"/>
                  <a:gd name="T7" fmla="*/ 2049 h 24"/>
                  <a:gd name="T8" fmla="+- 0 1322 1322"/>
                  <a:gd name="T9" fmla="*/ T8 w 31"/>
                  <a:gd name="T10" fmla="+- 0 2064 2049"/>
                  <a:gd name="T11" fmla="*/ 2064 h 24"/>
                  <a:gd name="T12" fmla="+- 0 1337 1322"/>
                  <a:gd name="T13" fmla="*/ T12 w 31"/>
                  <a:gd name="T14" fmla="+- 0 2072 2049"/>
                  <a:gd name="T15" fmla="*/ 2072 h 24"/>
                  <a:gd name="T16" fmla="+- 0 1353 1322"/>
                  <a:gd name="T17" fmla="*/ T16 w 31"/>
                  <a:gd name="T18" fmla="+- 0 2072 2049"/>
                  <a:gd name="T19" fmla="*/ 2072 h 24"/>
                  <a:gd name="T20" fmla="+- 0 1353 1322"/>
                  <a:gd name="T21" fmla="*/ T20 w 31"/>
                  <a:gd name="T22" fmla="+- 0 2057 2049"/>
                  <a:gd name="T23" fmla="*/ 2057 h 24"/>
                  <a:gd name="T24" fmla="+- 0 1337 1322"/>
                  <a:gd name="T25" fmla="*/ T24 w 31"/>
                  <a:gd name="T26" fmla="+- 0 2049 2049"/>
                  <a:gd name="T27" fmla="*/ 2049 h 24"/>
                </a:gdLst>
                <a:ahLst/>
                <a:cxnLst>
                  <a:cxn ang="0">
                    <a:pos x="T1" y="T3"/>
                  </a:cxn>
                  <a:cxn ang="0">
                    <a:pos x="T5" y="T7"/>
                  </a:cxn>
                  <a:cxn ang="0">
                    <a:pos x="T9" y="T11"/>
                  </a:cxn>
                  <a:cxn ang="0">
                    <a:pos x="T13" y="T15"/>
                  </a:cxn>
                  <a:cxn ang="0">
                    <a:pos x="T17" y="T19"/>
                  </a:cxn>
                  <a:cxn ang="0">
                    <a:pos x="T21" y="T23"/>
                  </a:cxn>
                  <a:cxn ang="0">
                    <a:pos x="T25" y="T27"/>
                  </a:cxn>
                </a:cxnLst>
                <a:rect l="0" t="0" r="r" b="b"/>
                <a:pathLst>
                  <a:path w="31" h="24">
                    <a:moveTo>
                      <a:pt x="15" y="0"/>
                    </a:moveTo>
                    <a:lnTo>
                      <a:pt x="0" y="0"/>
                    </a:lnTo>
                    <a:lnTo>
                      <a:pt x="0" y="15"/>
                    </a:lnTo>
                    <a:lnTo>
                      <a:pt x="15" y="23"/>
                    </a:lnTo>
                    <a:lnTo>
                      <a:pt x="31" y="23"/>
                    </a:lnTo>
                    <a:lnTo>
                      <a:pt x="31" y="8"/>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29" name="Freeform 2838">
                <a:extLst>
                  <a:ext uri="{FF2B5EF4-FFF2-40B4-BE49-F238E27FC236}">
                    <a16:creationId xmlns:a16="http://schemas.microsoft.com/office/drawing/2014/main" id="{3DBC7DD4-C0D5-46D5-A9AB-83AD40EA444E}"/>
                  </a:ext>
                </a:extLst>
              </p:cNvPr>
              <p:cNvSpPr>
                <a:spLocks/>
              </p:cNvSpPr>
              <p:nvPr/>
            </p:nvSpPr>
            <p:spPr bwMode="auto">
              <a:xfrm>
                <a:off x="1291" y="2029"/>
                <a:ext cx="47" cy="35"/>
              </a:xfrm>
              <a:custGeom>
                <a:avLst/>
                <a:gdLst>
                  <a:gd name="T0" fmla="+- 0 1307 1291"/>
                  <a:gd name="T1" fmla="*/ T0 w 47"/>
                  <a:gd name="T2" fmla="+- 0 2030 2030"/>
                  <a:gd name="T3" fmla="*/ 2030 h 35"/>
                  <a:gd name="T4" fmla="+- 0 1291 1291"/>
                  <a:gd name="T5" fmla="*/ T4 w 47"/>
                  <a:gd name="T6" fmla="+- 0 2030 2030"/>
                  <a:gd name="T7" fmla="*/ 2030 h 35"/>
                  <a:gd name="T8" fmla="+- 0 1291 1291"/>
                  <a:gd name="T9" fmla="*/ T8 w 47"/>
                  <a:gd name="T10" fmla="+- 0 2045 2030"/>
                  <a:gd name="T11" fmla="*/ 2045 h 35"/>
                  <a:gd name="T12" fmla="+- 0 1322 1291"/>
                  <a:gd name="T13" fmla="*/ T12 w 47"/>
                  <a:gd name="T14" fmla="+- 0 2064 2030"/>
                  <a:gd name="T15" fmla="*/ 2064 h 35"/>
                  <a:gd name="T16" fmla="+- 0 1337 1291"/>
                  <a:gd name="T17" fmla="*/ T16 w 47"/>
                  <a:gd name="T18" fmla="+- 0 2064 2030"/>
                  <a:gd name="T19" fmla="*/ 2064 h 35"/>
                  <a:gd name="T20" fmla="+- 0 1337 1291"/>
                  <a:gd name="T21" fmla="*/ T20 w 47"/>
                  <a:gd name="T22" fmla="+- 0 2049 2030"/>
                  <a:gd name="T23" fmla="*/ 2049 h 35"/>
                  <a:gd name="T24" fmla="+- 0 1307 1291"/>
                  <a:gd name="T25" fmla="*/ T24 w 47"/>
                  <a:gd name="T26" fmla="+- 0 2030 2030"/>
                  <a:gd name="T27" fmla="*/ 2030 h 35"/>
                </a:gdLst>
                <a:ahLst/>
                <a:cxnLst>
                  <a:cxn ang="0">
                    <a:pos x="T1" y="T3"/>
                  </a:cxn>
                  <a:cxn ang="0">
                    <a:pos x="T5" y="T7"/>
                  </a:cxn>
                  <a:cxn ang="0">
                    <a:pos x="T9" y="T11"/>
                  </a:cxn>
                  <a:cxn ang="0">
                    <a:pos x="T13" y="T15"/>
                  </a:cxn>
                  <a:cxn ang="0">
                    <a:pos x="T17" y="T19"/>
                  </a:cxn>
                  <a:cxn ang="0">
                    <a:pos x="T21" y="T23"/>
                  </a:cxn>
                  <a:cxn ang="0">
                    <a:pos x="T25" y="T27"/>
                  </a:cxn>
                </a:cxnLst>
                <a:rect l="0" t="0" r="r" b="b"/>
                <a:pathLst>
                  <a:path w="47" h="35">
                    <a:moveTo>
                      <a:pt x="16" y="0"/>
                    </a:moveTo>
                    <a:lnTo>
                      <a:pt x="0" y="0"/>
                    </a:lnTo>
                    <a:lnTo>
                      <a:pt x="0" y="15"/>
                    </a:lnTo>
                    <a:lnTo>
                      <a:pt x="31" y="34"/>
                    </a:lnTo>
                    <a:lnTo>
                      <a:pt x="46" y="34"/>
                    </a:lnTo>
                    <a:lnTo>
                      <a:pt x="46" y="19"/>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0" name="Freeform 2837">
                <a:extLst>
                  <a:ext uri="{FF2B5EF4-FFF2-40B4-BE49-F238E27FC236}">
                    <a16:creationId xmlns:a16="http://schemas.microsoft.com/office/drawing/2014/main" id="{3EDEF9DB-0C5A-4078-B227-D2FD48739FA7}"/>
                  </a:ext>
                </a:extLst>
              </p:cNvPr>
              <p:cNvSpPr>
                <a:spLocks/>
              </p:cNvSpPr>
              <p:nvPr/>
            </p:nvSpPr>
            <p:spPr bwMode="auto">
              <a:xfrm>
                <a:off x="1272" y="1998"/>
                <a:ext cx="35" cy="47"/>
              </a:xfrm>
              <a:custGeom>
                <a:avLst/>
                <a:gdLst>
                  <a:gd name="T0" fmla="+- 0 1288 1272"/>
                  <a:gd name="T1" fmla="*/ T0 w 35"/>
                  <a:gd name="T2" fmla="+- 0 1999 1999"/>
                  <a:gd name="T3" fmla="*/ 1999 h 47"/>
                  <a:gd name="T4" fmla="+- 0 1272 1272"/>
                  <a:gd name="T5" fmla="*/ T4 w 35"/>
                  <a:gd name="T6" fmla="+- 0 1999 1999"/>
                  <a:gd name="T7" fmla="*/ 1999 h 47"/>
                  <a:gd name="T8" fmla="+- 0 1272 1272"/>
                  <a:gd name="T9" fmla="*/ T8 w 35"/>
                  <a:gd name="T10" fmla="+- 0 2014 1999"/>
                  <a:gd name="T11" fmla="*/ 2014 h 47"/>
                  <a:gd name="T12" fmla="+- 0 1291 1272"/>
                  <a:gd name="T13" fmla="*/ T12 w 35"/>
                  <a:gd name="T14" fmla="+- 0 2045 1999"/>
                  <a:gd name="T15" fmla="*/ 2045 h 47"/>
                  <a:gd name="T16" fmla="+- 0 1307 1272"/>
                  <a:gd name="T17" fmla="*/ T16 w 35"/>
                  <a:gd name="T18" fmla="+- 0 2045 1999"/>
                  <a:gd name="T19" fmla="*/ 2045 h 47"/>
                  <a:gd name="T20" fmla="+- 0 1307 1272"/>
                  <a:gd name="T21" fmla="*/ T20 w 35"/>
                  <a:gd name="T22" fmla="+- 0 2030 1999"/>
                  <a:gd name="T23" fmla="*/ 2030 h 47"/>
                  <a:gd name="T24" fmla="+- 0 1288 1272"/>
                  <a:gd name="T25" fmla="*/ T24 w 35"/>
                  <a:gd name="T26" fmla="+- 0 1999 1999"/>
                  <a:gd name="T27" fmla="*/ 1999 h 47"/>
                </a:gdLst>
                <a:ahLst/>
                <a:cxnLst>
                  <a:cxn ang="0">
                    <a:pos x="T1" y="T3"/>
                  </a:cxn>
                  <a:cxn ang="0">
                    <a:pos x="T5" y="T7"/>
                  </a:cxn>
                  <a:cxn ang="0">
                    <a:pos x="T9" y="T11"/>
                  </a:cxn>
                  <a:cxn ang="0">
                    <a:pos x="T13" y="T15"/>
                  </a:cxn>
                  <a:cxn ang="0">
                    <a:pos x="T17" y="T19"/>
                  </a:cxn>
                  <a:cxn ang="0">
                    <a:pos x="T21" y="T23"/>
                  </a:cxn>
                  <a:cxn ang="0">
                    <a:pos x="T25" y="T27"/>
                  </a:cxn>
                </a:cxnLst>
                <a:rect l="0" t="0" r="r" b="b"/>
                <a:pathLst>
                  <a:path w="35" h="47">
                    <a:moveTo>
                      <a:pt x="16" y="0"/>
                    </a:moveTo>
                    <a:lnTo>
                      <a:pt x="0" y="0"/>
                    </a:lnTo>
                    <a:lnTo>
                      <a:pt x="0" y="15"/>
                    </a:lnTo>
                    <a:lnTo>
                      <a:pt x="19" y="46"/>
                    </a:lnTo>
                    <a:lnTo>
                      <a:pt x="35" y="46"/>
                    </a:lnTo>
                    <a:lnTo>
                      <a:pt x="35" y="3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1" name="Freeform 2836">
                <a:extLst>
                  <a:ext uri="{FF2B5EF4-FFF2-40B4-BE49-F238E27FC236}">
                    <a16:creationId xmlns:a16="http://schemas.microsoft.com/office/drawing/2014/main" id="{92E21308-DC32-4D5E-823E-0DC3B6461CF3}"/>
                  </a:ext>
                </a:extLst>
              </p:cNvPr>
              <p:cNvSpPr>
                <a:spLocks/>
              </p:cNvSpPr>
              <p:nvPr/>
            </p:nvSpPr>
            <p:spPr bwMode="auto">
              <a:xfrm>
                <a:off x="1268" y="1983"/>
                <a:ext cx="20" cy="31"/>
              </a:xfrm>
              <a:custGeom>
                <a:avLst/>
                <a:gdLst>
                  <a:gd name="T0" fmla="+- 0 1284 1268"/>
                  <a:gd name="T1" fmla="*/ T0 w 20"/>
                  <a:gd name="T2" fmla="+- 0 1984 1984"/>
                  <a:gd name="T3" fmla="*/ 1984 h 31"/>
                  <a:gd name="T4" fmla="+- 0 1268 1268"/>
                  <a:gd name="T5" fmla="*/ T4 w 20"/>
                  <a:gd name="T6" fmla="+- 0 1984 1984"/>
                  <a:gd name="T7" fmla="*/ 1984 h 31"/>
                  <a:gd name="T8" fmla="+- 0 1268 1268"/>
                  <a:gd name="T9" fmla="*/ T8 w 20"/>
                  <a:gd name="T10" fmla="+- 0 1999 1984"/>
                  <a:gd name="T11" fmla="*/ 1999 h 31"/>
                  <a:gd name="T12" fmla="+- 0 1272 1268"/>
                  <a:gd name="T13" fmla="*/ T12 w 20"/>
                  <a:gd name="T14" fmla="+- 0 2014 1984"/>
                  <a:gd name="T15" fmla="*/ 2014 h 31"/>
                  <a:gd name="T16" fmla="+- 0 1288 1268"/>
                  <a:gd name="T17" fmla="*/ T16 w 20"/>
                  <a:gd name="T18" fmla="+- 0 2014 1984"/>
                  <a:gd name="T19" fmla="*/ 2014 h 31"/>
                  <a:gd name="T20" fmla="+- 0 1288 1268"/>
                  <a:gd name="T21" fmla="*/ T20 w 20"/>
                  <a:gd name="T22" fmla="+- 0 1999 1984"/>
                  <a:gd name="T23" fmla="*/ 1999 h 31"/>
                  <a:gd name="T24" fmla="+- 0 1284 1268"/>
                  <a:gd name="T25" fmla="*/ T24 w 20"/>
                  <a:gd name="T26" fmla="+- 0 1984 1984"/>
                  <a:gd name="T27" fmla="*/ 1984 h 31"/>
                </a:gdLst>
                <a:ahLst/>
                <a:cxnLst>
                  <a:cxn ang="0">
                    <a:pos x="T1" y="T3"/>
                  </a:cxn>
                  <a:cxn ang="0">
                    <a:pos x="T5" y="T7"/>
                  </a:cxn>
                  <a:cxn ang="0">
                    <a:pos x="T9" y="T11"/>
                  </a:cxn>
                  <a:cxn ang="0">
                    <a:pos x="T13" y="T15"/>
                  </a:cxn>
                  <a:cxn ang="0">
                    <a:pos x="T17" y="T19"/>
                  </a:cxn>
                  <a:cxn ang="0">
                    <a:pos x="T21" y="T23"/>
                  </a:cxn>
                  <a:cxn ang="0">
                    <a:pos x="T25" y="T27"/>
                  </a:cxn>
                </a:cxnLst>
                <a:rect l="0" t="0" r="r" b="b"/>
                <a:pathLst>
                  <a:path w="20" h="31">
                    <a:moveTo>
                      <a:pt x="16" y="0"/>
                    </a:moveTo>
                    <a:lnTo>
                      <a:pt x="0" y="0"/>
                    </a:lnTo>
                    <a:lnTo>
                      <a:pt x="0" y="15"/>
                    </a:lnTo>
                    <a:lnTo>
                      <a:pt x="4" y="30"/>
                    </a:lnTo>
                    <a:lnTo>
                      <a:pt x="20" y="30"/>
                    </a:lnTo>
                    <a:lnTo>
                      <a:pt x="20" y="1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2" name="Freeform 2835">
                <a:extLst>
                  <a:ext uri="{FF2B5EF4-FFF2-40B4-BE49-F238E27FC236}">
                    <a16:creationId xmlns:a16="http://schemas.microsoft.com/office/drawing/2014/main" id="{730510B1-62C7-4845-A2B3-AA7378C291A1}"/>
                  </a:ext>
                </a:extLst>
              </p:cNvPr>
              <p:cNvSpPr>
                <a:spLocks/>
              </p:cNvSpPr>
              <p:nvPr/>
            </p:nvSpPr>
            <p:spPr bwMode="auto">
              <a:xfrm>
                <a:off x="1264" y="1964"/>
                <a:ext cx="20" cy="35"/>
              </a:xfrm>
              <a:custGeom>
                <a:avLst/>
                <a:gdLst>
                  <a:gd name="T0" fmla="+- 0 1280 1264"/>
                  <a:gd name="T1" fmla="*/ T0 w 20"/>
                  <a:gd name="T2" fmla="+- 0 1964 1964"/>
                  <a:gd name="T3" fmla="*/ 1964 h 35"/>
                  <a:gd name="T4" fmla="+- 0 1264 1264"/>
                  <a:gd name="T5" fmla="*/ T4 w 20"/>
                  <a:gd name="T6" fmla="+- 0 1964 1964"/>
                  <a:gd name="T7" fmla="*/ 1964 h 35"/>
                  <a:gd name="T8" fmla="+- 0 1264 1264"/>
                  <a:gd name="T9" fmla="*/ T8 w 20"/>
                  <a:gd name="T10" fmla="+- 0 1980 1964"/>
                  <a:gd name="T11" fmla="*/ 1980 h 35"/>
                  <a:gd name="T12" fmla="+- 0 1268 1264"/>
                  <a:gd name="T13" fmla="*/ T12 w 20"/>
                  <a:gd name="T14" fmla="+- 0 1999 1964"/>
                  <a:gd name="T15" fmla="*/ 1999 h 35"/>
                  <a:gd name="T16" fmla="+- 0 1284 1264"/>
                  <a:gd name="T17" fmla="*/ T16 w 20"/>
                  <a:gd name="T18" fmla="+- 0 1999 1964"/>
                  <a:gd name="T19" fmla="*/ 1999 h 35"/>
                  <a:gd name="T20" fmla="+- 0 1284 1264"/>
                  <a:gd name="T21" fmla="*/ T20 w 20"/>
                  <a:gd name="T22" fmla="+- 0 1984 1964"/>
                  <a:gd name="T23" fmla="*/ 1984 h 35"/>
                  <a:gd name="T24" fmla="+- 0 1280 1264"/>
                  <a:gd name="T25" fmla="*/ T24 w 20"/>
                  <a:gd name="T26" fmla="+- 0 1964 1964"/>
                  <a:gd name="T27" fmla="*/ 1964 h 35"/>
                </a:gdLst>
                <a:ahLst/>
                <a:cxnLst>
                  <a:cxn ang="0">
                    <a:pos x="T1" y="T3"/>
                  </a:cxn>
                  <a:cxn ang="0">
                    <a:pos x="T5" y="T7"/>
                  </a:cxn>
                  <a:cxn ang="0">
                    <a:pos x="T9" y="T11"/>
                  </a:cxn>
                  <a:cxn ang="0">
                    <a:pos x="T13" y="T15"/>
                  </a:cxn>
                  <a:cxn ang="0">
                    <a:pos x="T17" y="T19"/>
                  </a:cxn>
                  <a:cxn ang="0">
                    <a:pos x="T21" y="T23"/>
                  </a:cxn>
                  <a:cxn ang="0">
                    <a:pos x="T25" y="T27"/>
                  </a:cxn>
                </a:cxnLst>
                <a:rect l="0" t="0" r="r" b="b"/>
                <a:pathLst>
                  <a:path w="20" h="35">
                    <a:moveTo>
                      <a:pt x="16" y="0"/>
                    </a:moveTo>
                    <a:lnTo>
                      <a:pt x="0" y="0"/>
                    </a:lnTo>
                    <a:lnTo>
                      <a:pt x="0" y="16"/>
                    </a:lnTo>
                    <a:lnTo>
                      <a:pt x="4" y="35"/>
                    </a:lnTo>
                    <a:lnTo>
                      <a:pt x="20" y="35"/>
                    </a:lnTo>
                    <a:lnTo>
                      <a:pt x="20" y="2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33" name="Line 2834">
                <a:extLst>
                  <a:ext uri="{FF2B5EF4-FFF2-40B4-BE49-F238E27FC236}">
                    <a16:creationId xmlns:a16="http://schemas.microsoft.com/office/drawing/2014/main" id="{C800B0AE-F695-4EBC-BC8D-7226214ECBF5}"/>
                  </a:ext>
                </a:extLst>
              </p:cNvPr>
              <p:cNvCxnSpPr>
                <a:cxnSpLocks noChangeShapeType="1"/>
              </p:cNvCxnSpPr>
              <p:nvPr/>
            </p:nvCxnSpPr>
            <p:spPr bwMode="auto">
              <a:xfrm>
                <a:off x="1264" y="1972"/>
                <a:ext cx="16"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34" name="Freeform 2833">
                <a:extLst>
                  <a:ext uri="{FF2B5EF4-FFF2-40B4-BE49-F238E27FC236}">
                    <a16:creationId xmlns:a16="http://schemas.microsoft.com/office/drawing/2014/main" id="{12C6650E-B205-46F3-BB24-5288C8E382B8}"/>
                  </a:ext>
                </a:extLst>
              </p:cNvPr>
              <p:cNvSpPr>
                <a:spLocks/>
              </p:cNvSpPr>
              <p:nvPr/>
            </p:nvSpPr>
            <p:spPr bwMode="auto">
              <a:xfrm>
                <a:off x="1310" y="1964"/>
                <a:ext cx="20" cy="35"/>
              </a:xfrm>
              <a:custGeom>
                <a:avLst/>
                <a:gdLst>
                  <a:gd name="T0" fmla="+- 0 1326 1311"/>
                  <a:gd name="T1" fmla="*/ T0 w 20"/>
                  <a:gd name="T2" fmla="+- 0 1964 1964"/>
                  <a:gd name="T3" fmla="*/ 1964 h 35"/>
                  <a:gd name="T4" fmla="+- 0 1311 1311"/>
                  <a:gd name="T5" fmla="*/ T4 w 20"/>
                  <a:gd name="T6" fmla="+- 0 1964 1964"/>
                  <a:gd name="T7" fmla="*/ 1964 h 35"/>
                  <a:gd name="T8" fmla="+- 0 1311 1311"/>
                  <a:gd name="T9" fmla="*/ T8 w 20"/>
                  <a:gd name="T10" fmla="+- 0 1980 1964"/>
                  <a:gd name="T11" fmla="*/ 1980 h 35"/>
                  <a:gd name="T12" fmla="+- 0 1314 1311"/>
                  <a:gd name="T13" fmla="*/ T12 w 20"/>
                  <a:gd name="T14" fmla="+- 0 1999 1964"/>
                  <a:gd name="T15" fmla="*/ 1999 h 35"/>
                  <a:gd name="T16" fmla="+- 0 1330 1311"/>
                  <a:gd name="T17" fmla="*/ T16 w 20"/>
                  <a:gd name="T18" fmla="+- 0 1999 1964"/>
                  <a:gd name="T19" fmla="*/ 1999 h 35"/>
                  <a:gd name="T20" fmla="+- 0 1330 1311"/>
                  <a:gd name="T21" fmla="*/ T20 w 20"/>
                  <a:gd name="T22" fmla="+- 0 1984 1964"/>
                  <a:gd name="T23" fmla="*/ 1984 h 35"/>
                  <a:gd name="T24" fmla="+- 0 1326 1311"/>
                  <a:gd name="T25" fmla="*/ T24 w 20"/>
                  <a:gd name="T26" fmla="+- 0 1964 1964"/>
                  <a:gd name="T27" fmla="*/ 1964 h 35"/>
                </a:gdLst>
                <a:ahLst/>
                <a:cxnLst>
                  <a:cxn ang="0">
                    <a:pos x="T1" y="T3"/>
                  </a:cxn>
                  <a:cxn ang="0">
                    <a:pos x="T5" y="T7"/>
                  </a:cxn>
                  <a:cxn ang="0">
                    <a:pos x="T9" y="T11"/>
                  </a:cxn>
                  <a:cxn ang="0">
                    <a:pos x="T13" y="T15"/>
                  </a:cxn>
                  <a:cxn ang="0">
                    <a:pos x="T17" y="T19"/>
                  </a:cxn>
                  <a:cxn ang="0">
                    <a:pos x="T21" y="T23"/>
                  </a:cxn>
                  <a:cxn ang="0">
                    <a:pos x="T25" y="T27"/>
                  </a:cxn>
                </a:cxnLst>
                <a:rect l="0" t="0" r="r" b="b"/>
                <a:pathLst>
                  <a:path w="20" h="35">
                    <a:moveTo>
                      <a:pt x="15" y="0"/>
                    </a:moveTo>
                    <a:lnTo>
                      <a:pt x="0" y="0"/>
                    </a:lnTo>
                    <a:lnTo>
                      <a:pt x="0" y="16"/>
                    </a:lnTo>
                    <a:lnTo>
                      <a:pt x="3" y="35"/>
                    </a:lnTo>
                    <a:lnTo>
                      <a:pt x="19" y="35"/>
                    </a:lnTo>
                    <a:lnTo>
                      <a:pt x="19" y="2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5" name="Freeform 2832">
                <a:extLst>
                  <a:ext uri="{FF2B5EF4-FFF2-40B4-BE49-F238E27FC236}">
                    <a16:creationId xmlns:a16="http://schemas.microsoft.com/office/drawing/2014/main" id="{E0666682-11B3-4A2E-BAAD-03AC9851CDD9}"/>
                  </a:ext>
                </a:extLst>
              </p:cNvPr>
              <p:cNvSpPr>
                <a:spLocks/>
              </p:cNvSpPr>
              <p:nvPr/>
            </p:nvSpPr>
            <p:spPr bwMode="auto">
              <a:xfrm>
                <a:off x="1314" y="1983"/>
                <a:ext cx="27" cy="31"/>
              </a:xfrm>
              <a:custGeom>
                <a:avLst/>
                <a:gdLst>
                  <a:gd name="T0" fmla="+- 0 1330 1314"/>
                  <a:gd name="T1" fmla="*/ T0 w 27"/>
                  <a:gd name="T2" fmla="+- 0 1984 1984"/>
                  <a:gd name="T3" fmla="*/ 1984 h 31"/>
                  <a:gd name="T4" fmla="+- 0 1314 1314"/>
                  <a:gd name="T5" fmla="*/ T4 w 27"/>
                  <a:gd name="T6" fmla="+- 0 1984 1984"/>
                  <a:gd name="T7" fmla="*/ 1984 h 31"/>
                  <a:gd name="T8" fmla="+- 0 1314 1314"/>
                  <a:gd name="T9" fmla="*/ T8 w 27"/>
                  <a:gd name="T10" fmla="+- 0 1999 1984"/>
                  <a:gd name="T11" fmla="*/ 1999 h 31"/>
                  <a:gd name="T12" fmla="+- 0 1326 1314"/>
                  <a:gd name="T13" fmla="*/ T12 w 27"/>
                  <a:gd name="T14" fmla="+- 0 2014 1984"/>
                  <a:gd name="T15" fmla="*/ 2014 h 31"/>
                  <a:gd name="T16" fmla="+- 0 1341 1314"/>
                  <a:gd name="T17" fmla="*/ T16 w 27"/>
                  <a:gd name="T18" fmla="+- 0 2014 1984"/>
                  <a:gd name="T19" fmla="*/ 2014 h 31"/>
                  <a:gd name="T20" fmla="+- 0 1341 1314"/>
                  <a:gd name="T21" fmla="*/ T20 w 27"/>
                  <a:gd name="T22" fmla="+- 0 1999 1984"/>
                  <a:gd name="T23" fmla="*/ 1999 h 31"/>
                  <a:gd name="T24" fmla="+- 0 1330 1314"/>
                  <a:gd name="T25" fmla="*/ T24 w 27"/>
                  <a:gd name="T26" fmla="+- 0 1984 1984"/>
                  <a:gd name="T27" fmla="*/ 1984 h 31"/>
                </a:gdLst>
                <a:ahLst/>
                <a:cxnLst>
                  <a:cxn ang="0">
                    <a:pos x="T1" y="T3"/>
                  </a:cxn>
                  <a:cxn ang="0">
                    <a:pos x="T5" y="T7"/>
                  </a:cxn>
                  <a:cxn ang="0">
                    <a:pos x="T9" y="T11"/>
                  </a:cxn>
                  <a:cxn ang="0">
                    <a:pos x="T13" y="T15"/>
                  </a:cxn>
                  <a:cxn ang="0">
                    <a:pos x="T17" y="T19"/>
                  </a:cxn>
                  <a:cxn ang="0">
                    <a:pos x="T21" y="T23"/>
                  </a:cxn>
                  <a:cxn ang="0">
                    <a:pos x="T25" y="T27"/>
                  </a:cxn>
                </a:cxnLst>
                <a:rect l="0" t="0" r="r" b="b"/>
                <a:pathLst>
                  <a:path w="27" h="31">
                    <a:moveTo>
                      <a:pt x="16" y="0"/>
                    </a:moveTo>
                    <a:lnTo>
                      <a:pt x="0" y="0"/>
                    </a:lnTo>
                    <a:lnTo>
                      <a:pt x="0" y="15"/>
                    </a:lnTo>
                    <a:lnTo>
                      <a:pt x="12" y="30"/>
                    </a:lnTo>
                    <a:lnTo>
                      <a:pt x="27" y="30"/>
                    </a:lnTo>
                    <a:lnTo>
                      <a:pt x="27" y="1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6" name="Freeform 2831">
                <a:extLst>
                  <a:ext uri="{FF2B5EF4-FFF2-40B4-BE49-F238E27FC236}">
                    <a16:creationId xmlns:a16="http://schemas.microsoft.com/office/drawing/2014/main" id="{4B364C0E-E9B2-4A7B-A60B-B06D344A6C2F}"/>
                  </a:ext>
                </a:extLst>
              </p:cNvPr>
              <p:cNvSpPr>
                <a:spLocks/>
              </p:cNvSpPr>
              <p:nvPr/>
            </p:nvSpPr>
            <p:spPr bwMode="auto">
              <a:xfrm>
                <a:off x="1325" y="1998"/>
                <a:ext cx="31" cy="24"/>
              </a:xfrm>
              <a:custGeom>
                <a:avLst/>
                <a:gdLst>
                  <a:gd name="T0" fmla="+- 0 1341 1326"/>
                  <a:gd name="T1" fmla="*/ T0 w 31"/>
                  <a:gd name="T2" fmla="+- 0 1999 1999"/>
                  <a:gd name="T3" fmla="*/ 1999 h 24"/>
                  <a:gd name="T4" fmla="+- 0 1326 1326"/>
                  <a:gd name="T5" fmla="*/ T4 w 31"/>
                  <a:gd name="T6" fmla="+- 0 1999 1999"/>
                  <a:gd name="T7" fmla="*/ 1999 h 24"/>
                  <a:gd name="T8" fmla="+- 0 1326 1326"/>
                  <a:gd name="T9" fmla="*/ T8 w 31"/>
                  <a:gd name="T10" fmla="+- 0 2014 1999"/>
                  <a:gd name="T11" fmla="*/ 2014 h 24"/>
                  <a:gd name="T12" fmla="+- 0 1341 1326"/>
                  <a:gd name="T13" fmla="*/ T12 w 31"/>
                  <a:gd name="T14" fmla="+- 0 2022 1999"/>
                  <a:gd name="T15" fmla="*/ 2022 h 24"/>
                  <a:gd name="T16" fmla="+- 0 1357 1326"/>
                  <a:gd name="T17" fmla="*/ T16 w 31"/>
                  <a:gd name="T18" fmla="+- 0 2022 1999"/>
                  <a:gd name="T19" fmla="*/ 2022 h 24"/>
                  <a:gd name="T20" fmla="+- 0 1357 1326"/>
                  <a:gd name="T21" fmla="*/ T20 w 31"/>
                  <a:gd name="T22" fmla="+- 0 2007 1999"/>
                  <a:gd name="T23" fmla="*/ 2007 h 24"/>
                  <a:gd name="T24" fmla="+- 0 1341 1326"/>
                  <a:gd name="T25" fmla="*/ T24 w 31"/>
                  <a:gd name="T26" fmla="+- 0 1999 1999"/>
                  <a:gd name="T27" fmla="*/ 1999 h 24"/>
                </a:gdLst>
                <a:ahLst/>
                <a:cxnLst>
                  <a:cxn ang="0">
                    <a:pos x="T1" y="T3"/>
                  </a:cxn>
                  <a:cxn ang="0">
                    <a:pos x="T5" y="T7"/>
                  </a:cxn>
                  <a:cxn ang="0">
                    <a:pos x="T9" y="T11"/>
                  </a:cxn>
                  <a:cxn ang="0">
                    <a:pos x="T13" y="T15"/>
                  </a:cxn>
                  <a:cxn ang="0">
                    <a:pos x="T17" y="T19"/>
                  </a:cxn>
                  <a:cxn ang="0">
                    <a:pos x="T21" y="T23"/>
                  </a:cxn>
                  <a:cxn ang="0">
                    <a:pos x="T25" y="T27"/>
                  </a:cxn>
                </a:cxnLst>
                <a:rect l="0" t="0" r="r" b="b"/>
                <a:pathLst>
                  <a:path w="31" h="24">
                    <a:moveTo>
                      <a:pt x="15" y="0"/>
                    </a:moveTo>
                    <a:lnTo>
                      <a:pt x="0" y="0"/>
                    </a:lnTo>
                    <a:lnTo>
                      <a:pt x="0" y="15"/>
                    </a:lnTo>
                    <a:lnTo>
                      <a:pt x="15" y="23"/>
                    </a:lnTo>
                    <a:lnTo>
                      <a:pt x="31" y="23"/>
                    </a:lnTo>
                    <a:lnTo>
                      <a:pt x="31" y="8"/>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7" name="Freeform 2830">
                <a:extLst>
                  <a:ext uri="{FF2B5EF4-FFF2-40B4-BE49-F238E27FC236}">
                    <a16:creationId xmlns:a16="http://schemas.microsoft.com/office/drawing/2014/main" id="{97285F0F-C58A-4CBB-A9DA-DA9FAC56153E}"/>
                  </a:ext>
                </a:extLst>
              </p:cNvPr>
              <p:cNvSpPr>
                <a:spLocks/>
              </p:cNvSpPr>
              <p:nvPr/>
            </p:nvSpPr>
            <p:spPr bwMode="auto">
              <a:xfrm>
                <a:off x="1341" y="2006"/>
                <a:ext cx="31" cy="20"/>
              </a:xfrm>
              <a:custGeom>
                <a:avLst/>
                <a:gdLst>
                  <a:gd name="T0" fmla="+- 0 1357 1341"/>
                  <a:gd name="T1" fmla="*/ T0 w 31"/>
                  <a:gd name="T2" fmla="+- 0 2007 2007"/>
                  <a:gd name="T3" fmla="*/ 2007 h 20"/>
                  <a:gd name="T4" fmla="+- 0 1341 1341"/>
                  <a:gd name="T5" fmla="*/ T4 w 31"/>
                  <a:gd name="T6" fmla="+- 0 2007 2007"/>
                  <a:gd name="T7" fmla="*/ 2007 h 20"/>
                  <a:gd name="T8" fmla="+- 0 1341 1341"/>
                  <a:gd name="T9" fmla="*/ T8 w 31"/>
                  <a:gd name="T10" fmla="+- 0 2022 2007"/>
                  <a:gd name="T11" fmla="*/ 2022 h 20"/>
                  <a:gd name="T12" fmla="+- 0 1357 1341"/>
                  <a:gd name="T13" fmla="*/ T12 w 31"/>
                  <a:gd name="T14" fmla="+- 0 2026 2007"/>
                  <a:gd name="T15" fmla="*/ 2026 h 20"/>
                  <a:gd name="T16" fmla="+- 0 1372 1341"/>
                  <a:gd name="T17" fmla="*/ T16 w 31"/>
                  <a:gd name="T18" fmla="+- 0 2026 2007"/>
                  <a:gd name="T19" fmla="*/ 2026 h 20"/>
                  <a:gd name="T20" fmla="+- 0 1372 1341"/>
                  <a:gd name="T21" fmla="*/ T20 w 31"/>
                  <a:gd name="T22" fmla="+- 0 2010 2007"/>
                  <a:gd name="T23" fmla="*/ 2010 h 20"/>
                  <a:gd name="T24" fmla="+- 0 1357 1341"/>
                  <a:gd name="T25" fmla="*/ T24 w 31"/>
                  <a:gd name="T26" fmla="+- 0 2007 2007"/>
                  <a:gd name="T27" fmla="*/ 2007 h 20"/>
                </a:gdLst>
                <a:ahLst/>
                <a:cxnLst>
                  <a:cxn ang="0">
                    <a:pos x="T1" y="T3"/>
                  </a:cxn>
                  <a:cxn ang="0">
                    <a:pos x="T5" y="T7"/>
                  </a:cxn>
                  <a:cxn ang="0">
                    <a:pos x="T9" y="T11"/>
                  </a:cxn>
                  <a:cxn ang="0">
                    <a:pos x="T13" y="T15"/>
                  </a:cxn>
                  <a:cxn ang="0">
                    <a:pos x="T17" y="T19"/>
                  </a:cxn>
                  <a:cxn ang="0">
                    <a:pos x="T21" y="T23"/>
                  </a:cxn>
                  <a:cxn ang="0">
                    <a:pos x="T25" y="T27"/>
                  </a:cxn>
                </a:cxnLst>
                <a:rect l="0" t="0" r="r" b="b"/>
                <a:pathLst>
                  <a:path w="31" h="20">
                    <a:moveTo>
                      <a:pt x="16" y="0"/>
                    </a:moveTo>
                    <a:lnTo>
                      <a:pt x="0" y="0"/>
                    </a:lnTo>
                    <a:lnTo>
                      <a:pt x="0" y="15"/>
                    </a:lnTo>
                    <a:lnTo>
                      <a:pt x="16" y="19"/>
                    </a:lnTo>
                    <a:lnTo>
                      <a:pt x="31" y="19"/>
                    </a:lnTo>
                    <a:lnTo>
                      <a:pt x="31" y="3"/>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8" name="Freeform 2829">
                <a:extLst>
                  <a:ext uri="{FF2B5EF4-FFF2-40B4-BE49-F238E27FC236}">
                    <a16:creationId xmlns:a16="http://schemas.microsoft.com/office/drawing/2014/main" id="{F5C391B0-09ED-48B2-93C9-011556981368}"/>
                  </a:ext>
                </a:extLst>
              </p:cNvPr>
              <p:cNvSpPr>
                <a:spLocks/>
              </p:cNvSpPr>
              <p:nvPr/>
            </p:nvSpPr>
            <p:spPr bwMode="auto">
              <a:xfrm>
                <a:off x="1356" y="2006"/>
                <a:ext cx="35" cy="20"/>
              </a:xfrm>
              <a:custGeom>
                <a:avLst/>
                <a:gdLst>
                  <a:gd name="T0" fmla="+- 0 1391 1357"/>
                  <a:gd name="T1" fmla="*/ T0 w 35"/>
                  <a:gd name="T2" fmla="+- 0 2007 2007"/>
                  <a:gd name="T3" fmla="*/ 2007 h 20"/>
                  <a:gd name="T4" fmla="+- 0 1376 1357"/>
                  <a:gd name="T5" fmla="*/ T4 w 35"/>
                  <a:gd name="T6" fmla="+- 0 2007 2007"/>
                  <a:gd name="T7" fmla="*/ 2007 h 20"/>
                  <a:gd name="T8" fmla="+- 0 1357 1357"/>
                  <a:gd name="T9" fmla="*/ T8 w 35"/>
                  <a:gd name="T10" fmla="+- 0 2010 2007"/>
                  <a:gd name="T11" fmla="*/ 2010 h 20"/>
                  <a:gd name="T12" fmla="+- 0 1357 1357"/>
                  <a:gd name="T13" fmla="*/ T12 w 35"/>
                  <a:gd name="T14" fmla="+- 0 2026 2007"/>
                  <a:gd name="T15" fmla="*/ 2026 h 20"/>
                  <a:gd name="T16" fmla="+- 0 1372 1357"/>
                  <a:gd name="T17" fmla="*/ T16 w 35"/>
                  <a:gd name="T18" fmla="+- 0 2026 2007"/>
                  <a:gd name="T19" fmla="*/ 2026 h 20"/>
                  <a:gd name="T20" fmla="+- 0 1391 1357"/>
                  <a:gd name="T21" fmla="*/ T20 w 35"/>
                  <a:gd name="T22" fmla="+- 0 2022 2007"/>
                  <a:gd name="T23" fmla="*/ 2022 h 20"/>
                  <a:gd name="T24" fmla="+- 0 1391 1357"/>
                  <a:gd name="T25" fmla="*/ T24 w 35"/>
                  <a:gd name="T26" fmla="+- 0 2007 2007"/>
                  <a:gd name="T27" fmla="*/ 2007 h 20"/>
                </a:gdLst>
                <a:ahLst/>
                <a:cxnLst>
                  <a:cxn ang="0">
                    <a:pos x="T1" y="T3"/>
                  </a:cxn>
                  <a:cxn ang="0">
                    <a:pos x="T5" y="T7"/>
                  </a:cxn>
                  <a:cxn ang="0">
                    <a:pos x="T9" y="T11"/>
                  </a:cxn>
                  <a:cxn ang="0">
                    <a:pos x="T13" y="T15"/>
                  </a:cxn>
                  <a:cxn ang="0">
                    <a:pos x="T17" y="T19"/>
                  </a:cxn>
                  <a:cxn ang="0">
                    <a:pos x="T21" y="T23"/>
                  </a:cxn>
                  <a:cxn ang="0">
                    <a:pos x="T25" y="T27"/>
                  </a:cxn>
                </a:cxnLst>
                <a:rect l="0" t="0" r="r" b="b"/>
                <a:pathLst>
                  <a:path w="35" h="20">
                    <a:moveTo>
                      <a:pt x="34" y="0"/>
                    </a:moveTo>
                    <a:lnTo>
                      <a:pt x="19" y="0"/>
                    </a:lnTo>
                    <a:lnTo>
                      <a:pt x="0" y="3"/>
                    </a:lnTo>
                    <a:lnTo>
                      <a:pt x="0" y="19"/>
                    </a:lnTo>
                    <a:lnTo>
                      <a:pt x="15" y="19"/>
                    </a:lnTo>
                    <a:lnTo>
                      <a:pt x="34" y="15"/>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9" name="Freeform 2828">
                <a:extLst>
                  <a:ext uri="{FF2B5EF4-FFF2-40B4-BE49-F238E27FC236}">
                    <a16:creationId xmlns:a16="http://schemas.microsoft.com/office/drawing/2014/main" id="{B9186556-1D6F-4E78-BB3C-6E461B5D890B}"/>
                  </a:ext>
                </a:extLst>
              </p:cNvPr>
              <p:cNvSpPr>
                <a:spLocks/>
              </p:cNvSpPr>
              <p:nvPr/>
            </p:nvSpPr>
            <p:spPr bwMode="auto">
              <a:xfrm>
                <a:off x="1375" y="1998"/>
                <a:ext cx="31" cy="24"/>
              </a:xfrm>
              <a:custGeom>
                <a:avLst/>
                <a:gdLst>
                  <a:gd name="T0" fmla="+- 0 1407 1376"/>
                  <a:gd name="T1" fmla="*/ T0 w 31"/>
                  <a:gd name="T2" fmla="+- 0 1999 1999"/>
                  <a:gd name="T3" fmla="*/ 1999 h 24"/>
                  <a:gd name="T4" fmla="+- 0 1391 1376"/>
                  <a:gd name="T5" fmla="*/ T4 w 31"/>
                  <a:gd name="T6" fmla="+- 0 1999 1999"/>
                  <a:gd name="T7" fmla="*/ 1999 h 24"/>
                  <a:gd name="T8" fmla="+- 0 1376 1376"/>
                  <a:gd name="T9" fmla="*/ T8 w 31"/>
                  <a:gd name="T10" fmla="+- 0 2007 1999"/>
                  <a:gd name="T11" fmla="*/ 2007 h 24"/>
                  <a:gd name="T12" fmla="+- 0 1376 1376"/>
                  <a:gd name="T13" fmla="*/ T12 w 31"/>
                  <a:gd name="T14" fmla="+- 0 2022 1999"/>
                  <a:gd name="T15" fmla="*/ 2022 h 24"/>
                  <a:gd name="T16" fmla="+- 0 1391 1376"/>
                  <a:gd name="T17" fmla="*/ T16 w 31"/>
                  <a:gd name="T18" fmla="+- 0 2022 1999"/>
                  <a:gd name="T19" fmla="*/ 2022 h 24"/>
                  <a:gd name="T20" fmla="+- 0 1407 1376"/>
                  <a:gd name="T21" fmla="*/ T20 w 31"/>
                  <a:gd name="T22" fmla="+- 0 2014 1999"/>
                  <a:gd name="T23" fmla="*/ 2014 h 24"/>
                  <a:gd name="T24" fmla="+- 0 1407 1376"/>
                  <a:gd name="T25" fmla="*/ T24 w 31"/>
                  <a:gd name="T26" fmla="+- 0 1999 1999"/>
                  <a:gd name="T27" fmla="*/ 1999 h 24"/>
                </a:gdLst>
                <a:ahLst/>
                <a:cxnLst>
                  <a:cxn ang="0">
                    <a:pos x="T1" y="T3"/>
                  </a:cxn>
                  <a:cxn ang="0">
                    <a:pos x="T5" y="T7"/>
                  </a:cxn>
                  <a:cxn ang="0">
                    <a:pos x="T9" y="T11"/>
                  </a:cxn>
                  <a:cxn ang="0">
                    <a:pos x="T13" y="T15"/>
                  </a:cxn>
                  <a:cxn ang="0">
                    <a:pos x="T17" y="T19"/>
                  </a:cxn>
                  <a:cxn ang="0">
                    <a:pos x="T21" y="T23"/>
                  </a:cxn>
                  <a:cxn ang="0">
                    <a:pos x="T25" y="T27"/>
                  </a:cxn>
                </a:cxnLst>
                <a:rect l="0" t="0" r="r" b="b"/>
                <a:pathLst>
                  <a:path w="31" h="24">
                    <a:moveTo>
                      <a:pt x="31" y="0"/>
                    </a:moveTo>
                    <a:lnTo>
                      <a:pt x="15" y="0"/>
                    </a:lnTo>
                    <a:lnTo>
                      <a:pt x="0" y="8"/>
                    </a:lnTo>
                    <a:lnTo>
                      <a:pt x="0" y="23"/>
                    </a:lnTo>
                    <a:lnTo>
                      <a:pt x="15" y="23"/>
                    </a:lnTo>
                    <a:lnTo>
                      <a:pt x="31" y="15"/>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0" name="Freeform 2827">
                <a:extLst>
                  <a:ext uri="{FF2B5EF4-FFF2-40B4-BE49-F238E27FC236}">
                    <a16:creationId xmlns:a16="http://schemas.microsoft.com/office/drawing/2014/main" id="{E93A17BE-A9BF-4923-AEBD-A73F2193DC2A}"/>
                  </a:ext>
                </a:extLst>
              </p:cNvPr>
              <p:cNvSpPr>
                <a:spLocks/>
              </p:cNvSpPr>
              <p:nvPr/>
            </p:nvSpPr>
            <p:spPr bwMode="auto">
              <a:xfrm>
                <a:off x="1391" y="1983"/>
                <a:ext cx="24" cy="31"/>
              </a:xfrm>
              <a:custGeom>
                <a:avLst/>
                <a:gdLst>
                  <a:gd name="T0" fmla="+- 0 1414 1391"/>
                  <a:gd name="T1" fmla="*/ T0 w 24"/>
                  <a:gd name="T2" fmla="+- 0 1984 1984"/>
                  <a:gd name="T3" fmla="*/ 1984 h 31"/>
                  <a:gd name="T4" fmla="+- 0 1399 1391"/>
                  <a:gd name="T5" fmla="*/ T4 w 24"/>
                  <a:gd name="T6" fmla="+- 0 1984 1984"/>
                  <a:gd name="T7" fmla="*/ 1984 h 31"/>
                  <a:gd name="T8" fmla="+- 0 1391 1391"/>
                  <a:gd name="T9" fmla="*/ T8 w 24"/>
                  <a:gd name="T10" fmla="+- 0 1999 1984"/>
                  <a:gd name="T11" fmla="*/ 1999 h 31"/>
                  <a:gd name="T12" fmla="+- 0 1391 1391"/>
                  <a:gd name="T13" fmla="*/ T12 w 24"/>
                  <a:gd name="T14" fmla="+- 0 2014 1984"/>
                  <a:gd name="T15" fmla="*/ 2014 h 31"/>
                  <a:gd name="T16" fmla="+- 0 1407 1391"/>
                  <a:gd name="T17" fmla="*/ T16 w 24"/>
                  <a:gd name="T18" fmla="+- 0 2014 1984"/>
                  <a:gd name="T19" fmla="*/ 2014 h 31"/>
                  <a:gd name="T20" fmla="+- 0 1414 1391"/>
                  <a:gd name="T21" fmla="*/ T20 w 24"/>
                  <a:gd name="T22" fmla="+- 0 1999 1984"/>
                  <a:gd name="T23" fmla="*/ 1999 h 31"/>
                  <a:gd name="T24" fmla="+- 0 1414 1391"/>
                  <a:gd name="T25" fmla="*/ T24 w 24"/>
                  <a:gd name="T26" fmla="+- 0 1984 1984"/>
                  <a:gd name="T27" fmla="*/ 1984 h 31"/>
                </a:gdLst>
                <a:ahLst/>
                <a:cxnLst>
                  <a:cxn ang="0">
                    <a:pos x="T1" y="T3"/>
                  </a:cxn>
                  <a:cxn ang="0">
                    <a:pos x="T5" y="T7"/>
                  </a:cxn>
                  <a:cxn ang="0">
                    <a:pos x="T9" y="T11"/>
                  </a:cxn>
                  <a:cxn ang="0">
                    <a:pos x="T13" y="T15"/>
                  </a:cxn>
                  <a:cxn ang="0">
                    <a:pos x="T17" y="T19"/>
                  </a:cxn>
                  <a:cxn ang="0">
                    <a:pos x="T21" y="T23"/>
                  </a:cxn>
                  <a:cxn ang="0">
                    <a:pos x="T25" y="T27"/>
                  </a:cxn>
                </a:cxnLst>
                <a:rect l="0" t="0" r="r" b="b"/>
                <a:pathLst>
                  <a:path w="24" h="31">
                    <a:moveTo>
                      <a:pt x="23" y="0"/>
                    </a:moveTo>
                    <a:lnTo>
                      <a:pt x="8" y="0"/>
                    </a:lnTo>
                    <a:lnTo>
                      <a:pt x="0" y="15"/>
                    </a:lnTo>
                    <a:lnTo>
                      <a:pt x="0" y="30"/>
                    </a:lnTo>
                    <a:lnTo>
                      <a:pt x="16" y="30"/>
                    </a:lnTo>
                    <a:lnTo>
                      <a:pt x="23" y="15"/>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1" name="Freeform 2826">
                <a:extLst>
                  <a:ext uri="{FF2B5EF4-FFF2-40B4-BE49-F238E27FC236}">
                    <a16:creationId xmlns:a16="http://schemas.microsoft.com/office/drawing/2014/main" id="{0189FF90-FF6F-41AD-B75C-780E14A50E39}"/>
                  </a:ext>
                </a:extLst>
              </p:cNvPr>
              <p:cNvSpPr>
                <a:spLocks/>
              </p:cNvSpPr>
              <p:nvPr/>
            </p:nvSpPr>
            <p:spPr bwMode="auto">
              <a:xfrm>
                <a:off x="1398" y="1964"/>
                <a:ext cx="20" cy="35"/>
              </a:xfrm>
              <a:custGeom>
                <a:avLst/>
                <a:gdLst>
                  <a:gd name="T0" fmla="+- 0 1418 1399"/>
                  <a:gd name="T1" fmla="*/ T0 w 20"/>
                  <a:gd name="T2" fmla="+- 0 1964 1964"/>
                  <a:gd name="T3" fmla="*/ 1964 h 35"/>
                  <a:gd name="T4" fmla="+- 0 1403 1399"/>
                  <a:gd name="T5" fmla="*/ T4 w 20"/>
                  <a:gd name="T6" fmla="+- 0 1964 1964"/>
                  <a:gd name="T7" fmla="*/ 1964 h 35"/>
                  <a:gd name="T8" fmla="+- 0 1399 1399"/>
                  <a:gd name="T9" fmla="*/ T8 w 20"/>
                  <a:gd name="T10" fmla="+- 0 1984 1964"/>
                  <a:gd name="T11" fmla="*/ 1984 h 35"/>
                  <a:gd name="T12" fmla="+- 0 1399 1399"/>
                  <a:gd name="T13" fmla="*/ T12 w 20"/>
                  <a:gd name="T14" fmla="+- 0 1999 1964"/>
                  <a:gd name="T15" fmla="*/ 1999 h 35"/>
                  <a:gd name="T16" fmla="+- 0 1414 1399"/>
                  <a:gd name="T17" fmla="*/ T16 w 20"/>
                  <a:gd name="T18" fmla="+- 0 1999 1964"/>
                  <a:gd name="T19" fmla="*/ 1999 h 35"/>
                  <a:gd name="T20" fmla="+- 0 1418 1399"/>
                  <a:gd name="T21" fmla="*/ T20 w 20"/>
                  <a:gd name="T22" fmla="+- 0 1980 1964"/>
                  <a:gd name="T23" fmla="*/ 1980 h 35"/>
                  <a:gd name="T24" fmla="+- 0 1418 1399"/>
                  <a:gd name="T25" fmla="*/ T24 w 20"/>
                  <a:gd name="T26" fmla="+- 0 1964 1964"/>
                  <a:gd name="T27" fmla="*/ 1964 h 35"/>
                </a:gdLst>
                <a:ahLst/>
                <a:cxnLst>
                  <a:cxn ang="0">
                    <a:pos x="T1" y="T3"/>
                  </a:cxn>
                  <a:cxn ang="0">
                    <a:pos x="T5" y="T7"/>
                  </a:cxn>
                  <a:cxn ang="0">
                    <a:pos x="T9" y="T11"/>
                  </a:cxn>
                  <a:cxn ang="0">
                    <a:pos x="T13" y="T15"/>
                  </a:cxn>
                  <a:cxn ang="0">
                    <a:pos x="T17" y="T19"/>
                  </a:cxn>
                  <a:cxn ang="0">
                    <a:pos x="T21" y="T23"/>
                  </a:cxn>
                  <a:cxn ang="0">
                    <a:pos x="T25" y="T27"/>
                  </a:cxn>
                </a:cxnLst>
                <a:rect l="0" t="0" r="r" b="b"/>
                <a:pathLst>
                  <a:path w="20" h="35">
                    <a:moveTo>
                      <a:pt x="19" y="0"/>
                    </a:moveTo>
                    <a:lnTo>
                      <a:pt x="4" y="0"/>
                    </a:lnTo>
                    <a:lnTo>
                      <a:pt x="0" y="20"/>
                    </a:lnTo>
                    <a:lnTo>
                      <a:pt x="0" y="35"/>
                    </a:lnTo>
                    <a:lnTo>
                      <a:pt x="15" y="35"/>
                    </a:lnTo>
                    <a:lnTo>
                      <a:pt x="19" y="16"/>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2" name="Freeform 2825">
                <a:extLst>
                  <a:ext uri="{FF2B5EF4-FFF2-40B4-BE49-F238E27FC236}">
                    <a16:creationId xmlns:a16="http://schemas.microsoft.com/office/drawing/2014/main" id="{99ABE167-5CD9-4174-9B5A-246CA1ED5F55}"/>
                  </a:ext>
                </a:extLst>
              </p:cNvPr>
              <p:cNvSpPr>
                <a:spLocks/>
              </p:cNvSpPr>
              <p:nvPr/>
            </p:nvSpPr>
            <p:spPr bwMode="auto">
              <a:xfrm>
                <a:off x="1398" y="1949"/>
                <a:ext cx="20" cy="31"/>
              </a:xfrm>
              <a:custGeom>
                <a:avLst/>
                <a:gdLst>
                  <a:gd name="T0" fmla="+- 0 1414 1399"/>
                  <a:gd name="T1" fmla="*/ T0 w 20"/>
                  <a:gd name="T2" fmla="+- 0 1949 1949"/>
                  <a:gd name="T3" fmla="*/ 1949 h 31"/>
                  <a:gd name="T4" fmla="+- 0 1399 1399"/>
                  <a:gd name="T5" fmla="*/ T4 w 20"/>
                  <a:gd name="T6" fmla="+- 0 1949 1949"/>
                  <a:gd name="T7" fmla="*/ 1949 h 31"/>
                  <a:gd name="T8" fmla="+- 0 1399 1399"/>
                  <a:gd name="T9" fmla="*/ T8 w 20"/>
                  <a:gd name="T10" fmla="+- 0 1964 1949"/>
                  <a:gd name="T11" fmla="*/ 1964 h 31"/>
                  <a:gd name="T12" fmla="+- 0 1403 1399"/>
                  <a:gd name="T13" fmla="*/ T12 w 20"/>
                  <a:gd name="T14" fmla="+- 0 1980 1949"/>
                  <a:gd name="T15" fmla="*/ 1980 h 31"/>
                  <a:gd name="T16" fmla="+- 0 1418 1399"/>
                  <a:gd name="T17" fmla="*/ T16 w 20"/>
                  <a:gd name="T18" fmla="+- 0 1980 1949"/>
                  <a:gd name="T19" fmla="*/ 1980 h 31"/>
                  <a:gd name="T20" fmla="+- 0 1418 1399"/>
                  <a:gd name="T21" fmla="*/ T20 w 20"/>
                  <a:gd name="T22" fmla="+- 0 1964 1949"/>
                  <a:gd name="T23" fmla="*/ 1964 h 31"/>
                  <a:gd name="T24" fmla="+- 0 1414 1399"/>
                  <a:gd name="T25" fmla="*/ T24 w 20"/>
                  <a:gd name="T26" fmla="+- 0 1949 1949"/>
                  <a:gd name="T27" fmla="*/ 1949 h 31"/>
                </a:gdLst>
                <a:ahLst/>
                <a:cxnLst>
                  <a:cxn ang="0">
                    <a:pos x="T1" y="T3"/>
                  </a:cxn>
                  <a:cxn ang="0">
                    <a:pos x="T5" y="T7"/>
                  </a:cxn>
                  <a:cxn ang="0">
                    <a:pos x="T9" y="T11"/>
                  </a:cxn>
                  <a:cxn ang="0">
                    <a:pos x="T13" y="T15"/>
                  </a:cxn>
                  <a:cxn ang="0">
                    <a:pos x="T17" y="T19"/>
                  </a:cxn>
                  <a:cxn ang="0">
                    <a:pos x="T21" y="T23"/>
                  </a:cxn>
                  <a:cxn ang="0">
                    <a:pos x="T25" y="T27"/>
                  </a:cxn>
                </a:cxnLst>
                <a:rect l="0" t="0" r="r" b="b"/>
                <a:pathLst>
                  <a:path w="20" h="31">
                    <a:moveTo>
                      <a:pt x="15" y="0"/>
                    </a:moveTo>
                    <a:lnTo>
                      <a:pt x="0" y="0"/>
                    </a:lnTo>
                    <a:lnTo>
                      <a:pt x="0" y="15"/>
                    </a:lnTo>
                    <a:lnTo>
                      <a:pt x="4" y="31"/>
                    </a:lnTo>
                    <a:lnTo>
                      <a:pt x="19" y="31"/>
                    </a:lnTo>
                    <a:lnTo>
                      <a:pt x="19" y="1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3" name="Freeform 2824">
                <a:extLst>
                  <a:ext uri="{FF2B5EF4-FFF2-40B4-BE49-F238E27FC236}">
                    <a16:creationId xmlns:a16="http://schemas.microsoft.com/office/drawing/2014/main" id="{9ACF7634-7180-46F4-9B90-A02589321161}"/>
                  </a:ext>
                </a:extLst>
              </p:cNvPr>
              <p:cNvSpPr>
                <a:spLocks/>
              </p:cNvSpPr>
              <p:nvPr/>
            </p:nvSpPr>
            <p:spPr bwMode="auto">
              <a:xfrm>
                <a:off x="1391" y="1933"/>
                <a:ext cx="24" cy="31"/>
              </a:xfrm>
              <a:custGeom>
                <a:avLst/>
                <a:gdLst>
                  <a:gd name="T0" fmla="+- 0 1407 1391"/>
                  <a:gd name="T1" fmla="*/ T0 w 24"/>
                  <a:gd name="T2" fmla="+- 0 1934 1934"/>
                  <a:gd name="T3" fmla="*/ 1934 h 31"/>
                  <a:gd name="T4" fmla="+- 0 1391 1391"/>
                  <a:gd name="T5" fmla="*/ T4 w 24"/>
                  <a:gd name="T6" fmla="+- 0 1934 1934"/>
                  <a:gd name="T7" fmla="*/ 1934 h 31"/>
                  <a:gd name="T8" fmla="+- 0 1391 1391"/>
                  <a:gd name="T9" fmla="*/ T8 w 24"/>
                  <a:gd name="T10" fmla="+- 0 1949 1934"/>
                  <a:gd name="T11" fmla="*/ 1949 h 31"/>
                  <a:gd name="T12" fmla="+- 0 1399 1391"/>
                  <a:gd name="T13" fmla="*/ T12 w 24"/>
                  <a:gd name="T14" fmla="+- 0 1964 1934"/>
                  <a:gd name="T15" fmla="*/ 1964 h 31"/>
                  <a:gd name="T16" fmla="+- 0 1414 1391"/>
                  <a:gd name="T17" fmla="*/ T16 w 24"/>
                  <a:gd name="T18" fmla="+- 0 1964 1934"/>
                  <a:gd name="T19" fmla="*/ 1964 h 31"/>
                  <a:gd name="T20" fmla="+- 0 1414 1391"/>
                  <a:gd name="T21" fmla="*/ T20 w 24"/>
                  <a:gd name="T22" fmla="+- 0 1949 1934"/>
                  <a:gd name="T23" fmla="*/ 1949 h 31"/>
                  <a:gd name="T24" fmla="+- 0 1407 1391"/>
                  <a:gd name="T25" fmla="*/ T24 w 24"/>
                  <a:gd name="T26" fmla="+- 0 1934 1934"/>
                  <a:gd name="T27" fmla="*/ 1934 h 31"/>
                </a:gdLst>
                <a:ahLst/>
                <a:cxnLst>
                  <a:cxn ang="0">
                    <a:pos x="T1" y="T3"/>
                  </a:cxn>
                  <a:cxn ang="0">
                    <a:pos x="T5" y="T7"/>
                  </a:cxn>
                  <a:cxn ang="0">
                    <a:pos x="T9" y="T11"/>
                  </a:cxn>
                  <a:cxn ang="0">
                    <a:pos x="T13" y="T15"/>
                  </a:cxn>
                  <a:cxn ang="0">
                    <a:pos x="T17" y="T19"/>
                  </a:cxn>
                  <a:cxn ang="0">
                    <a:pos x="T21" y="T23"/>
                  </a:cxn>
                  <a:cxn ang="0">
                    <a:pos x="T25" y="T27"/>
                  </a:cxn>
                </a:cxnLst>
                <a:rect l="0" t="0" r="r" b="b"/>
                <a:pathLst>
                  <a:path w="24" h="31">
                    <a:moveTo>
                      <a:pt x="16" y="0"/>
                    </a:moveTo>
                    <a:lnTo>
                      <a:pt x="0" y="0"/>
                    </a:lnTo>
                    <a:lnTo>
                      <a:pt x="0" y="15"/>
                    </a:lnTo>
                    <a:lnTo>
                      <a:pt x="8" y="30"/>
                    </a:lnTo>
                    <a:lnTo>
                      <a:pt x="23" y="30"/>
                    </a:lnTo>
                    <a:lnTo>
                      <a:pt x="23" y="1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4" name="Freeform 2823">
                <a:extLst>
                  <a:ext uri="{FF2B5EF4-FFF2-40B4-BE49-F238E27FC236}">
                    <a16:creationId xmlns:a16="http://schemas.microsoft.com/office/drawing/2014/main" id="{CFB354AE-B560-4032-8E3E-1E8F8216ABD6}"/>
                  </a:ext>
                </a:extLst>
              </p:cNvPr>
              <p:cNvSpPr>
                <a:spLocks/>
              </p:cNvSpPr>
              <p:nvPr/>
            </p:nvSpPr>
            <p:spPr bwMode="auto">
              <a:xfrm>
                <a:off x="1375" y="1922"/>
                <a:ext cx="31" cy="27"/>
              </a:xfrm>
              <a:custGeom>
                <a:avLst/>
                <a:gdLst>
                  <a:gd name="T0" fmla="+- 0 1391 1376"/>
                  <a:gd name="T1" fmla="*/ T0 w 31"/>
                  <a:gd name="T2" fmla="+- 0 1922 1922"/>
                  <a:gd name="T3" fmla="*/ 1922 h 27"/>
                  <a:gd name="T4" fmla="+- 0 1376 1376"/>
                  <a:gd name="T5" fmla="*/ T4 w 31"/>
                  <a:gd name="T6" fmla="+- 0 1922 1922"/>
                  <a:gd name="T7" fmla="*/ 1922 h 27"/>
                  <a:gd name="T8" fmla="+- 0 1376 1376"/>
                  <a:gd name="T9" fmla="*/ T8 w 31"/>
                  <a:gd name="T10" fmla="+- 0 1938 1922"/>
                  <a:gd name="T11" fmla="*/ 1938 h 27"/>
                  <a:gd name="T12" fmla="+- 0 1391 1376"/>
                  <a:gd name="T13" fmla="*/ T12 w 31"/>
                  <a:gd name="T14" fmla="+- 0 1949 1922"/>
                  <a:gd name="T15" fmla="*/ 1949 h 27"/>
                  <a:gd name="T16" fmla="+- 0 1407 1376"/>
                  <a:gd name="T17" fmla="*/ T16 w 31"/>
                  <a:gd name="T18" fmla="+- 0 1949 1922"/>
                  <a:gd name="T19" fmla="*/ 1949 h 27"/>
                  <a:gd name="T20" fmla="+- 0 1407 1376"/>
                  <a:gd name="T21" fmla="*/ T20 w 31"/>
                  <a:gd name="T22" fmla="+- 0 1934 1922"/>
                  <a:gd name="T23" fmla="*/ 1934 h 27"/>
                  <a:gd name="T24" fmla="+- 0 1391 1376"/>
                  <a:gd name="T25" fmla="*/ T24 w 31"/>
                  <a:gd name="T26" fmla="+- 0 1922 1922"/>
                  <a:gd name="T27" fmla="*/ 1922 h 27"/>
                </a:gdLst>
                <a:ahLst/>
                <a:cxnLst>
                  <a:cxn ang="0">
                    <a:pos x="T1" y="T3"/>
                  </a:cxn>
                  <a:cxn ang="0">
                    <a:pos x="T5" y="T7"/>
                  </a:cxn>
                  <a:cxn ang="0">
                    <a:pos x="T9" y="T11"/>
                  </a:cxn>
                  <a:cxn ang="0">
                    <a:pos x="T13" y="T15"/>
                  </a:cxn>
                  <a:cxn ang="0">
                    <a:pos x="T17" y="T19"/>
                  </a:cxn>
                  <a:cxn ang="0">
                    <a:pos x="T21" y="T23"/>
                  </a:cxn>
                  <a:cxn ang="0">
                    <a:pos x="T25" y="T27"/>
                  </a:cxn>
                </a:cxnLst>
                <a:rect l="0" t="0" r="r" b="b"/>
                <a:pathLst>
                  <a:path w="31" h="27">
                    <a:moveTo>
                      <a:pt x="15" y="0"/>
                    </a:moveTo>
                    <a:lnTo>
                      <a:pt x="0" y="0"/>
                    </a:lnTo>
                    <a:lnTo>
                      <a:pt x="0" y="16"/>
                    </a:lnTo>
                    <a:lnTo>
                      <a:pt x="15" y="27"/>
                    </a:lnTo>
                    <a:lnTo>
                      <a:pt x="31" y="27"/>
                    </a:lnTo>
                    <a:lnTo>
                      <a:pt x="31" y="1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5" name="Freeform 2822">
                <a:extLst>
                  <a:ext uri="{FF2B5EF4-FFF2-40B4-BE49-F238E27FC236}">
                    <a16:creationId xmlns:a16="http://schemas.microsoft.com/office/drawing/2014/main" id="{E2E7EB89-1592-45A1-B4BB-86724A7C44A7}"/>
                  </a:ext>
                </a:extLst>
              </p:cNvPr>
              <p:cNvSpPr>
                <a:spLocks/>
              </p:cNvSpPr>
              <p:nvPr/>
            </p:nvSpPr>
            <p:spPr bwMode="auto">
              <a:xfrm>
                <a:off x="1356" y="1918"/>
                <a:ext cx="35" cy="20"/>
              </a:xfrm>
              <a:custGeom>
                <a:avLst/>
                <a:gdLst>
                  <a:gd name="T0" fmla="+- 0 1372 1357"/>
                  <a:gd name="T1" fmla="*/ T0 w 35"/>
                  <a:gd name="T2" fmla="+- 0 1918 1918"/>
                  <a:gd name="T3" fmla="*/ 1918 h 20"/>
                  <a:gd name="T4" fmla="+- 0 1357 1357"/>
                  <a:gd name="T5" fmla="*/ T4 w 35"/>
                  <a:gd name="T6" fmla="+- 0 1918 1918"/>
                  <a:gd name="T7" fmla="*/ 1918 h 20"/>
                  <a:gd name="T8" fmla="+- 0 1357 1357"/>
                  <a:gd name="T9" fmla="*/ T8 w 35"/>
                  <a:gd name="T10" fmla="+- 0 1934 1918"/>
                  <a:gd name="T11" fmla="*/ 1934 h 20"/>
                  <a:gd name="T12" fmla="+- 0 1376 1357"/>
                  <a:gd name="T13" fmla="*/ T12 w 35"/>
                  <a:gd name="T14" fmla="+- 0 1938 1918"/>
                  <a:gd name="T15" fmla="*/ 1938 h 20"/>
                  <a:gd name="T16" fmla="+- 0 1391 1357"/>
                  <a:gd name="T17" fmla="*/ T16 w 35"/>
                  <a:gd name="T18" fmla="+- 0 1938 1918"/>
                  <a:gd name="T19" fmla="*/ 1938 h 20"/>
                  <a:gd name="T20" fmla="+- 0 1391 1357"/>
                  <a:gd name="T21" fmla="*/ T20 w 35"/>
                  <a:gd name="T22" fmla="+- 0 1922 1918"/>
                  <a:gd name="T23" fmla="*/ 1922 h 20"/>
                  <a:gd name="T24" fmla="+- 0 1372 1357"/>
                  <a:gd name="T25" fmla="*/ T24 w 35"/>
                  <a:gd name="T26" fmla="+- 0 1918 1918"/>
                  <a:gd name="T27" fmla="*/ 1918 h 20"/>
                </a:gdLst>
                <a:ahLst/>
                <a:cxnLst>
                  <a:cxn ang="0">
                    <a:pos x="T1" y="T3"/>
                  </a:cxn>
                  <a:cxn ang="0">
                    <a:pos x="T5" y="T7"/>
                  </a:cxn>
                  <a:cxn ang="0">
                    <a:pos x="T9" y="T11"/>
                  </a:cxn>
                  <a:cxn ang="0">
                    <a:pos x="T13" y="T15"/>
                  </a:cxn>
                  <a:cxn ang="0">
                    <a:pos x="T17" y="T19"/>
                  </a:cxn>
                  <a:cxn ang="0">
                    <a:pos x="T21" y="T23"/>
                  </a:cxn>
                  <a:cxn ang="0">
                    <a:pos x="T25" y="T27"/>
                  </a:cxn>
                </a:cxnLst>
                <a:rect l="0" t="0" r="r" b="b"/>
                <a:pathLst>
                  <a:path w="35" h="20">
                    <a:moveTo>
                      <a:pt x="15" y="0"/>
                    </a:moveTo>
                    <a:lnTo>
                      <a:pt x="0" y="0"/>
                    </a:lnTo>
                    <a:lnTo>
                      <a:pt x="0" y="16"/>
                    </a:lnTo>
                    <a:lnTo>
                      <a:pt x="19" y="20"/>
                    </a:lnTo>
                    <a:lnTo>
                      <a:pt x="34" y="20"/>
                    </a:lnTo>
                    <a:lnTo>
                      <a:pt x="34" y="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6" name="Freeform 2821">
                <a:extLst>
                  <a:ext uri="{FF2B5EF4-FFF2-40B4-BE49-F238E27FC236}">
                    <a16:creationId xmlns:a16="http://schemas.microsoft.com/office/drawing/2014/main" id="{CFF44953-9EF5-48C0-BD1C-D452EBCD31C4}"/>
                  </a:ext>
                </a:extLst>
              </p:cNvPr>
              <p:cNvSpPr>
                <a:spLocks/>
              </p:cNvSpPr>
              <p:nvPr/>
            </p:nvSpPr>
            <p:spPr bwMode="auto">
              <a:xfrm>
                <a:off x="1341" y="1918"/>
                <a:ext cx="31" cy="20"/>
              </a:xfrm>
              <a:custGeom>
                <a:avLst/>
                <a:gdLst>
                  <a:gd name="T0" fmla="+- 0 1372 1341"/>
                  <a:gd name="T1" fmla="*/ T0 w 31"/>
                  <a:gd name="T2" fmla="+- 0 1918 1918"/>
                  <a:gd name="T3" fmla="*/ 1918 h 20"/>
                  <a:gd name="T4" fmla="+- 0 1357 1341"/>
                  <a:gd name="T5" fmla="*/ T4 w 31"/>
                  <a:gd name="T6" fmla="+- 0 1918 1918"/>
                  <a:gd name="T7" fmla="*/ 1918 h 20"/>
                  <a:gd name="T8" fmla="+- 0 1341 1341"/>
                  <a:gd name="T9" fmla="*/ T8 w 31"/>
                  <a:gd name="T10" fmla="+- 0 1922 1918"/>
                  <a:gd name="T11" fmla="*/ 1922 h 20"/>
                  <a:gd name="T12" fmla="+- 0 1341 1341"/>
                  <a:gd name="T13" fmla="*/ T12 w 31"/>
                  <a:gd name="T14" fmla="+- 0 1938 1918"/>
                  <a:gd name="T15" fmla="*/ 1938 h 20"/>
                  <a:gd name="T16" fmla="+- 0 1357 1341"/>
                  <a:gd name="T17" fmla="*/ T16 w 31"/>
                  <a:gd name="T18" fmla="+- 0 1938 1918"/>
                  <a:gd name="T19" fmla="*/ 1938 h 20"/>
                  <a:gd name="T20" fmla="+- 0 1372 1341"/>
                  <a:gd name="T21" fmla="*/ T20 w 31"/>
                  <a:gd name="T22" fmla="+- 0 1934 1918"/>
                  <a:gd name="T23" fmla="*/ 1934 h 20"/>
                  <a:gd name="T24" fmla="+- 0 1372 1341"/>
                  <a:gd name="T25" fmla="*/ T24 w 31"/>
                  <a:gd name="T26" fmla="+- 0 1918 1918"/>
                  <a:gd name="T27" fmla="*/ 1918 h 20"/>
                </a:gdLst>
                <a:ahLst/>
                <a:cxnLst>
                  <a:cxn ang="0">
                    <a:pos x="T1" y="T3"/>
                  </a:cxn>
                  <a:cxn ang="0">
                    <a:pos x="T5" y="T7"/>
                  </a:cxn>
                  <a:cxn ang="0">
                    <a:pos x="T9" y="T11"/>
                  </a:cxn>
                  <a:cxn ang="0">
                    <a:pos x="T13" y="T15"/>
                  </a:cxn>
                  <a:cxn ang="0">
                    <a:pos x="T17" y="T19"/>
                  </a:cxn>
                  <a:cxn ang="0">
                    <a:pos x="T21" y="T23"/>
                  </a:cxn>
                  <a:cxn ang="0">
                    <a:pos x="T25" y="T27"/>
                  </a:cxn>
                </a:cxnLst>
                <a:rect l="0" t="0" r="r" b="b"/>
                <a:pathLst>
                  <a:path w="31" h="20">
                    <a:moveTo>
                      <a:pt x="31" y="0"/>
                    </a:moveTo>
                    <a:lnTo>
                      <a:pt x="16" y="0"/>
                    </a:lnTo>
                    <a:lnTo>
                      <a:pt x="0" y="4"/>
                    </a:lnTo>
                    <a:lnTo>
                      <a:pt x="0" y="20"/>
                    </a:lnTo>
                    <a:lnTo>
                      <a:pt x="16" y="20"/>
                    </a:lnTo>
                    <a:lnTo>
                      <a:pt x="31" y="1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7" name="Freeform 2820">
                <a:extLst>
                  <a:ext uri="{FF2B5EF4-FFF2-40B4-BE49-F238E27FC236}">
                    <a16:creationId xmlns:a16="http://schemas.microsoft.com/office/drawing/2014/main" id="{14136802-91BA-466E-842E-A18D4B8BF26D}"/>
                  </a:ext>
                </a:extLst>
              </p:cNvPr>
              <p:cNvSpPr>
                <a:spLocks/>
              </p:cNvSpPr>
              <p:nvPr/>
            </p:nvSpPr>
            <p:spPr bwMode="auto">
              <a:xfrm>
                <a:off x="1325" y="1922"/>
                <a:ext cx="31" cy="27"/>
              </a:xfrm>
              <a:custGeom>
                <a:avLst/>
                <a:gdLst>
                  <a:gd name="T0" fmla="+- 0 1357 1326"/>
                  <a:gd name="T1" fmla="*/ T0 w 31"/>
                  <a:gd name="T2" fmla="+- 0 1922 1922"/>
                  <a:gd name="T3" fmla="*/ 1922 h 27"/>
                  <a:gd name="T4" fmla="+- 0 1341 1326"/>
                  <a:gd name="T5" fmla="*/ T4 w 31"/>
                  <a:gd name="T6" fmla="+- 0 1922 1922"/>
                  <a:gd name="T7" fmla="*/ 1922 h 27"/>
                  <a:gd name="T8" fmla="+- 0 1326 1326"/>
                  <a:gd name="T9" fmla="*/ T8 w 31"/>
                  <a:gd name="T10" fmla="+- 0 1934 1922"/>
                  <a:gd name="T11" fmla="*/ 1934 h 27"/>
                  <a:gd name="T12" fmla="+- 0 1326 1326"/>
                  <a:gd name="T13" fmla="*/ T12 w 31"/>
                  <a:gd name="T14" fmla="+- 0 1949 1922"/>
                  <a:gd name="T15" fmla="*/ 1949 h 27"/>
                  <a:gd name="T16" fmla="+- 0 1341 1326"/>
                  <a:gd name="T17" fmla="*/ T16 w 31"/>
                  <a:gd name="T18" fmla="+- 0 1949 1922"/>
                  <a:gd name="T19" fmla="*/ 1949 h 27"/>
                  <a:gd name="T20" fmla="+- 0 1357 1326"/>
                  <a:gd name="T21" fmla="*/ T20 w 31"/>
                  <a:gd name="T22" fmla="+- 0 1938 1922"/>
                  <a:gd name="T23" fmla="*/ 1938 h 27"/>
                  <a:gd name="T24" fmla="+- 0 1357 1326"/>
                  <a:gd name="T25" fmla="*/ T24 w 31"/>
                  <a:gd name="T26" fmla="+- 0 1922 1922"/>
                  <a:gd name="T27" fmla="*/ 1922 h 27"/>
                </a:gdLst>
                <a:ahLst/>
                <a:cxnLst>
                  <a:cxn ang="0">
                    <a:pos x="T1" y="T3"/>
                  </a:cxn>
                  <a:cxn ang="0">
                    <a:pos x="T5" y="T7"/>
                  </a:cxn>
                  <a:cxn ang="0">
                    <a:pos x="T9" y="T11"/>
                  </a:cxn>
                  <a:cxn ang="0">
                    <a:pos x="T13" y="T15"/>
                  </a:cxn>
                  <a:cxn ang="0">
                    <a:pos x="T17" y="T19"/>
                  </a:cxn>
                  <a:cxn ang="0">
                    <a:pos x="T21" y="T23"/>
                  </a:cxn>
                  <a:cxn ang="0">
                    <a:pos x="T25" y="T27"/>
                  </a:cxn>
                </a:cxnLst>
                <a:rect l="0" t="0" r="r" b="b"/>
                <a:pathLst>
                  <a:path w="31" h="27">
                    <a:moveTo>
                      <a:pt x="31" y="0"/>
                    </a:moveTo>
                    <a:lnTo>
                      <a:pt x="15" y="0"/>
                    </a:lnTo>
                    <a:lnTo>
                      <a:pt x="0" y="12"/>
                    </a:lnTo>
                    <a:lnTo>
                      <a:pt x="0" y="27"/>
                    </a:lnTo>
                    <a:lnTo>
                      <a:pt x="15" y="27"/>
                    </a:lnTo>
                    <a:lnTo>
                      <a:pt x="31" y="1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8" name="Freeform 2819">
                <a:extLst>
                  <a:ext uri="{FF2B5EF4-FFF2-40B4-BE49-F238E27FC236}">
                    <a16:creationId xmlns:a16="http://schemas.microsoft.com/office/drawing/2014/main" id="{6EF1C0FE-2710-42D2-81AD-CA3F3A99BC75}"/>
                  </a:ext>
                </a:extLst>
              </p:cNvPr>
              <p:cNvSpPr>
                <a:spLocks/>
              </p:cNvSpPr>
              <p:nvPr/>
            </p:nvSpPr>
            <p:spPr bwMode="auto">
              <a:xfrm>
                <a:off x="1314" y="1933"/>
                <a:ext cx="27" cy="31"/>
              </a:xfrm>
              <a:custGeom>
                <a:avLst/>
                <a:gdLst>
                  <a:gd name="T0" fmla="+- 0 1341 1314"/>
                  <a:gd name="T1" fmla="*/ T0 w 27"/>
                  <a:gd name="T2" fmla="+- 0 1934 1934"/>
                  <a:gd name="T3" fmla="*/ 1934 h 31"/>
                  <a:gd name="T4" fmla="+- 0 1326 1314"/>
                  <a:gd name="T5" fmla="*/ T4 w 27"/>
                  <a:gd name="T6" fmla="+- 0 1934 1934"/>
                  <a:gd name="T7" fmla="*/ 1934 h 31"/>
                  <a:gd name="T8" fmla="+- 0 1314 1314"/>
                  <a:gd name="T9" fmla="*/ T8 w 27"/>
                  <a:gd name="T10" fmla="+- 0 1949 1934"/>
                  <a:gd name="T11" fmla="*/ 1949 h 31"/>
                  <a:gd name="T12" fmla="+- 0 1314 1314"/>
                  <a:gd name="T13" fmla="*/ T12 w 27"/>
                  <a:gd name="T14" fmla="+- 0 1964 1934"/>
                  <a:gd name="T15" fmla="*/ 1964 h 31"/>
                  <a:gd name="T16" fmla="+- 0 1330 1314"/>
                  <a:gd name="T17" fmla="*/ T16 w 27"/>
                  <a:gd name="T18" fmla="+- 0 1964 1934"/>
                  <a:gd name="T19" fmla="*/ 1964 h 31"/>
                  <a:gd name="T20" fmla="+- 0 1341 1314"/>
                  <a:gd name="T21" fmla="*/ T20 w 27"/>
                  <a:gd name="T22" fmla="+- 0 1949 1934"/>
                  <a:gd name="T23" fmla="*/ 1949 h 31"/>
                  <a:gd name="T24" fmla="+- 0 1341 1314"/>
                  <a:gd name="T25" fmla="*/ T24 w 27"/>
                  <a:gd name="T26" fmla="+- 0 1934 1934"/>
                  <a:gd name="T27" fmla="*/ 1934 h 31"/>
                </a:gdLst>
                <a:ahLst/>
                <a:cxnLst>
                  <a:cxn ang="0">
                    <a:pos x="T1" y="T3"/>
                  </a:cxn>
                  <a:cxn ang="0">
                    <a:pos x="T5" y="T7"/>
                  </a:cxn>
                  <a:cxn ang="0">
                    <a:pos x="T9" y="T11"/>
                  </a:cxn>
                  <a:cxn ang="0">
                    <a:pos x="T13" y="T15"/>
                  </a:cxn>
                  <a:cxn ang="0">
                    <a:pos x="T17" y="T19"/>
                  </a:cxn>
                  <a:cxn ang="0">
                    <a:pos x="T21" y="T23"/>
                  </a:cxn>
                  <a:cxn ang="0">
                    <a:pos x="T25" y="T27"/>
                  </a:cxn>
                </a:cxnLst>
                <a:rect l="0" t="0" r="r" b="b"/>
                <a:pathLst>
                  <a:path w="27" h="31">
                    <a:moveTo>
                      <a:pt x="27" y="0"/>
                    </a:moveTo>
                    <a:lnTo>
                      <a:pt x="12" y="0"/>
                    </a:lnTo>
                    <a:lnTo>
                      <a:pt x="0" y="15"/>
                    </a:lnTo>
                    <a:lnTo>
                      <a:pt x="0" y="30"/>
                    </a:lnTo>
                    <a:lnTo>
                      <a:pt x="16" y="30"/>
                    </a:lnTo>
                    <a:lnTo>
                      <a:pt x="27" y="15"/>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9" name="Freeform 2818">
                <a:extLst>
                  <a:ext uri="{FF2B5EF4-FFF2-40B4-BE49-F238E27FC236}">
                    <a16:creationId xmlns:a16="http://schemas.microsoft.com/office/drawing/2014/main" id="{4A6D5C85-D648-4D34-A436-75C99EF7A231}"/>
                  </a:ext>
                </a:extLst>
              </p:cNvPr>
              <p:cNvSpPr>
                <a:spLocks/>
              </p:cNvSpPr>
              <p:nvPr/>
            </p:nvSpPr>
            <p:spPr bwMode="auto">
              <a:xfrm>
                <a:off x="1310" y="1949"/>
                <a:ext cx="20" cy="31"/>
              </a:xfrm>
              <a:custGeom>
                <a:avLst/>
                <a:gdLst>
                  <a:gd name="T0" fmla="+- 0 1330 1311"/>
                  <a:gd name="T1" fmla="*/ T0 w 20"/>
                  <a:gd name="T2" fmla="+- 0 1949 1949"/>
                  <a:gd name="T3" fmla="*/ 1949 h 31"/>
                  <a:gd name="T4" fmla="+- 0 1314 1311"/>
                  <a:gd name="T5" fmla="*/ T4 w 20"/>
                  <a:gd name="T6" fmla="+- 0 1949 1949"/>
                  <a:gd name="T7" fmla="*/ 1949 h 31"/>
                  <a:gd name="T8" fmla="+- 0 1311 1311"/>
                  <a:gd name="T9" fmla="*/ T8 w 20"/>
                  <a:gd name="T10" fmla="+- 0 1964 1949"/>
                  <a:gd name="T11" fmla="*/ 1964 h 31"/>
                  <a:gd name="T12" fmla="+- 0 1311 1311"/>
                  <a:gd name="T13" fmla="*/ T12 w 20"/>
                  <a:gd name="T14" fmla="+- 0 1980 1949"/>
                  <a:gd name="T15" fmla="*/ 1980 h 31"/>
                  <a:gd name="T16" fmla="+- 0 1326 1311"/>
                  <a:gd name="T17" fmla="*/ T16 w 20"/>
                  <a:gd name="T18" fmla="+- 0 1980 1949"/>
                  <a:gd name="T19" fmla="*/ 1980 h 31"/>
                  <a:gd name="T20" fmla="+- 0 1330 1311"/>
                  <a:gd name="T21" fmla="*/ T20 w 20"/>
                  <a:gd name="T22" fmla="+- 0 1964 1949"/>
                  <a:gd name="T23" fmla="*/ 1964 h 31"/>
                  <a:gd name="T24" fmla="+- 0 1330 1311"/>
                  <a:gd name="T25" fmla="*/ T24 w 20"/>
                  <a:gd name="T26" fmla="+- 0 1949 1949"/>
                  <a:gd name="T27" fmla="*/ 1949 h 31"/>
                </a:gdLst>
                <a:ahLst/>
                <a:cxnLst>
                  <a:cxn ang="0">
                    <a:pos x="T1" y="T3"/>
                  </a:cxn>
                  <a:cxn ang="0">
                    <a:pos x="T5" y="T7"/>
                  </a:cxn>
                  <a:cxn ang="0">
                    <a:pos x="T9" y="T11"/>
                  </a:cxn>
                  <a:cxn ang="0">
                    <a:pos x="T13" y="T15"/>
                  </a:cxn>
                  <a:cxn ang="0">
                    <a:pos x="T17" y="T19"/>
                  </a:cxn>
                  <a:cxn ang="0">
                    <a:pos x="T21" y="T23"/>
                  </a:cxn>
                  <a:cxn ang="0">
                    <a:pos x="T25" y="T27"/>
                  </a:cxn>
                </a:cxnLst>
                <a:rect l="0" t="0" r="r" b="b"/>
                <a:pathLst>
                  <a:path w="20" h="31">
                    <a:moveTo>
                      <a:pt x="19" y="0"/>
                    </a:moveTo>
                    <a:lnTo>
                      <a:pt x="3" y="0"/>
                    </a:lnTo>
                    <a:lnTo>
                      <a:pt x="0" y="15"/>
                    </a:lnTo>
                    <a:lnTo>
                      <a:pt x="0" y="31"/>
                    </a:lnTo>
                    <a:lnTo>
                      <a:pt x="15" y="31"/>
                    </a:lnTo>
                    <a:lnTo>
                      <a:pt x="19" y="1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50" name="Line 2817">
                <a:extLst>
                  <a:ext uri="{FF2B5EF4-FFF2-40B4-BE49-F238E27FC236}">
                    <a16:creationId xmlns:a16="http://schemas.microsoft.com/office/drawing/2014/main" id="{71BA727E-0B52-4338-9269-2BE1A12EA7FC}"/>
                  </a:ext>
                </a:extLst>
              </p:cNvPr>
              <p:cNvCxnSpPr>
                <a:cxnSpLocks noChangeShapeType="1"/>
              </p:cNvCxnSpPr>
              <p:nvPr/>
            </p:nvCxnSpPr>
            <p:spPr bwMode="auto">
              <a:xfrm>
                <a:off x="1311" y="1972"/>
                <a:ext cx="15"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51" name="Freeform 2816">
                <a:extLst>
                  <a:ext uri="{FF2B5EF4-FFF2-40B4-BE49-F238E27FC236}">
                    <a16:creationId xmlns:a16="http://schemas.microsoft.com/office/drawing/2014/main" id="{4D5FE44B-6E13-431B-9165-A57167052045}"/>
                  </a:ext>
                </a:extLst>
              </p:cNvPr>
              <p:cNvSpPr>
                <a:spLocks/>
              </p:cNvSpPr>
              <p:nvPr/>
            </p:nvSpPr>
            <p:spPr bwMode="auto">
              <a:xfrm>
                <a:off x="991" y="1737"/>
                <a:ext cx="365" cy="47"/>
              </a:xfrm>
              <a:custGeom>
                <a:avLst/>
                <a:gdLst>
                  <a:gd name="T0" fmla="+- 0 1357 992"/>
                  <a:gd name="T1" fmla="*/ T0 w 365"/>
                  <a:gd name="T2" fmla="+- 0 1738 1738"/>
                  <a:gd name="T3" fmla="*/ 1738 h 47"/>
                  <a:gd name="T4" fmla="+- 0 992 992"/>
                  <a:gd name="T5" fmla="*/ T4 w 365"/>
                  <a:gd name="T6" fmla="+- 0 1738 1738"/>
                  <a:gd name="T7" fmla="*/ 1738 h 47"/>
                  <a:gd name="T8" fmla="+- 0 1084 992"/>
                  <a:gd name="T9" fmla="*/ T8 w 365"/>
                  <a:gd name="T10" fmla="+- 0 1784 1738"/>
                  <a:gd name="T11" fmla="*/ 1784 h 47"/>
                  <a:gd name="T12" fmla="+- 0 1264 992"/>
                  <a:gd name="T13" fmla="*/ T12 w 365"/>
                  <a:gd name="T14" fmla="+- 0 1784 1738"/>
                  <a:gd name="T15" fmla="*/ 1784 h 47"/>
                  <a:gd name="T16" fmla="+- 0 1357 992"/>
                  <a:gd name="T17" fmla="*/ T16 w 365"/>
                  <a:gd name="T18" fmla="+- 0 1738 1738"/>
                  <a:gd name="T19" fmla="*/ 1738 h 47"/>
                </a:gdLst>
                <a:ahLst/>
                <a:cxnLst>
                  <a:cxn ang="0">
                    <a:pos x="T1" y="T3"/>
                  </a:cxn>
                  <a:cxn ang="0">
                    <a:pos x="T5" y="T7"/>
                  </a:cxn>
                  <a:cxn ang="0">
                    <a:pos x="T9" y="T11"/>
                  </a:cxn>
                  <a:cxn ang="0">
                    <a:pos x="T13" y="T15"/>
                  </a:cxn>
                  <a:cxn ang="0">
                    <a:pos x="T17" y="T19"/>
                  </a:cxn>
                </a:cxnLst>
                <a:rect l="0" t="0" r="r" b="b"/>
                <a:pathLst>
                  <a:path w="365" h="47">
                    <a:moveTo>
                      <a:pt x="365" y="0"/>
                    </a:moveTo>
                    <a:lnTo>
                      <a:pt x="0" y="0"/>
                    </a:lnTo>
                    <a:lnTo>
                      <a:pt x="92" y="46"/>
                    </a:lnTo>
                    <a:lnTo>
                      <a:pt x="272" y="46"/>
                    </a:ln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52" name="Freeform 2815">
                <a:extLst>
                  <a:ext uri="{FF2B5EF4-FFF2-40B4-BE49-F238E27FC236}">
                    <a16:creationId xmlns:a16="http://schemas.microsoft.com/office/drawing/2014/main" id="{A6D13636-4F20-4185-AB88-77B4168DDE58}"/>
                  </a:ext>
                </a:extLst>
              </p:cNvPr>
              <p:cNvSpPr>
                <a:spLocks/>
              </p:cNvSpPr>
              <p:nvPr/>
            </p:nvSpPr>
            <p:spPr bwMode="auto">
              <a:xfrm>
                <a:off x="991" y="1737"/>
                <a:ext cx="108" cy="62"/>
              </a:xfrm>
              <a:custGeom>
                <a:avLst/>
                <a:gdLst>
                  <a:gd name="T0" fmla="+- 0 1007 992"/>
                  <a:gd name="T1" fmla="*/ T0 w 108"/>
                  <a:gd name="T2" fmla="+- 0 1738 1738"/>
                  <a:gd name="T3" fmla="*/ 1738 h 62"/>
                  <a:gd name="T4" fmla="+- 0 992 992"/>
                  <a:gd name="T5" fmla="*/ T4 w 108"/>
                  <a:gd name="T6" fmla="+- 0 1738 1738"/>
                  <a:gd name="T7" fmla="*/ 1738 h 62"/>
                  <a:gd name="T8" fmla="+- 0 992 992"/>
                  <a:gd name="T9" fmla="*/ T8 w 108"/>
                  <a:gd name="T10" fmla="+- 0 1753 1738"/>
                  <a:gd name="T11" fmla="*/ 1753 h 62"/>
                  <a:gd name="T12" fmla="+- 0 1084 992"/>
                  <a:gd name="T13" fmla="*/ T12 w 108"/>
                  <a:gd name="T14" fmla="+- 0 1799 1738"/>
                  <a:gd name="T15" fmla="*/ 1799 h 62"/>
                  <a:gd name="T16" fmla="+- 0 1099 992"/>
                  <a:gd name="T17" fmla="*/ T16 w 108"/>
                  <a:gd name="T18" fmla="+- 0 1799 1738"/>
                  <a:gd name="T19" fmla="*/ 1799 h 62"/>
                  <a:gd name="T20" fmla="+- 0 1099 992"/>
                  <a:gd name="T21" fmla="*/ T20 w 108"/>
                  <a:gd name="T22" fmla="+- 0 1784 1738"/>
                  <a:gd name="T23" fmla="*/ 1784 h 62"/>
                  <a:gd name="T24" fmla="+- 0 1007 992"/>
                  <a:gd name="T25" fmla="*/ T24 w 108"/>
                  <a:gd name="T26" fmla="+- 0 1738 1738"/>
                  <a:gd name="T27" fmla="*/ 1738 h 62"/>
                </a:gdLst>
                <a:ahLst/>
                <a:cxnLst>
                  <a:cxn ang="0">
                    <a:pos x="T1" y="T3"/>
                  </a:cxn>
                  <a:cxn ang="0">
                    <a:pos x="T5" y="T7"/>
                  </a:cxn>
                  <a:cxn ang="0">
                    <a:pos x="T9" y="T11"/>
                  </a:cxn>
                  <a:cxn ang="0">
                    <a:pos x="T13" y="T15"/>
                  </a:cxn>
                  <a:cxn ang="0">
                    <a:pos x="T17" y="T19"/>
                  </a:cxn>
                  <a:cxn ang="0">
                    <a:pos x="T21" y="T23"/>
                  </a:cxn>
                  <a:cxn ang="0">
                    <a:pos x="T25" y="T27"/>
                  </a:cxn>
                </a:cxnLst>
                <a:rect l="0" t="0" r="r" b="b"/>
                <a:pathLst>
                  <a:path w="108" h="62">
                    <a:moveTo>
                      <a:pt x="15" y="0"/>
                    </a:moveTo>
                    <a:lnTo>
                      <a:pt x="0" y="0"/>
                    </a:lnTo>
                    <a:lnTo>
                      <a:pt x="0" y="15"/>
                    </a:lnTo>
                    <a:lnTo>
                      <a:pt x="92" y="61"/>
                    </a:lnTo>
                    <a:lnTo>
                      <a:pt x="107" y="61"/>
                    </a:lnTo>
                    <a:lnTo>
                      <a:pt x="107" y="46"/>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53" name="Line 2814">
                <a:extLst>
                  <a:ext uri="{FF2B5EF4-FFF2-40B4-BE49-F238E27FC236}">
                    <a16:creationId xmlns:a16="http://schemas.microsoft.com/office/drawing/2014/main" id="{134739B1-17BE-4CA8-B664-84D43CCE6426}"/>
                  </a:ext>
                </a:extLst>
              </p:cNvPr>
              <p:cNvCxnSpPr>
                <a:cxnSpLocks noChangeShapeType="1"/>
              </p:cNvCxnSpPr>
              <p:nvPr/>
            </p:nvCxnSpPr>
            <p:spPr bwMode="auto">
              <a:xfrm>
                <a:off x="1084" y="1792"/>
                <a:ext cx="196"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54" name="Freeform 2813">
                <a:extLst>
                  <a:ext uri="{FF2B5EF4-FFF2-40B4-BE49-F238E27FC236}">
                    <a16:creationId xmlns:a16="http://schemas.microsoft.com/office/drawing/2014/main" id="{B7BA616B-2D14-4D63-805B-E0733EB694AC}"/>
                  </a:ext>
                </a:extLst>
              </p:cNvPr>
              <p:cNvSpPr>
                <a:spLocks/>
              </p:cNvSpPr>
              <p:nvPr/>
            </p:nvSpPr>
            <p:spPr bwMode="auto">
              <a:xfrm>
                <a:off x="1264" y="1737"/>
                <a:ext cx="108" cy="62"/>
              </a:xfrm>
              <a:custGeom>
                <a:avLst/>
                <a:gdLst>
                  <a:gd name="T0" fmla="+- 0 1372 1264"/>
                  <a:gd name="T1" fmla="*/ T0 w 108"/>
                  <a:gd name="T2" fmla="+- 0 1738 1738"/>
                  <a:gd name="T3" fmla="*/ 1738 h 62"/>
                  <a:gd name="T4" fmla="+- 0 1357 1264"/>
                  <a:gd name="T5" fmla="*/ T4 w 108"/>
                  <a:gd name="T6" fmla="+- 0 1738 1738"/>
                  <a:gd name="T7" fmla="*/ 1738 h 62"/>
                  <a:gd name="T8" fmla="+- 0 1264 1264"/>
                  <a:gd name="T9" fmla="*/ T8 w 108"/>
                  <a:gd name="T10" fmla="+- 0 1784 1738"/>
                  <a:gd name="T11" fmla="*/ 1784 h 62"/>
                  <a:gd name="T12" fmla="+- 0 1264 1264"/>
                  <a:gd name="T13" fmla="*/ T12 w 108"/>
                  <a:gd name="T14" fmla="+- 0 1799 1738"/>
                  <a:gd name="T15" fmla="*/ 1799 h 62"/>
                  <a:gd name="T16" fmla="+- 0 1280 1264"/>
                  <a:gd name="T17" fmla="*/ T16 w 108"/>
                  <a:gd name="T18" fmla="+- 0 1799 1738"/>
                  <a:gd name="T19" fmla="*/ 1799 h 62"/>
                  <a:gd name="T20" fmla="+- 0 1372 1264"/>
                  <a:gd name="T21" fmla="*/ T20 w 108"/>
                  <a:gd name="T22" fmla="+- 0 1753 1738"/>
                  <a:gd name="T23" fmla="*/ 1753 h 62"/>
                  <a:gd name="T24" fmla="+- 0 1372 1264"/>
                  <a:gd name="T25" fmla="*/ T24 w 108"/>
                  <a:gd name="T26" fmla="+- 0 1738 1738"/>
                  <a:gd name="T27" fmla="*/ 1738 h 62"/>
                </a:gdLst>
                <a:ahLst/>
                <a:cxnLst>
                  <a:cxn ang="0">
                    <a:pos x="T1" y="T3"/>
                  </a:cxn>
                  <a:cxn ang="0">
                    <a:pos x="T5" y="T7"/>
                  </a:cxn>
                  <a:cxn ang="0">
                    <a:pos x="T9" y="T11"/>
                  </a:cxn>
                  <a:cxn ang="0">
                    <a:pos x="T13" y="T15"/>
                  </a:cxn>
                  <a:cxn ang="0">
                    <a:pos x="T17" y="T19"/>
                  </a:cxn>
                  <a:cxn ang="0">
                    <a:pos x="T21" y="T23"/>
                  </a:cxn>
                  <a:cxn ang="0">
                    <a:pos x="T25" y="T27"/>
                  </a:cxn>
                </a:cxnLst>
                <a:rect l="0" t="0" r="r" b="b"/>
                <a:pathLst>
                  <a:path w="108" h="62">
                    <a:moveTo>
                      <a:pt x="108" y="0"/>
                    </a:moveTo>
                    <a:lnTo>
                      <a:pt x="93" y="0"/>
                    </a:lnTo>
                    <a:lnTo>
                      <a:pt x="0" y="46"/>
                    </a:lnTo>
                    <a:lnTo>
                      <a:pt x="0" y="61"/>
                    </a:lnTo>
                    <a:lnTo>
                      <a:pt x="16" y="61"/>
                    </a:lnTo>
                    <a:lnTo>
                      <a:pt x="108" y="15"/>
                    </a:lnTo>
                    <a:lnTo>
                      <a:pt x="1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55" name="Line 2812">
                <a:extLst>
                  <a:ext uri="{FF2B5EF4-FFF2-40B4-BE49-F238E27FC236}">
                    <a16:creationId xmlns:a16="http://schemas.microsoft.com/office/drawing/2014/main" id="{6946E29E-601A-406A-9547-2E3856C105A4}"/>
                  </a:ext>
                </a:extLst>
              </p:cNvPr>
              <p:cNvCxnSpPr>
                <a:cxnSpLocks noChangeShapeType="1"/>
              </p:cNvCxnSpPr>
              <p:nvPr/>
            </p:nvCxnSpPr>
            <p:spPr bwMode="auto">
              <a:xfrm>
                <a:off x="992" y="1746"/>
                <a:ext cx="380"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56" name="Freeform 2811">
                <a:extLst>
                  <a:ext uri="{FF2B5EF4-FFF2-40B4-BE49-F238E27FC236}">
                    <a16:creationId xmlns:a16="http://schemas.microsoft.com/office/drawing/2014/main" id="{B29719EB-CCBE-4225-92F1-112E6108C205}"/>
                  </a:ext>
                </a:extLst>
              </p:cNvPr>
              <p:cNvSpPr>
                <a:spLocks/>
              </p:cNvSpPr>
              <p:nvPr/>
            </p:nvSpPr>
            <p:spPr bwMode="auto">
              <a:xfrm>
                <a:off x="1494" y="1553"/>
                <a:ext cx="47" cy="365"/>
              </a:xfrm>
              <a:custGeom>
                <a:avLst/>
                <a:gdLst>
                  <a:gd name="T0" fmla="+- 0 1541 1495"/>
                  <a:gd name="T1" fmla="*/ T0 w 47"/>
                  <a:gd name="T2" fmla="+- 0 1554 1554"/>
                  <a:gd name="T3" fmla="*/ 1554 h 365"/>
                  <a:gd name="T4" fmla="+- 0 1495 1495"/>
                  <a:gd name="T5" fmla="*/ T4 w 47"/>
                  <a:gd name="T6" fmla="+- 0 1646 1554"/>
                  <a:gd name="T7" fmla="*/ 1646 h 365"/>
                  <a:gd name="T8" fmla="+- 0 1495 1495"/>
                  <a:gd name="T9" fmla="*/ T8 w 47"/>
                  <a:gd name="T10" fmla="+- 0 1830 1554"/>
                  <a:gd name="T11" fmla="*/ 1830 h 365"/>
                  <a:gd name="T12" fmla="+- 0 1541 1495"/>
                  <a:gd name="T13" fmla="*/ T12 w 47"/>
                  <a:gd name="T14" fmla="+- 0 1918 1554"/>
                  <a:gd name="T15" fmla="*/ 1918 h 365"/>
                  <a:gd name="T16" fmla="+- 0 1541 1495"/>
                  <a:gd name="T17" fmla="*/ T16 w 47"/>
                  <a:gd name="T18" fmla="+- 0 1554 1554"/>
                  <a:gd name="T19" fmla="*/ 1554 h 365"/>
                </a:gdLst>
                <a:ahLst/>
                <a:cxnLst>
                  <a:cxn ang="0">
                    <a:pos x="T1" y="T3"/>
                  </a:cxn>
                  <a:cxn ang="0">
                    <a:pos x="T5" y="T7"/>
                  </a:cxn>
                  <a:cxn ang="0">
                    <a:pos x="T9" y="T11"/>
                  </a:cxn>
                  <a:cxn ang="0">
                    <a:pos x="T13" y="T15"/>
                  </a:cxn>
                  <a:cxn ang="0">
                    <a:pos x="T17" y="T19"/>
                  </a:cxn>
                </a:cxnLst>
                <a:rect l="0" t="0" r="r" b="b"/>
                <a:pathLst>
                  <a:path w="47" h="365">
                    <a:moveTo>
                      <a:pt x="46" y="0"/>
                    </a:moveTo>
                    <a:lnTo>
                      <a:pt x="0" y="92"/>
                    </a:lnTo>
                    <a:lnTo>
                      <a:pt x="0" y="276"/>
                    </a:lnTo>
                    <a:lnTo>
                      <a:pt x="46" y="36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57" name="Freeform 2810">
                <a:extLst>
                  <a:ext uri="{FF2B5EF4-FFF2-40B4-BE49-F238E27FC236}">
                    <a16:creationId xmlns:a16="http://schemas.microsoft.com/office/drawing/2014/main" id="{B219DBA0-7D33-4474-8768-1B468F9B8EDC}"/>
                  </a:ext>
                </a:extLst>
              </p:cNvPr>
              <p:cNvSpPr>
                <a:spLocks/>
              </p:cNvSpPr>
              <p:nvPr/>
            </p:nvSpPr>
            <p:spPr bwMode="auto">
              <a:xfrm>
                <a:off x="1494" y="1553"/>
                <a:ext cx="62" cy="108"/>
              </a:xfrm>
              <a:custGeom>
                <a:avLst/>
                <a:gdLst>
                  <a:gd name="T0" fmla="+- 0 1556 1495"/>
                  <a:gd name="T1" fmla="*/ T0 w 62"/>
                  <a:gd name="T2" fmla="+- 0 1554 1554"/>
                  <a:gd name="T3" fmla="*/ 1554 h 108"/>
                  <a:gd name="T4" fmla="+- 0 1541 1495"/>
                  <a:gd name="T5" fmla="*/ T4 w 62"/>
                  <a:gd name="T6" fmla="+- 0 1554 1554"/>
                  <a:gd name="T7" fmla="*/ 1554 h 108"/>
                  <a:gd name="T8" fmla="+- 0 1495 1495"/>
                  <a:gd name="T9" fmla="*/ T8 w 62"/>
                  <a:gd name="T10" fmla="+- 0 1646 1554"/>
                  <a:gd name="T11" fmla="*/ 1646 h 108"/>
                  <a:gd name="T12" fmla="+- 0 1495 1495"/>
                  <a:gd name="T13" fmla="*/ T12 w 62"/>
                  <a:gd name="T14" fmla="+- 0 1661 1554"/>
                  <a:gd name="T15" fmla="*/ 1661 h 108"/>
                  <a:gd name="T16" fmla="+- 0 1510 1495"/>
                  <a:gd name="T17" fmla="*/ T16 w 62"/>
                  <a:gd name="T18" fmla="+- 0 1661 1554"/>
                  <a:gd name="T19" fmla="*/ 1661 h 108"/>
                  <a:gd name="T20" fmla="+- 0 1556 1495"/>
                  <a:gd name="T21" fmla="*/ T20 w 62"/>
                  <a:gd name="T22" fmla="+- 0 1569 1554"/>
                  <a:gd name="T23" fmla="*/ 1569 h 108"/>
                  <a:gd name="T24" fmla="+- 0 1556 1495"/>
                  <a:gd name="T25" fmla="*/ T24 w 62"/>
                  <a:gd name="T26" fmla="+- 0 1554 1554"/>
                  <a:gd name="T27" fmla="*/ 1554 h 108"/>
                </a:gdLst>
                <a:ahLst/>
                <a:cxnLst>
                  <a:cxn ang="0">
                    <a:pos x="T1" y="T3"/>
                  </a:cxn>
                  <a:cxn ang="0">
                    <a:pos x="T5" y="T7"/>
                  </a:cxn>
                  <a:cxn ang="0">
                    <a:pos x="T9" y="T11"/>
                  </a:cxn>
                  <a:cxn ang="0">
                    <a:pos x="T13" y="T15"/>
                  </a:cxn>
                  <a:cxn ang="0">
                    <a:pos x="T17" y="T19"/>
                  </a:cxn>
                  <a:cxn ang="0">
                    <a:pos x="T21" y="T23"/>
                  </a:cxn>
                  <a:cxn ang="0">
                    <a:pos x="T25" y="T27"/>
                  </a:cxn>
                </a:cxnLst>
                <a:rect l="0" t="0" r="r" b="b"/>
                <a:pathLst>
                  <a:path w="62" h="108">
                    <a:moveTo>
                      <a:pt x="61" y="0"/>
                    </a:moveTo>
                    <a:lnTo>
                      <a:pt x="46" y="0"/>
                    </a:lnTo>
                    <a:lnTo>
                      <a:pt x="0" y="92"/>
                    </a:lnTo>
                    <a:lnTo>
                      <a:pt x="0" y="107"/>
                    </a:lnTo>
                    <a:lnTo>
                      <a:pt x="15" y="107"/>
                    </a:lnTo>
                    <a:lnTo>
                      <a:pt x="61" y="15"/>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58" name="Line 2809">
                <a:extLst>
                  <a:ext uri="{FF2B5EF4-FFF2-40B4-BE49-F238E27FC236}">
                    <a16:creationId xmlns:a16="http://schemas.microsoft.com/office/drawing/2014/main" id="{0F57A78A-E8C4-4444-A948-49130FA8474A}"/>
                  </a:ext>
                </a:extLst>
              </p:cNvPr>
              <p:cNvCxnSpPr>
                <a:cxnSpLocks noChangeShapeType="1"/>
              </p:cNvCxnSpPr>
              <p:nvPr/>
            </p:nvCxnSpPr>
            <p:spPr bwMode="auto">
              <a:xfrm>
                <a:off x="1503" y="1646"/>
                <a:ext cx="0" cy="199"/>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59" name="Freeform 2808">
                <a:extLst>
                  <a:ext uri="{FF2B5EF4-FFF2-40B4-BE49-F238E27FC236}">
                    <a16:creationId xmlns:a16="http://schemas.microsoft.com/office/drawing/2014/main" id="{247AF0D6-083D-4780-B056-C49E52585FE6}"/>
                  </a:ext>
                </a:extLst>
              </p:cNvPr>
              <p:cNvSpPr>
                <a:spLocks/>
              </p:cNvSpPr>
              <p:nvPr/>
            </p:nvSpPr>
            <p:spPr bwMode="auto">
              <a:xfrm>
                <a:off x="1494" y="1829"/>
                <a:ext cx="62" cy="104"/>
              </a:xfrm>
              <a:custGeom>
                <a:avLst/>
                <a:gdLst>
                  <a:gd name="T0" fmla="+- 0 1510 1495"/>
                  <a:gd name="T1" fmla="*/ T0 w 62"/>
                  <a:gd name="T2" fmla="+- 0 1830 1830"/>
                  <a:gd name="T3" fmla="*/ 1830 h 104"/>
                  <a:gd name="T4" fmla="+- 0 1495 1495"/>
                  <a:gd name="T5" fmla="*/ T4 w 62"/>
                  <a:gd name="T6" fmla="+- 0 1830 1830"/>
                  <a:gd name="T7" fmla="*/ 1830 h 104"/>
                  <a:gd name="T8" fmla="+- 0 1495 1495"/>
                  <a:gd name="T9" fmla="*/ T8 w 62"/>
                  <a:gd name="T10" fmla="+- 0 1845 1830"/>
                  <a:gd name="T11" fmla="*/ 1845 h 104"/>
                  <a:gd name="T12" fmla="+- 0 1541 1495"/>
                  <a:gd name="T13" fmla="*/ T12 w 62"/>
                  <a:gd name="T14" fmla="+- 0 1934 1830"/>
                  <a:gd name="T15" fmla="*/ 1934 h 104"/>
                  <a:gd name="T16" fmla="+- 0 1556 1495"/>
                  <a:gd name="T17" fmla="*/ T16 w 62"/>
                  <a:gd name="T18" fmla="+- 0 1934 1830"/>
                  <a:gd name="T19" fmla="*/ 1934 h 104"/>
                  <a:gd name="T20" fmla="+- 0 1556 1495"/>
                  <a:gd name="T21" fmla="*/ T20 w 62"/>
                  <a:gd name="T22" fmla="+- 0 1918 1830"/>
                  <a:gd name="T23" fmla="*/ 1918 h 104"/>
                  <a:gd name="T24" fmla="+- 0 1510 1495"/>
                  <a:gd name="T25" fmla="*/ T24 w 62"/>
                  <a:gd name="T26" fmla="+- 0 1830 1830"/>
                  <a:gd name="T27" fmla="*/ 1830 h 104"/>
                </a:gdLst>
                <a:ahLst/>
                <a:cxnLst>
                  <a:cxn ang="0">
                    <a:pos x="T1" y="T3"/>
                  </a:cxn>
                  <a:cxn ang="0">
                    <a:pos x="T5" y="T7"/>
                  </a:cxn>
                  <a:cxn ang="0">
                    <a:pos x="T9" y="T11"/>
                  </a:cxn>
                  <a:cxn ang="0">
                    <a:pos x="T13" y="T15"/>
                  </a:cxn>
                  <a:cxn ang="0">
                    <a:pos x="T17" y="T19"/>
                  </a:cxn>
                  <a:cxn ang="0">
                    <a:pos x="T21" y="T23"/>
                  </a:cxn>
                  <a:cxn ang="0">
                    <a:pos x="T25" y="T27"/>
                  </a:cxn>
                </a:cxnLst>
                <a:rect l="0" t="0" r="r" b="b"/>
                <a:pathLst>
                  <a:path w="62" h="104">
                    <a:moveTo>
                      <a:pt x="15" y="0"/>
                    </a:moveTo>
                    <a:lnTo>
                      <a:pt x="0" y="0"/>
                    </a:lnTo>
                    <a:lnTo>
                      <a:pt x="0" y="15"/>
                    </a:lnTo>
                    <a:lnTo>
                      <a:pt x="46" y="104"/>
                    </a:lnTo>
                    <a:lnTo>
                      <a:pt x="61" y="104"/>
                    </a:lnTo>
                    <a:lnTo>
                      <a:pt x="61" y="88"/>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60" name="Line 2807">
                <a:extLst>
                  <a:ext uri="{FF2B5EF4-FFF2-40B4-BE49-F238E27FC236}">
                    <a16:creationId xmlns:a16="http://schemas.microsoft.com/office/drawing/2014/main" id="{D1A95CE7-3A30-4B20-B035-C527F022AB17}"/>
                  </a:ext>
                </a:extLst>
              </p:cNvPr>
              <p:cNvCxnSpPr>
                <a:cxnSpLocks noChangeShapeType="1"/>
              </p:cNvCxnSpPr>
              <p:nvPr/>
            </p:nvCxnSpPr>
            <p:spPr bwMode="auto">
              <a:xfrm>
                <a:off x="1549" y="1554"/>
                <a:ext cx="0" cy="38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61" name="Freeform 2806">
                <a:extLst>
                  <a:ext uri="{FF2B5EF4-FFF2-40B4-BE49-F238E27FC236}">
                    <a16:creationId xmlns:a16="http://schemas.microsoft.com/office/drawing/2014/main" id="{392D268D-83FA-4BEC-A65D-4D1D33787011}"/>
                  </a:ext>
                </a:extLst>
              </p:cNvPr>
              <p:cNvSpPr>
                <a:spLocks/>
              </p:cNvSpPr>
              <p:nvPr/>
            </p:nvSpPr>
            <p:spPr bwMode="auto">
              <a:xfrm>
                <a:off x="1356" y="2102"/>
                <a:ext cx="365" cy="47"/>
              </a:xfrm>
              <a:custGeom>
                <a:avLst/>
                <a:gdLst>
                  <a:gd name="T0" fmla="+- 0 1629 1357"/>
                  <a:gd name="T1" fmla="*/ T0 w 365"/>
                  <a:gd name="T2" fmla="+- 0 2103 2103"/>
                  <a:gd name="T3" fmla="*/ 2103 h 47"/>
                  <a:gd name="T4" fmla="+- 0 1449 1357"/>
                  <a:gd name="T5" fmla="*/ T4 w 365"/>
                  <a:gd name="T6" fmla="+- 0 2103 2103"/>
                  <a:gd name="T7" fmla="*/ 2103 h 47"/>
                  <a:gd name="T8" fmla="+- 0 1357 1357"/>
                  <a:gd name="T9" fmla="*/ T8 w 365"/>
                  <a:gd name="T10" fmla="+- 0 2149 2103"/>
                  <a:gd name="T11" fmla="*/ 2149 h 47"/>
                  <a:gd name="T12" fmla="+- 0 1721 1357"/>
                  <a:gd name="T13" fmla="*/ T12 w 365"/>
                  <a:gd name="T14" fmla="+- 0 2149 2103"/>
                  <a:gd name="T15" fmla="*/ 2149 h 47"/>
                  <a:gd name="T16" fmla="+- 0 1629 1357"/>
                  <a:gd name="T17" fmla="*/ T16 w 365"/>
                  <a:gd name="T18" fmla="+- 0 2103 2103"/>
                  <a:gd name="T19" fmla="*/ 2103 h 47"/>
                </a:gdLst>
                <a:ahLst/>
                <a:cxnLst>
                  <a:cxn ang="0">
                    <a:pos x="T1" y="T3"/>
                  </a:cxn>
                  <a:cxn ang="0">
                    <a:pos x="T5" y="T7"/>
                  </a:cxn>
                  <a:cxn ang="0">
                    <a:pos x="T9" y="T11"/>
                  </a:cxn>
                  <a:cxn ang="0">
                    <a:pos x="T13" y="T15"/>
                  </a:cxn>
                  <a:cxn ang="0">
                    <a:pos x="T17" y="T19"/>
                  </a:cxn>
                </a:cxnLst>
                <a:rect l="0" t="0" r="r" b="b"/>
                <a:pathLst>
                  <a:path w="365" h="47">
                    <a:moveTo>
                      <a:pt x="272" y="0"/>
                    </a:moveTo>
                    <a:lnTo>
                      <a:pt x="92" y="0"/>
                    </a:lnTo>
                    <a:lnTo>
                      <a:pt x="0" y="46"/>
                    </a:lnTo>
                    <a:lnTo>
                      <a:pt x="364" y="46"/>
                    </a:lnTo>
                    <a:lnTo>
                      <a:pt x="2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62" name="Freeform 2805">
                <a:extLst>
                  <a:ext uri="{FF2B5EF4-FFF2-40B4-BE49-F238E27FC236}">
                    <a16:creationId xmlns:a16="http://schemas.microsoft.com/office/drawing/2014/main" id="{C6B22135-DE35-4D6D-BD68-38DF2E9C6020}"/>
                  </a:ext>
                </a:extLst>
              </p:cNvPr>
              <p:cNvSpPr>
                <a:spLocks/>
              </p:cNvSpPr>
              <p:nvPr/>
            </p:nvSpPr>
            <p:spPr bwMode="auto">
              <a:xfrm>
                <a:off x="1356" y="2102"/>
                <a:ext cx="108" cy="62"/>
              </a:xfrm>
              <a:custGeom>
                <a:avLst/>
                <a:gdLst>
                  <a:gd name="T0" fmla="+- 0 1464 1357"/>
                  <a:gd name="T1" fmla="*/ T0 w 108"/>
                  <a:gd name="T2" fmla="+- 0 2103 2103"/>
                  <a:gd name="T3" fmla="*/ 2103 h 62"/>
                  <a:gd name="T4" fmla="+- 0 1449 1357"/>
                  <a:gd name="T5" fmla="*/ T4 w 108"/>
                  <a:gd name="T6" fmla="+- 0 2103 2103"/>
                  <a:gd name="T7" fmla="*/ 2103 h 62"/>
                  <a:gd name="T8" fmla="+- 0 1357 1357"/>
                  <a:gd name="T9" fmla="*/ T8 w 108"/>
                  <a:gd name="T10" fmla="+- 0 2149 2103"/>
                  <a:gd name="T11" fmla="*/ 2149 h 62"/>
                  <a:gd name="T12" fmla="+- 0 1357 1357"/>
                  <a:gd name="T13" fmla="*/ T12 w 108"/>
                  <a:gd name="T14" fmla="+- 0 2164 2103"/>
                  <a:gd name="T15" fmla="*/ 2164 h 62"/>
                  <a:gd name="T16" fmla="+- 0 1372 1357"/>
                  <a:gd name="T17" fmla="*/ T16 w 108"/>
                  <a:gd name="T18" fmla="+- 0 2164 2103"/>
                  <a:gd name="T19" fmla="*/ 2164 h 62"/>
                  <a:gd name="T20" fmla="+- 0 1464 1357"/>
                  <a:gd name="T21" fmla="*/ T20 w 108"/>
                  <a:gd name="T22" fmla="+- 0 2118 2103"/>
                  <a:gd name="T23" fmla="*/ 2118 h 62"/>
                  <a:gd name="T24" fmla="+- 0 1464 1357"/>
                  <a:gd name="T25" fmla="*/ T24 w 108"/>
                  <a:gd name="T26" fmla="+- 0 2103 2103"/>
                  <a:gd name="T27" fmla="*/ 2103 h 62"/>
                </a:gdLst>
                <a:ahLst/>
                <a:cxnLst>
                  <a:cxn ang="0">
                    <a:pos x="T1" y="T3"/>
                  </a:cxn>
                  <a:cxn ang="0">
                    <a:pos x="T5" y="T7"/>
                  </a:cxn>
                  <a:cxn ang="0">
                    <a:pos x="T9" y="T11"/>
                  </a:cxn>
                  <a:cxn ang="0">
                    <a:pos x="T13" y="T15"/>
                  </a:cxn>
                  <a:cxn ang="0">
                    <a:pos x="T17" y="T19"/>
                  </a:cxn>
                  <a:cxn ang="0">
                    <a:pos x="T21" y="T23"/>
                  </a:cxn>
                  <a:cxn ang="0">
                    <a:pos x="T25" y="T27"/>
                  </a:cxn>
                </a:cxnLst>
                <a:rect l="0" t="0" r="r" b="b"/>
                <a:pathLst>
                  <a:path w="108" h="62">
                    <a:moveTo>
                      <a:pt x="107" y="0"/>
                    </a:moveTo>
                    <a:lnTo>
                      <a:pt x="92" y="0"/>
                    </a:lnTo>
                    <a:lnTo>
                      <a:pt x="0" y="46"/>
                    </a:lnTo>
                    <a:lnTo>
                      <a:pt x="0" y="61"/>
                    </a:lnTo>
                    <a:lnTo>
                      <a:pt x="15" y="61"/>
                    </a:lnTo>
                    <a:lnTo>
                      <a:pt x="107" y="15"/>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63" name="Line 2804">
                <a:extLst>
                  <a:ext uri="{FF2B5EF4-FFF2-40B4-BE49-F238E27FC236}">
                    <a16:creationId xmlns:a16="http://schemas.microsoft.com/office/drawing/2014/main" id="{A0D89E0C-F400-438E-A6EF-084D68E0ABF8}"/>
                  </a:ext>
                </a:extLst>
              </p:cNvPr>
              <p:cNvCxnSpPr>
                <a:cxnSpLocks noChangeShapeType="1"/>
              </p:cNvCxnSpPr>
              <p:nvPr/>
            </p:nvCxnSpPr>
            <p:spPr bwMode="auto">
              <a:xfrm>
                <a:off x="1449" y="2110"/>
                <a:ext cx="196"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64" name="Freeform 2803">
                <a:extLst>
                  <a:ext uri="{FF2B5EF4-FFF2-40B4-BE49-F238E27FC236}">
                    <a16:creationId xmlns:a16="http://schemas.microsoft.com/office/drawing/2014/main" id="{A70F6C57-0599-4CEC-B53E-6985CDD19110}"/>
                  </a:ext>
                </a:extLst>
              </p:cNvPr>
              <p:cNvSpPr>
                <a:spLocks/>
              </p:cNvSpPr>
              <p:nvPr/>
            </p:nvSpPr>
            <p:spPr bwMode="auto">
              <a:xfrm>
                <a:off x="1629" y="2102"/>
                <a:ext cx="108" cy="62"/>
              </a:xfrm>
              <a:custGeom>
                <a:avLst/>
                <a:gdLst>
                  <a:gd name="T0" fmla="+- 0 1645 1629"/>
                  <a:gd name="T1" fmla="*/ T0 w 108"/>
                  <a:gd name="T2" fmla="+- 0 2103 2103"/>
                  <a:gd name="T3" fmla="*/ 2103 h 62"/>
                  <a:gd name="T4" fmla="+- 0 1629 1629"/>
                  <a:gd name="T5" fmla="*/ T4 w 108"/>
                  <a:gd name="T6" fmla="+- 0 2103 2103"/>
                  <a:gd name="T7" fmla="*/ 2103 h 62"/>
                  <a:gd name="T8" fmla="+- 0 1629 1629"/>
                  <a:gd name="T9" fmla="*/ T8 w 108"/>
                  <a:gd name="T10" fmla="+- 0 2118 2103"/>
                  <a:gd name="T11" fmla="*/ 2118 h 62"/>
                  <a:gd name="T12" fmla="+- 0 1721 1629"/>
                  <a:gd name="T13" fmla="*/ T12 w 108"/>
                  <a:gd name="T14" fmla="+- 0 2164 2103"/>
                  <a:gd name="T15" fmla="*/ 2164 h 62"/>
                  <a:gd name="T16" fmla="+- 0 1737 1629"/>
                  <a:gd name="T17" fmla="*/ T16 w 108"/>
                  <a:gd name="T18" fmla="+- 0 2164 2103"/>
                  <a:gd name="T19" fmla="*/ 2164 h 62"/>
                  <a:gd name="T20" fmla="+- 0 1737 1629"/>
                  <a:gd name="T21" fmla="*/ T20 w 108"/>
                  <a:gd name="T22" fmla="+- 0 2149 2103"/>
                  <a:gd name="T23" fmla="*/ 2149 h 62"/>
                  <a:gd name="T24" fmla="+- 0 1645 1629"/>
                  <a:gd name="T25" fmla="*/ T24 w 108"/>
                  <a:gd name="T26" fmla="+- 0 2103 2103"/>
                  <a:gd name="T27" fmla="*/ 2103 h 62"/>
                </a:gdLst>
                <a:ahLst/>
                <a:cxnLst>
                  <a:cxn ang="0">
                    <a:pos x="T1" y="T3"/>
                  </a:cxn>
                  <a:cxn ang="0">
                    <a:pos x="T5" y="T7"/>
                  </a:cxn>
                  <a:cxn ang="0">
                    <a:pos x="T9" y="T11"/>
                  </a:cxn>
                  <a:cxn ang="0">
                    <a:pos x="T13" y="T15"/>
                  </a:cxn>
                  <a:cxn ang="0">
                    <a:pos x="T17" y="T19"/>
                  </a:cxn>
                  <a:cxn ang="0">
                    <a:pos x="T21" y="T23"/>
                  </a:cxn>
                  <a:cxn ang="0">
                    <a:pos x="T25" y="T27"/>
                  </a:cxn>
                </a:cxnLst>
                <a:rect l="0" t="0" r="r" b="b"/>
                <a:pathLst>
                  <a:path w="108" h="62">
                    <a:moveTo>
                      <a:pt x="16" y="0"/>
                    </a:moveTo>
                    <a:lnTo>
                      <a:pt x="0" y="0"/>
                    </a:lnTo>
                    <a:lnTo>
                      <a:pt x="0" y="15"/>
                    </a:lnTo>
                    <a:lnTo>
                      <a:pt x="92" y="61"/>
                    </a:lnTo>
                    <a:lnTo>
                      <a:pt x="108" y="61"/>
                    </a:lnTo>
                    <a:lnTo>
                      <a:pt x="108" y="46"/>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65" name="Line 2802">
                <a:extLst>
                  <a:ext uri="{FF2B5EF4-FFF2-40B4-BE49-F238E27FC236}">
                    <a16:creationId xmlns:a16="http://schemas.microsoft.com/office/drawing/2014/main" id="{A27CF69E-33A2-4C8C-A598-8FD4D8E05C1D}"/>
                  </a:ext>
                </a:extLst>
              </p:cNvPr>
              <p:cNvCxnSpPr>
                <a:cxnSpLocks noChangeShapeType="1"/>
              </p:cNvCxnSpPr>
              <p:nvPr/>
            </p:nvCxnSpPr>
            <p:spPr bwMode="auto">
              <a:xfrm>
                <a:off x="1357" y="2156"/>
                <a:ext cx="380"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66" name="Freeform 2801">
                <a:extLst>
                  <a:ext uri="{FF2B5EF4-FFF2-40B4-BE49-F238E27FC236}">
                    <a16:creationId xmlns:a16="http://schemas.microsoft.com/office/drawing/2014/main" id="{437D5CD5-F6C6-41DB-8A66-95DB1245DAB1}"/>
                  </a:ext>
                </a:extLst>
              </p:cNvPr>
              <p:cNvSpPr>
                <a:spLocks/>
              </p:cNvSpPr>
              <p:nvPr/>
            </p:nvSpPr>
            <p:spPr bwMode="auto">
              <a:xfrm>
                <a:off x="1176" y="1964"/>
                <a:ext cx="47" cy="365"/>
              </a:xfrm>
              <a:custGeom>
                <a:avLst/>
                <a:gdLst>
                  <a:gd name="T0" fmla="+- 0 1176 1176"/>
                  <a:gd name="T1" fmla="*/ T0 w 47"/>
                  <a:gd name="T2" fmla="+- 0 1964 1964"/>
                  <a:gd name="T3" fmla="*/ 1964 h 365"/>
                  <a:gd name="T4" fmla="+- 0 1176 1176"/>
                  <a:gd name="T5" fmla="*/ T4 w 47"/>
                  <a:gd name="T6" fmla="+- 0 2329 1964"/>
                  <a:gd name="T7" fmla="*/ 2329 h 365"/>
                  <a:gd name="T8" fmla="+- 0 1222 1176"/>
                  <a:gd name="T9" fmla="*/ T8 w 47"/>
                  <a:gd name="T10" fmla="+- 0 2237 1964"/>
                  <a:gd name="T11" fmla="*/ 2237 h 365"/>
                  <a:gd name="T12" fmla="+- 0 1222 1176"/>
                  <a:gd name="T13" fmla="*/ T12 w 47"/>
                  <a:gd name="T14" fmla="+- 0 2057 1964"/>
                  <a:gd name="T15" fmla="*/ 2057 h 365"/>
                  <a:gd name="T16" fmla="+- 0 1176 1176"/>
                  <a:gd name="T17" fmla="*/ T16 w 47"/>
                  <a:gd name="T18" fmla="+- 0 1964 1964"/>
                  <a:gd name="T19" fmla="*/ 1964 h 365"/>
                </a:gdLst>
                <a:ahLst/>
                <a:cxnLst>
                  <a:cxn ang="0">
                    <a:pos x="T1" y="T3"/>
                  </a:cxn>
                  <a:cxn ang="0">
                    <a:pos x="T5" y="T7"/>
                  </a:cxn>
                  <a:cxn ang="0">
                    <a:pos x="T9" y="T11"/>
                  </a:cxn>
                  <a:cxn ang="0">
                    <a:pos x="T13" y="T15"/>
                  </a:cxn>
                  <a:cxn ang="0">
                    <a:pos x="T17" y="T19"/>
                  </a:cxn>
                </a:cxnLst>
                <a:rect l="0" t="0" r="r" b="b"/>
                <a:pathLst>
                  <a:path w="47" h="365">
                    <a:moveTo>
                      <a:pt x="0" y="0"/>
                    </a:moveTo>
                    <a:lnTo>
                      <a:pt x="0" y="365"/>
                    </a:lnTo>
                    <a:lnTo>
                      <a:pt x="46" y="273"/>
                    </a:lnTo>
                    <a:lnTo>
                      <a:pt x="46" y="9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67" name="Freeform 2800">
                <a:extLst>
                  <a:ext uri="{FF2B5EF4-FFF2-40B4-BE49-F238E27FC236}">
                    <a16:creationId xmlns:a16="http://schemas.microsoft.com/office/drawing/2014/main" id="{BD47AA17-927C-4998-A4C6-5DE323EA0EA7}"/>
                  </a:ext>
                </a:extLst>
              </p:cNvPr>
              <p:cNvSpPr>
                <a:spLocks/>
              </p:cNvSpPr>
              <p:nvPr/>
            </p:nvSpPr>
            <p:spPr bwMode="auto">
              <a:xfrm>
                <a:off x="1176" y="1964"/>
                <a:ext cx="62" cy="108"/>
              </a:xfrm>
              <a:custGeom>
                <a:avLst/>
                <a:gdLst>
                  <a:gd name="T0" fmla="+- 0 1192 1176"/>
                  <a:gd name="T1" fmla="*/ T0 w 62"/>
                  <a:gd name="T2" fmla="+- 0 1964 1964"/>
                  <a:gd name="T3" fmla="*/ 1964 h 108"/>
                  <a:gd name="T4" fmla="+- 0 1176 1176"/>
                  <a:gd name="T5" fmla="*/ T4 w 62"/>
                  <a:gd name="T6" fmla="+- 0 1964 1964"/>
                  <a:gd name="T7" fmla="*/ 1964 h 108"/>
                  <a:gd name="T8" fmla="+- 0 1176 1176"/>
                  <a:gd name="T9" fmla="*/ T8 w 62"/>
                  <a:gd name="T10" fmla="+- 0 1980 1964"/>
                  <a:gd name="T11" fmla="*/ 1980 h 108"/>
                  <a:gd name="T12" fmla="+- 0 1222 1176"/>
                  <a:gd name="T13" fmla="*/ T12 w 62"/>
                  <a:gd name="T14" fmla="+- 0 2072 1964"/>
                  <a:gd name="T15" fmla="*/ 2072 h 108"/>
                  <a:gd name="T16" fmla="+- 0 1238 1176"/>
                  <a:gd name="T17" fmla="*/ T16 w 62"/>
                  <a:gd name="T18" fmla="+- 0 2072 1964"/>
                  <a:gd name="T19" fmla="*/ 2072 h 108"/>
                  <a:gd name="T20" fmla="+- 0 1238 1176"/>
                  <a:gd name="T21" fmla="*/ T20 w 62"/>
                  <a:gd name="T22" fmla="+- 0 2057 1964"/>
                  <a:gd name="T23" fmla="*/ 2057 h 108"/>
                  <a:gd name="T24" fmla="+- 0 1192 1176"/>
                  <a:gd name="T25" fmla="*/ T24 w 62"/>
                  <a:gd name="T26" fmla="+- 0 1964 1964"/>
                  <a:gd name="T27" fmla="*/ 1964 h 108"/>
                </a:gdLst>
                <a:ahLst/>
                <a:cxnLst>
                  <a:cxn ang="0">
                    <a:pos x="T1" y="T3"/>
                  </a:cxn>
                  <a:cxn ang="0">
                    <a:pos x="T5" y="T7"/>
                  </a:cxn>
                  <a:cxn ang="0">
                    <a:pos x="T9" y="T11"/>
                  </a:cxn>
                  <a:cxn ang="0">
                    <a:pos x="T13" y="T15"/>
                  </a:cxn>
                  <a:cxn ang="0">
                    <a:pos x="T17" y="T19"/>
                  </a:cxn>
                  <a:cxn ang="0">
                    <a:pos x="T21" y="T23"/>
                  </a:cxn>
                  <a:cxn ang="0">
                    <a:pos x="T25" y="T27"/>
                  </a:cxn>
                </a:cxnLst>
                <a:rect l="0" t="0" r="r" b="b"/>
                <a:pathLst>
                  <a:path w="62" h="108">
                    <a:moveTo>
                      <a:pt x="16" y="0"/>
                    </a:moveTo>
                    <a:lnTo>
                      <a:pt x="0" y="0"/>
                    </a:lnTo>
                    <a:lnTo>
                      <a:pt x="0" y="16"/>
                    </a:lnTo>
                    <a:lnTo>
                      <a:pt x="46" y="108"/>
                    </a:lnTo>
                    <a:lnTo>
                      <a:pt x="62" y="108"/>
                    </a:lnTo>
                    <a:lnTo>
                      <a:pt x="62" y="93"/>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68" name="Line 2799">
                <a:extLst>
                  <a:ext uri="{FF2B5EF4-FFF2-40B4-BE49-F238E27FC236}">
                    <a16:creationId xmlns:a16="http://schemas.microsoft.com/office/drawing/2014/main" id="{4D924C13-8A7D-4511-AA3E-EE67713415E8}"/>
                  </a:ext>
                </a:extLst>
              </p:cNvPr>
              <p:cNvCxnSpPr>
                <a:cxnSpLocks noChangeShapeType="1"/>
              </p:cNvCxnSpPr>
              <p:nvPr/>
            </p:nvCxnSpPr>
            <p:spPr bwMode="auto">
              <a:xfrm>
                <a:off x="1230" y="2057"/>
                <a:ext cx="0" cy="195"/>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69" name="Freeform 2798">
                <a:extLst>
                  <a:ext uri="{FF2B5EF4-FFF2-40B4-BE49-F238E27FC236}">
                    <a16:creationId xmlns:a16="http://schemas.microsoft.com/office/drawing/2014/main" id="{E59B7FF5-1BCA-4C40-9B29-9DA22FCCE3B2}"/>
                  </a:ext>
                </a:extLst>
              </p:cNvPr>
              <p:cNvSpPr>
                <a:spLocks/>
              </p:cNvSpPr>
              <p:nvPr/>
            </p:nvSpPr>
            <p:spPr bwMode="auto">
              <a:xfrm>
                <a:off x="1176" y="2237"/>
                <a:ext cx="62" cy="108"/>
              </a:xfrm>
              <a:custGeom>
                <a:avLst/>
                <a:gdLst>
                  <a:gd name="T0" fmla="+- 0 1238 1176"/>
                  <a:gd name="T1" fmla="*/ T0 w 62"/>
                  <a:gd name="T2" fmla="+- 0 2237 2237"/>
                  <a:gd name="T3" fmla="*/ 2237 h 108"/>
                  <a:gd name="T4" fmla="+- 0 1222 1176"/>
                  <a:gd name="T5" fmla="*/ T4 w 62"/>
                  <a:gd name="T6" fmla="+- 0 2237 2237"/>
                  <a:gd name="T7" fmla="*/ 2237 h 108"/>
                  <a:gd name="T8" fmla="+- 0 1176 1176"/>
                  <a:gd name="T9" fmla="*/ T8 w 62"/>
                  <a:gd name="T10" fmla="+- 0 2329 2237"/>
                  <a:gd name="T11" fmla="*/ 2329 h 108"/>
                  <a:gd name="T12" fmla="+- 0 1176 1176"/>
                  <a:gd name="T13" fmla="*/ T12 w 62"/>
                  <a:gd name="T14" fmla="+- 0 2345 2237"/>
                  <a:gd name="T15" fmla="*/ 2345 h 108"/>
                  <a:gd name="T16" fmla="+- 0 1192 1176"/>
                  <a:gd name="T17" fmla="*/ T16 w 62"/>
                  <a:gd name="T18" fmla="+- 0 2345 2237"/>
                  <a:gd name="T19" fmla="*/ 2345 h 108"/>
                  <a:gd name="T20" fmla="+- 0 1238 1176"/>
                  <a:gd name="T21" fmla="*/ T20 w 62"/>
                  <a:gd name="T22" fmla="+- 0 2252 2237"/>
                  <a:gd name="T23" fmla="*/ 2252 h 108"/>
                  <a:gd name="T24" fmla="+- 0 1238 1176"/>
                  <a:gd name="T25" fmla="*/ T24 w 62"/>
                  <a:gd name="T26" fmla="+- 0 2237 2237"/>
                  <a:gd name="T27" fmla="*/ 2237 h 108"/>
                </a:gdLst>
                <a:ahLst/>
                <a:cxnLst>
                  <a:cxn ang="0">
                    <a:pos x="T1" y="T3"/>
                  </a:cxn>
                  <a:cxn ang="0">
                    <a:pos x="T5" y="T7"/>
                  </a:cxn>
                  <a:cxn ang="0">
                    <a:pos x="T9" y="T11"/>
                  </a:cxn>
                  <a:cxn ang="0">
                    <a:pos x="T13" y="T15"/>
                  </a:cxn>
                  <a:cxn ang="0">
                    <a:pos x="T17" y="T19"/>
                  </a:cxn>
                  <a:cxn ang="0">
                    <a:pos x="T21" y="T23"/>
                  </a:cxn>
                  <a:cxn ang="0">
                    <a:pos x="T25" y="T27"/>
                  </a:cxn>
                </a:cxnLst>
                <a:rect l="0" t="0" r="r" b="b"/>
                <a:pathLst>
                  <a:path w="62" h="108">
                    <a:moveTo>
                      <a:pt x="62" y="0"/>
                    </a:moveTo>
                    <a:lnTo>
                      <a:pt x="46" y="0"/>
                    </a:lnTo>
                    <a:lnTo>
                      <a:pt x="0" y="92"/>
                    </a:lnTo>
                    <a:lnTo>
                      <a:pt x="0" y="108"/>
                    </a:lnTo>
                    <a:lnTo>
                      <a:pt x="16" y="108"/>
                    </a:lnTo>
                    <a:lnTo>
                      <a:pt x="62" y="15"/>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70" name="Line 2797">
                <a:extLst>
                  <a:ext uri="{FF2B5EF4-FFF2-40B4-BE49-F238E27FC236}">
                    <a16:creationId xmlns:a16="http://schemas.microsoft.com/office/drawing/2014/main" id="{A04AF955-F0B4-4F24-A728-15169CEBC45C}"/>
                  </a:ext>
                </a:extLst>
              </p:cNvPr>
              <p:cNvCxnSpPr>
                <a:cxnSpLocks noChangeShapeType="1"/>
              </p:cNvCxnSpPr>
              <p:nvPr/>
            </p:nvCxnSpPr>
            <p:spPr bwMode="auto">
              <a:xfrm>
                <a:off x="1184" y="1964"/>
                <a:ext cx="0" cy="381"/>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71" name="Freeform 2796">
                <a:extLst>
                  <a:ext uri="{FF2B5EF4-FFF2-40B4-BE49-F238E27FC236}">
                    <a16:creationId xmlns:a16="http://schemas.microsoft.com/office/drawing/2014/main" id="{EFA9B8FA-089B-466B-AFA0-74279FC3E7F8}"/>
                  </a:ext>
                </a:extLst>
              </p:cNvPr>
              <p:cNvSpPr>
                <a:spLocks/>
              </p:cNvSpPr>
              <p:nvPr/>
            </p:nvSpPr>
            <p:spPr bwMode="auto">
              <a:xfrm>
                <a:off x="627" y="1918"/>
                <a:ext cx="254" cy="54"/>
              </a:xfrm>
              <a:custGeom>
                <a:avLst/>
                <a:gdLst>
                  <a:gd name="T0" fmla="+- 0 880 627"/>
                  <a:gd name="T1" fmla="*/ T0 w 254"/>
                  <a:gd name="T2" fmla="+- 0 1918 1918"/>
                  <a:gd name="T3" fmla="*/ 1918 h 54"/>
                  <a:gd name="T4" fmla="+- 0 627 627"/>
                  <a:gd name="T5" fmla="*/ T4 w 254"/>
                  <a:gd name="T6" fmla="+- 0 1918 1918"/>
                  <a:gd name="T7" fmla="*/ 1918 h 54"/>
                  <a:gd name="T8" fmla="+- 0 692 627"/>
                  <a:gd name="T9" fmla="*/ T8 w 254"/>
                  <a:gd name="T10" fmla="+- 0 1972 1918"/>
                  <a:gd name="T11" fmla="*/ 1972 h 54"/>
                  <a:gd name="T12" fmla="+- 0 819 627"/>
                  <a:gd name="T13" fmla="*/ T12 w 254"/>
                  <a:gd name="T14" fmla="+- 0 1972 1918"/>
                  <a:gd name="T15" fmla="*/ 1972 h 54"/>
                  <a:gd name="T16" fmla="+- 0 880 627"/>
                  <a:gd name="T17" fmla="*/ T16 w 254"/>
                  <a:gd name="T18" fmla="+- 0 1918 1918"/>
                  <a:gd name="T19" fmla="*/ 1918 h 54"/>
                </a:gdLst>
                <a:ahLst/>
                <a:cxnLst>
                  <a:cxn ang="0">
                    <a:pos x="T1" y="T3"/>
                  </a:cxn>
                  <a:cxn ang="0">
                    <a:pos x="T5" y="T7"/>
                  </a:cxn>
                  <a:cxn ang="0">
                    <a:pos x="T9" y="T11"/>
                  </a:cxn>
                  <a:cxn ang="0">
                    <a:pos x="T13" y="T15"/>
                  </a:cxn>
                  <a:cxn ang="0">
                    <a:pos x="T17" y="T19"/>
                  </a:cxn>
                </a:cxnLst>
                <a:rect l="0" t="0" r="r" b="b"/>
                <a:pathLst>
                  <a:path w="254" h="54">
                    <a:moveTo>
                      <a:pt x="253" y="0"/>
                    </a:moveTo>
                    <a:lnTo>
                      <a:pt x="0" y="0"/>
                    </a:lnTo>
                    <a:lnTo>
                      <a:pt x="65" y="54"/>
                    </a:lnTo>
                    <a:lnTo>
                      <a:pt x="192" y="54"/>
                    </a:lnTo>
                    <a:lnTo>
                      <a:pt x="2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72" name="Freeform 2795">
                <a:extLst>
                  <a:ext uri="{FF2B5EF4-FFF2-40B4-BE49-F238E27FC236}">
                    <a16:creationId xmlns:a16="http://schemas.microsoft.com/office/drawing/2014/main" id="{E5F822E2-C058-4FED-8B3C-F21006FD2031}"/>
                  </a:ext>
                </a:extLst>
              </p:cNvPr>
              <p:cNvSpPr>
                <a:spLocks/>
              </p:cNvSpPr>
              <p:nvPr/>
            </p:nvSpPr>
            <p:spPr bwMode="auto">
              <a:xfrm>
                <a:off x="627" y="1918"/>
                <a:ext cx="81" cy="70"/>
              </a:xfrm>
              <a:custGeom>
                <a:avLst/>
                <a:gdLst>
                  <a:gd name="T0" fmla="+- 0 642 627"/>
                  <a:gd name="T1" fmla="*/ T0 w 81"/>
                  <a:gd name="T2" fmla="+- 0 1918 1918"/>
                  <a:gd name="T3" fmla="*/ 1918 h 70"/>
                  <a:gd name="T4" fmla="+- 0 627 627"/>
                  <a:gd name="T5" fmla="*/ T4 w 81"/>
                  <a:gd name="T6" fmla="+- 0 1918 1918"/>
                  <a:gd name="T7" fmla="*/ 1918 h 70"/>
                  <a:gd name="T8" fmla="+- 0 627 627"/>
                  <a:gd name="T9" fmla="*/ T8 w 81"/>
                  <a:gd name="T10" fmla="+- 0 1934 1918"/>
                  <a:gd name="T11" fmla="*/ 1934 h 70"/>
                  <a:gd name="T12" fmla="+- 0 692 627"/>
                  <a:gd name="T13" fmla="*/ T12 w 81"/>
                  <a:gd name="T14" fmla="+- 0 1987 1918"/>
                  <a:gd name="T15" fmla="*/ 1987 h 70"/>
                  <a:gd name="T16" fmla="+- 0 708 627"/>
                  <a:gd name="T17" fmla="*/ T16 w 81"/>
                  <a:gd name="T18" fmla="+- 0 1987 1918"/>
                  <a:gd name="T19" fmla="*/ 1987 h 70"/>
                  <a:gd name="T20" fmla="+- 0 708 627"/>
                  <a:gd name="T21" fmla="*/ T20 w 81"/>
                  <a:gd name="T22" fmla="+- 0 1972 1918"/>
                  <a:gd name="T23" fmla="*/ 1972 h 70"/>
                  <a:gd name="T24" fmla="+- 0 642 627"/>
                  <a:gd name="T25" fmla="*/ T24 w 81"/>
                  <a:gd name="T26" fmla="+- 0 1918 1918"/>
                  <a:gd name="T27" fmla="*/ 1918 h 70"/>
                </a:gdLst>
                <a:ahLst/>
                <a:cxnLst>
                  <a:cxn ang="0">
                    <a:pos x="T1" y="T3"/>
                  </a:cxn>
                  <a:cxn ang="0">
                    <a:pos x="T5" y="T7"/>
                  </a:cxn>
                  <a:cxn ang="0">
                    <a:pos x="T9" y="T11"/>
                  </a:cxn>
                  <a:cxn ang="0">
                    <a:pos x="T13" y="T15"/>
                  </a:cxn>
                  <a:cxn ang="0">
                    <a:pos x="T17" y="T19"/>
                  </a:cxn>
                  <a:cxn ang="0">
                    <a:pos x="T21" y="T23"/>
                  </a:cxn>
                  <a:cxn ang="0">
                    <a:pos x="T25" y="T27"/>
                  </a:cxn>
                </a:cxnLst>
                <a:rect l="0" t="0" r="r" b="b"/>
                <a:pathLst>
                  <a:path w="81" h="70">
                    <a:moveTo>
                      <a:pt x="15" y="0"/>
                    </a:moveTo>
                    <a:lnTo>
                      <a:pt x="0" y="0"/>
                    </a:lnTo>
                    <a:lnTo>
                      <a:pt x="0" y="16"/>
                    </a:lnTo>
                    <a:lnTo>
                      <a:pt x="65" y="69"/>
                    </a:lnTo>
                    <a:lnTo>
                      <a:pt x="81" y="69"/>
                    </a:lnTo>
                    <a:lnTo>
                      <a:pt x="81" y="5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73" name="Line 2794">
                <a:extLst>
                  <a:ext uri="{FF2B5EF4-FFF2-40B4-BE49-F238E27FC236}">
                    <a16:creationId xmlns:a16="http://schemas.microsoft.com/office/drawing/2014/main" id="{78540FD7-60F2-4A3B-93B4-A7199A960B2D}"/>
                  </a:ext>
                </a:extLst>
              </p:cNvPr>
              <p:cNvCxnSpPr>
                <a:cxnSpLocks noChangeShapeType="1"/>
              </p:cNvCxnSpPr>
              <p:nvPr/>
            </p:nvCxnSpPr>
            <p:spPr bwMode="auto">
              <a:xfrm>
                <a:off x="692" y="1980"/>
                <a:ext cx="142"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74" name="Freeform 2793">
                <a:extLst>
                  <a:ext uri="{FF2B5EF4-FFF2-40B4-BE49-F238E27FC236}">
                    <a16:creationId xmlns:a16="http://schemas.microsoft.com/office/drawing/2014/main" id="{6176A669-6914-4FD4-A7CA-A58BD4F94A8E}"/>
                  </a:ext>
                </a:extLst>
              </p:cNvPr>
              <p:cNvSpPr>
                <a:spLocks/>
              </p:cNvSpPr>
              <p:nvPr/>
            </p:nvSpPr>
            <p:spPr bwMode="auto">
              <a:xfrm>
                <a:off x="819" y="1918"/>
                <a:ext cx="77" cy="70"/>
              </a:xfrm>
              <a:custGeom>
                <a:avLst/>
                <a:gdLst>
                  <a:gd name="T0" fmla="+- 0 896 819"/>
                  <a:gd name="T1" fmla="*/ T0 w 77"/>
                  <a:gd name="T2" fmla="+- 0 1918 1918"/>
                  <a:gd name="T3" fmla="*/ 1918 h 70"/>
                  <a:gd name="T4" fmla="+- 0 880 819"/>
                  <a:gd name="T5" fmla="*/ T4 w 77"/>
                  <a:gd name="T6" fmla="+- 0 1918 1918"/>
                  <a:gd name="T7" fmla="*/ 1918 h 70"/>
                  <a:gd name="T8" fmla="+- 0 819 819"/>
                  <a:gd name="T9" fmla="*/ T8 w 77"/>
                  <a:gd name="T10" fmla="+- 0 1972 1918"/>
                  <a:gd name="T11" fmla="*/ 1972 h 70"/>
                  <a:gd name="T12" fmla="+- 0 819 819"/>
                  <a:gd name="T13" fmla="*/ T12 w 77"/>
                  <a:gd name="T14" fmla="+- 0 1987 1918"/>
                  <a:gd name="T15" fmla="*/ 1987 h 70"/>
                  <a:gd name="T16" fmla="+- 0 834 819"/>
                  <a:gd name="T17" fmla="*/ T16 w 77"/>
                  <a:gd name="T18" fmla="+- 0 1987 1918"/>
                  <a:gd name="T19" fmla="*/ 1987 h 70"/>
                  <a:gd name="T20" fmla="+- 0 896 819"/>
                  <a:gd name="T21" fmla="*/ T20 w 77"/>
                  <a:gd name="T22" fmla="+- 0 1934 1918"/>
                  <a:gd name="T23" fmla="*/ 1934 h 70"/>
                  <a:gd name="T24" fmla="+- 0 896 819"/>
                  <a:gd name="T25" fmla="*/ T24 w 77"/>
                  <a:gd name="T26" fmla="+- 0 1918 1918"/>
                  <a:gd name="T27" fmla="*/ 1918 h 70"/>
                </a:gdLst>
                <a:ahLst/>
                <a:cxnLst>
                  <a:cxn ang="0">
                    <a:pos x="T1" y="T3"/>
                  </a:cxn>
                  <a:cxn ang="0">
                    <a:pos x="T5" y="T7"/>
                  </a:cxn>
                  <a:cxn ang="0">
                    <a:pos x="T9" y="T11"/>
                  </a:cxn>
                  <a:cxn ang="0">
                    <a:pos x="T13" y="T15"/>
                  </a:cxn>
                  <a:cxn ang="0">
                    <a:pos x="T17" y="T19"/>
                  </a:cxn>
                  <a:cxn ang="0">
                    <a:pos x="T21" y="T23"/>
                  </a:cxn>
                  <a:cxn ang="0">
                    <a:pos x="T25" y="T27"/>
                  </a:cxn>
                </a:cxnLst>
                <a:rect l="0" t="0" r="r" b="b"/>
                <a:pathLst>
                  <a:path w="77" h="70">
                    <a:moveTo>
                      <a:pt x="77" y="0"/>
                    </a:moveTo>
                    <a:lnTo>
                      <a:pt x="61" y="0"/>
                    </a:lnTo>
                    <a:lnTo>
                      <a:pt x="0" y="54"/>
                    </a:lnTo>
                    <a:lnTo>
                      <a:pt x="0" y="69"/>
                    </a:lnTo>
                    <a:lnTo>
                      <a:pt x="15" y="69"/>
                    </a:lnTo>
                    <a:lnTo>
                      <a:pt x="77" y="16"/>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75" name="Line 2792">
                <a:extLst>
                  <a:ext uri="{FF2B5EF4-FFF2-40B4-BE49-F238E27FC236}">
                    <a16:creationId xmlns:a16="http://schemas.microsoft.com/office/drawing/2014/main" id="{70ABCFAA-8A30-45EF-9B03-E752D2073A35}"/>
                  </a:ext>
                </a:extLst>
              </p:cNvPr>
              <p:cNvCxnSpPr>
                <a:cxnSpLocks noChangeShapeType="1"/>
              </p:cNvCxnSpPr>
              <p:nvPr/>
            </p:nvCxnSpPr>
            <p:spPr bwMode="auto">
              <a:xfrm>
                <a:off x="627" y="1926"/>
                <a:ext cx="269"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pic>
            <p:nvPicPr>
              <p:cNvPr id="176" name="Picture 2791">
                <a:extLst>
                  <a:ext uri="{FF2B5EF4-FFF2-40B4-BE49-F238E27FC236}">
                    <a16:creationId xmlns:a16="http://schemas.microsoft.com/office/drawing/2014/main" id="{7816BB07-D883-4E92-8E9F-8C3EE1E288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 y="2194"/>
                <a:ext cx="22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Freeform 2790">
                <a:extLst>
                  <a:ext uri="{FF2B5EF4-FFF2-40B4-BE49-F238E27FC236}">
                    <a16:creationId xmlns:a16="http://schemas.microsoft.com/office/drawing/2014/main" id="{C6AB84E8-73BC-4AEC-898E-601CD7FC8976}"/>
                  </a:ext>
                </a:extLst>
              </p:cNvPr>
              <p:cNvSpPr>
                <a:spLocks/>
              </p:cNvSpPr>
              <p:nvPr/>
            </p:nvSpPr>
            <p:spPr bwMode="auto">
              <a:xfrm>
                <a:off x="1828" y="1918"/>
                <a:ext cx="254" cy="54"/>
              </a:xfrm>
              <a:custGeom>
                <a:avLst/>
                <a:gdLst>
                  <a:gd name="T0" fmla="+- 0 2021 1829"/>
                  <a:gd name="T1" fmla="*/ T0 w 254"/>
                  <a:gd name="T2" fmla="+- 0 1918 1918"/>
                  <a:gd name="T3" fmla="*/ 1918 h 54"/>
                  <a:gd name="T4" fmla="+- 0 1894 1829"/>
                  <a:gd name="T5" fmla="*/ T4 w 254"/>
                  <a:gd name="T6" fmla="+- 0 1918 1918"/>
                  <a:gd name="T7" fmla="*/ 1918 h 54"/>
                  <a:gd name="T8" fmla="+- 0 1829 1829"/>
                  <a:gd name="T9" fmla="*/ T8 w 254"/>
                  <a:gd name="T10" fmla="+- 0 1972 1918"/>
                  <a:gd name="T11" fmla="*/ 1972 h 54"/>
                  <a:gd name="T12" fmla="+- 0 2082 1829"/>
                  <a:gd name="T13" fmla="*/ T12 w 254"/>
                  <a:gd name="T14" fmla="+- 0 1972 1918"/>
                  <a:gd name="T15" fmla="*/ 1972 h 54"/>
                  <a:gd name="T16" fmla="+- 0 2021 1829"/>
                  <a:gd name="T17" fmla="*/ T16 w 254"/>
                  <a:gd name="T18" fmla="+- 0 1918 1918"/>
                  <a:gd name="T19" fmla="*/ 1918 h 54"/>
                </a:gdLst>
                <a:ahLst/>
                <a:cxnLst>
                  <a:cxn ang="0">
                    <a:pos x="T1" y="T3"/>
                  </a:cxn>
                  <a:cxn ang="0">
                    <a:pos x="T5" y="T7"/>
                  </a:cxn>
                  <a:cxn ang="0">
                    <a:pos x="T9" y="T11"/>
                  </a:cxn>
                  <a:cxn ang="0">
                    <a:pos x="T13" y="T15"/>
                  </a:cxn>
                  <a:cxn ang="0">
                    <a:pos x="T17" y="T19"/>
                  </a:cxn>
                </a:cxnLst>
                <a:rect l="0" t="0" r="r" b="b"/>
                <a:pathLst>
                  <a:path w="254" h="54">
                    <a:moveTo>
                      <a:pt x="192" y="0"/>
                    </a:moveTo>
                    <a:lnTo>
                      <a:pt x="65" y="0"/>
                    </a:lnTo>
                    <a:lnTo>
                      <a:pt x="0" y="54"/>
                    </a:lnTo>
                    <a:lnTo>
                      <a:pt x="253" y="54"/>
                    </a:lnTo>
                    <a:lnTo>
                      <a:pt x="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78" name="Freeform 2789">
                <a:extLst>
                  <a:ext uri="{FF2B5EF4-FFF2-40B4-BE49-F238E27FC236}">
                    <a16:creationId xmlns:a16="http://schemas.microsoft.com/office/drawing/2014/main" id="{3476F536-E360-42BD-96D9-B48089751C77}"/>
                  </a:ext>
                </a:extLst>
              </p:cNvPr>
              <p:cNvSpPr>
                <a:spLocks/>
              </p:cNvSpPr>
              <p:nvPr/>
            </p:nvSpPr>
            <p:spPr bwMode="auto">
              <a:xfrm>
                <a:off x="2020" y="1918"/>
                <a:ext cx="77" cy="70"/>
              </a:xfrm>
              <a:custGeom>
                <a:avLst/>
                <a:gdLst>
                  <a:gd name="T0" fmla="+- 0 2036 2021"/>
                  <a:gd name="T1" fmla="*/ T0 w 77"/>
                  <a:gd name="T2" fmla="+- 0 1918 1918"/>
                  <a:gd name="T3" fmla="*/ 1918 h 70"/>
                  <a:gd name="T4" fmla="+- 0 2021 2021"/>
                  <a:gd name="T5" fmla="*/ T4 w 77"/>
                  <a:gd name="T6" fmla="+- 0 1918 1918"/>
                  <a:gd name="T7" fmla="*/ 1918 h 70"/>
                  <a:gd name="T8" fmla="+- 0 2021 2021"/>
                  <a:gd name="T9" fmla="*/ T8 w 77"/>
                  <a:gd name="T10" fmla="+- 0 1934 1918"/>
                  <a:gd name="T11" fmla="*/ 1934 h 70"/>
                  <a:gd name="T12" fmla="+- 0 2082 2021"/>
                  <a:gd name="T13" fmla="*/ T12 w 77"/>
                  <a:gd name="T14" fmla="+- 0 1987 1918"/>
                  <a:gd name="T15" fmla="*/ 1987 h 70"/>
                  <a:gd name="T16" fmla="+- 0 2098 2021"/>
                  <a:gd name="T17" fmla="*/ T16 w 77"/>
                  <a:gd name="T18" fmla="+- 0 1987 1918"/>
                  <a:gd name="T19" fmla="*/ 1987 h 70"/>
                  <a:gd name="T20" fmla="+- 0 2098 2021"/>
                  <a:gd name="T21" fmla="*/ T20 w 77"/>
                  <a:gd name="T22" fmla="+- 0 1972 1918"/>
                  <a:gd name="T23" fmla="*/ 1972 h 70"/>
                  <a:gd name="T24" fmla="+- 0 2036 2021"/>
                  <a:gd name="T25" fmla="*/ T24 w 77"/>
                  <a:gd name="T26" fmla="+- 0 1918 1918"/>
                  <a:gd name="T27" fmla="*/ 1918 h 70"/>
                </a:gdLst>
                <a:ahLst/>
                <a:cxnLst>
                  <a:cxn ang="0">
                    <a:pos x="T1" y="T3"/>
                  </a:cxn>
                  <a:cxn ang="0">
                    <a:pos x="T5" y="T7"/>
                  </a:cxn>
                  <a:cxn ang="0">
                    <a:pos x="T9" y="T11"/>
                  </a:cxn>
                  <a:cxn ang="0">
                    <a:pos x="T13" y="T15"/>
                  </a:cxn>
                  <a:cxn ang="0">
                    <a:pos x="T17" y="T19"/>
                  </a:cxn>
                  <a:cxn ang="0">
                    <a:pos x="T21" y="T23"/>
                  </a:cxn>
                  <a:cxn ang="0">
                    <a:pos x="T25" y="T27"/>
                  </a:cxn>
                </a:cxnLst>
                <a:rect l="0" t="0" r="r" b="b"/>
                <a:pathLst>
                  <a:path w="77" h="70">
                    <a:moveTo>
                      <a:pt x="15" y="0"/>
                    </a:moveTo>
                    <a:lnTo>
                      <a:pt x="0" y="0"/>
                    </a:lnTo>
                    <a:lnTo>
                      <a:pt x="0" y="16"/>
                    </a:lnTo>
                    <a:lnTo>
                      <a:pt x="61" y="69"/>
                    </a:lnTo>
                    <a:lnTo>
                      <a:pt x="77" y="69"/>
                    </a:lnTo>
                    <a:lnTo>
                      <a:pt x="77" y="5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79" name="Line 2788">
                <a:extLst>
                  <a:ext uri="{FF2B5EF4-FFF2-40B4-BE49-F238E27FC236}">
                    <a16:creationId xmlns:a16="http://schemas.microsoft.com/office/drawing/2014/main" id="{357367C0-D35E-4BF1-902B-C09D54253999}"/>
                  </a:ext>
                </a:extLst>
              </p:cNvPr>
              <p:cNvCxnSpPr>
                <a:cxnSpLocks noChangeShapeType="1"/>
              </p:cNvCxnSpPr>
              <p:nvPr/>
            </p:nvCxnSpPr>
            <p:spPr bwMode="auto">
              <a:xfrm>
                <a:off x="1894" y="1926"/>
                <a:ext cx="142"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sp>
            <p:nvSpPr>
              <p:cNvPr id="180" name="Freeform 2787">
                <a:extLst>
                  <a:ext uri="{FF2B5EF4-FFF2-40B4-BE49-F238E27FC236}">
                    <a16:creationId xmlns:a16="http://schemas.microsoft.com/office/drawing/2014/main" id="{C67A042D-6109-4C8C-AF8E-CEBC4D64D66A}"/>
                  </a:ext>
                </a:extLst>
              </p:cNvPr>
              <p:cNvSpPr>
                <a:spLocks/>
              </p:cNvSpPr>
              <p:nvPr/>
            </p:nvSpPr>
            <p:spPr bwMode="auto">
              <a:xfrm>
                <a:off x="1828" y="1918"/>
                <a:ext cx="81" cy="70"/>
              </a:xfrm>
              <a:custGeom>
                <a:avLst/>
                <a:gdLst>
                  <a:gd name="T0" fmla="+- 0 1910 1829"/>
                  <a:gd name="T1" fmla="*/ T0 w 81"/>
                  <a:gd name="T2" fmla="+- 0 1918 1918"/>
                  <a:gd name="T3" fmla="*/ 1918 h 70"/>
                  <a:gd name="T4" fmla="+- 0 1894 1829"/>
                  <a:gd name="T5" fmla="*/ T4 w 81"/>
                  <a:gd name="T6" fmla="+- 0 1918 1918"/>
                  <a:gd name="T7" fmla="*/ 1918 h 70"/>
                  <a:gd name="T8" fmla="+- 0 1829 1829"/>
                  <a:gd name="T9" fmla="*/ T8 w 81"/>
                  <a:gd name="T10" fmla="+- 0 1972 1918"/>
                  <a:gd name="T11" fmla="*/ 1972 h 70"/>
                  <a:gd name="T12" fmla="+- 0 1829 1829"/>
                  <a:gd name="T13" fmla="*/ T12 w 81"/>
                  <a:gd name="T14" fmla="+- 0 1987 1918"/>
                  <a:gd name="T15" fmla="*/ 1987 h 70"/>
                  <a:gd name="T16" fmla="+- 0 1844 1829"/>
                  <a:gd name="T17" fmla="*/ T16 w 81"/>
                  <a:gd name="T18" fmla="+- 0 1987 1918"/>
                  <a:gd name="T19" fmla="*/ 1987 h 70"/>
                  <a:gd name="T20" fmla="+- 0 1910 1829"/>
                  <a:gd name="T21" fmla="*/ T20 w 81"/>
                  <a:gd name="T22" fmla="+- 0 1934 1918"/>
                  <a:gd name="T23" fmla="*/ 1934 h 70"/>
                  <a:gd name="T24" fmla="+- 0 1910 1829"/>
                  <a:gd name="T25" fmla="*/ T24 w 81"/>
                  <a:gd name="T26" fmla="+- 0 1918 1918"/>
                  <a:gd name="T27" fmla="*/ 1918 h 70"/>
                </a:gdLst>
                <a:ahLst/>
                <a:cxnLst>
                  <a:cxn ang="0">
                    <a:pos x="T1" y="T3"/>
                  </a:cxn>
                  <a:cxn ang="0">
                    <a:pos x="T5" y="T7"/>
                  </a:cxn>
                  <a:cxn ang="0">
                    <a:pos x="T9" y="T11"/>
                  </a:cxn>
                  <a:cxn ang="0">
                    <a:pos x="T13" y="T15"/>
                  </a:cxn>
                  <a:cxn ang="0">
                    <a:pos x="T17" y="T19"/>
                  </a:cxn>
                  <a:cxn ang="0">
                    <a:pos x="T21" y="T23"/>
                  </a:cxn>
                  <a:cxn ang="0">
                    <a:pos x="T25" y="T27"/>
                  </a:cxn>
                </a:cxnLst>
                <a:rect l="0" t="0" r="r" b="b"/>
                <a:pathLst>
                  <a:path w="81" h="70">
                    <a:moveTo>
                      <a:pt x="81" y="0"/>
                    </a:moveTo>
                    <a:lnTo>
                      <a:pt x="65" y="0"/>
                    </a:lnTo>
                    <a:lnTo>
                      <a:pt x="0" y="54"/>
                    </a:lnTo>
                    <a:lnTo>
                      <a:pt x="0" y="69"/>
                    </a:lnTo>
                    <a:lnTo>
                      <a:pt x="15" y="69"/>
                    </a:lnTo>
                    <a:lnTo>
                      <a:pt x="81" y="16"/>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81" name="Line 2786">
                <a:extLst>
                  <a:ext uri="{FF2B5EF4-FFF2-40B4-BE49-F238E27FC236}">
                    <a16:creationId xmlns:a16="http://schemas.microsoft.com/office/drawing/2014/main" id="{C064632F-6252-4B96-B8E4-75520533C610}"/>
                  </a:ext>
                </a:extLst>
              </p:cNvPr>
              <p:cNvCxnSpPr>
                <a:cxnSpLocks noChangeShapeType="1"/>
              </p:cNvCxnSpPr>
              <p:nvPr/>
            </p:nvCxnSpPr>
            <p:spPr bwMode="auto">
              <a:xfrm>
                <a:off x="1829" y="1980"/>
                <a:ext cx="269" cy="0"/>
              </a:xfrm>
              <a:prstGeom prst="line">
                <a:avLst/>
              </a:prstGeom>
              <a:noFill/>
              <a:ln w="9754">
                <a:solidFill>
                  <a:srgbClr val="000000"/>
                </a:solidFill>
                <a:prstDash val="solid"/>
                <a:round/>
                <a:headEnd/>
                <a:tailEnd/>
              </a:ln>
              <a:extLst>
                <a:ext uri="{909E8E84-426E-40DD-AFC4-6F175D3DCCD1}">
                  <a14:hiddenFill xmlns:a14="http://schemas.microsoft.com/office/drawing/2010/main">
                    <a:noFill/>
                  </a14:hiddenFill>
                </a:ext>
              </a:extLst>
            </p:spPr>
          </p:cxnSp>
          <p:pic>
            <p:nvPicPr>
              <p:cNvPr id="182" name="Picture 2785">
                <a:extLst>
                  <a:ext uri="{FF2B5EF4-FFF2-40B4-BE49-F238E27FC236}">
                    <a16:creationId xmlns:a16="http://schemas.microsoft.com/office/drawing/2014/main" id="{19DE5472-B4B8-45AD-9D9B-BEBEE5EA9C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2" y="1576"/>
                <a:ext cx="2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2784">
                <a:extLst>
                  <a:ext uri="{FF2B5EF4-FFF2-40B4-BE49-F238E27FC236}">
                    <a16:creationId xmlns:a16="http://schemas.microsoft.com/office/drawing/2014/main" id="{C3676194-7D8B-4241-BD6B-1AD3D49145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 y="1549"/>
                <a:ext cx="24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Freeform 2783">
                <a:extLst>
                  <a:ext uri="{FF2B5EF4-FFF2-40B4-BE49-F238E27FC236}">
                    <a16:creationId xmlns:a16="http://schemas.microsoft.com/office/drawing/2014/main" id="{A368B591-EC41-42EB-8BC8-16F2BCE48521}"/>
                  </a:ext>
                </a:extLst>
              </p:cNvPr>
              <p:cNvSpPr>
                <a:spLocks/>
              </p:cNvSpPr>
              <p:nvPr/>
            </p:nvSpPr>
            <p:spPr bwMode="auto">
              <a:xfrm>
                <a:off x="1675" y="2286"/>
                <a:ext cx="177" cy="185"/>
              </a:xfrm>
              <a:custGeom>
                <a:avLst/>
                <a:gdLst>
                  <a:gd name="T0" fmla="+- 0 1675 1675"/>
                  <a:gd name="T1" fmla="*/ T0 w 177"/>
                  <a:gd name="T2" fmla="+- 0 2287 2287"/>
                  <a:gd name="T3" fmla="*/ 2287 h 185"/>
                  <a:gd name="T4" fmla="+- 0 1852 1675"/>
                  <a:gd name="T5" fmla="*/ T4 w 177"/>
                  <a:gd name="T6" fmla="+- 0 2471 2287"/>
                  <a:gd name="T7" fmla="*/ 2471 h 185"/>
                  <a:gd name="T8" fmla="+- 0 1844 1675"/>
                  <a:gd name="T9" fmla="*/ T8 w 177"/>
                  <a:gd name="T10" fmla="+- 0 2391 2287"/>
                  <a:gd name="T11" fmla="*/ 2391 h 185"/>
                  <a:gd name="T12" fmla="+- 0 1756 1675"/>
                  <a:gd name="T13" fmla="*/ T12 w 177"/>
                  <a:gd name="T14" fmla="+- 0 2298 2287"/>
                  <a:gd name="T15" fmla="*/ 2298 h 185"/>
                  <a:gd name="T16" fmla="+- 0 1675 1675"/>
                  <a:gd name="T17" fmla="*/ T16 w 177"/>
                  <a:gd name="T18" fmla="+- 0 2287 2287"/>
                  <a:gd name="T19" fmla="*/ 2287 h 185"/>
                </a:gdLst>
                <a:ahLst/>
                <a:cxnLst>
                  <a:cxn ang="0">
                    <a:pos x="T1" y="T3"/>
                  </a:cxn>
                  <a:cxn ang="0">
                    <a:pos x="T5" y="T7"/>
                  </a:cxn>
                  <a:cxn ang="0">
                    <a:pos x="T9" y="T11"/>
                  </a:cxn>
                  <a:cxn ang="0">
                    <a:pos x="T13" y="T15"/>
                  </a:cxn>
                  <a:cxn ang="0">
                    <a:pos x="T17" y="T19"/>
                  </a:cxn>
                </a:cxnLst>
                <a:rect l="0" t="0" r="r" b="b"/>
                <a:pathLst>
                  <a:path w="177" h="185">
                    <a:moveTo>
                      <a:pt x="0" y="0"/>
                    </a:moveTo>
                    <a:lnTo>
                      <a:pt x="177" y="184"/>
                    </a:lnTo>
                    <a:lnTo>
                      <a:pt x="169" y="104"/>
                    </a:lnTo>
                    <a:lnTo>
                      <a:pt x="81"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5" name="Freeform 2782">
                <a:extLst>
                  <a:ext uri="{FF2B5EF4-FFF2-40B4-BE49-F238E27FC236}">
                    <a16:creationId xmlns:a16="http://schemas.microsoft.com/office/drawing/2014/main" id="{5404106D-956A-4427-874C-DA6D154667E3}"/>
                  </a:ext>
                </a:extLst>
              </p:cNvPr>
              <p:cNvSpPr>
                <a:spLocks/>
              </p:cNvSpPr>
              <p:nvPr/>
            </p:nvSpPr>
            <p:spPr bwMode="auto">
              <a:xfrm>
                <a:off x="1844" y="2390"/>
                <a:ext cx="24" cy="96"/>
              </a:xfrm>
              <a:custGeom>
                <a:avLst/>
                <a:gdLst>
                  <a:gd name="T0" fmla="+- 0 1860 1844"/>
                  <a:gd name="T1" fmla="*/ T0 w 24"/>
                  <a:gd name="T2" fmla="+- 0 2391 2391"/>
                  <a:gd name="T3" fmla="*/ 2391 h 96"/>
                  <a:gd name="T4" fmla="+- 0 1844 1844"/>
                  <a:gd name="T5" fmla="*/ T4 w 24"/>
                  <a:gd name="T6" fmla="+- 0 2391 2391"/>
                  <a:gd name="T7" fmla="*/ 2391 h 96"/>
                  <a:gd name="T8" fmla="+- 0 1844 1844"/>
                  <a:gd name="T9" fmla="*/ T8 w 24"/>
                  <a:gd name="T10" fmla="+- 0 2406 2391"/>
                  <a:gd name="T11" fmla="*/ 2406 h 96"/>
                  <a:gd name="T12" fmla="+- 0 1852 1844"/>
                  <a:gd name="T13" fmla="*/ T12 w 24"/>
                  <a:gd name="T14" fmla="+- 0 2487 2391"/>
                  <a:gd name="T15" fmla="*/ 2487 h 96"/>
                  <a:gd name="T16" fmla="+- 0 1867 1844"/>
                  <a:gd name="T17" fmla="*/ T16 w 24"/>
                  <a:gd name="T18" fmla="+- 0 2487 2391"/>
                  <a:gd name="T19" fmla="*/ 2487 h 96"/>
                  <a:gd name="T20" fmla="+- 0 1867 1844"/>
                  <a:gd name="T21" fmla="*/ T20 w 24"/>
                  <a:gd name="T22" fmla="+- 0 2471 2391"/>
                  <a:gd name="T23" fmla="*/ 2471 h 96"/>
                  <a:gd name="T24" fmla="+- 0 1860 1844"/>
                  <a:gd name="T25" fmla="*/ T24 w 24"/>
                  <a:gd name="T26" fmla="+- 0 2391 2391"/>
                  <a:gd name="T27" fmla="*/ 2391 h 96"/>
                </a:gdLst>
                <a:ahLst/>
                <a:cxnLst>
                  <a:cxn ang="0">
                    <a:pos x="T1" y="T3"/>
                  </a:cxn>
                  <a:cxn ang="0">
                    <a:pos x="T5" y="T7"/>
                  </a:cxn>
                  <a:cxn ang="0">
                    <a:pos x="T9" y="T11"/>
                  </a:cxn>
                  <a:cxn ang="0">
                    <a:pos x="T13" y="T15"/>
                  </a:cxn>
                  <a:cxn ang="0">
                    <a:pos x="T17" y="T19"/>
                  </a:cxn>
                  <a:cxn ang="0">
                    <a:pos x="T21" y="T23"/>
                  </a:cxn>
                  <a:cxn ang="0">
                    <a:pos x="T25" y="T27"/>
                  </a:cxn>
                </a:cxnLst>
                <a:rect l="0" t="0" r="r" b="b"/>
                <a:pathLst>
                  <a:path w="24" h="96">
                    <a:moveTo>
                      <a:pt x="16" y="0"/>
                    </a:moveTo>
                    <a:lnTo>
                      <a:pt x="0" y="0"/>
                    </a:lnTo>
                    <a:lnTo>
                      <a:pt x="0" y="15"/>
                    </a:lnTo>
                    <a:lnTo>
                      <a:pt x="8" y="96"/>
                    </a:lnTo>
                    <a:lnTo>
                      <a:pt x="23" y="96"/>
                    </a:lnTo>
                    <a:lnTo>
                      <a:pt x="23" y="8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6" name="Freeform 2781">
                <a:extLst>
                  <a:ext uri="{FF2B5EF4-FFF2-40B4-BE49-F238E27FC236}">
                    <a16:creationId xmlns:a16="http://schemas.microsoft.com/office/drawing/2014/main" id="{CC740059-95FE-46FF-880F-C403844113A0}"/>
                  </a:ext>
                </a:extLst>
              </p:cNvPr>
              <p:cNvSpPr>
                <a:spLocks/>
              </p:cNvSpPr>
              <p:nvPr/>
            </p:nvSpPr>
            <p:spPr bwMode="auto">
              <a:xfrm>
                <a:off x="1756" y="2298"/>
                <a:ext cx="104" cy="108"/>
              </a:xfrm>
              <a:custGeom>
                <a:avLst/>
                <a:gdLst>
                  <a:gd name="T0" fmla="+- 0 1771 1756"/>
                  <a:gd name="T1" fmla="*/ T0 w 104"/>
                  <a:gd name="T2" fmla="+- 0 2298 2298"/>
                  <a:gd name="T3" fmla="*/ 2298 h 108"/>
                  <a:gd name="T4" fmla="+- 0 1756 1756"/>
                  <a:gd name="T5" fmla="*/ T4 w 104"/>
                  <a:gd name="T6" fmla="+- 0 2298 2298"/>
                  <a:gd name="T7" fmla="*/ 2298 h 108"/>
                  <a:gd name="T8" fmla="+- 0 1756 1756"/>
                  <a:gd name="T9" fmla="*/ T8 w 104"/>
                  <a:gd name="T10" fmla="+- 0 2314 2298"/>
                  <a:gd name="T11" fmla="*/ 2314 h 108"/>
                  <a:gd name="T12" fmla="+- 0 1844 1756"/>
                  <a:gd name="T13" fmla="*/ T12 w 104"/>
                  <a:gd name="T14" fmla="+- 0 2406 2298"/>
                  <a:gd name="T15" fmla="*/ 2406 h 108"/>
                  <a:gd name="T16" fmla="+- 0 1860 1756"/>
                  <a:gd name="T17" fmla="*/ T16 w 104"/>
                  <a:gd name="T18" fmla="+- 0 2406 2298"/>
                  <a:gd name="T19" fmla="*/ 2406 h 108"/>
                  <a:gd name="T20" fmla="+- 0 1860 1756"/>
                  <a:gd name="T21" fmla="*/ T20 w 104"/>
                  <a:gd name="T22" fmla="+- 0 2391 2298"/>
                  <a:gd name="T23" fmla="*/ 2391 h 108"/>
                  <a:gd name="T24" fmla="+- 0 1771 1756"/>
                  <a:gd name="T25" fmla="*/ T24 w 104"/>
                  <a:gd name="T26" fmla="+- 0 2298 2298"/>
                  <a:gd name="T27" fmla="*/ 2298 h 108"/>
                </a:gdLst>
                <a:ahLst/>
                <a:cxnLst>
                  <a:cxn ang="0">
                    <a:pos x="T1" y="T3"/>
                  </a:cxn>
                  <a:cxn ang="0">
                    <a:pos x="T5" y="T7"/>
                  </a:cxn>
                  <a:cxn ang="0">
                    <a:pos x="T9" y="T11"/>
                  </a:cxn>
                  <a:cxn ang="0">
                    <a:pos x="T13" y="T15"/>
                  </a:cxn>
                  <a:cxn ang="0">
                    <a:pos x="T17" y="T19"/>
                  </a:cxn>
                  <a:cxn ang="0">
                    <a:pos x="T21" y="T23"/>
                  </a:cxn>
                  <a:cxn ang="0">
                    <a:pos x="T25" y="T27"/>
                  </a:cxn>
                </a:cxnLst>
                <a:rect l="0" t="0" r="r" b="b"/>
                <a:pathLst>
                  <a:path w="104" h="108">
                    <a:moveTo>
                      <a:pt x="15" y="0"/>
                    </a:moveTo>
                    <a:lnTo>
                      <a:pt x="0" y="0"/>
                    </a:lnTo>
                    <a:lnTo>
                      <a:pt x="0" y="16"/>
                    </a:lnTo>
                    <a:lnTo>
                      <a:pt x="88" y="108"/>
                    </a:lnTo>
                    <a:lnTo>
                      <a:pt x="104" y="108"/>
                    </a:lnTo>
                    <a:lnTo>
                      <a:pt x="104" y="9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7" name="Freeform 2780">
                <a:extLst>
                  <a:ext uri="{FF2B5EF4-FFF2-40B4-BE49-F238E27FC236}">
                    <a16:creationId xmlns:a16="http://schemas.microsoft.com/office/drawing/2014/main" id="{19CF8EA2-C049-490D-A175-99C0B4578772}"/>
                  </a:ext>
                </a:extLst>
              </p:cNvPr>
              <p:cNvSpPr>
                <a:spLocks/>
              </p:cNvSpPr>
              <p:nvPr/>
            </p:nvSpPr>
            <p:spPr bwMode="auto">
              <a:xfrm>
                <a:off x="1675" y="2286"/>
                <a:ext cx="96" cy="27"/>
              </a:xfrm>
              <a:custGeom>
                <a:avLst/>
                <a:gdLst>
                  <a:gd name="T0" fmla="+- 0 1691 1675"/>
                  <a:gd name="T1" fmla="*/ T0 w 96"/>
                  <a:gd name="T2" fmla="+- 0 2287 2287"/>
                  <a:gd name="T3" fmla="*/ 2287 h 27"/>
                  <a:gd name="T4" fmla="+- 0 1675 1675"/>
                  <a:gd name="T5" fmla="*/ T4 w 96"/>
                  <a:gd name="T6" fmla="+- 0 2287 2287"/>
                  <a:gd name="T7" fmla="*/ 2287 h 27"/>
                  <a:gd name="T8" fmla="+- 0 1675 1675"/>
                  <a:gd name="T9" fmla="*/ T8 w 96"/>
                  <a:gd name="T10" fmla="+- 0 2302 2287"/>
                  <a:gd name="T11" fmla="*/ 2302 h 27"/>
                  <a:gd name="T12" fmla="+- 0 1756 1675"/>
                  <a:gd name="T13" fmla="*/ T12 w 96"/>
                  <a:gd name="T14" fmla="+- 0 2314 2287"/>
                  <a:gd name="T15" fmla="*/ 2314 h 27"/>
                  <a:gd name="T16" fmla="+- 0 1771 1675"/>
                  <a:gd name="T17" fmla="*/ T16 w 96"/>
                  <a:gd name="T18" fmla="+- 0 2314 2287"/>
                  <a:gd name="T19" fmla="*/ 2314 h 27"/>
                  <a:gd name="T20" fmla="+- 0 1771 1675"/>
                  <a:gd name="T21" fmla="*/ T20 w 96"/>
                  <a:gd name="T22" fmla="+- 0 2298 2287"/>
                  <a:gd name="T23" fmla="*/ 2298 h 27"/>
                  <a:gd name="T24" fmla="+- 0 1691 1675"/>
                  <a:gd name="T25" fmla="*/ T24 w 96"/>
                  <a:gd name="T26" fmla="+- 0 2287 2287"/>
                  <a:gd name="T27" fmla="*/ 2287 h 27"/>
                </a:gdLst>
                <a:ahLst/>
                <a:cxnLst>
                  <a:cxn ang="0">
                    <a:pos x="T1" y="T3"/>
                  </a:cxn>
                  <a:cxn ang="0">
                    <a:pos x="T5" y="T7"/>
                  </a:cxn>
                  <a:cxn ang="0">
                    <a:pos x="T9" y="T11"/>
                  </a:cxn>
                  <a:cxn ang="0">
                    <a:pos x="T13" y="T15"/>
                  </a:cxn>
                  <a:cxn ang="0">
                    <a:pos x="T17" y="T19"/>
                  </a:cxn>
                  <a:cxn ang="0">
                    <a:pos x="T21" y="T23"/>
                  </a:cxn>
                  <a:cxn ang="0">
                    <a:pos x="T25" y="T27"/>
                  </a:cxn>
                </a:cxnLst>
                <a:rect l="0" t="0" r="r" b="b"/>
                <a:pathLst>
                  <a:path w="96" h="27">
                    <a:moveTo>
                      <a:pt x="16" y="0"/>
                    </a:moveTo>
                    <a:lnTo>
                      <a:pt x="0" y="0"/>
                    </a:lnTo>
                    <a:lnTo>
                      <a:pt x="0" y="15"/>
                    </a:lnTo>
                    <a:lnTo>
                      <a:pt x="81" y="27"/>
                    </a:lnTo>
                    <a:lnTo>
                      <a:pt x="96" y="27"/>
                    </a:lnTo>
                    <a:lnTo>
                      <a:pt x="96" y="1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8" name="Freeform 2779">
                <a:extLst>
                  <a:ext uri="{FF2B5EF4-FFF2-40B4-BE49-F238E27FC236}">
                    <a16:creationId xmlns:a16="http://schemas.microsoft.com/office/drawing/2014/main" id="{390190ED-B051-4B1B-A441-07B568027C53}"/>
                  </a:ext>
                </a:extLst>
              </p:cNvPr>
              <p:cNvSpPr>
                <a:spLocks/>
              </p:cNvSpPr>
              <p:nvPr/>
            </p:nvSpPr>
            <p:spPr bwMode="auto">
              <a:xfrm>
                <a:off x="1675" y="2286"/>
                <a:ext cx="192" cy="200"/>
              </a:xfrm>
              <a:custGeom>
                <a:avLst/>
                <a:gdLst>
                  <a:gd name="T0" fmla="+- 0 1691 1675"/>
                  <a:gd name="T1" fmla="*/ T0 w 192"/>
                  <a:gd name="T2" fmla="+- 0 2287 2287"/>
                  <a:gd name="T3" fmla="*/ 2287 h 200"/>
                  <a:gd name="T4" fmla="+- 0 1675 1675"/>
                  <a:gd name="T5" fmla="*/ T4 w 192"/>
                  <a:gd name="T6" fmla="+- 0 2287 2287"/>
                  <a:gd name="T7" fmla="*/ 2287 h 200"/>
                  <a:gd name="T8" fmla="+- 0 1675 1675"/>
                  <a:gd name="T9" fmla="*/ T8 w 192"/>
                  <a:gd name="T10" fmla="+- 0 2302 2287"/>
                  <a:gd name="T11" fmla="*/ 2302 h 200"/>
                  <a:gd name="T12" fmla="+- 0 1852 1675"/>
                  <a:gd name="T13" fmla="*/ T12 w 192"/>
                  <a:gd name="T14" fmla="+- 0 2487 2287"/>
                  <a:gd name="T15" fmla="*/ 2487 h 200"/>
                  <a:gd name="T16" fmla="+- 0 1867 1675"/>
                  <a:gd name="T17" fmla="*/ T16 w 192"/>
                  <a:gd name="T18" fmla="+- 0 2487 2287"/>
                  <a:gd name="T19" fmla="*/ 2487 h 200"/>
                  <a:gd name="T20" fmla="+- 0 1867 1675"/>
                  <a:gd name="T21" fmla="*/ T20 w 192"/>
                  <a:gd name="T22" fmla="+- 0 2471 2287"/>
                  <a:gd name="T23" fmla="*/ 2471 h 200"/>
                  <a:gd name="T24" fmla="+- 0 1691 1675"/>
                  <a:gd name="T25" fmla="*/ T24 w 192"/>
                  <a:gd name="T26" fmla="+- 0 2287 2287"/>
                  <a:gd name="T27" fmla="*/ 2287 h 200"/>
                </a:gdLst>
                <a:ahLst/>
                <a:cxnLst>
                  <a:cxn ang="0">
                    <a:pos x="T1" y="T3"/>
                  </a:cxn>
                  <a:cxn ang="0">
                    <a:pos x="T5" y="T7"/>
                  </a:cxn>
                  <a:cxn ang="0">
                    <a:pos x="T9" y="T11"/>
                  </a:cxn>
                  <a:cxn ang="0">
                    <a:pos x="T13" y="T15"/>
                  </a:cxn>
                  <a:cxn ang="0">
                    <a:pos x="T17" y="T19"/>
                  </a:cxn>
                  <a:cxn ang="0">
                    <a:pos x="T21" y="T23"/>
                  </a:cxn>
                  <a:cxn ang="0">
                    <a:pos x="T25" y="T27"/>
                  </a:cxn>
                </a:cxnLst>
                <a:rect l="0" t="0" r="r" b="b"/>
                <a:pathLst>
                  <a:path w="192" h="200">
                    <a:moveTo>
                      <a:pt x="16" y="0"/>
                    </a:moveTo>
                    <a:lnTo>
                      <a:pt x="0" y="0"/>
                    </a:lnTo>
                    <a:lnTo>
                      <a:pt x="0" y="15"/>
                    </a:lnTo>
                    <a:lnTo>
                      <a:pt x="177" y="200"/>
                    </a:lnTo>
                    <a:lnTo>
                      <a:pt x="192" y="200"/>
                    </a:lnTo>
                    <a:lnTo>
                      <a:pt x="192" y="184"/>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9" name="Freeform 2778">
                <a:extLst>
                  <a:ext uri="{FF2B5EF4-FFF2-40B4-BE49-F238E27FC236}">
                    <a16:creationId xmlns:a16="http://schemas.microsoft.com/office/drawing/2014/main" id="{5284EB48-22B1-4130-ABBE-7A5B1A28A2CC}"/>
                  </a:ext>
                </a:extLst>
              </p:cNvPr>
              <p:cNvSpPr>
                <a:spLocks/>
              </p:cNvSpPr>
              <p:nvPr/>
            </p:nvSpPr>
            <p:spPr bwMode="auto">
              <a:xfrm>
                <a:off x="1575" y="1300"/>
                <a:ext cx="143" cy="219"/>
              </a:xfrm>
              <a:custGeom>
                <a:avLst/>
                <a:gdLst>
                  <a:gd name="T0" fmla="+- 0 1718 1576"/>
                  <a:gd name="T1" fmla="*/ T0 w 143"/>
                  <a:gd name="T2" fmla="+- 0 1300 1300"/>
                  <a:gd name="T3" fmla="*/ 1300 h 219"/>
                  <a:gd name="T4" fmla="+- 0 1641 1576"/>
                  <a:gd name="T5" fmla="*/ T4 w 143"/>
                  <a:gd name="T6" fmla="+- 0 1327 1300"/>
                  <a:gd name="T7" fmla="*/ 1327 h 219"/>
                  <a:gd name="T8" fmla="+- 0 1576 1576"/>
                  <a:gd name="T9" fmla="*/ T8 w 143"/>
                  <a:gd name="T10" fmla="+- 0 1438 1300"/>
                  <a:gd name="T11" fmla="*/ 1438 h 219"/>
                  <a:gd name="T12" fmla="+- 0 1587 1576"/>
                  <a:gd name="T13" fmla="*/ T12 w 143"/>
                  <a:gd name="T14" fmla="+- 0 1519 1300"/>
                  <a:gd name="T15" fmla="*/ 1519 h 219"/>
                  <a:gd name="T16" fmla="+- 0 1718 1576"/>
                  <a:gd name="T17" fmla="*/ T16 w 143"/>
                  <a:gd name="T18" fmla="+- 0 1300 1300"/>
                  <a:gd name="T19" fmla="*/ 1300 h 219"/>
                </a:gdLst>
                <a:ahLst/>
                <a:cxnLst>
                  <a:cxn ang="0">
                    <a:pos x="T1" y="T3"/>
                  </a:cxn>
                  <a:cxn ang="0">
                    <a:pos x="T5" y="T7"/>
                  </a:cxn>
                  <a:cxn ang="0">
                    <a:pos x="T9" y="T11"/>
                  </a:cxn>
                  <a:cxn ang="0">
                    <a:pos x="T13" y="T15"/>
                  </a:cxn>
                  <a:cxn ang="0">
                    <a:pos x="T17" y="T19"/>
                  </a:cxn>
                </a:cxnLst>
                <a:rect l="0" t="0" r="r" b="b"/>
                <a:pathLst>
                  <a:path w="143" h="219">
                    <a:moveTo>
                      <a:pt x="142" y="0"/>
                    </a:moveTo>
                    <a:lnTo>
                      <a:pt x="65" y="27"/>
                    </a:lnTo>
                    <a:lnTo>
                      <a:pt x="0" y="138"/>
                    </a:lnTo>
                    <a:lnTo>
                      <a:pt x="11" y="219"/>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0" name="Freeform 2777">
                <a:extLst>
                  <a:ext uri="{FF2B5EF4-FFF2-40B4-BE49-F238E27FC236}">
                    <a16:creationId xmlns:a16="http://schemas.microsoft.com/office/drawing/2014/main" id="{2F521015-5431-4B19-B6AB-4DE17B2ADB14}"/>
                  </a:ext>
                </a:extLst>
              </p:cNvPr>
              <p:cNvSpPr>
                <a:spLocks/>
              </p:cNvSpPr>
              <p:nvPr/>
            </p:nvSpPr>
            <p:spPr bwMode="auto">
              <a:xfrm>
                <a:off x="1640" y="1300"/>
                <a:ext cx="93" cy="43"/>
              </a:xfrm>
              <a:custGeom>
                <a:avLst/>
                <a:gdLst>
                  <a:gd name="T0" fmla="+- 0 1733 1641"/>
                  <a:gd name="T1" fmla="*/ T0 w 93"/>
                  <a:gd name="T2" fmla="+- 0 1300 1300"/>
                  <a:gd name="T3" fmla="*/ 1300 h 43"/>
                  <a:gd name="T4" fmla="+- 0 1718 1641"/>
                  <a:gd name="T5" fmla="*/ T4 w 93"/>
                  <a:gd name="T6" fmla="+- 0 1300 1300"/>
                  <a:gd name="T7" fmla="*/ 1300 h 43"/>
                  <a:gd name="T8" fmla="+- 0 1641 1641"/>
                  <a:gd name="T9" fmla="*/ T8 w 93"/>
                  <a:gd name="T10" fmla="+- 0 1327 1300"/>
                  <a:gd name="T11" fmla="*/ 1327 h 43"/>
                  <a:gd name="T12" fmla="+- 0 1641 1641"/>
                  <a:gd name="T13" fmla="*/ T12 w 93"/>
                  <a:gd name="T14" fmla="+- 0 1342 1300"/>
                  <a:gd name="T15" fmla="*/ 1342 h 43"/>
                  <a:gd name="T16" fmla="+- 0 1656 1641"/>
                  <a:gd name="T17" fmla="*/ T16 w 93"/>
                  <a:gd name="T18" fmla="+- 0 1342 1300"/>
                  <a:gd name="T19" fmla="*/ 1342 h 43"/>
                  <a:gd name="T20" fmla="+- 0 1733 1641"/>
                  <a:gd name="T21" fmla="*/ T20 w 93"/>
                  <a:gd name="T22" fmla="+- 0 1315 1300"/>
                  <a:gd name="T23" fmla="*/ 1315 h 43"/>
                  <a:gd name="T24" fmla="+- 0 1733 1641"/>
                  <a:gd name="T25" fmla="*/ T24 w 93"/>
                  <a:gd name="T26" fmla="+- 0 1300 1300"/>
                  <a:gd name="T27" fmla="*/ 1300 h 43"/>
                </a:gdLst>
                <a:ahLst/>
                <a:cxnLst>
                  <a:cxn ang="0">
                    <a:pos x="T1" y="T3"/>
                  </a:cxn>
                  <a:cxn ang="0">
                    <a:pos x="T5" y="T7"/>
                  </a:cxn>
                  <a:cxn ang="0">
                    <a:pos x="T9" y="T11"/>
                  </a:cxn>
                  <a:cxn ang="0">
                    <a:pos x="T13" y="T15"/>
                  </a:cxn>
                  <a:cxn ang="0">
                    <a:pos x="T17" y="T19"/>
                  </a:cxn>
                  <a:cxn ang="0">
                    <a:pos x="T21" y="T23"/>
                  </a:cxn>
                  <a:cxn ang="0">
                    <a:pos x="T25" y="T27"/>
                  </a:cxn>
                </a:cxnLst>
                <a:rect l="0" t="0" r="r" b="b"/>
                <a:pathLst>
                  <a:path w="93" h="43">
                    <a:moveTo>
                      <a:pt x="92" y="0"/>
                    </a:moveTo>
                    <a:lnTo>
                      <a:pt x="77" y="0"/>
                    </a:lnTo>
                    <a:lnTo>
                      <a:pt x="0" y="27"/>
                    </a:lnTo>
                    <a:lnTo>
                      <a:pt x="0" y="42"/>
                    </a:lnTo>
                    <a:lnTo>
                      <a:pt x="15" y="42"/>
                    </a:lnTo>
                    <a:lnTo>
                      <a:pt x="92" y="15"/>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1" name="Freeform 2776">
                <a:extLst>
                  <a:ext uri="{FF2B5EF4-FFF2-40B4-BE49-F238E27FC236}">
                    <a16:creationId xmlns:a16="http://schemas.microsoft.com/office/drawing/2014/main" id="{58D406CF-58A7-4BDE-B904-611DC0BE2DE9}"/>
                  </a:ext>
                </a:extLst>
              </p:cNvPr>
              <p:cNvSpPr>
                <a:spLocks/>
              </p:cNvSpPr>
              <p:nvPr/>
            </p:nvSpPr>
            <p:spPr bwMode="auto">
              <a:xfrm>
                <a:off x="1575" y="1326"/>
                <a:ext cx="81" cy="127"/>
              </a:xfrm>
              <a:custGeom>
                <a:avLst/>
                <a:gdLst>
                  <a:gd name="T0" fmla="+- 0 1656 1576"/>
                  <a:gd name="T1" fmla="*/ T0 w 81"/>
                  <a:gd name="T2" fmla="+- 0 1327 1327"/>
                  <a:gd name="T3" fmla="*/ 1327 h 127"/>
                  <a:gd name="T4" fmla="+- 0 1641 1576"/>
                  <a:gd name="T5" fmla="*/ T4 w 81"/>
                  <a:gd name="T6" fmla="+- 0 1327 1327"/>
                  <a:gd name="T7" fmla="*/ 1327 h 127"/>
                  <a:gd name="T8" fmla="+- 0 1576 1576"/>
                  <a:gd name="T9" fmla="*/ T8 w 81"/>
                  <a:gd name="T10" fmla="+- 0 1438 1327"/>
                  <a:gd name="T11" fmla="*/ 1438 h 127"/>
                  <a:gd name="T12" fmla="+- 0 1576 1576"/>
                  <a:gd name="T13" fmla="*/ T12 w 81"/>
                  <a:gd name="T14" fmla="+- 0 1454 1327"/>
                  <a:gd name="T15" fmla="*/ 1454 h 127"/>
                  <a:gd name="T16" fmla="+- 0 1591 1576"/>
                  <a:gd name="T17" fmla="*/ T16 w 81"/>
                  <a:gd name="T18" fmla="+- 0 1454 1327"/>
                  <a:gd name="T19" fmla="*/ 1454 h 127"/>
                  <a:gd name="T20" fmla="+- 0 1656 1576"/>
                  <a:gd name="T21" fmla="*/ T20 w 81"/>
                  <a:gd name="T22" fmla="+- 0 1342 1327"/>
                  <a:gd name="T23" fmla="*/ 1342 h 127"/>
                  <a:gd name="T24" fmla="+- 0 1656 1576"/>
                  <a:gd name="T25" fmla="*/ T24 w 81"/>
                  <a:gd name="T26" fmla="+- 0 1327 1327"/>
                  <a:gd name="T27" fmla="*/ 1327 h 127"/>
                </a:gdLst>
                <a:ahLst/>
                <a:cxnLst>
                  <a:cxn ang="0">
                    <a:pos x="T1" y="T3"/>
                  </a:cxn>
                  <a:cxn ang="0">
                    <a:pos x="T5" y="T7"/>
                  </a:cxn>
                  <a:cxn ang="0">
                    <a:pos x="T9" y="T11"/>
                  </a:cxn>
                  <a:cxn ang="0">
                    <a:pos x="T13" y="T15"/>
                  </a:cxn>
                  <a:cxn ang="0">
                    <a:pos x="T17" y="T19"/>
                  </a:cxn>
                  <a:cxn ang="0">
                    <a:pos x="T21" y="T23"/>
                  </a:cxn>
                  <a:cxn ang="0">
                    <a:pos x="T25" y="T27"/>
                  </a:cxn>
                </a:cxnLst>
                <a:rect l="0" t="0" r="r" b="b"/>
                <a:pathLst>
                  <a:path w="81" h="127">
                    <a:moveTo>
                      <a:pt x="80" y="0"/>
                    </a:moveTo>
                    <a:lnTo>
                      <a:pt x="65" y="0"/>
                    </a:lnTo>
                    <a:lnTo>
                      <a:pt x="0" y="111"/>
                    </a:lnTo>
                    <a:lnTo>
                      <a:pt x="0" y="127"/>
                    </a:lnTo>
                    <a:lnTo>
                      <a:pt x="15" y="127"/>
                    </a:lnTo>
                    <a:lnTo>
                      <a:pt x="80" y="15"/>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2" name="Freeform 2775">
                <a:extLst>
                  <a:ext uri="{FF2B5EF4-FFF2-40B4-BE49-F238E27FC236}">
                    <a16:creationId xmlns:a16="http://schemas.microsoft.com/office/drawing/2014/main" id="{31C7DE86-630E-40F6-800D-EFA606CA9DB8}"/>
                  </a:ext>
                </a:extLst>
              </p:cNvPr>
              <p:cNvSpPr>
                <a:spLocks/>
              </p:cNvSpPr>
              <p:nvPr/>
            </p:nvSpPr>
            <p:spPr bwMode="auto">
              <a:xfrm>
                <a:off x="1575" y="1438"/>
                <a:ext cx="27" cy="96"/>
              </a:xfrm>
              <a:custGeom>
                <a:avLst/>
                <a:gdLst>
                  <a:gd name="T0" fmla="+- 0 1591 1576"/>
                  <a:gd name="T1" fmla="*/ T0 w 27"/>
                  <a:gd name="T2" fmla="+- 0 1438 1438"/>
                  <a:gd name="T3" fmla="*/ 1438 h 96"/>
                  <a:gd name="T4" fmla="+- 0 1576 1576"/>
                  <a:gd name="T5" fmla="*/ T4 w 27"/>
                  <a:gd name="T6" fmla="+- 0 1438 1438"/>
                  <a:gd name="T7" fmla="*/ 1438 h 96"/>
                  <a:gd name="T8" fmla="+- 0 1576 1576"/>
                  <a:gd name="T9" fmla="*/ T8 w 27"/>
                  <a:gd name="T10" fmla="+- 0 1454 1438"/>
                  <a:gd name="T11" fmla="*/ 1454 h 96"/>
                  <a:gd name="T12" fmla="+- 0 1587 1576"/>
                  <a:gd name="T13" fmla="*/ T12 w 27"/>
                  <a:gd name="T14" fmla="+- 0 1534 1438"/>
                  <a:gd name="T15" fmla="*/ 1534 h 96"/>
                  <a:gd name="T16" fmla="+- 0 1602 1576"/>
                  <a:gd name="T17" fmla="*/ T16 w 27"/>
                  <a:gd name="T18" fmla="+- 0 1534 1438"/>
                  <a:gd name="T19" fmla="*/ 1534 h 96"/>
                  <a:gd name="T20" fmla="+- 0 1602 1576"/>
                  <a:gd name="T21" fmla="*/ T20 w 27"/>
                  <a:gd name="T22" fmla="+- 0 1519 1438"/>
                  <a:gd name="T23" fmla="*/ 1519 h 96"/>
                  <a:gd name="T24" fmla="+- 0 1591 1576"/>
                  <a:gd name="T25" fmla="*/ T24 w 27"/>
                  <a:gd name="T26" fmla="+- 0 1438 1438"/>
                  <a:gd name="T27" fmla="*/ 1438 h 96"/>
                </a:gdLst>
                <a:ahLst/>
                <a:cxnLst>
                  <a:cxn ang="0">
                    <a:pos x="T1" y="T3"/>
                  </a:cxn>
                  <a:cxn ang="0">
                    <a:pos x="T5" y="T7"/>
                  </a:cxn>
                  <a:cxn ang="0">
                    <a:pos x="T9" y="T11"/>
                  </a:cxn>
                  <a:cxn ang="0">
                    <a:pos x="T13" y="T15"/>
                  </a:cxn>
                  <a:cxn ang="0">
                    <a:pos x="T17" y="T19"/>
                  </a:cxn>
                  <a:cxn ang="0">
                    <a:pos x="T21" y="T23"/>
                  </a:cxn>
                  <a:cxn ang="0">
                    <a:pos x="T25" y="T27"/>
                  </a:cxn>
                </a:cxnLst>
                <a:rect l="0" t="0" r="r" b="b"/>
                <a:pathLst>
                  <a:path w="27" h="96">
                    <a:moveTo>
                      <a:pt x="15" y="0"/>
                    </a:moveTo>
                    <a:lnTo>
                      <a:pt x="0" y="0"/>
                    </a:lnTo>
                    <a:lnTo>
                      <a:pt x="0" y="16"/>
                    </a:lnTo>
                    <a:lnTo>
                      <a:pt x="11" y="96"/>
                    </a:lnTo>
                    <a:lnTo>
                      <a:pt x="26" y="96"/>
                    </a:lnTo>
                    <a:lnTo>
                      <a:pt x="26" y="8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3" name="Freeform 2774">
                <a:extLst>
                  <a:ext uri="{FF2B5EF4-FFF2-40B4-BE49-F238E27FC236}">
                    <a16:creationId xmlns:a16="http://schemas.microsoft.com/office/drawing/2014/main" id="{37B34130-BC81-485A-8FB2-32542DAD6420}"/>
                  </a:ext>
                </a:extLst>
              </p:cNvPr>
              <p:cNvSpPr>
                <a:spLocks/>
              </p:cNvSpPr>
              <p:nvPr/>
            </p:nvSpPr>
            <p:spPr bwMode="auto">
              <a:xfrm>
                <a:off x="1587" y="1300"/>
                <a:ext cx="146" cy="235"/>
              </a:xfrm>
              <a:custGeom>
                <a:avLst/>
                <a:gdLst>
                  <a:gd name="T0" fmla="+- 0 1733 1587"/>
                  <a:gd name="T1" fmla="*/ T0 w 146"/>
                  <a:gd name="T2" fmla="+- 0 1300 1300"/>
                  <a:gd name="T3" fmla="*/ 1300 h 235"/>
                  <a:gd name="T4" fmla="+- 0 1718 1587"/>
                  <a:gd name="T5" fmla="*/ T4 w 146"/>
                  <a:gd name="T6" fmla="+- 0 1300 1300"/>
                  <a:gd name="T7" fmla="*/ 1300 h 235"/>
                  <a:gd name="T8" fmla="+- 0 1587 1587"/>
                  <a:gd name="T9" fmla="*/ T8 w 146"/>
                  <a:gd name="T10" fmla="+- 0 1519 1300"/>
                  <a:gd name="T11" fmla="*/ 1519 h 235"/>
                  <a:gd name="T12" fmla="+- 0 1587 1587"/>
                  <a:gd name="T13" fmla="*/ T12 w 146"/>
                  <a:gd name="T14" fmla="+- 0 1534 1300"/>
                  <a:gd name="T15" fmla="*/ 1534 h 235"/>
                  <a:gd name="T16" fmla="+- 0 1602 1587"/>
                  <a:gd name="T17" fmla="*/ T16 w 146"/>
                  <a:gd name="T18" fmla="+- 0 1534 1300"/>
                  <a:gd name="T19" fmla="*/ 1534 h 235"/>
                  <a:gd name="T20" fmla="+- 0 1733 1587"/>
                  <a:gd name="T21" fmla="*/ T20 w 146"/>
                  <a:gd name="T22" fmla="+- 0 1315 1300"/>
                  <a:gd name="T23" fmla="*/ 1315 h 235"/>
                  <a:gd name="T24" fmla="+- 0 1733 1587"/>
                  <a:gd name="T25" fmla="*/ T24 w 146"/>
                  <a:gd name="T26" fmla="+- 0 1300 1300"/>
                  <a:gd name="T27" fmla="*/ 1300 h 235"/>
                </a:gdLst>
                <a:ahLst/>
                <a:cxnLst>
                  <a:cxn ang="0">
                    <a:pos x="T1" y="T3"/>
                  </a:cxn>
                  <a:cxn ang="0">
                    <a:pos x="T5" y="T7"/>
                  </a:cxn>
                  <a:cxn ang="0">
                    <a:pos x="T9" y="T11"/>
                  </a:cxn>
                  <a:cxn ang="0">
                    <a:pos x="T13" y="T15"/>
                  </a:cxn>
                  <a:cxn ang="0">
                    <a:pos x="T17" y="T19"/>
                  </a:cxn>
                  <a:cxn ang="0">
                    <a:pos x="T21" y="T23"/>
                  </a:cxn>
                  <a:cxn ang="0">
                    <a:pos x="T25" y="T27"/>
                  </a:cxn>
                </a:cxnLst>
                <a:rect l="0" t="0" r="r" b="b"/>
                <a:pathLst>
                  <a:path w="146" h="235">
                    <a:moveTo>
                      <a:pt x="146" y="0"/>
                    </a:moveTo>
                    <a:lnTo>
                      <a:pt x="131" y="0"/>
                    </a:lnTo>
                    <a:lnTo>
                      <a:pt x="0" y="219"/>
                    </a:lnTo>
                    <a:lnTo>
                      <a:pt x="0" y="234"/>
                    </a:lnTo>
                    <a:lnTo>
                      <a:pt x="15" y="234"/>
                    </a:lnTo>
                    <a:lnTo>
                      <a:pt x="146" y="15"/>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194" name="Picture 2773">
                <a:extLst>
                  <a:ext uri="{FF2B5EF4-FFF2-40B4-BE49-F238E27FC236}">
                    <a16:creationId xmlns:a16="http://schemas.microsoft.com/office/drawing/2014/main" id="{FE0CE9AD-5FE5-4902-8147-0F67B24E52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3" y="1296"/>
                <a:ext cx="1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Rectangle 194">
                <a:extLst>
                  <a:ext uri="{FF2B5EF4-FFF2-40B4-BE49-F238E27FC236}">
                    <a16:creationId xmlns:a16="http://schemas.microsoft.com/office/drawing/2014/main" id="{78CBC943-5EE6-4F0C-95A3-66021F0CB9DD}"/>
                  </a:ext>
                </a:extLst>
              </p:cNvPr>
              <p:cNvSpPr>
                <a:spLocks noChangeArrowheads="1"/>
              </p:cNvSpPr>
              <p:nvPr/>
            </p:nvSpPr>
            <p:spPr bwMode="auto">
              <a:xfrm>
                <a:off x="0" y="19"/>
                <a:ext cx="1373"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6" name="Rectangle 195">
                <a:extLst>
                  <a:ext uri="{FF2B5EF4-FFF2-40B4-BE49-F238E27FC236}">
                    <a16:creationId xmlns:a16="http://schemas.microsoft.com/office/drawing/2014/main" id="{192F789B-F154-4C6A-B47A-9A877575E34C}"/>
                  </a:ext>
                </a:extLst>
              </p:cNvPr>
              <p:cNvSpPr>
                <a:spLocks noChangeArrowheads="1"/>
              </p:cNvSpPr>
              <p:nvPr/>
            </p:nvSpPr>
            <p:spPr bwMode="auto">
              <a:xfrm>
                <a:off x="2488" y="2333"/>
                <a:ext cx="1050"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7" name="Rectangle 196">
                <a:extLst>
                  <a:ext uri="{FF2B5EF4-FFF2-40B4-BE49-F238E27FC236}">
                    <a16:creationId xmlns:a16="http://schemas.microsoft.com/office/drawing/2014/main" id="{9744773C-FECC-475D-A42B-61CEA54C692C}"/>
                  </a:ext>
                </a:extLst>
              </p:cNvPr>
              <p:cNvSpPr>
                <a:spLocks noChangeArrowheads="1"/>
              </p:cNvSpPr>
              <p:nvPr/>
            </p:nvSpPr>
            <p:spPr bwMode="auto">
              <a:xfrm>
                <a:off x="718" y="3598"/>
                <a:ext cx="1710"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98" name="Line 2769">
                <a:extLst>
                  <a:ext uri="{FF2B5EF4-FFF2-40B4-BE49-F238E27FC236}">
                    <a16:creationId xmlns:a16="http://schemas.microsoft.com/office/drawing/2014/main" id="{B049ED42-D60B-460D-B563-96ECF9DB2B1E}"/>
                  </a:ext>
                </a:extLst>
              </p:cNvPr>
              <p:cNvCxnSpPr>
                <a:cxnSpLocks noChangeShapeType="1"/>
              </p:cNvCxnSpPr>
              <p:nvPr/>
            </p:nvCxnSpPr>
            <p:spPr bwMode="auto">
              <a:xfrm>
                <a:off x="1597" y="2685"/>
                <a:ext cx="443" cy="44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99" name="Freeform 2768">
                <a:extLst>
                  <a:ext uri="{FF2B5EF4-FFF2-40B4-BE49-F238E27FC236}">
                    <a16:creationId xmlns:a16="http://schemas.microsoft.com/office/drawing/2014/main" id="{8E7BACC9-CE48-4AA1-A308-1E19780E0B23}"/>
                  </a:ext>
                </a:extLst>
              </p:cNvPr>
              <p:cNvSpPr>
                <a:spLocks/>
              </p:cNvSpPr>
              <p:nvPr/>
            </p:nvSpPr>
            <p:spPr bwMode="auto">
              <a:xfrm>
                <a:off x="1490" y="2578"/>
                <a:ext cx="167" cy="167"/>
              </a:xfrm>
              <a:custGeom>
                <a:avLst/>
                <a:gdLst>
                  <a:gd name="T0" fmla="+- 0 1491 1491"/>
                  <a:gd name="T1" fmla="*/ T0 w 167"/>
                  <a:gd name="T2" fmla="+- 0 2579 2579"/>
                  <a:gd name="T3" fmla="*/ 2579 h 167"/>
                  <a:gd name="T4" fmla="+- 0 1586 1491"/>
                  <a:gd name="T5" fmla="*/ T4 w 167"/>
                  <a:gd name="T6" fmla="+- 0 2745 2579"/>
                  <a:gd name="T7" fmla="*/ 2745 h 167"/>
                  <a:gd name="T8" fmla="+- 0 1597 1491"/>
                  <a:gd name="T9" fmla="*/ T8 w 167"/>
                  <a:gd name="T10" fmla="+- 0 2699 2579"/>
                  <a:gd name="T11" fmla="*/ 2699 h 167"/>
                  <a:gd name="T12" fmla="+- 0 1611 1491"/>
                  <a:gd name="T13" fmla="*/ T12 w 167"/>
                  <a:gd name="T14" fmla="+- 0 2685 2579"/>
                  <a:gd name="T15" fmla="*/ 2685 h 167"/>
                  <a:gd name="T16" fmla="+- 0 1657 1491"/>
                  <a:gd name="T17" fmla="*/ T16 w 167"/>
                  <a:gd name="T18" fmla="+- 0 2674 2579"/>
                  <a:gd name="T19" fmla="*/ 2674 h 167"/>
                  <a:gd name="T20" fmla="+- 0 1491 1491"/>
                  <a:gd name="T21" fmla="*/ T20 w 167"/>
                  <a:gd name="T22" fmla="+- 0 2579 2579"/>
                  <a:gd name="T23" fmla="*/ 2579 h 167"/>
                </a:gdLst>
                <a:ahLst/>
                <a:cxnLst>
                  <a:cxn ang="0">
                    <a:pos x="T1" y="T3"/>
                  </a:cxn>
                  <a:cxn ang="0">
                    <a:pos x="T5" y="T7"/>
                  </a:cxn>
                  <a:cxn ang="0">
                    <a:pos x="T9" y="T11"/>
                  </a:cxn>
                  <a:cxn ang="0">
                    <a:pos x="T13" y="T15"/>
                  </a:cxn>
                  <a:cxn ang="0">
                    <a:pos x="T17" y="T19"/>
                  </a:cxn>
                  <a:cxn ang="0">
                    <a:pos x="T21" y="T23"/>
                  </a:cxn>
                </a:cxnLst>
                <a:rect l="0" t="0" r="r" b="b"/>
                <a:pathLst>
                  <a:path w="167" h="167">
                    <a:moveTo>
                      <a:pt x="0" y="0"/>
                    </a:moveTo>
                    <a:lnTo>
                      <a:pt x="95" y="166"/>
                    </a:lnTo>
                    <a:lnTo>
                      <a:pt x="106" y="120"/>
                    </a:lnTo>
                    <a:lnTo>
                      <a:pt x="120" y="106"/>
                    </a:lnTo>
                    <a:lnTo>
                      <a:pt x="166" y="9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00" name="Text Box 2767">
                <a:extLst>
                  <a:ext uri="{FF2B5EF4-FFF2-40B4-BE49-F238E27FC236}">
                    <a16:creationId xmlns:a16="http://schemas.microsoft.com/office/drawing/2014/main" id="{2B364ABB-39C4-4272-AAC1-22C357692BE6}"/>
                  </a:ext>
                </a:extLst>
              </p:cNvPr>
              <p:cNvSpPr txBox="1">
                <a:spLocks noChangeArrowheads="1"/>
              </p:cNvSpPr>
              <p:nvPr/>
            </p:nvSpPr>
            <p:spPr bwMode="auto">
              <a:xfrm>
                <a:off x="20" y="0"/>
                <a:ext cx="125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15"/>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entrée du produit</a:t>
                </a:r>
                <a:endParaRPr kumimoji="0" lang="fr-FR" sz="11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01" name="Text Box 2766">
                <a:extLst>
                  <a:ext uri="{FF2B5EF4-FFF2-40B4-BE49-F238E27FC236}">
                    <a16:creationId xmlns:a16="http://schemas.microsoft.com/office/drawing/2014/main" id="{0DDDBE86-C388-4546-83C8-361C3E0812B3}"/>
                  </a:ext>
                </a:extLst>
              </p:cNvPr>
              <p:cNvSpPr txBox="1">
                <a:spLocks noChangeArrowheads="1"/>
              </p:cNvSpPr>
              <p:nvPr/>
            </p:nvSpPr>
            <p:spPr bwMode="auto">
              <a:xfrm>
                <a:off x="2508" y="2314"/>
                <a:ext cx="70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ct val="103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couteaux rotatoires</a:t>
                </a:r>
                <a:endParaRPr kumimoji="0" lang="fr-FR" sz="11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02" name="Text Box 2765">
                <a:extLst>
                  <a:ext uri="{FF2B5EF4-FFF2-40B4-BE49-F238E27FC236}">
                    <a16:creationId xmlns:a16="http://schemas.microsoft.com/office/drawing/2014/main" id="{19E5C570-018C-408C-98BC-AF67FAEFE1E1}"/>
                  </a:ext>
                </a:extLst>
              </p:cNvPr>
              <p:cNvSpPr txBox="1">
                <a:spLocks noChangeArrowheads="1"/>
              </p:cNvSpPr>
              <p:nvPr/>
            </p:nvSpPr>
            <p:spPr bwMode="auto">
              <a:xfrm>
                <a:off x="738" y="3051"/>
                <a:ext cx="1771"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1430" lvl="0" indent="0" algn="r" defTabSz="914400" eaLnBrk="1" fontAlgn="auto" latinLnBrk="0" hangingPunct="1">
                  <a:lnSpc>
                    <a:spcPts val="1015"/>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tamis</a:t>
                </a:r>
                <a:endParaRPr kumimoji="0" lang="fr-FR" sz="11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auto" latinLnBrk="0" hangingPunct="1">
                  <a:lnSpc>
                    <a:spcPct val="100000"/>
                  </a:lnSpc>
                  <a:spcBef>
                    <a:spcPts val="50"/>
                  </a:spcBef>
                  <a:spcAft>
                    <a:spcPts val="0"/>
                  </a:spcAft>
                  <a:buClrTx/>
                  <a:buSzTx/>
                  <a:buFontTx/>
                  <a:buNone/>
                  <a:tabLst/>
                  <a:defRPr/>
                </a:pPr>
                <a:r>
                  <a:rPr kumimoji="0" lang="en-US" sz="1350" b="0" i="0" u="none" strike="noStrike" kern="0" cap="none" spc="0" normalizeH="0" baseline="0" noProof="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fr-FR" sz="11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sortie du produit fin</a:t>
                </a:r>
                <a:endParaRPr kumimoji="0" lang="fr-FR" sz="11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sp>
          <p:nvSpPr>
            <p:cNvPr id="203" name="Rectangle 202">
              <a:extLst>
                <a:ext uri="{FF2B5EF4-FFF2-40B4-BE49-F238E27FC236}">
                  <a16:creationId xmlns:a16="http://schemas.microsoft.com/office/drawing/2014/main" id="{460B5A10-F49E-45F5-A45D-335992BB91DB}"/>
                </a:ext>
              </a:extLst>
            </p:cNvPr>
            <p:cNvSpPr/>
            <p:nvPr/>
          </p:nvSpPr>
          <p:spPr>
            <a:xfrm>
              <a:off x="6451371" y="3334299"/>
              <a:ext cx="1116011" cy="369332"/>
            </a:xfrm>
            <a:prstGeom prst="rect">
              <a:avLst/>
            </a:prstGeom>
          </p:spPr>
          <p:txBody>
            <a:bodyPr wrap="none">
              <a:spAutoFit/>
            </a:bodyPr>
            <a:lstStyle/>
            <a:p>
              <a:r>
                <a:rPr lang="fr-FR" b="1" dirty="0"/>
                <a:t>Coupeuse</a:t>
              </a:r>
            </a:p>
          </p:txBody>
        </p:sp>
      </p:grpSp>
      <p:sp>
        <p:nvSpPr>
          <p:cNvPr id="7" name="Espace réservé du numéro de diapositive 6">
            <a:extLst>
              <a:ext uri="{FF2B5EF4-FFF2-40B4-BE49-F238E27FC236}">
                <a16:creationId xmlns:a16="http://schemas.microsoft.com/office/drawing/2014/main" id="{A8BE1F3F-FFEB-4A50-878D-D3B8677E9C22}"/>
              </a:ext>
            </a:extLst>
          </p:cNvPr>
          <p:cNvSpPr>
            <a:spLocks noGrp="1"/>
          </p:cNvSpPr>
          <p:nvPr>
            <p:ph type="sldNum" sz="quarter" idx="12"/>
          </p:nvPr>
        </p:nvSpPr>
        <p:spPr/>
        <p:txBody>
          <a:bodyPr/>
          <a:lstStyle/>
          <a:p>
            <a:fld id="{166B5B94-2110-4248-B9AF-8BAB714E6DFE}" type="slidenum">
              <a:rPr lang="fr-FR" smtClean="0"/>
              <a:t>48</a:t>
            </a:fld>
            <a:endParaRPr lang="fr-FR"/>
          </a:p>
        </p:txBody>
      </p:sp>
    </p:spTree>
    <p:extLst>
      <p:ext uri="{BB962C8B-B14F-4D97-AF65-F5344CB8AC3E}">
        <p14:creationId xmlns:p14="http://schemas.microsoft.com/office/powerpoint/2010/main" val="37329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4"/>
                                        </p:tgtEl>
                                        <p:attrNameLst>
                                          <p:attrName>style.visibility</p:attrName>
                                        </p:attrNameLst>
                                      </p:cBhvr>
                                      <p:to>
                                        <p:strVal val="visible"/>
                                      </p:to>
                                    </p:set>
                                    <p:animEffect transition="in" filter="barn(inVertical)">
                                      <p:cBhvr>
                                        <p:cTn id="20"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3D807-F626-4413-AFF7-7828F69C09ED}"/>
              </a:ext>
            </a:extLst>
          </p:cNvPr>
          <p:cNvSpPr>
            <a:spLocks noGrp="1"/>
          </p:cNvSpPr>
          <p:nvPr>
            <p:ph type="title"/>
          </p:nvPr>
        </p:nvSpPr>
        <p:spPr/>
        <p:txBody>
          <a:bodyPr>
            <a:normAutofit/>
          </a:bodyPr>
          <a:lstStyle/>
          <a:p>
            <a:r>
              <a:rPr lang="fr-FR" sz="4000" dirty="0">
                <a:solidFill>
                  <a:srgbClr val="00B0F0"/>
                </a:solidFill>
              </a:rPr>
              <a:t>6. L’emballage des aliments</a:t>
            </a:r>
          </a:p>
        </p:txBody>
      </p:sp>
      <p:pic>
        <p:nvPicPr>
          <p:cNvPr id="4" name="Image 3">
            <a:extLst>
              <a:ext uri="{FF2B5EF4-FFF2-40B4-BE49-F238E27FC236}">
                <a16:creationId xmlns:a16="http://schemas.microsoft.com/office/drawing/2014/main" id="{3A973CC0-798C-4C33-8734-A26ABB45430C}"/>
              </a:ext>
            </a:extLst>
          </p:cNvPr>
          <p:cNvPicPr>
            <a:picLocks noChangeAspect="1"/>
          </p:cNvPicPr>
          <p:nvPr/>
        </p:nvPicPr>
        <p:blipFill>
          <a:blip r:embed="rId2"/>
          <a:stretch>
            <a:fillRect/>
          </a:stretch>
        </p:blipFill>
        <p:spPr>
          <a:xfrm>
            <a:off x="2935953" y="1330080"/>
            <a:ext cx="7937046" cy="5527920"/>
          </a:xfrm>
          <a:prstGeom prst="rect">
            <a:avLst/>
          </a:prstGeom>
        </p:spPr>
      </p:pic>
      <p:sp>
        <p:nvSpPr>
          <p:cNvPr id="5" name="Rectangle 4">
            <a:extLst>
              <a:ext uri="{FF2B5EF4-FFF2-40B4-BE49-F238E27FC236}">
                <a16:creationId xmlns:a16="http://schemas.microsoft.com/office/drawing/2014/main" id="{A1F4B108-4635-4CA8-A4FA-6775A798E52B}"/>
              </a:ext>
            </a:extLst>
          </p:cNvPr>
          <p:cNvSpPr/>
          <p:nvPr/>
        </p:nvSpPr>
        <p:spPr>
          <a:xfrm>
            <a:off x="412972" y="2948120"/>
            <a:ext cx="2354875" cy="400110"/>
          </a:xfrm>
          <a:prstGeom prst="rect">
            <a:avLst/>
          </a:prstGeom>
        </p:spPr>
        <p:txBody>
          <a:bodyPr wrap="none">
            <a:spAutoFit/>
          </a:bodyPr>
          <a:lstStyle/>
          <a:p>
            <a:r>
              <a:rPr lang="fr-FR" sz="2000" b="1" dirty="0"/>
              <a:t>Rôles de l’emballage</a:t>
            </a:r>
          </a:p>
        </p:txBody>
      </p:sp>
      <p:sp>
        <p:nvSpPr>
          <p:cNvPr id="6" name="Espace réservé du numéro de diapositive 5">
            <a:extLst>
              <a:ext uri="{FF2B5EF4-FFF2-40B4-BE49-F238E27FC236}">
                <a16:creationId xmlns:a16="http://schemas.microsoft.com/office/drawing/2014/main" id="{0FFB10C0-8A8B-422C-A949-3FD1736E12D6}"/>
              </a:ext>
            </a:extLst>
          </p:cNvPr>
          <p:cNvSpPr>
            <a:spLocks noGrp="1"/>
          </p:cNvSpPr>
          <p:nvPr>
            <p:ph type="sldNum" sz="quarter" idx="12"/>
          </p:nvPr>
        </p:nvSpPr>
        <p:spPr/>
        <p:txBody>
          <a:bodyPr/>
          <a:lstStyle/>
          <a:p>
            <a:fld id="{166B5B94-2110-4248-B9AF-8BAB714E6DFE}" type="slidenum">
              <a:rPr lang="fr-FR" smtClean="0"/>
              <a:t>49</a:t>
            </a:fld>
            <a:endParaRPr lang="fr-FR"/>
          </a:p>
        </p:txBody>
      </p:sp>
    </p:spTree>
    <p:extLst>
      <p:ext uri="{BB962C8B-B14F-4D97-AF65-F5344CB8AC3E}">
        <p14:creationId xmlns:p14="http://schemas.microsoft.com/office/powerpoint/2010/main" val="364542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98812-5B0D-4E39-906B-FCC595B233E6}"/>
              </a:ext>
            </a:extLst>
          </p:cNvPr>
          <p:cNvSpPr>
            <a:spLocks noGrp="1"/>
          </p:cNvSpPr>
          <p:nvPr>
            <p:ph type="title"/>
          </p:nvPr>
        </p:nvSpPr>
        <p:spPr>
          <a:xfrm>
            <a:off x="838200" y="300730"/>
            <a:ext cx="10515600" cy="1325563"/>
          </a:xfrm>
        </p:spPr>
        <p:txBody>
          <a:bodyPr>
            <a:normAutofit/>
          </a:bodyPr>
          <a:lstStyle/>
          <a:p>
            <a:r>
              <a:rPr lang="fr-FR" sz="3200" b="1" dirty="0">
                <a:solidFill>
                  <a:srgbClr val="FF0000"/>
                </a:solidFill>
              </a:rPr>
              <a:t>1- Propriétés des aliments et théorie de la transformation</a:t>
            </a:r>
          </a:p>
        </p:txBody>
      </p:sp>
      <p:sp>
        <p:nvSpPr>
          <p:cNvPr id="3" name="Espace réservé du contenu 2">
            <a:extLst>
              <a:ext uri="{FF2B5EF4-FFF2-40B4-BE49-F238E27FC236}">
                <a16:creationId xmlns:a16="http://schemas.microsoft.com/office/drawing/2014/main" id="{1ACDE9AE-9C83-4DB3-A8A6-FCD3F63ADD82}"/>
              </a:ext>
            </a:extLst>
          </p:cNvPr>
          <p:cNvSpPr>
            <a:spLocks noGrp="1"/>
          </p:cNvSpPr>
          <p:nvPr>
            <p:ph idx="1"/>
          </p:nvPr>
        </p:nvSpPr>
        <p:spPr/>
        <p:txBody>
          <a:bodyPr/>
          <a:lstStyle/>
          <a:p>
            <a:pPr marL="0" indent="0" algn="just">
              <a:lnSpc>
                <a:spcPct val="150000"/>
              </a:lnSpc>
              <a:buNone/>
            </a:pPr>
            <a:r>
              <a:rPr lang="fr-FR" dirty="0">
                <a:solidFill>
                  <a:srgbClr val="0070C0"/>
                </a:solidFill>
              </a:rPr>
              <a:t>1.1. Propriétés des liquides, des solides et des gaz</a:t>
            </a:r>
          </a:p>
          <a:p>
            <a:pPr marL="0" indent="0" algn="just">
              <a:lnSpc>
                <a:spcPct val="150000"/>
              </a:lnSpc>
              <a:buNone/>
            </a:pPr>
            <a:r>
              <a:rPr lang="fr-FR" dirty="0"/>
              <a:t>	Les liquides, les gaz et certains solides (par exemple les poudres et les matières particulaires) sont appelés «</a:t>
            </a:r>
            <a:r>
              <a:rPr lang="fr-FR" dirty="0">
                <a:solidFill>
                  <a:srgbClr val="FF0000"/>
                </a:solidFill>
              </a:rPr>
              <a:t>fluides</a:t>
            </a:r>
            <a:r>
              <a:rPr lang="fr-FR" dirty="0"/>
              <a:t>» et peuvent s'écouler sans se désintégrer lorsqu'une pression leur est appliquée. </a:t>
            </a:r>
          </a:p>
          <a:p>
            <a:pPr marL="0" indent="0" algn="just">
              <a:lnSpc>
                <a:spcPct val="150000"/>
              </a:lnSpc>
              <a:buNone/>
            </a:pPr>
            <a:r>
              <a:rPr lang="fr-FR" dirty="0"/>
              <a:t>	En revanche, les solides se déforment lorsqu'une pression est exercée sur eux.</a:t>
            </a:r>
          </a:p>
        </p:txBody>
      </p:sp>
      <p:sp>
        <p:nvSpPr>
          <p:cNvPr id="5" name="Espace réservé du numéro de diapositive 4">
            <a:extLst>
              <a:ext uri="{FF2B5EF4-FFF2-40B4-BE49-F238E27FC236}">
                <a16:creationId xmlns:a16="http://schemas.microsoft.com/office/drawing/2014/main" id="{6EF85E54-D8A1-445E-9891-D4F342C6D6D0}"/>
              </a:ext>
            </a:extLst>
          </p:cNvPr>
          <p:cNvSpPr>
            <a:spLocks noGrp="1"/>
          </p:cNvSpPr>
          <p:nvPr>
            <p:ph type="sldNum" sz="quarter" idx="12"/>
          </p:nvPr>
        </p:nvSpPr>
        <p:spPr/>
        <p:txBody>
          <a:bodyPr/>
          <a:lstStyle/>
          <a:p>
            <a:fld id="{166B5B94-2110-4248-B9AF-8BAB714E6DFE}" type="slidenum">
              <a:rPr lang="fr-FR" smtClean="0"/>
              <a:t>5</a:t>
            </a:fld>
            <a:endParaRPr lang="fr-FR"/>
          </a:p>
        </p:txBody>
      </p:sp>
    </p:spTree>
    <p:extLst>
      <p:ext uri="{BB962C8B-B14F-4D97-AF65-F5344CB8AC3E}">
        <p14:creationId xmlns:p14="http://schemas.microsoft.com/office/powerpoint/2010/main" val="326405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DA43E9-0929-45BD-905F-0751D65D567F}"/>
              </a:ext>
            </a:extLst>
          </p:cNvPr>
          <p:cNvSpPr>
            <a:spLocks noGrp="1"/>
          </p:cNvSpPr>
          <p:nvPr>
            <p:ph idx="1"/>
          </p:nvPr>
        </p:nvSpPr>
        <p:spPr>
          <a:xfrm>
            <a:off x="838200" y="360608"/>
            <a:ext cx="10515600" cy="5816355"/>
          </a:xfrm>
        </p:spPr>
        <p:txBody>
          <a:bodyPr>
            <a:normAutofit lnSpcReduction="10000"/>
          </a:bodyPr>
          <a:lstStyle/>
          <a:p>
            <a:pPr algn="just">
              <a:lnSpc>
                <a:spcPct val="150000"/>
              </a:lnSpc>
            </a:pPr>
            <a:r>
              <a:rPr lang="fr-FR" dirty="0"/>
              <a:t>Les matériaux utilisés pour l’emballage des aliments sont extrêmement divers. </a:t>
            </a:r>
          </a:p>
          <a:p>
            <a:pPr algn="just">
              <a:lnSpc>
                <a:spcPct val="150000"/>
              </a:lnSpc>
            </a:pPr>
            <a:r>
              <a:rPr lang="fr-FR" dirty="0"/>
              <a:t>Ils sont choisis en fonction du problème à résoudre, de l’aliment lui-même et des contraintes locales. </a:t>
            </a:r>
          </a:p>
          <a:p>
            <a:pPr algn="just">
              <a:lnSpc>
                <a:spcPct val="150000"/>
              </a:lnSpc>
            </a:pPr>
            <a:r>
              <a:rPr lang="fr-FR" dirty="0"/>
              <a:t>Le choix de l’emballage en fonction du produit et de son environnement nécessite la prise en compte de données telles que :</a:t>
            </a:r>
          </a:p>
          <a:p>
            <a:pPr lvl="1" algn="just">
              <a:lnSpc>
                <a:spcPct val="150000"/>
              </a:lnSpc>
              <a:buFont typeface="Wingdings" panose="05000000000000000000" pitchFamily="2" charset="2"/>
              <a:buChar char="Ø"/>
            </a:pPr>
            <a:r>
              <a:rPr lang="fr-FR" dirty="0"/>
              <a:t>les risques d’altération et les conditions de stockage (exigences du point de vue microbiologique, organoleptique, (bio)chimique, physique, sensibilité à l’oxydation);</a:t>
            </a:r>
          </a:p>
        </p:txBody>
      </p:sp>
      <p:sp>
        <p:nvSpPr>
          <p:cNvPr id="4" name="Espace réservé du numéro de diapositive 3">
            <a:extLst>
              <a:ext uri="{FF2B5EF4-FFF2-40B4-BE49-F238E27FC236}">
                <a16:creationId xmlns:a16="http://schemas.microsoft.com/office/drawing/2014/main" id="{5222F62E-0212-4006-8D93-C8EBA9C01D38}"/>
              </a:ext>
            </a:extLst>
          </p:cNvPr>
          <p:cNvSpPr>
            <a:spLocks noGrp="1"/>
          </p:cNvSpPr>
          <p:nvPr>
            <p:ph type="sldNum" sz="quarter" idx="12"/>
          </p:nvPr>
        </p:nvSpPr>
        <p:spPr/>
        <p:txBody>
          <a:bodyPr/>
          <a:lstStyle/>
          <a:p>
            <a:fld id="{166B5B94-2110-4248-B9AF-8BAB714E6DFE}" type="slidenum">
              <a:rPr lang="fr-FR" smtClean="0"/>
              <a:t>50</a:t>
            </a:fld>
            <a:endParaRPr lang="fr-FR"/>
          </a:p>
        </p:txBody>
      </p:sp>
    </p:spTree>
    <p:extLst>
      <p:ext uri="{BB962C8B-B14F-4D97-AF65-F5344CB8AC3E}">
        <p14:creationId xmlns:p14="http://schemas.microsoft.com/office/powerpoint/2010/main" val="6948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D0C595-7862-4C5B-8412-C82A966041B0}"/>
              </a:ext>
            </a:extLst>
          </p:cNvPr>
          <p:cNvSpPr>
            <a:spLocks noGrp="1"/>
          </p:cNvSpPr>
          <p:nvPr>
            <p:ph idx="1"/>
          </p:nvPr>
        </p:nvSpPr>
        <p:spPr>
          <a:xfrm>
            <a:off x="838200" y="412124"/>
            <a:ext cx="10515600" cy="6445876"/>
          </a:xfrm>
        </p:spPr>
        <p:txBody>
          <a:bodyPr>
            <a:normAutofit lnSpcReduction="10000"/>
          </a:bodyPr>
          <a:lstStyle/>
          <a:p>
            <a:pPr lvl="1" algn="just">
              <a:lnSpc>
                <a:spcPct val="150000"/>
              </a:lnSpc>
              <a:buFont typeface="Wingdings" panose="05000000000000000000" pitchFamily="2" charset="2"/>
              <a:buChar char="Ø"/>
            </a:pPr>
            <a:r>
              <a:rPr lang="fr-FR" dirty="0"/>
              <a:t>les interactions entre le produit et son contenant (passage dans l’aliment de certains composés de matériaux d’emballage, ou passage de composés volatils à travers l’emballage);</a:t>
            </a:r>
          </a:p>
          <a:p>
            <a:pPr lvl="1" algn="just">
              <a:lnSpc>
                <a:spcPct val="150000"/>
              </a:lnSpc>
              <a:buFont typeface="Wingdings" panose="05000000000000000000" pitchFamily="2" charset="2"/>
              <a:buChar char="Ø"/>
            </a:pPr>
            <a:r>
              <a:rPr lang="fr-FR" dirty="0"/>
              <a:t>la composition chimique des matériaux d’emballage et leur perméabilité (à l’humidité, à l’oxygène);</a:t>
            </a:r>
          </a:p>
          <a:p>
            <a:pPr lvl="1" algn="just">
              <a:lnSpc>
                <a:spcPct val="150000"/>
              </a:lnSpc>
              <a:buFont typeface="Wingdings" panose="05000000000000000000" pitchFamily="2" charset="2"/>
              <a:buChar char="Ø"/>
            </a:pPr>
            <a:r>
              <a:rPr lang="fr-FR" dirty="0"/>
              <a:t>les demandes spécifiques pour le produit et l’emballage (ayant pour cible les consommateurs).</a:t>
            </a:r>
          </a:p>
          <a:p>
            <a:pPr marL="342900" lvl="1" indent="-342900" algn="just">
              <a:lnSpc>
                <a:spcPct val="150000"/>
              </a:lnSpc>
            </a:pPr>
            <a:r>
              <a:rPr lang="fr-FR" sz="2800" dirty="0"/>
              <a:t>On peut généralement diviser les matériaux d’emballage en 2 groupes :</a:t>
            </a:r>
          </a:p>
          <a:p>
            <a:pPr marL="800100" lvl="2" indent="-342900" algn="just">
              <a:lnSpc>
                <a:spcPct val="150000"/>
              </a:lnSpc>
              <a:buFont typeface="Wingdings" panose="05000000000000000000" pitchFamily="2" charset="2"/>
              <a:buChar char="ü"/>
            </a:pPr>
            <a:r>
              <a:rPr lang="fr-FR" sz="2400" b="1" i="1" dirty="0">
                <a:solidFill>
                  <a:srgbClr val="FF0000"/>
                </a:solidFill>
              </a:rPr>
              <a:t>l’emballage qui a pour but de former des unités de transport sans fournir une protection contre la détérioration. </a:t>
            </a:r>
          </a:p>
          <a:p>
            <a:pPr algn="just">
              <a:lnSpc>
                <a:spcPct val="150000"/>
              </a:lnSpc>
              <a:buFont typeface="Wingdings" panose="05000000000000000000" pitchFamily="2" charset="2"/>
              <a:buChar char="Ø"/>
            </a:pPr>
            <a:endParaRPr lang="fr-FR" dirty="0"/>
          </a:p>
        </p:txBody>
      </p:sp>
      <p:sp>
        <p:nvSpPr>
          <p:cNvPr id="4" name="Espace réservé du numéro de diapositive 3">
            <a:extLst>
              <a:ext uri="{FF2B5EF4-FFF2-40B4-BE49-F238E27FC236}">
                <a16:creationId xmlns:a16="http://schemas.microsoft.com/office/drawing/2014/main" id="{F7C6BEB5-8F3F-4652-9551-CAF710065B5A}"/>
              </a:ext>
            </a:extLst>
          </p:cNvPr>
          <p:cNvSpPr>
            <a:spLocks noGrp="1"/>
          </p:cNvSpPr>
          <p:nvPr>
            <p:ph type="sldNum" sz="quarter" idx="12"/>
          </p:nvPr>
        </p:nvSpPr>
        <p:spPr/>
        <p:txBody>
          <a:bodyPr/>
          <a:lstStyle/>
          <a:p>
            <a:fld id="{166B5B94-2110-4248-B9AF-8BAB714E6DFE}" type="slidenum">
              <a:rPr lang="fr-FR" smtClean="0"/>
              <a:t>51</a:t>
            </a:fld>
            <a:endParaRPr lang="fr-FR"/>
          </a:p>
        </p:txBody>
      </p:sp>
    </p:spTree>
    <p:extLst>
      <p:ext uri="{BB962C8B-B14F-4D97-AF65-F5344CB8AC3E}">
        <p14:creationId xmlns:p14="http://schemas.microsoft.com/office/powerpoint/2010/main" val="270249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C6295C-BD0F-4C76-9D38-B5A43F31AF8D}"/>
              </a:ext>
            </a:extLst>
          </p:cNvPr>
          <p:cNvSpPr>
            <a:spLocks noGrp="1"/>
          </p:cNvSpPr>
          <p:nvPr>
            <p:ph idx="1"/>
          </p:nvPr>
        </p:nvSpPr>
        <p:spPr>
          <a:xfrm>
            <a:off x="838200" y="347730"/>
            <a:ext cx="10515600" cy="5829233"/>
          </a:xfrm>
        </p:spPr>
        <p:txBody>
          <a:bodyPr/>
          <a:lstStyle/>
          <a:p>
            <a:pPr marL="0" indent="0" algn="just">
              <a:lnSpc>
                <a:spcPct val="150000"/>
              </a:lnSpc>
              <a:buNone/>
            </a:pPr>
            <a:r>
              <a:rPr lang="fr-FR" dirty="0"/>
              <a:t>            </a:t>
            </a:r>
            <a:r>
              <a:rPr lang="fr-FR" sz="2400" b="1" i="1" u="sng" dirty="0">
                <a:solidFill>
                  <a:srgbClr val="FF0000"/>
                </a:solidFill>
              </a:rPr>
              <a:t>Exemples : </a:t>
            </a:r>
            <a:r>
              <a:rPr lang="fr-FR" sz="2400" dirty="0"/>
              <a:t>caisses en bois, caisses en carton, sacs en tissu, etc.</a:t>
            </a:r>
          </a:p>
          <a:p>
            <a:pPr lvl="1" algn="just">
              <a:lnSpc>
                <a:spcPct val="150000"/>
              </a:lnSpc>
              <a:buFont typeface="Wingdings" panose="05000000000000000000" pitchFamily="2" charset="2"/>
              <a:buChar char="ü"/>
            </a:pPr>
            <a:r>
              <a:rPr lang="fr-FR" b="1" i="1" dirty="0">
                <a:solidFill>
                  <a:srgbClr val="FF0000"/>
                </a:solidFill>
              </a:rPr>
              <a:t>l’emballage qui protège le produit contre la détérioration et qui forme la plus petite unité de vente.</a:t>
            </a:r>
          </a:p>
          <a:p>
            <a:pPr marL="457200" lvl="1" indent="0" algn="just">
              <a:lnSpc>
                <a:spcPct val="150000"/>
              </a:lnSpc>
              <a:buNone/>
            </a:pPr>
            <a:r>
              <a:rPr lang="fr-FR" b="1" i="1" u="sng" dirty="0">
                <a:solidFill>
                  <a:srgbClr val="FF0000"/>
                </a:solidFill>
              </a:rPr>
              <a:t>Exemples :</a:t>
            </a:r>
            <a:r>
              <a:rPr lang="fr-FR" dirty="0">
                <a:solidFill>
                  <a:srgbClr val="FF0000"/>
                </a:solidFill>
              </a:rPr>
              <a:t> </a:t>
            </a:r>
            <a:r>
              <a:rPr lang="fr-FR" dirty="0"/>
              <a:t>- les boîtes de conserve en fer blanc.</a:t>
            </a:r>
          </a:p>
          <a:p>
            <a:pPr marL="457200" lvl="1" indent="0" algn="just">
              <a:lnSpc>
                <a:spcPct val="150000"/>
              </a:lnSpc>
              <a:buNone/>
            </a:pPr>
            <a:r>
              <a:rPr lang="fr-FR" b="1" i="1" dirty="0"/>
              <a:t>                     - </a:t>
            </a:r>
            <a:r>
              <a:rPr lang="fr-FR" dirty="0"/>
              <a:t>les récipients en verre</a:t>
            </a:r>
            <a:r>
              <a:rPr lang="en-US" dirty="0"/>
              <a:t>,</a:t>
            </a:r>
          </a:p>
          <a:p>
            <a:pPr marL="457200" lvl="1" indent="0" algn="just">
              <a:lnSpc>
                <a:spcPct val="150000"/>
              </a:lnSpc>
              <a:buNone/>
            </a:pPr>
            <a:r>
              <a:rPr lang="en-US" dirty="0"/>
              <a:t>                     - </a:t>
            </a:r>
            <a:r>
              <a:rPr lang="fr-FR" dirty="0"/>
              <a:t>les emballages qui sont utilisés pour les produits séchés.</a:t>
            </a:r>
          </a:p>
          <a:p>
            <a:pPr marL="457200" lvl="1" indent="-457200" algn="just">
              <a:lnSpc>
                <a:spcPct val="150000"/>
              </a:lnSpc>
            </a:pPr>
            <a:r>
              <a:rPr lang="fr-FR" sz="2800" dirty="0"/>
              <a:t>Le choix de l’emballage se fait en fonction des objectifs, mais aussi des disponibilités et du coût</a:t>
            </a:r>
            <a:r>
              <a:rPr lang="fr-FR" b="1" i="1" dirty="0"/>
              <a:t>.</a:t>
            </a:r>
            <a:r>
              <a:rPr lang="fr-FR" b="1" i="1" dirty="0">
                <a:solidFill>
                  <a:srgbClr val="FF0000"/>
                </a:solidFill>
              </a:rPr>
              <a:t> </a:t>
            </a:r>
          </a:p>
        </p:txBody>
      </p:sp>
      <p:sp>
        <p:nvSpPr>
          <p:cNvPr id="4" name="Espace réservé du numéro de diapositive 3">
            <a:extLst>
              <a:ext uri="{FF2B5EF4-FFF2-40B4-BE49-F238E27FC236}">
                <a16:creationId xmlns:a16="http://schemas.microsoft.com/office/drawing/2014/main" id="{EE6A6006-403A-4709-99CB-657DFD49C891}"/>
              </a:ext>
            </a:extLst>
          </p:cNvPr>
          <p:cNvSpPr>
            <a:spLocks noGrp="1"/>
          </p:cNvSpPr>
          <p:nvPr>
            <p:ph type="sldNum" sz="quarter" idx="12"/>
          </p:nvPr>
        </p:nvSpPr>
        <p:spPr/>
        <p:txBody>
          <a:bodyPr/>
          <a:lstStyle/>
          <a:p>
            <a:fld id="{166B5B94-2110-4248-B9AF-8BAB714E6DFE}" type="slidenum">
              <a:rPr lang="fr-FR" smtClean="0"/>
              <a:t>52</a:t>
            </a:fld>
            <a:endParaRPr lang="fr-FR"/>
          </a:p>
        </p:txBody>
      </p:sp>
    </p:spTree>
    <p:extLst>
      <p:ext uri="{BB962C8B-B14F-4D97-AF65-F5344CB8AC3E}">
        <p14:creationId xmlns:p14="http://schemas.microsoft.com/office/powerpoint/2010/main" val="4359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0C05BD-F3E1-402D-9879-F584E76873B8}"/>
              </a:ext>
            </a:extLst>
          </p:cNvPr>
          <p:cNvSpPr>
            <a:spLocks noGrp="1"/>
          </p:cNvSpPr>
          <p:nvPr>
            <p:ph idx="1"/>
          </p:nvPr>
        </p:nvSpPr>
        <p:spPr>
          <a:xfrm>
            <a:off x="838200" y="618186"/>
            <a:ext cx="10515600" cy="6239814"/>
          </a:xfrm>
        </p:spPr>
        <p:txBody>
          <a:bodyPr/>
          <a:lstStyle/>
          <a:p>
            <a:pPr algn="just">
              <a:lnSpc>
                <a:spcPct val="150000"/>
              </a:lnSpc>
            </a:pPr>
            <a:r>
              <a:rPr lang="fr-FR" dirty="0"/>
              <a:t>Pour les emballages qui sont en contact direct avec l’aliment, il est indispensable de s’assurer de leur innocuité. </a:t>
            </a:r>
          </a:p>
          <a:p>
            <a:pPr algn="just">
              <a:lnSpc>
                <a:spcPct val="150000"/>
              </a:lnSpc>
            </a:pPr>
            <a:r>
              <a:rPr lang="fr-FR" dirty="0"/>
              <a:t>Dans le cas des récipients métalliques, l’application d’un vernis intérieur permet d’éviter la corrosion et donc </a:t>
            </a:r>
            <a:r>
              <a:rPr lang="fr-FR" dirty="0">
                <a:solidFill>
                  <a:srgbClr val="FF0000"/>
                </a:solidFill>
              </a:rPr>
              <a:t>le passage d’étain </a:t>
            </a:r>
            <a:r>
              <a:rPr lang="fr-FR" dirty="0"/>
              <a:t>et </a:t>
            </a:r>
            <a:r>
              <a:rPr lang="fr-FR" dirty="0">
                <a:solidFill>
                  <a:srgbClr val="FF0000"/>
                </a:solidFill>
              </a:rPr>
              <a:t>de plomb</a:t>
            </a:r>
            <a:r>
              <a:rPr lang="fr-FR" dirty="0"/>
              <a:t> dans l’aliment, surtout quand celui-ci </a:t>
            </a:r>
            <a:r>
              <a:rPr lang="fr-FR" dirty="0">
                <a:solidFill>
                  <a:srgbClr val="FF0000"/>
                </a:solidFill>
              </a:rPr>
              <a:t>a un pouvoir corrosif </a:t>
            </a:r>
            <a:r>
              <a:rPr lang="fr-FR" dirty="0"/>
              <a:t>(présence de nitrates, de composés soufrés, de caramel, etc.).</a:t>
            </a:r>
          </a:p>
          <a:p>
            <a:pPr algn="just">
              <a:lnSpc>
                <a:spcPct val="150000"/>
              </a:lnSpc>
            </a:pPr>
            <a:r>
              <a:rPr lang="fr-FR" dirty="0"/>
              <a:t>Pour les emballages en plastique, il faut veiller à l’absence de monomères comme le chlorure de vinyle et éviter le passage dans</a:t>
            </a:r>
          </a:p>
        </p:txBody>
      </p:sp>
      <p:sp>
        <p:nvSpPr>
          <p:cNvPr id="4" name="Espace réservé du numéro de diapositive 3">
            <a:extLst>
              <a:ext uri="{FF2B5EF4-FFF2-40B4-BE49-F238E27FC236}">
                <a16:creationId xmlns:a16="http://schemas.microsoft.com/office/drawing/2014/main" id="{C825C5E0-9A1A-4C7C-AA81-6C23AE65C6C5}"/>
              </a:ext>
            </a:extLst>
          </p:cNvPr>
          <p:cNvSpPr>
            <a:spLocks noGrp="1"/>
          </p:cNvSpPr>
          <p:nvPr>
            <p:ph type="sldNum" sz="quarter" idx="12"/>
          </p:nvPr>
        </p:nvSpPr>
        <p:spPr/>
        <p:txBody>
          <a:bodyPr/>
          <a:lstStyle/>
          <a:p>
            <a:fld id="{166B5B94-2110-4248-B9AF-8BAB714E6DFE}" type="slidenum">
              <a:rPr lang="fr-FR" smtClean="0"/>
              <a:t>53</a:t>
            </a:fld>
            <a:endParaRPr lang="fr-FR"/>
          </a:p>
        </p:txBody>
      </p:sp>
    </p:spTree>
    <p:extLst>
      <p:ext uri="{BB962C8B-B14F-4D97-AF65-F5344CB8AC3E}">
        <p14:creationId xmlns:p14="http://schemas.microsoft.com/office/powerpoint/2010/main" val="334193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2EC51F6-2269-472B-A9BB-3D117DC3043D}"/>
              </a:ext>
            </a:extLst>
          </p:cNvPr>
          <p:cNvSpPr>
            <a:spLocks noGrp="1"/>
          </p:cNvSpPr>
          <p:nvPr>
            <p:ph idx="1"/>
          </p:nvPr>
        </p:nvSpPr>
        <p:spPr>
          <a:xfrm>
            <a:off x="838200" y="476518"/>
            <a:ext cx="10515600" cy="5700445"/>
          </a:xfrm>
        </p:spPr>
        <p:txBody>
          <a:bodyPr/>
          <a:lstStyle/>
          <a:p>
            <a:pPr marL="0" indent="0" algn="just">
              <a:lnSpc>
                <a:spcPct val="150000"/>
              </a:lnSpc>
              <a:buNone/>
            </a:pPr>
            <a:r>
              <a:rPr lang="fr-FR" dirty="0"/>
              <a:t>l’aliment de certains adjuvants de fabrication de la matière plastique qui pourraient être toxiques.</a:t>
            </a:r>
          </a:p>
        </p:txBody>
      </p:sp>
      <p:sp>
        <p:nvSpPr>
          <p:cNvPr id="4" name="Espace réservé du numéro de diapositive 3">
            <a:extLst>
              <a:ext uri="{FF2B5EF4-FFF2-40B4-BE49-F238E27FC236}">
                <a16:creationId xmlns:a16="http://schemas.microsoft.com/office/drawing/2014/main" id="{6799BE15-5D03-4B36-BF40-8B9D6BC0D580}"/>
              </a:ext>
            </a:extLst>
          </p:cNvPr>
          <p:cNvSpPr>
            <a:spLocks noGrp="1"/>
          </p:cNvSpPr>
          <p:nvPr>
            <p:ph type="sldNum" sz="quarter" idx="12"/>
          </p:nvPr>
        </p:nvSpPr>
        <p:spPr/>
        <p:txBody>
          <a:bodyPr/>
          <a:lstStyle/>
          <a:p>
            <a:fld id="{166B5B94-2110-4248-B9AF-8BAB714E6DFE}" type="slidenum">
              <a:rPr lang="fr-FR" smtClean="0"/>
              <a:t>54</a:t>
            </a:fld>
            <a:endParaRPr lang="fr-FR"/>
          </a:p>
        </p:txBody>
      </p:sp>
    </p:spTree>
    <p:extLst>
      <p:ext uri="{BB962C8B-B14F-4D97-AF65-F5344CB8AC3E}">
        <p14:creationId xmlns:p14="http://schemas.microsoft.com/office/powerpoint/2010/main" val="3394253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0FA6B9-0757-4E39-9E61-890521558FC4}"/>
              </a:ext>
            </a:extLst>
          </p:cNvPr>
          <p:cNvSpPr>
            <a:spLocks noGrp="1"/>
          </p:cNvSpPr>
          <p:nvPr>
            <p:ph type="title"/>
          </p:nvPr>
        </p:nvSpPr>
        <p:spPr>
          <a:xfrm>
            <a:off x="1121535" y="1983346"/>
            <a:ext cx="10515600" cy="2108435"/>
          </a:xfrm>
        </p:spPr>
        <p:txBody>
          <a:bodyPr>
            <a:normAutofit fontScale="90000"/>
          </a:bodyPr>
          <a:lstStyle/>
          <a:p>
            <a:pPr algn="ctr">
              <a:lnSpc>
                <a:spcPct val="150000"/>
              </a:lnSpc>
            </a:pPr>
            <a:r>
              <a:rPr lang="fr-FR" sz="4000" b="1" dirty="0"/>
              <a:t>La transformation alimentaire et la qualité des aliments</a:t>
            </a:r>
            <a:br>
              <a:rPr lang="fr-FR" sz="4000" dirty="0"/>
            </a:br>
            <a:endParaRPr lang="fr-FR" sz="4000" dirty="0"/>
          </a:p>
        </p:txBody>
      </p:sp>
      <p:sp>
        <p:nvSpPr>
          <p:cNvPr id="4" name="Espace réservé du numéro de diapositive 3">
            <a:extLst>
              <a:ext uri="{FF2B5EF4-FFF2-40B4-BE49-F238E27FC236}">
                <a16:creationId xmlns:a16="http://schemas.microsoft.com/office/drawing/2014/main" id="{733C061C-DCDC-4917-930B-E23EC4A9BE7C}"/>
              </a:ext>
            </a:extLst>
          </p:cNvPr>
          <p:cNvSpPr>
            <a:spLocks noGrp="1"/>
          </p:cNvSpPr>
          <p:nvPr>
            <p:ph type="sldNum" sz="quarter" idx="12"/>
          </p:nvPr>
        </p:nvSpPr>
        <p:spPr/>
        <p:txBody>
          <a:bodyPr/>
          <a:lstStyle/>
          <a:p>
            <a:fld id="{166B5B94-2110-4248-B9AF-8BAB714E6DFE}" type="slidenum">
              <a:rPr lang="fr-FR" smtClean="0"/>
              <a:t>55</a:t>
            </a:fld>
            <a:endParaRPr lang="fr-FR"/>
          </a:p>
        </p:txBody>
      </p:sp>
    </p:spTree>
    <p:extLst>
      <p:ext uri="{BB962C8B-B14F-4D97-AF65-F5344CB8AC3E}">
        <p14:creationId xmlns:p14="http://schemas.microsoft.com/office/powerpoint/2010/main" val="3721624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63E1D33-E5A6-4F3D-AA7E-DA816B34C8E1}"/>
              </a:ext>
            </a:extLst>
          </p:cNvPr>
          <p:cNvSpPr>
            <a:spLocks noGrp="1"/>
          </p:cNvSpPr>
          <p:nvPr>
            <p:ph idx="1"/>
          </p:nvPr>
        </p:nvSpPr>
        <p:spPr>
          <a:xfrm>
            <a:off x="838200" y="489396"/>
            <a:ext cx="10515600" cy="6117465"/>
          </a:xfrm>
        </p:spPr>
        <p:txBody>
          <a:bodyPr/>
          <a:lstStyle/>
          <a:p>
            <a:pPr algn="just">
              <a:lnSpc>
                <a:spcPct val="150000"/>
              </a:lnSpc>
            </a:pPr>
            <a:r>
              <a:rPr lang="fr-FR" dirty="0"/>
              <a:t>L’évaluation de la qualité implique des facteurs aussi bien objectifs que subjectifs, et ces facteurs sont parfois cachés, c'est-à-dire invisibles pour le consommateur.</a:t>
            </a:r>
          </a:p>
          <a:p>
            <a:pPr algn="just">
              <a:lnSpc>
                <a:spcPct val="150000"/>
              </a:lnSpc>
            </a:pPr>
            <a:r>
              <a:rPr lang="fr-FR" dirty="0"/>
              <a:t>Les facteurs subjectifs sont en effet les propriétés organoleptiques, c’est-à-dire les propriétés qui sont perceptibles avec les organes des sens. </a:t>
            </a:r>
          </a:p>
          <a:p>
            <a:pPr algn="just">
              <a:lnSpc>
                <a:spcPct val="150000"/>
              </a:lnSpc>
            </a:pPr>
            <a:r>
              <a:rPr lang="fr-FR" dirty="0"/>
              <a:t>Ce sont notamment la couleur (perceptible avec les yeux), le goût (la langue), l’arôme (le nez et la langue), l’apparence (les yeux et les mains), l’ouïe (les oreilles).</a:t>
            </a:r>
          </a:p>
        </p:txBody>
      </p:sp>
      <p:sp>
        <p:nvSpPr>
          <p:cNvPr id="4" name="Espace réservé du numéro de diapositive 3">
            <a:extLst>
              <a:ext uri="{FF2B5EF4-FFF2-40B4-BE49-F238E27FC236}">
                <a16:creationId xmlns:a16="http://schemas.microsoft.com/office/drawing/2014/main" id="{98B761F9-0A1F-435B-945A-9C9C5A8B9AE6}"/>
              </a:ext>
            </a:extLst>
          </p:cNvPr>
          <p:cNvSpPr>
            <a:spLocks noGrp="1"/>
          </p:cNvSpPr>
          <p:nvPr>
            <p:ph type="sldNum" sz="quarter" idx="12"/>
          </p:nvPr>
        </p:nvSpPr>
        <p:spPr/>
        <p:txBody>
          <a:bodyPr/>
          <a:lstStyle/>
          <a:p>
            <a:fld id="{166B5B94-2110-4248-B9AF-8BAB714E6DFE}" type="slidenum">
              <a:rPr lang="fr-FR" smtClean="0"/>
              <a:t>56</a:t>
            </a:fld>
            <a:endParaRPr lang="fr-FR"/>
          </a:p>
        </p:txBody>
      </p:sp>
    </p:spTree>
    <p:extLst>
      <p:ext uri="{BB962C8B-B14F-4D97-AF65-F5344CB8AC3E}">
        <p14:creationId xmlns:p14="http://schemas.microsoft.com/office/powerpoint/2010/main" val="28776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9D4532-502E-4CA5-97F9-E16ECCBE59AE}"/>
              </a:ext>
            </a:extLst>
          </p:cNvPr>
          <p:cNvSpPr>
            <a:spLocks noGrp="1"/>
          </p:cNvSpPr>
          <p:nvPr>
            <p:ph idx="1"/>
          </p:nvPr>
        </p:nvSpPr>
        <p:spPr>
          <a:xfrm>
            <a:off x="838200" y="244699"/>
            <a:ext cx="10515600" cy="6284890"/>
          </a:xfrm>
        </p:spPr>
        <p:txBody>
          <a:bodyPr/>
          <a:lstStyle/>
          <a:p>
            <a:pPr algn="just">
              <a:lnSpc>
                <a:spcPct val="150000"/>
              </a:lnSpc>
            </a:pPr>
            <a:r>
              <a:rPr lang="fr-FR" dirty="0"/>
              <a:t>Aussi subjectifs sont des facteurs psychologiques déterminés par la culture et les habitudes, l'appréciation de la manière de produire et finalement le coût. </a:t>
            </a:r>
          </a:p>
          <a:p>
            <a:pPr algn="just">
              <a:lnSpc>
                <a:spcPct val="150000"/>
              </a:lnSpc>
            </a:pPr>
            <a:r>
              <a:rPr lang="fr-FR" dirty="0"/>
              <a:t>Les facteurs objectifs sont des choses comme la détérioration, la salubrité (parfois cachée pour le consommateur), la stabilité et la valeur nutritionnelle (cachée pour le consommateur).</a:t>
            </a:r>
          </a:p>
          <a:p>
            <a:pPr algn="just">
              <a:lnSpc>
                <a:spcPct val="150000"/>
              </a:lnSpc>
            </a:pPr>
            <a:r>
              <a:rPr lang="fr-FR" dirty="0"/>
              <a:t>Ils sont objectifs parce qu' on peut mesurer ces facteurs avec des instruments. </a:t>
            </a:r>
          </a:p>
        </p:txBody>
      </p:sp>
      <p:sp>
        <p:nvSpPr>
          <p:cNvPr id="4" name="Espace réservé du numéro de diapositive 3">
            <a:extLst>
              <a:ext uri="{FF2B5EF4-FFF2-40B4-BE49-F238E27FC236}">
                <a16:creationId xmlns:a16="http://schemas.microsoft.com/office/drawing/2014/main" id="{14213BAF-8B54-45C4-9AFB-BE63F4730688}"/>
              </a:ext>
            </a:extLst>
          </p:cNvPr>
          <p:cNvSpPr>
            <a:spLocks noGrp="1"/>
          </p:cNvSpPr>
          <p:nvPr>
            <p:ph type="sldNum" sz="quarter" idx="12"/>
          </p:nvPr>
        </p:nvSpPr>
        <p:spPr/>
        <p:txBody>
          <a:bodyPr/>
          <a:lstStyle/>
          <a:p>
            <a:fld id="{166B5B94-2110-4248-B9AF-8BAB714E6DFE}" type="slidenum">
              <a:rPr lang="fr-FR" smtClean="0"/>
              <a:t>57</a:t>
            </a:fld>
            <a:endParaRPr lang="fr-FR"/>
          </a:p>
        </p:txBody>
      </p:sp>
    </p:spTree>
    <p:extLst>
      <p:ext uri="{BB962C8B-B14F-4D97-AF65-F5344CB8AC3E}">
        <p14:creationId xmlns:p14="http://schemas.microsoft.com/office/powerpoint/2010/main" val="1909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739BA-6844-488E-9AAB-D4F5B12FBAB1}"/>
              </a:ext>
            </a:extLst>
          </p:cNvPr>
          <p:cNvSpPr>
            <a:spLocks noGrp="1"/>
          </p:cNvSpPr>
          <p:nvPr>
            <p:ph idx="1"/>
          </p:nvPr>
        </p:nvSpPr>
        <p:spPr>
          <a:xfrm>
            <a:off x="838200" y="321972"/>
            <a:ext cx="10515600" cy="6536028"/>
          </a:xfrm>
        </p:spPr>
        <p:txBody>
          <a:bodyPr>
            <a:normAutofit/>
          </a:bodyPr>
          <a:lstStyle/>
          <a:p>
            <a:pPr algn="just">
              <a:lnSpc>
                <a:spcPct val="150000"/>
              </a:lnSpc>
            </a:pPr>
            <a:r>
              <a:rPr lang="fr-FR" dirty="0"/>
              <a:t>La détérioration peut être</a:t>
            </a:r>
          </a:p>
          <a:p>
            <a:pPr lvl="1" algn="just">
              <a:lnSpc>
                <a:spcPct val="150000"/>
              </a:lnSpc>
              <a:buFont typeface="Wingdings" panose="05000000000000000000" pitchFamily="2" charset="2"/>
              <a:buChar char="ü"/>
            </a:pPr>
            <a:r>
              <a:rPr lang="fr-FR" dirty="0"/>
              <a:t>de nature chimique : l'oxydation, la réaction de Maillard; </a:t>
            </a:r>
          </a:p>
          <a:p>
            <a:pPr lvl="1" algn="just">
              <a:lnSpc>
                <a:spcPct val="150000"/>
              </a:lnSpc>
              <a:buFont typeface="Wingdings" panose="05000000000000000000" pitchFamily="2" charset="2"/>
              <a:buChar char="ü"/>
            </a:pPr>
            <a:r>
              <a:rPr lang="fr-FR" dirty="0"/>
              <a:t>de nature biochimique : par l’action des enzymes; </a:t>
            </a:r>
          </a:p>
          <a:p>
            <a:pPr lvl="1" algn="just">
              <a:lnSpc>
                <a:spcPct val="150000"/>
              </a:lnSpc>
              <a:buFont typeface="Wingdings" panose="05000000000000000000" pitchFamily="2" charset="2"/>
              <a:buChar char="ü"/>
            </a:pPr>
            <a:r>
              <a:rPr lang="fr-FR" dirty="0"/>
              <a:t>de nature physique : par exemple, la séparation, la sédimentation (des phases dispersées); </a:t>
            </a:r>
          </a:p>
          <a:p>
            <a:pPr lvl="1" algn="just">
              <a:lnSpc>
                <a:spcPct val="150000"/>
              </a:lnSpc>
              <a:buFont typeface="Wingdings" panose="05000000000000000000" pitchFamily="2" charset="2"/>
              <a:buChar char="ü"/>
            </a:pPr>
            <a:r>
              <a:rPr lang="fr-FR" dirty="0"/>
              <a:t>de nature microbiologique : par l’action des micro-organismes (bactéries, levures, moisissures).</a:t>
            </a:r>
          </a:p>
          <a:p>
            <a:pPr marL="269875" lvl="1" algn="just">
              <a:lnSpc>
                <a:spcPct val="150000"/>
              </a:lnSpc>
            </a:pPr>
            <a:r>
              <a:rPr lang="fr-FR" sz="2800" dirty="0"/>
              <a:t>La salubrité est déterminée par la présence dans l’aliment d’agents toxiques, de micro-organismes pathogènes, d’allergènes, de contaminants chimiques.</a:t>
            </a:r>
          </a:p>
          <a:p>
            <a:pPr marL="914400" lvl="2" indent="0" algn="just">
              <a:lnSpc>
                <a:spcPct val="150000"/>
              </a:lnSpc>
              <a:buNone/>
            </a:pPr>
            <a:endParaRPr lang="fr-FR" dirty="0"/>
          </a:p>
        </p:txBody>
      </p:sp>
      <p:sp>
        <p:nvSpPr>
          <p:cNvPr id="4" name="Espace réservé du numéro de diapositive 3">
            <a:extLst>
              <a:ext uri="{FF2B5EF4-FFF2-40B4-BE49-F238E27FC236}">
                <a16:creationId xmlns:a16="http://schemas.microsoft.com/office/drawing/2014/main" id="{FE8636EB-6DEC-4173-9CD1-340696AD5EF9}"/>
              </a:ext>
            </a:extLst>
          </p:cNvPr>
          <p:cNvSpPr>
            <a:spLocks noGrp="1"/>
          </p:cNvSpPr>
          <p:nvPr>
            <p:ph type="sldNum" sz="quarter" idx="12"/>
          </p:nvPr>
        </p:nvSpPr>
        <p:spPr/>
        <p:txBody>
          <a:bodyPr/>
          <a:lstStyle/>
          <a:p>
            <a:fld id="{166B5B94-2110-4248-B9AF-8BAB714E6DFE}" type="slidenum">
              <a:rPr lang="fr-FR" smtClean="0"/>
              <a:t>58</a:t>
            </a:fld>
            <a:endParaRPr lang="fr-FR"/>
          </a:p>
        </p:txBody>
      </p:sp>
    </p:spTree>
    <p:extLst>
      <p:ext uri="{BB962C8B-B14F-4D97-AF65-F5344CB8AC3E}">
        <p14:creationId xmlns:p14="http://schemas.microsoft.com/office/powerpoint/2010/main" val="146588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09C662-CD0C-4481-B4E5-83931B114453}"/>
              </a:ext>
            </a:extLst>
          </p:cNvPr>
          <p:cNvSpPr>
            <a:spLocks noGrp="1"/>
          </p:cNvSpPr>
          <p:nvPr>
            <p:ph idx="1"/>
          </p:nvPr>
        </p:nvSpPr>
        <p:spPr>
          <a:xfrm>
            <a:off x="838200" y="425003"/>
            <a:ext cx="10515600" cy="5962918"/>
          </a:xfrm>
        </p:spPr>
        <p:txBody>
          <a:bodyPr/>
          <a:lstStyle/>
          <a:p>
            <a:pPr algn="just">
              <a:lnSpc>
                <a:spcPct val="150000"/>
              </a:lnSpc>
            </a:pPr>
            <a:r>
              <a:rPr lang="fr-FR" dirty="0"/>
              <a:t>La stabilité est l’aptitude du produit à ne pas s’altérer trop rapidement. </a:t>
            </a:r>
          </a:p>
          <a:p>
            <a:pPr algn="just">
              <a:lnSpc>
                <a:spcPct val="150000"/>
              </a:lnSpc>
            </a:pPr>
            <a:r>
              <a:rPr lang="fr-FR" dirty="0"/>
              <a:t>Les conditions d’entreposage doivent être prises en compte.</a:t>
            </a:r>
          </a:p>
          <a:p>
            <a:pPr algn="just">
              <a:lnSpc>
                <a:spcPct val="150000"/>
              </a:lnSpc>
            </a:pPr>
            <a:r>
              <a:rPr lang="fr-FR" dirty="0"/>
              <a:t> En effet on peut dire que la détérioration est la perte de </a:t>
            </a:r>
            <a:r>
              <a:rPr lang="fr-FR"/>
              <a:t>la qualité</a:t>
            </a:r>
            <a:r>
              <a:rPr lang="fr-FR" dirty="0"/>
              <a:t>.</a:t>
            </a:r>
          </a:p>
        </p:txBody>
      </p:sp>
      <p:sp>
        <p:nvSpPr>
          <p:cNvPr id="4" name="Espace réservé du numéro de diapositive 3">
            <a:extLst>
              <a:ext uri="{FF2B5EF4-FFF2-40B4-BE49-F238E27FC236}">
                <a16:creationId xmlns:a16="http://schemas.microsoft.com/office/drawing/2014/main" id="{369ADD22-BBBB-414F-B30A-B63883F724AC}"/>
              </a:ext>
            </a:extLst>
          </p:cNvPr>
          <p:cNvSpPr>
            <a:spLocks noGrp="1"/>
          </p:cNvSpPr>
          <p:nvPr>
            <p:ph type="sldNum" sz="quarter" idx="12"/>
          </p:nvPr>
        </p:nvSpPr>
        <p:spPr/>
        <p:txBody>
          <a:bodyPr/>
          <a:lstStyle/>
          <a:p>
            <a:fld id="{166B5B94-2110-4248-B9AF-8BAB714E6DFE}" type="slidenum">
              <a:rPr lang="fr-FR" smtClean="0"/>
              <a:t>59</a:t>
            </a:fld>
            <a:endParaRPr lang="fr-FR"/>
          </a:p>
        </p:txBody>
      </p:sp>
    </p:spTree>
    <p:extLst>
      <p:ext uri="{BB962C8B-B14F-4D97-AF65-F5344CB8AC3E}">
        <p14:creationId xmlns:p14="http://schemas.microsoft.com/office/powerpoint/2010/main" val="282208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C4637B-7063-422D-873A-D849EC42C539}"/>
              </a:ext>
            </a:extLst>
          </p:cNvPr>
          <p:cNvSpPr>
            <a:spLocks noGrp="1"/>
          </p:cNvSpPr>
          <p:nvPr>
            <p:ph idx="1"/>
          </p:nvPr>
        </p:nvSpPr>
        <p:spPr>
          <a:xfrm>
            <a:off x="838200" y="450761"/>
            <a:ext cx="10515600" cy="5726202"/>
          </a:xfrm>
        </p:spPr>
        <p:txBody>
          <a:bodyPr>
            <a:normAutofit/>
          </a:bodyPr>
          <a:lstStyle/>
          <a:p>
            <a:pPr marL="0" indent="0" algn="just">
              <a:lnSpc>
                <a:spcPct val="150000"/>
              </a:lnSpc>
              <a:buNone/>
            </a:pPr>
            <a:r>
              <a:rPr lang="fr-FR" b="1" i="1" u="sng" dirty="0">
                <a:solidFill>
                  <a:srgbClr val="FF0000"/>
                </a:solidFill>
              </a:rPr>
              <a:t>Le passage du solide au fluide ou  l’inverse </a:t>
            </a:r>
            <a:r>
              <a:rPr lang="fr-FR" dirty="0"/>
              <a:t>est connu comme une </a:t>
            </a:r>
            <a:r>
              <a:rPr lang="fr-FR" b="1" dirty="0">
                <a:solidFill>
                  <a:srgbClr val="FF0000"/>
                </a:solidFill>
              </a:rPr>
              <a:t>phase de transition </a:t>
            </a:r>
            <a:r>
              <a:rPr lang="fr-FR" dirty="0"/>
              <a:t>et ceci est important dans de nombreux types de traitement alimentaire (par exemple, évaporation et déshydratation de l'eau à la vapeur d'eau, congélation ou cristallisation). </a:t>
            </a:r>
          </a:p>
          <a:p>
            <a:pPr algn="just">
              <a:lnSpc>
                <a:spcPct val="150000"/>
              </a:lnSpc>
            </a:pPr>
            <a:r>
              <a:rPr lang="fr-FR" dirty="0"/>
              <a:t>La phase de transition libère ou absorbe de la chaleur.</a:t>
            </a:r>
          </a:p>
          <a:p>
            <a:pPr marL="0" indent="0" algn="just">
              <a:lnSpc>
                <a:spcPct val="150000"/>
              </a:lnSpc>
              <a:buNone/>
            </a:pPr>
            <a:endParaRPr lang="fr-FR" dirty="0"/>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45A8C864-0D2E-47B1-896C-27BD146F1549}"/>
              </a:ext>
            </a:extLst>
          </p:cNvPr>
          <p:cNvSpPr>
            <a:spLocks noGrp="1"/>
          </p:cNvSpPr>
          <p:nvPr>
            <p:ph type="sldNum" sz="quarter" idx="12"/>
          </p:nvPr>
        </p:nvSpPr>
        <p:spPr/>
        <p:txBody>
          <a:bodyPr/>
          <a:lstStyle/>
          <a:p>
            <a:fld id="{166B5B94-2110-4248-B9AF-8BAB714E6DFE}" type="slidenum">
              <a:rPr lang="fr-FR" smtClean="0"/>
              <a:t>6</a:t>
            </a:fld>
            <a:endParaRPr lang="fr-FR"/>
          </a:p>
        </p:txBody>
      </p:sp>
    </p:spTree>
    <p:extLst>
      <p:ext uri="{BB962C8B-B14F-4D97-AF65-F5344CB8AC3E}">
        <p14:creationId xmlns:p14="http://schemas.microsoft.com/office/powerpoint/2010/main" val="38350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9F17D5-9DC2-4772-AFCF-C243AD1A12DF}"/>
              </a:ext>
            </a:extLst>
          </p:cNvPr>
          <p:cNvSpPr>
            <a:spLocks noGrp="1"/>
          </p:cNvSpPr>
          <p:nvPr>
            <p:ph type="sldNum" sz="quarter" idx="12"/>
          </p:nvPr>
        </p:nvSpPr>
        <p:spPr/>
        <p:txBody>
          <a:bodyPr/>
          <a:lstStyle/>
          <a:p>
            <a:fld id="{166B5B94-2110-4248-B9AF-8BAB714E6DFE}" type="slidenum">
              <a:rPr lang="fr-FR" smtClean="0"/>
              <a:t>60</a:t>
            </a:fld>
            <a:endParaRPr lang="fr-FR"/>
          </a:p>
        </p:txBody>
      </p:sp>
      <p:sp>
        <p:nvSpPr>
          <p:cNvPr id="28" name="Rectangle 27">
            <a:extLst>
              <a:ext uri="{FF2B5EF4-FFF2-40B4-BE49-F238E27FC236}">
                <a16:creationId xmlns:a16="http://schemas.microsoft.com/office/drawing/2014/main" id="{4A49E599-24C4-40C1-A20A-68AB6247C270}"/>
              </a:ext>
            </a:extLst>
          </p:cNvPr>
          <p:cNvSpPr/>
          <p:nvPr/>
        </p:nvSpPr>
        <p:spPr>
          <a:xfrm>
            <a:off x="722291" y="5799544"/>
            <a:ext cx="9259909" cy="646331"/>
          </a:xfrm>
          <a:prstGeom prst="rect">
            <a:avLst/>
          </a:prstGeom>
        </p:spPr>
        <p:txBody>
          <a:bodyPr wrap="square">
            <a:spAutoFit/>
          </a:bodyPr>
          <a:lstStyle/>
          <a:p>
            <a:r>
              <a:rPr lang="fr-FR" sz="1600" b="1" dirty="0"/>
              <a:t>Commodité des aliments : </a:t>
            </a:r>
            <a:r>
              <a:rPr lang="fr-FR" dirty="0"/>
              <a:t>substances qui donnent une sensation de satiété sans être réellement des aliments (le café, le thé) et qui diminuent la sensation de fatigue.</a:t>
            </a:r>
          </a:p>
        </p:txBody>
      </p:sp>
      <p:pic>
        <p:nvPicPr>
          <p:cNvPr id="30" name="Image 29">
            <a:extLst>
              <a:ext uri="{FF2B5EF4-FFF2-40B4-BE49-F238E27FC236}">
                <a16:creationId xmlns:a16="http://schemas.microsoft.com/office/drawing/2014/main" id="{B0F93B52-585C-410F-A370-BDC18BB1B38E}"/>
              </a:ext>
            </a:extLst>
          </p:cNvPr>
          <p:cNvPicPr>
            <a:picLocks noChangeAspect="1"/>
          </p:cNvPicPr>
          <p:nvPr/>
        </p:nvPicPr>
        <p:blipFill rotWithShape="1">
          <a:blip r:embed="rId2">
            <a:extLst>
              <a:ext uri="{28A0092B-C50C-407E-A947-70E740481C1C}">
                <a14:useLocalDpi xmlns:a14="http://schemas.microsoft.com/office/drawing/2010/main" val="0"/>
              </a:ext>
            </a:extLst>
          </a:blip>
          <a:srcRect t="13231" b="22504"/>
          <a:stretch/>
        </p:blipFill>
        <p:spPr>
          <a:xfrm>
            <a:off x="1867436" y="412125"/>
            <a:ext cx="7267977" cy="3503053"/>
          </a:xfrm>
          <a:prstGeom prst="rect">
            <a:avLst/>
          </a:prstGeom>
        </p:spPr>
      </p:pic>
      <p:sp>
        <p:nvSpPr>
          <p:cNvPr id="31" name="Rectangle 30">
            <a:extLst>
              <a:ext uri="{FF2B5EF4-FFF2-40B4-BE49-F238E27FC236}">
                <a16:creationId xmlns:a16="http://schemas.microsoft.com/office/drawing/2014/main" id="{6B6829F5-78F9-49F6-8148-1C8A2ADD1A96}"/>
              </a:ext>
            </a:extLst>
          </p:cNvPr>
          <p:cNvSpPr/>
          <p:nvPr/>
        </p:nvSpPr>
        <p:spPr>
          <a:xfrm>
            <a:off x="2524259" y="4300973"/>
            <a:ext cx="6266645" cy="461665"/>
          </a:xfrm>
          <a:prstGeom prst="rect">
            <a:avLst/>
          </a:prstGeom>
        </p:spPr>
        <p:txBody>
          <a:bodyPr wrap="square">
            <a:spAutoFit/>
          </a:bodyPr>
          <a:lstStyle/>
          <a:p>
            <a:pPr algn="ctr"/>
            <a:r>
              <a:rPr lang="fr-FR" sz="2400" b="1" dirty="0"/>
              <a:t>Facteurs influençant sur la qualité des aliments</a:t>
            </a:r>
            <a:endParaRPr lang="fr-FR" sz="2800" dirty="0"/>
          </a:p>
        </p:txBody>
      </p:sp>
    </p:spTree>
    <p:extLst>
      <p:ext uri="{BB962C8B-B14F-4D97-AF65-F5344CB8AC3E}">
        <p14:creationId xmlns:p14="http://schemas.microsoft.com/office/powerpoint/2010/main" val="14699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79144-AD02-4E62-8B0B-9413851F3851}"/>
              </a:ext>
            </a:extLst>
          </p:cNvPr>
          <p:cNvSpPr>
            <a:spLocks noGrp="1"/>
          </p:cNvSpPr>
          <p:nvPr>
            <p:ph type="title"/>
          </p:nvPr>
        </p:nvSpPr>
        <p:spPr/>
        <p:txBody>
          <a:bodyPr>
            <a:normAutofit/>
          </a:bodyPr>
          <a:lstStyle/>
          <a:p>
            <a:r>
              <a:rPr lang="fr-FR" sz="3200" b="1" dirty="0">
                <a:solidFill>
                  <a:srgbClr val="FF0000"/>
                </a:solidFill>
              </a:rPr>
              <a:t>1- Qualité physique: texture, rhéologie et propriétés colloïdales.</a:t>
            </a:r>
          </a:p>
        </p:txBody>
      </p:sp>
      <p:sp>
        <p:nvSpPr>
          <p:cNvPr id="3" name="Espace réservé du contenu 2">
            <a:extLst>
              <a:ext uri="{FF2B5EF4-FFF2-40B4-BE49-F238E27FC236}">
                <a16:creationId xmlns:a16="http://schemas.microsoft.com/office/drawing/2014/main" id="{64496E07-0501-4761-9123-D8D0F6A7DABA}"/>
              </a:ext>
            </a:extLst>
          </p:cNvPr>
          <p:cNvSpPr>
            <a:spLocks noGrp="1"/>
          </p:cNvSpPr>
          <p:nvPr>
            <p:ph idx="1"/>
          </p:nvPr>
        </p:nvSpPr>
        <p:spPr>
          <a:xfrm>
            <a:off x="838200" y="1825625"/>
            <a:ext cx="10515600" cy="4895850"/>
          </a:xfrm>
        </p:spPr>
        <p:txBody>
          <a:bodyPr>
            <a:normAutofit lnSpcReduction="10000"/>
          </a:bodyPr>
          <a:lstStyle/>
          <a:p>
            <a:pPr algn="just">
              <a:lnSpc>
                <a:spcPct val="150000"/>
              </a:lnSpc>
            </a:pPr>
            <a:r>
              <a:rPr lang="fr-FR" dirty="0"/>
              <a:t>Quelques exemples de mesures physiques utilisées pour l’évaluation de la texture sont :</a:t>
            </a:r>
          </a:p>
          <a:p>
            <a:pPr algn="just">
              <a:lnSpc>
                <a:spcPct val="150000"/>
              </a:lnSpc>
              <a:buFont typeface="Wingdings" panose="05000000000000000000" pitchFamily="2" charset="2"/>
              <a:buChar char="ü"/>
            </a:pPr>
            <a:r>
              <a:rPr lang="fr-FR" dirty="0"/>
              <a:t>la viscosité et la plasticité qui déterminent la vitesse d’écoulement,</a:t>
            </a:r>
          </a:p>
          <a:p>
            <a:pPr algn="just">
              <a:lnSpc>
                <a:spcPct val="150000"/>
              </a:lnSpc>
              <a:buFont typeface="Wingdings" panose="05000000000000000000" pitchFamily="2" charset="2"/>
              <a:buChar char="ü"/>
            </a:pPr>
            <a:r>
              <a:rPr lang="fr-FR" dirty="0"/>
              <a:t>l'élasticité,</a:t>
            </a:r>
          </a:p>
          <a:p>
            <a:pPr algn="just">
              <a:lnSpc>
                <a:spcPct val="150000"/>
              </a:lnSpc>
              <a:buFont typeface="Wingdings" panose="05000000000000000000" pitchFamily="2" charset="2"/>
              <a:buChar char="ü"/>
            </a:pPr>
            <a:r>
              <a:rPr lang="fr-FR" dirty="0"/>
              <a:t>la dureté,</a:t>
            </a:r>
          </a:p>
          <a:p>
            <a:pPr algn="just">
              <a:lnSpc>
                <a:spcPct val="150000"/>
              </a:lnSpc>
              <a:buFont typeface="Wingdings" panose="05000000000000000000" pitchFamily="2" charset="2"/>
              <a:buChar char="ü"/>
            </a:pPr>
            <a:r>
              <a:rPr lang="fr-FR" dirty="0"/>
              <a:t>la résistance et la charge de rupture à la traction, au cisaillement et à la compression,</a:t>
            </a:r>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3B777E1D-93E8-4FE8-A4D9-EAB548C9D23F}"/>
              </a:ext>
            </a:extLst>
          </p:cNvPr>
          <p:cNvSpPr>
            <a:spLocks noGrp="1"/>
          </p:cNvSpPr>
          <p:nvPr>
            <p:ph type="sldNum" sz="quarter" idx="12"/>
          </p:nvPr>
        </p:nvSpPr>
        <p:spPr/>
        <p:txBody>
          <a:bodyPr/>
          <a:lstStyle/>
          <a:p>
            <a:fld id="{166B5B94-2110-4248-B9AF-8BAB714E6DFE}" type="slidenum">
              <a:rPr lang="fr-FR" smtClean="0"/>
              <a:t>61</a:t>
            </a:fld>
            <a:endParaRPr lang="fr-FR"/>
          </a:p>
        </p:txBody>
      </p:sp>
    </p:spTree>
    <p:extLst>
      <p:ext uri="{BB962C8B-B14F-4D97-AF65-F5344CB8AC3E}">
        <p14:creationId xmlns:p14="http://schemas.microsoft.com/office/powerpoint/2010/main" val="1919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B30477-29F7-4685-B2A9-3DA1EBCBA459}"/>
              </a:ext>
            </a:extLst>
          </p:cNvPr>
          <p:cNvSpPr>
            <a:spLocks noGrp="1"/>
          </p:cNvSpPr>
          <p:nvPr>
            <p:ph idx="1"/>
          </p:nvPr>
        </p:nvSpPr>
        <p:spPr>
          <a:xfrm>
            <a:off x="735169" y="486221"/>
            <a:ext cx="10515600" cy="6235253"/>
          </a:xfrm>
        </p:spPr>
        <p:txBody>
          <a:bodyPr/>
          <a:lstStyle/>
          <a:p>
            <a:pPr algn="just">
              <a:lnSpc>
                <a:spcPct val="150000"/>
              </a:lnSpc>
              <a:buFont typeface="Wingdings" panose="05000000000000000000" pitchFamily="2" charset="2"/>
              <a:buChar char="ü"/>
            </a:pPr>
            <a:r>
              <a:rPr lang="fr-FR" dirty="0"/>
              <a:t>la charge nécessaire pour extraire un liquide (par exemple un jus de fruits),</a:t>
            </a:r>
          </a:p>
          <a:p>
            <a:pPr algn="just">
              <a:lnSpc>
                <a:spcPct val="150000"/>
              </a:lnSpc>
              <a:buFont typeface="Wingdings" panose="05000000000000000000" pitchFamily="2" charset="2"/>
              <a:buChar char="ü"/>
            </a:pPr>
            <a:r>
              <a:rPr lang="fr-FR" dirty="0"/>
              <a:t>l'adhésivité.</a:t>
            </a:r>
          </a:p>
        </p:txBody>
      </p:sp>
      <p:sp>
        <p:nvSpPr>
          <p:cNvPr id="4" name="Espace réservé du numéro de diapositive 3">
            <a:extLst>
              <a:ext uri="{FF2B5EF4-FFF2-40B4-BE49-F238E27FC236}">
                <a16:creationId xmlns:a16="http://schemas.microsoft.com/office/drawing/2014/main" id="{3EEFBF9E-BFEA-43F8-826F-0A2FB7816933}"/>
              </a:ext>
            </a:extLst>
          </p:cNvPr>
          <p:cNvSpPr>
            <a:spLocks noGrp="1"/>
          </p:cNvSpPr>
          <p:nvPr>
            <p:ph type="sldNum" sz="quarter" idx="12"/>
          </p:nvPr>
        </p:nvSpPr>
        <p:spPr/>
        <p:txBody>
          <a:bodyPr/>
          <a:lstStyle/>
          <a:p>
            <a:fld id="{166B5B94-2110-4248-B9AF-8BAB714E6DFE}" type="slidenum">
              <a:rPr lang="fr-FR" smtClean="0"/>
              <a:t>62</a:t>
            </a:fld>
            <a:endParaRPr lang="fr-FR"/>
          </a:p>
        </p:txBody>
      </p:sp>
    </p:spTree>
    <p:extLst>
      <p:ext uri="{BB962C8B-B14F-4D97-AF65-F5344CB8AC3E}">
        <p14:creationId xmlns:p14="http://schemas.microsoft.com/office/powerpoint/2010/main" val="168594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9C6F6-CCBB-4CC2-8C7D-7D47154E8712}"/>
              </a:ext>
            </a:extLst>
          </p:cNvPr>
          <p:cNvSpPr>
            <a:spLocks noGrp="1"/>
          </p:cNvSpPr>
          <p:nvPr>
            <p:ph type="title"/>
          </p:nvPr>
        </p:nvSpPr>
        <p:spPr/>
        <p:txBody>
          <a:bodyPr>
            <a:normAutofit/>
          </a:bodyPr>
          <a:lstStyle/>
          <a:p>
            <a:r>
              <a:rPr lang="fr-FR" sz="3200" b="1" i="1" dirty="0">
                <a:solidFill>
                  <a:srgbClr val="FF0000"/>
                </a:solidFill>
              </a:rPr>
              <a:t>1.1. Classification des aliments du point de vue physique</a:t>
            </a:r>
          </a:p>
        </p:txBody>
      </p:sp>
      <p:sp>
        <p:nvSpPr>
          <p:cNvPr id="3" name="Espace réservé du contenu 2">
            <a:extLst>
              <a:ext uri="{FF2B5EF4-FFF2-40B4-BE49-F238E27FC236}">
                <a16:creationId xmlns:a16="http://schemas.microsoft.com/office/drawing/2014/main" id="{2AA3B519-E57F-4CD4-82B2-4D7BA9A37457}"/>
              </a:ext>
            </a:extLst>
          </p:cNvPr>
          <p:cNvSpPr>
            <a:spLocks noGrp="1"/>
          </p:cNvSpPr>
          <p:nvPr>
            <p:ph idx="1"/>
          </p:nvPr>
        </p:nvSpPr>
        <p:spPr>
          <a:xfrm>
            <a:off x="838200" y="1825625"/>
            <a:ext cx="10515600" cy="4667250"/>
          </a:xfrm>
        </p:spPr>
        <p:txBody>
          <a:bodyPr>
            <a:normAutofit lnSpcReduction="10000"/>
          </a:bodyPr>
          <a:lstStyle/>
          <a:p>
            <a:pPr algn="just">
              <a:lnSpc>
                <a:spcPct val="150000"/>
              </a:lnSpc>
            </a:pPr>
            <a:r>
              <a:rPr lang="fr-FR" dirty="0"/>
              <a:t>Selon la texture, on peut classer les aliments comme suite:</a:t>
            </a:r>
          </a:p>
          <a:p>
            <a:pPr marL="0" indent="0" algn="just">
              <a:lnSpc>
                <a:spcPct val="150000"/>
              </a:lnSpc>
              <a:buNone/>
            </a:pPr>
            <a:r>
              <a:rPr lang="fr-FR" b="1" i="1" dirty="0"/>
              <a:t>1- Les solutions</a:t>
            </a:r>
            <a:r>
              <a:rPr lang="fr-FR" dirty="0"/>
              <a:t>: ont une viscosité plus ou moins élevée. </a:t>
            </a:r>
            <a:r>
              <a:rPr lang="fr-FR" dirty="0">
                <a:solidFill>
                  <a:srgbClr val="FF0000"/>
                </a:solidFill>
              </a:rPr>
              <a:t>Exemples : la bière, le vin, le coca, le jus de pomme, l'huile de table</a:t>
            </a:r>
            <a:r>
              <a:rPr lang="fr-FR" dirty="0"/>
              <a:t>.</a:t>
            </a:r>
          </a:p>
          <a:p>
            <a:pPr marL="0" indent="0" algn="just">
              <a:lnSpc>
                <a:spcPct val="150000"/>
              </a:lnSpc>
              <a:buNone/>
            </a:pPr>
            <a:r>
              <a:rPr lang="fr-FR" b="1" i="1" dirty="0"/>
              <a:t>2- Les suspensions: </a:t>
            </a:r>
            <a:r>
              <a:rPr lang="fr-FR" dirty="0"/>
              <a:t>ce sont des solutions contenant des particules insolubles (fragments de cellules végétales, agrégats de protéines, grains d’amidon). </a:t>
            </a:r>
            <a:r>
              <a:rPr lang="fr-FR" dirty="0">
                <a:solidFill>
                  <a:srgbClr val="FF0000"/>
                </a:solidFill>
              </a:rPr>
              <a:t>Quelques exemples sont le jus d’orange, le lait, le lait de chocolat.</a:t>
            </a:r>
          </a:p>
        </p:txBody>
      </p:sp>
      <p:sp>
        <p:nvSpPr>
          <p:cNvPr id="4" name="Espace réservé du numéro de diapositive 3">
            <a:extLst>
              <a:ext uri="{FF2B5EF4-FFF2-40B4-BE49-F238E27FC236}">
                <a16:creationId xmlns:a16="http://schemas.microsoft.com/office/drawing/2014/main" id="{0163E6DE-B208-4C44-A9FE-104E7D4D712B}"/>
              </a:ext>
            </a:extLst>
          </p:cNvPr>
          <p:cNvSpPr>
            <a:spLocks noGrp="1"/>
          </p:cNvSpPr>
          <p:nvPr>
            <p:ph type="sldNum" sz="quarter" idx="12"/>
          </p:nvPr>
        </p:nvSpPr>
        <p:spPr/>
        <p:txBody>
          <a:bodyPr/>
          <a:lstStyle/>
          <a:p>
            <a:fld id="{166B5B94-2110-4248-B9AF-8BAB714E6DFE}" type="slidenum">
              <a:rPr lang="fr-FR" smtClean="0"/>
              <a:t>63</a:t>
            </a:fld>
            <a:endParaRPr lang="fr-FR"/>
          </a:p>
        </p:txBody>
      </p:sp>
    </p:spTree>
    <p:extLst>
      <p:ext uri="{BB962C8B-B14F-4D97-AF65-F5344CB8AC3E}">
        <p14:creationId xmlns:p14="http://schemas.microsoft.com/office/powerpoint/2010/main" val="18983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90AEB2A-1976-4022-AE9B-691FE1AD7832}"/>
              </a:ext>
            </a:extLst>
          </p:cNvPr>
          <p:cNvSpPr>
            <a:spLocks noGrp="1"/>
          </p:cNvSpPr>
          <p:nvPr>
            <p:ph idx="1"/>
          </p:nvPr>
        </p:nvSpPr>
        <p:spPr>
          <a:xfrm>
            <a:off x="619259" y="396069"/>
            <a:ext cx="10515600" cy="6325405"/>
          </a:xfrm>
        </p:spPr>
        <p:txBody>
          <a:bodyPr>
            <a:normAutofit fontScale="92500"/>
          </a:bodyPr>
          <a:lstStyle/>
          <a:p>
            <a:pPr marL="0" indent="0" algn="just">
              <a:lnSpc>
                <a:spcPct val="150000"/>
              </a:lnSpc>
              <a:buNone/>
            </a:pPr>
            <a:r>
              <a:rPr lang="fr-FR" b="1" i="1" dirty="0"/>
              <a:t>3- les pâtes: </a:t>
            </a:r>
            <a:r>
              <a:rPr lang="fr-FR" dirty="0"/>
              <a:t>sont semblables aux suspensions, à la différence que dans les pâtes les particules se touchent et forment un réseau. </a:t>
            </a:r>
          </a:p>
          <a:p>
            <a:pPr marL="0" indent="0" algn="just">
              <a:lnSpc>
                <a:spcPct val="150000"/>
              </a:lnSpc>
              <a:buNone/>
            </a:pPr>
            <a:r>
              <a:rPr lang="fr-FR" b="1" dirty="0"/>
              <a:t>4- les émulsions: </a:t>
            </a:r>
            <a:r>
              <a:rPr lang="fr-FR" dirty="0"/>
              <a:t>sont soit des globules gras dispersés dans une phase aqueuse, soit des globules d’eau dispersés dans l’huile. Exemples, mayonnaise. </a:t>
            </a:r>
          </a:p>
          <a:p>
            <a:pPr marL="0" indent="0" algn="just">
              <a:lnSpc>
                <a:spcPct val="150000"/>
              </a:lnSpc>
              <a:buNone/>
            </a:pPr>
            <a:r>
              <a:rPr lang="fr-FR" b="1" i="1" dirty="0"/>
              <a:t>5- Les mousses et écumes</a:t>
            </a:r>
            <a:r>
              <a:rPr lang="fr-FR" b="1" dirty="0"/>
              <a:t>:</a:t>
            </a:r>
            <a:r>
              <a:rPr lang="fr-FR" b="1" i="1" dirty="0"/>
              <a:t> </a:t>
            </a:r>
            <a:r>
              <a:rPr lang="fr-FR" dirty="0"/>
              <a:t>elles sont constituées de bulles, représentant un grand volume d’air ou d’autres gaz, entourées de minces films liquides. Quelques exemples sont la mousse de bière, la crème glacée.</a:t>
            </a:r>
          </a:p>
          <a:p>
            <a:pPr marL="0" indent="0" algn="just">
              <a:lnSpc>
                <a:spcPct val="150000"/>
              </a:lnSpc>
              <a:buNone/>
            </a:pPr>
            <a:r>
              <a:rPr lang="fr-FR" b="1" dirty="0"/>
              <a:t> </a:t>
            </a:r>
            <a:endParaRPr lang="fr-FR" dirty="0"/>
          </a:p>
        </p:txBody>
      </p:sp>
      <p:sp>
        <p:nvSpPr>
          <p:cNvPr id="4" name="Espace réservé du numéro de diapositive 3">
            <a:extLst>
              <a:ext uri="{FF2B5EF4-FFF2-40B4-BE49-F238E27FC236}">
                <a16:creationId xmlns:a16="http://schemas.microsoft.com/office/drawing/2014/main" id="{A05E6294-B899-4C9E-B574-7351BE6AF657}"/>
              </a:ext>
            </a:extLst>
          </p:cNvPr>
          <p:cNvSpPr>
            <a:spLocks noGrp="1"/>
          </p:cNvSpPr>
          <p:nvPr>
            <p:ph type="sldNum" sz="quarter" idx="12"/>
          </p:nvPr>
        </p:nvSpPr>
        <p:spPr/>
        <p:txBody>
          <a:bodyPr/>
          <a:lstStyle/>
          <a:p>
            <a:fld id="{166B5B94-2110-4248-B9AF-8BAB714E6DFE}" type="slidenum">
              <a:rPr lang="fr-FR" smtClean="0"/>
              <a:t>64</a:t>
            </a:fld>
            <a:endParaRPr lang="fr-FR"/>
          </a:p>
        </p:txBody>
      </p:sp>
    </p:spTree>
    <p:extLst>
      <p:ext uri="{BB962C8B-B14F-4D97-AF65-F5344CB8AC3E}">
        <p14:creationId xmlns:p14="http://schemas.microsoft.com/office/powerpoint/2010/main" val="125873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151632-80DD-469A-A021-8A7255D967ED}"/>
              </a:ext>
            </a:extLst>
          </p:cNvPr>
          <p:cNvSpPr>
            <a:spLocks noGrp="1"/>
          </p:cNvSpPr>
          <p:nvPr>
            <p:ph idx="1"/>
          </p:nvPr>
        </p:nvSpPr>
        <p:spPr>
          <a:xfrm>
            <a:off x="838200" y="296214"/>
            <a:ext cx="10515600" cy="2087295"/>
          </a:xfrm>
        </p:spPr>
        <p:txBody>
          <a:bodyPr>
            <a:normAutofit/>
          </a:bodyPr>
          <a:lstStyle/>
          <a:p>
            <a:pPr marL="0" indent="0" algn="just">
              <a:lnSpc>
                <a:spcPct val="150000"/>
              </a:lnSpc>
              <a:buNone/>
            </a:pPr>
            <a:r>
              <a:rPr lang="fr-FR" sz="2400" b="1" i="1" dirty="0"/>
              <a:t>6- Les gels</a:t>
            </a:r>
            <a:r>
              <a:rPr lang="fr-FR" sz="2400" dirty="0"/>
              <a:t>: constitués de réseaux de macromolécules dans une phase aqueuse. </a:t>
            </a:r>
            <a:r>
              <a:rPr lang="fr-FR" sz="2400" dirty="0">
                <a:solidFill>
                  <a:srgbClr val="FF0000"/>
                </a:solidFill>
              </a:rPr>
              <a:t>Exemple: les confitures</a:t>
            </a:r>
            <a:r>
              <a:rPr lang="fr-FR" sz="2400" dirty="0"/>
              <a:t>.</a:t>
            </a:r>
          </a:p>
          <a:p>
            <a:pPr marL="0" indent="0" algn="just">
              <a:lnSpc>
                <a:spcPct val="150000"/>
              </a:lnSpc>
              <a:buNone/>
            </a:pPr>
            <a:r>
              <a:rPr lang="fr-FR" sz="2400" b="1" i="1" dirty="0"/>
              <a:t>7- Les gels de particules </a:t>
            </a:r>
            <a:r>
              <a:rPr lang="fr-FR" sz="2400" dirty="0"/>
              <a:t>: qui forment un réseau. </a:t>
            </a:r>
            <a:r>
              <a:rPr lang="fr-FR" sz="2400" dirty="0">
                <a:solidFill>
                  <a:srgbClr val="FF0000"/>
                </a:solidFill>
              </a:rPr>
              <a:t>Exemple: le yaourt</a:t>
            </a:r>
            <a:r>
              <a:rPr lang="fr-FR" sz="2400" dirty="0"/>
              <a:t>.</a:t>
            </a:r>
          </a:p>
          <a:p>
            <a:pPr marL="0" indent="0" algn="just">
              <a:lnSpc>
                <a:spcPct val="150000"/>
              </a:lnSpc>
              <a:buNone/>
            </a:pPr>
            <a:endParaRPr lang="fr-FR" dirty="0"/>
          </a:p>
          <a:p>
            <a:pPr marL="0" indent="0" algn="just">
              <a:lnSpc>
                <a:spcPct val="150000"/>
              </a:lnSpc>
              <a:buNone/>
            </a:pPr>
            <a:endParaRPr lang="fr-FR" dirty="0"/>
          </a:p>
        </p:txBody>
      </p:sp>
      <p:sp>
        <p:nvSpPr>
          <p:cNvPr id="4" name="Espace réservé du numéro de diapositive 3">
            <a:extLst>
              <a:ext uri="{FF2B5EF4-FFF2-40B4-BE49-F238E27FC236}">
                <a16:creationId xmlns:a16="http://schemas.microsoft.com/office/drawing/2014/main" id="{AA85F5BF-C548-4C05-A083-F1F5FB8F46DF}"/>
              </a:ext>
            </a:extLst>
          </p:cNvPr>
          <p:cNvSpPr>
            <a:spLocks noGrp="1"/>
          </p:cNvSpPr>
          <p:nvPr>
            <p:ph type="sldNum" sz="quarter" idx="12"/>
          </p:nvPr>
        </p:nvSpPr>
        <p:spPr/>
        <p:txBody>
          <a:bodyPr/>
          <a:lstStyle/>
          <a:p>
            <a:fld id="{166B5B94-2110-4248-B9AF-8BAB714E6DFE}" type="slidenum">
              <a:rPr lang="fr-FR" smtClean="0"/>
              <a:t>65</a:t>
            </a:fld>
            <a:endParaRPr lang="fr-FR"/>
          </a:p>
        </p:txBody>
      </p:sp>
      <p:sp>
        <p:nvSpPr>
          <p:cNvPr id="5" name="Espace réservé du contenu 2">
            <a:extLst>
              <a:ext uri="{FF2B5EF4-FFF2-40B4-BE49-F238E27FC236}">
                <a16:creationId xmlns:a16="http://schemas.microsoft.com/office/drawing/2014/main" id="{04D12E6C-4EC7-480A-A84E-2600C0AB597E}"/>
              </a:ext>
            </a:extLst>
          </p:cNvPr>
          <p:cNvSpPr txBox="1">
            <a:spLocks/>
          </p:cNvSpPr>
          <p:nvPr/>
        </p:nvSpPr>
        <p:spPr>
          <a:xfrm>
            <a:off x="373487" y="2562896"/>
            <a:ext cx="11333409" cy="36140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fr-FR" dirty="0"/>
              <a:t>Dans l’industrie de la transformation alimentaire , on utilise </a:t>
            </a:r>
            <a:r>
              <a:rPr lang="fr-FR" b="1" dirty="0"/>
              <a:t>des agents tensioactifs (contiennent 2 partie hydrophile et hydrophobe)</a:t>
            </a:r>
            <a:r>
              <a:rPr lang="fr-FR" dirty="0"/>
              <a:t> pour faciliter la formation d’émulsions et de mousse.</a:t>
            </a:r>
          </a:p>
          <a:p>
            <a:pPr algn="just">
              <a:lnSpc>
                <a:spcPct val="150000"/>
              </a:lnSpc>
            </a:pPr>
            <a:r>
              <a:rPr lang="fr-FR" dirty="0">
                <a:solidFill>
                  <a:srgbClr val="FF0000"/>
                </a:solidFill>
              </a:rPr>
              <a:t>Les émulsifiant </a:t>
            </a:r>
            <a:r>
              <a:rPr lang="fr-FR" dirty="0"/>
              <a:t>sont aussi des additifs alimentaires et qui facilitent les émulsions et leur stabilisation (jaune d'œuf, gomme arabique, glycérides d'acides gras, esters).</a:t>
            </a:r>
          </a:p>
          <a:p>
            <a:pPr algn="just">
              <a:lnSpc>
                <a:spcPct val="150000"/>
              </a:lnSpc>
            </a:pPr>
            <a:endParaRPr lang="fr-FR" dirty="0"/>
          </a:p>
        </p:txBody>
      </p:sp>
    </p:spTree>
    <p:extLst>
      <p:ext uri="{BB962C8B-B14F-4D97-AF65-F5344CB8AC3E}">
        <p14:creationId xmlns:p14="http://schemas.microsoft.com/office/powerpoint/2010/main" val="36653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C8CEDF-59E1-460D-84DF-98A5A0498822}"/>
              </a:ext>
            </a:extLst>
          </p:cNvPr>
          <p:cNvSpPr>
            <a:spLocks noGrp="1"/>
          </p:cNvSpPr>
          <p:nvPr>
            <p:ph idx="1"/>
          </p:nvPr>
        </p:nvSpPr>
        <p:spPr>
          <a:xfrm>
            <a:off x="838200" y="425003"/>
            <a:ext cx="10515600" cy="5751960"/>
          </a:xfrm>
        </p:spPr>
        <p:txBody>
          <a:bodyPr>
            <a:normAutofit/>
          </a:bodyPr>
          <a:lstStyle/>
          <a:p>
            <a:pPr algn="just">
              <a:lnSpc>
                <a:spcPct val="150000"/>
              </a:lnSpc>
            </a:pPr>
            <a:r>
              <a:rPr lang="fr-FR" dirty="0"/>
              <a:t>Exemples des émulsifiants: </a:t>
            </a:r>
            <a:r>
              <a:rPr lang="fr-FR" cap="all" dirty="0">
                <a:solidFill>
                  <a:srgbClr val="00B0F0"/>
                </a:solidFill>
              </a:rPr>
              <a:t>LA LÉCITHINE (E 322), LES MONO ET DIGLYCERIDES D’ACIDES GRAS ALIMENTAIRES (E 471), LES ESTERS DE MONO ET DIGLYCERIDES D’ACIDES GRAS ALIMENTAIRES (E 472).</a:t>
            </a:r>
            <a:endParaRPr lang="fr-FR" b="1" dirty="0"/>
          </a:p>
          <a:p>
            <a:pPr algn="just">
              <a:lnSpc>
                <a:spcPct val="150000"/>
              </a:lnSpc>
            </a:pPr>
            <a:r>
              <a:rPr lang="fr-FR" b="1" dirty="0"/>
              <a:t>Les stabilisants </a:t>
            </a:r>
            <a:r>
              <a:rPr lang="fr-FR" dirty="0"/>
              <a:t>sont des additifs alimentaires en vue de maintenir l’état physico-chimique des denrées alimentaires. </a:t>
            </a:r>
          </a:p>
          <a:p>
            <a:pPr algn="just">
              <a:lnSpc>
                <a:spcPct val="150000"/>
              </a:lnSpc>
            </a:pPr>
            <a:r>
              <a:rPr lang="fr-FR" dirty="0"/>
              <a:t>Ils permettent de maintenir la consistance ou la texture tout en stabilisant les phases non miscibles dans le but d’éviter la séparation des ingrédients dans les produits alimentaires.</a:t>
            </a:r>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F85581C1-74E3-4342-84B5-EAFDD7F22467}"/>
              </a:ext>
            </a:extLst>
          </p:cNvPr>
          <p:cNvSpPr>
            <a:spLocks noGrp="1"/>
          </p:cNvSpPr>
          <p:nvPr>
            <p:ph type="sldNum" sz="quarter" idx="12"/>
          </p:nvPr>
        </p:nvSpPr>
        <p:spPr/>
        <p:txBody>
          <a:bodyPr/>
          <a:lstStyle/>
          <a:p>
            <a:fld id="{166B5B94-2110-4248-B9AF-8BAB714E6DFE}" type="slidenum">
              <a:rPr lang="fr-FR" smtClean="0"/>
              <a:t>66</a:t>
            </a:fld>
            <a:endParaRPr lang="fr-FR"/>
          </a:p>
        </p:txBody>
      </p:sp>
    </p:spTree>
    <p:extLst>
      <p:ext uri="{BB962C8B-B14F-4D97-AF65-F5344CB8AC3E}">
        <p14:creationId xmlns:p14="http://schemas.microsoft.com/office/powerpoint/2010/main" val="36153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0EE06D-AD81-4FA0-BC15-748974B11B82}"/>
              </a:ext>
            </a:extLst>
          </p:cNvPr>
          <p:cNvSpPr>
            <a:spLocks noGrp="1"/>
          </p:cNvSpPr>
          <p:nvPr>
            <p:ph type="title"/>
          </p:nvPr>
        </p:nvSpPr>
        <p:spPr/>
        <p:txBody>
          <a:bodyPr>
            <a:normAutofit/>
          </a:bodyPr>
          <a:lstStyle/>
          <a:p>
            <a:r>
              <a:rPr lang="fr-FR" sz="4000" b="1" dirty="0">
                <a:solidFill>
                  <a:srgbClr val="FF0000"/>
                </a:solidFill>
              </a:rPr>
              <a:t>2- Qualité organoleptique </a:t>
            </a:r>
          </a:p>
        </p:txBody>
      </p:sp>
      <p:sp>
        <p:nvSpPr>
          <p:cNvPr id="3" name="Espace réservé du contenu 2">
            <a:extLst>
              <a:ext uri="{FF2B5EF4-FFF2-40B4-BE49-F238E27FC236}">
                <a16:creationId xmlns:a16="http://schemas.microsoft.com/office/drawing/2014/main" id="{8E8862F0-74F2-49B4-912C-FBD158397ED5}"/>
              </a:ext>
            </a:extLst>
          </p:cNvPr>
          <p:cNvSpPr>
            <a:spLocks noGrp="1"/>
          </p:cNvSpPr>
          <p:nvPr>
            <p:ph idx="1"/>
          </p:nvPr>
        </p:nvSpPr>
        <p:spPr>
          <a:xfrm>
            <a:off x="838200" y="1825624"/>
            <a:ext cx="10515600" cy="5032375"/>
          </a:xfrm>
        </p:spPr>
        <p:txBody>
          <a:bodyPr>
            <a:normAutofit lnSpcReduction="10000"/>
          </a:bodyPr>
          <a:lstStyle/>
          <a:p>
            <a:pPr algn="just">
              <a:lnSpc>
                <a:spcPct val="150000"/>
              </a:lnSpc>
            </a:pPr>
            <a:r>
              <a:rPr lang="fr-FR" dirty="0"/>
              <a:t>La saveur et l’arôme des aliments résultent de la stimulation simultanée de récepteurs situés dans la bouche et dans la cavité nasale, par un très grand nombre de constituants des aliments.</a:t>
            </a:r>
          </a:p>
          <a:p>
            <a:pPr algn="just">
              <a:lnSpc>
                <a:spcPct val="150000"/>
              </a:lnSpc>
            </a:pPr>
            <a:r>
              <a:rPr lang="fr-FR" dirty="0">
                <a:solidFill>
                  <a:srgbClr val="00B0F0"/>
                </a:solidFill>
              </a:rPr>
              <a:t>La nature</a:t>
            </a:r>
            <a:r>
              <a:rPr lang="fr-FR" dirty="0"/>
              <a:t> et </a:t>
            </a:r>
            <a:r>
              <a:rPr lang="fr-FR" dirty="0">
                <a:solidFill>
                  <a:srgbClr val="00B0F0"/>
                </a:solidFill>
              </a:rPr>
              <a:t>la structure de ces constituants</a:t>
            </a:r>
            <a:r>
              <a:rPr lang="fr-FR" dirty="0"/>
              <a:t>, </a:t>
            </a:r>
            <a:r>
              <a:rPr lang="fr-FR" dirty="0">
                <a:solidFill>
                  <a:srgbClr val="00B0F0"/>
                </a:solidFill>
              </a:rPr>
              <a:t>les quantités présentes dans les aliments, l’intensité et la nature des perceptions sensorielles</a:t>
            </a:r>
            <a:r>
              <a:rPr lang="fr-FR" dirty="0"/>
              <a:t> qu’ils provoquent, seuls ou en association, font l’objet de nombreuses recherches dont le but final est l’amélioration de la flaveur des aliments.</a:t>
            </a:r>
          </a:p>
        </p:txBody>
      </p:sp>
      <p:sp>
        <p:nvSpPr>
          <p:cNvPr id="4" name="Espace réservé du numéro de diapositive 3">
            <a:extLst>
              <a:ext uri="{FF2B5EF4-FFF2-40B4-BE49-F238E27FC236}">
                <a16:creationId xmlns:a16="http://schemas.microsoft.com/office/drawing/2014/main" id="{A1EA4600-03BB-471A-9D45-6D113B40EAAC}"/>
              </a:ext>
            </a:extLst>
          </p:cNvPr>
          <p:cNvSpPr>
            <a:spLocks noGrp="1"/>
          </p:cNvSpPr>
          <p:nvPr>
            <p:ph type="sldNum" sz="quarter" idx="12"/>
          </p:nvPr>
        </p:nvSpPr>
        <p:spPr/>
        <p:txBody>
          <a:bodyPr/>
          <a:lstStyle/>
          <a:p>
            <a:fld id="{166B5B94-2110-4248-B9AF-8BAB714E6DFE}" type="slidenum">
              <a:rPr lang="fr-FR" smtClean="0"/>
              <a:t>67</a:t>
            </a:fld>
            <a:endParaRPr lang="fr-FR"/>
          </a:p>
        </p:txBody>
      </p:sp>
    </p:spTree>
    <p:extLst>
      <p:ext uri="{BB962C8B-B14F-4D97-AF65-F5344CB8AC3E}">
        <p14:creationId xmlns:p14="http://schemas.microsoft.com/office/powerpoint/2010/main" val="175561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68C743-BFE0-4E5E-8539-80ACB0547D44}"/>
              </a:ext>
            </a:extLst>
          </p:cNvPr>
          <p:cNvSpPr>
            <a:spLocks noGrp="1"/>
          </p:cNvSpPr>
          <p:nvPr>
            <p:ph idx="1"/>
          </p:nvPr>
        </p:nvSpPr>
        <p:spPr>
          <a:xfrm>
            <a:off x="450761" y="296214"/>
            <a:ext cx="10903039" cy="5880749"/>
          </a:xfrm>
        </p:spPr>
        <p:txBody>
          <a:bodyPr/>
          <a:lstStyle/>
          <a:p>
            <a:pPr algn="just">
              <a:lnSpc>
                <a:spcPct val="150000"/>
              </a:lnSpc>
            </a:pPr>
            <a:r>
              <a:rPr lang="fr-FR" dirty="0"/>
              <a:t>Cette amélioration peut être obtenue principalement par quatre voies :</a:t>
            </a:r>
          </a:p>
          <a:p>
            <a:pPr marL="971550" lvl="1" indent="-514350" algn="just">
              <a:lnSpc>
                <a:spcPct val="150000"/>
              </a:lnSpc>
              <a:buFont typeface="+mj-lt"/>
              <a:buAutoNum type="arabicPeriod"/>
            </a:pPr>
            <a:r>
              <a:rPr lang="fr-FR" sz="2800" b="1" i="1" dirty="0"/>
              <a:t>le choix et la sélection des matières premières ;</a:t>
            </a:r>
          </a:p>
          <a:p>
            <a:pPr marL="971550" lvl="1" indent="-514350" algn="just">
              <a:lnSpc>
                <a:spcPct val="150000"/>
              </a:lnSpc>
              <a:buFont typeface="+mj-lt"/>
              <a:buAutoNum type="arabicPeriod"/>
            </a:pPr>
            <a:r>
              <a:rPr lang="fr-FR" sz="2800" b="1" i="1" dirty="0"/>
              <a:t>le choix des procédés technologiques de transformation ;</a:t>
            </a:r>
          </a:p>
          <a:p>
            <a:pPr marL="971550" lvl="1" indent="-514350" algn="just">
              <a:lnSpc>
                <a:spcPct val="150000"/>
              </a:lnSpc>
              <a:buFont typeface="+mj-lt"/>
              <a:buAutoNum type="arabicPeriod"/>
            </a:pPr>
            <a:r>
              <a:rPr lang="fr-FR" sz="2800" b="1" i="1" dirty="0"/>
              <a:t>l’addition aux aliments de substances </a:t>
            </a:r>
            <a:r>
              <a:rPr lang="fr-FR" sz="2800" b="1" i="1" dirty="0" err="1"/>
              <a:t>aromatisantes</a:t>
            </a:r>
            <a:r>
              <a:rPr lang="fr-FR" sz="2800" b="1" i="1" dirty="0"/>
              <a:t> naturelles ou synthétiques ;</a:t>
            </a:r>
          </a:p>
          <a:p>
            <a:pPr marL="971550" lvl="1" indent="-514350" algn="just">
              <a:lnSpc>
                <a:spcPct val="150000"/>
              </a:lnSpc>
              <a:buFont typeface="+mj-lt"/>
              <a:buAutoNum type="arabicPeriod"/>
            </a:pPr>
            <a:r>
              <a:rPr lang="fr-FR" sz="2800" b="1" i="1" dirty="0"/>
              <a:t>la formation, au sein même des aliments, de quantités accrues de molécules </a:t>
            </a:r>
            <a:r>
              <a:rPr lang="fr-FR" sz="2800" b="1" i="1" dirty="0" err="1"/>
              <a:t>aromatisantes</a:t>
            </a:r>
            <a:r>
              <a:rPr lang="fr-FR" sz="2800" b="1" i="1" dirty="0"/>
              <a:t>.</a:t>
            </a:r>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1F886D9B-CD45-4EA5-A1CC-75035EC45AAD}"/>
              </a:ext>
            </a:extLst>
          </p:cNvPr>
          <p:cNvSpPr>
            <a:spLocks noGrp="1"/>
          </p:cNvSpPr>
          <p:nvPr>
            <p:ph type="sldNum" sz="quarter" idx="12"/>
          </p:nvPr>
        </p:nvSpPr>
        <p:spPr/>
        <p:txBody>
          <a:bodyPr/>
          <a:lstStyle/>
          <a:p>
            <a:fld id="{166B5B94-2110-4248-B9AF-8BAB714E6DFE}" type="slidenum">
              <a:rPr lang="fr-FR" smtClean="0"/>
              <a:t>68</a:t>
            </a:fld>
            <a:endParaRPr lang="fr-FR"/>
          </a:p>
        </p:txBody>
      </p:sp>
    </p:spTree>
    <p:extLst>
      <p:ext uri="{BB962C8B-B14F-4D97-AF65-F5344CB8AC3E}">
        <p14:creationId xmlns:p14="http://schemas.microsoft.com/office/powerpoint/2010/main" val="19171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B353E6-CF33-4369-8FEF-B8B0940E1B6C}"/>
              </a:ext>
            </a:extLst>
          </p:cNvPr>
          <p:cNvSpPr>
            <a:spLocks noGrp="1"/>
          </p:cNvSpPr>
          <p:nvPr>
            <p:ph idx="1"/>
          </p:nvPr>
        </p:nvSpPr>
        <p:spPr>
          <a:xfrm>
            <a:off x="838200" y="412124"/>
            <a:ext cx="10515600" cy="5764839"/>
          </a:xfrm>
        </p:spPr>
        <p:txBody>
          <a:bodyPr/>
          <a:lstStyle/>
          <a:p>
            <a:pPr algn="just">
              <a:lnSpc>
                <a:spcPct val="150000"/>
              </a:lnSpc>
            </a:pPr>
            <a:r>
              <a:rPr lang="fr-FR" dirty="0"/>
              <a:t>On peut dire que l’acceptation des aliments par le consommateur est surtout déterminée par le goût et l’arôme. </a:t>
            </a:r>
          </a:p>
          <a:p>
            <a:pPr algn="just">
              <a:lnSpc>
                <a:spcPct val="150000"/>
              </a:lnSpc>
            </a:pPr>
            <a:r>
              <a:rPr lang="fr-FR" dirty="0"/>
              <a:t>C’est pourquoi on utilise parfois des agents aromatisants dans l’industrie alimentaire. </a:t>
            </a:r>
          </a:p>
          <a:p>
            <a:pPr algn="just">
              <a:lnSpc>
                <a:spcPct val="150000"/>
              </a:lnSpc>
            </a:pPr>
            <a:r>
              <a:rPr lang="fr-FR" dirty="0"/>
              <a:t>Ces agents sont employés pour donner, </a:t>
            </a:r>
            <a:r>
              <a:rPr lang="fr-FR" dirty="0">
                <a:solidFill>
                  <a:srgbClr val="00B0F0"/>
                </a:solidFill>
              </a:rPr>
              <a:t>renforcer ou modifier </a:t>
            </a:r>
            <a:r>
              <a:rPr lang="fr-FR" dirty="0"/>
              <a:t>un arôme, ou encore </a:t>
            </a:r>
            <a:r>
              <a:rPr lang="fr-FR" dirty="0">
                <a:solidFill>
                  <a:srgbClr val="00B0F0"/>
                </a:solidFill>
              </a:rPr>
              <a:t>pour masquer un arôme indésirable</a:t>
            </a:r>
            <a:r>
              <a:rPr lang="fr-FR" dirty="0"/>
              <a:t>.</a:t>
            </a:r>
          </a:p>
          <a:p>
            <a:pPr algn="just">
              <a:lnSpc>
                <a:spcPct val="150000"/>
              </a:lnSpc>
            </a:pPr>
            <a:r>
              <a:rPr lang="fr-FR" dirty="0"/>
              <a:t>On utilise pour cela :</a:t>
            </a:r>
          </a:p>
        </p:txBody>
      </p:sp>
      <p:sp>
        <p:nvSpPr>
          <p:cNvPr id="4" name="Espace réservé du numéro de diapositive 3">
            <a:extLst>
              <a:ext uri="{FF2B5EF4-FFF2-40B4-BE49-F238E27FC236}">
                <a16:creationId xmlns:a16="http://schemas.microsoft.com/office/drawing/2014/main" id="{03D61021-A1C0-4C58-8878-F4B14C7633B0}"/>
              </a:ext>
            </a:extLst>
          </p:cNvPr>
          <p:cNvSpPr>
            <a:spLocks noGrp="1"/>
          </p:cNvSpPr>
          <p:nvPr>
            <p:ph type="sldNum" sz="quarter" idx="12"/>
          </p:nvPr>
        </p:nvSpPr>
        <p:spPr/>
        <p:txBody>
          <a:bodyPr/>
          <a:lstStyle/>
          <a:p>
            <a:fld id="{166B5B94-2110-4248-B9AF-8BAB714E6DFE}" type="slidenum">
              <a:rPr lang="fr-FR" smtClean="0"/>
              <a:t>69</a:t>
            </a:fld>
            <a:endParaRPr lang="fr-FR"/>
          </a:p>
        </p:txBody>
      </p:sp>
    </p:spTree>
    <p:extLst>
      <p:ext uri="{BB962C8B-B14F-4D97-AF65-F5344CB8AC3E}">
        <p14:creationId xmlns:p14="http://schemas.microsoft.com/office/powerpoint/2010/main" val="16273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B9C8743-0969-488F-A57C-DD213AFCF285}"/>
              </a:ext>
            </a:extLst>
          </p:cNvPr>
          <p:cNvSpPr>
            <a:spLocks noGrp="1"/>
          </p:cNvSpPr>
          <p:nvPr>
            <p:ph idx="1"/>
          </p:nvPr>
        </p:nvSpPr>
        <p:spPr>
          <a:xfrm>
            <a:off x="838200" y="399245"/>
            <a:ext cx="10515600" cy="5777718"/>
          </a:xfrm>
        </p:spPr>
        <p:txBody>
          <a:bodyPr>
            <a:normAutofit/>
          </a:bodyPr>
          <a:lstStyle/>
          <a:p>
            <a:pPr marL="0" indent="0" algn="just">
              <a:lnSpc>
                <a:spcPct val="150000"/>
              </a:lnSpc>
              <a:buNone/>
            </a:pPr>
            <a:r>
              <a:rPr lang="fr-FR" b="1" i="1" u="sng" dirty="0">
                <a:solidFill>
                  <a:srgbClr val="FF0000"/>
                </a:solidFill>
              </a:rPr>
              <a:t>Un second type de transition, connu sous le nom de transition vitreu</a:t>
            </a:r>
            <a:r>
              <a:rPr lang="fr-FR" b="1" u="sng" dirty="0">
                <a:solidFill>
                  <a:srgbClr val="FF0000"/>
                </a:solidFill>
              </a:rPr>
              <a:t>se</a:t>
            </a:r>
            <a:r>
              <a:rPr lang="fr-FR" dirty="0"/>
              <a:t>, a lieu sans libération ou absorption de chaleur et il est impliqué dans la transition d'un aliment à un état </a:t>
            </a:r>
            <a:r>
              <a:rPr lang="fr-FR" dirty="0">
                <a:solidFill>
                  <a:srgbClr val="00B0F0"/>
                </a:solidFill>
              </a:rPr>
              <a:t>de verre amorphe </a:t>
            </a:r>
            <a:r>
              <a:rPr lang="fr-FR" dirty="0"/>
              <a:t>à sa température de transition vitreuse. La transition dépend de la température de la nourriture, du temps et de la teneur en eau de l'aliment.</a:t>
            </a:r>
          </a:p>
          <a:p>
            <a:pPr marL="0" indent="0" algn="just">
              <a:lnSpc>
                <a:spcPct val="150000"/>
              </a:lnSpc>
              <a:buNone/>
            </a:pPr>
            <a:r>
              <a:rPr lang="fr-FR" dirty="0"/>
              <a:t>Lorsque les matériaux se transforment en verres, ils ne deviennent pas cristallins, mais conservent le désordre de l'état liquide.</a:t>
            </a:r>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11CAF404-FD83-445D-82EC-681B45958530}"/>
              </a:ext>
            </a:extLst>
          </p:cNvPr>
          <p:cNvSpPr>
            <a:spLocks noGrp="1"/>
          </p:cNvSpPr>
          <p:nvPr>
            <p:ph type="sldNum" sz="quarter" idx="12"/>
          </p:nvPr>
        </p:nvSpPr>
        <p:spPr/>
        <p:txBody>
          <a:bodyPr/>
          <a:lstStyle/>
          <a:p>
            <a:fld id="{166B5B94-2110-4248-B9AF-8BAB714E6DFE}" type="slidenum">
              <a:rPr lang="fr-FR" smtClean="0"/>
              <a:t>7</a:t>
            </a:fld>
            <a:endParaRPr lang="fr-FR"/>
          </a:p>
        </p:txBody>
      </p:sp>
    </p:spTree>
    <p:extLst>
      <p:ext uri="{BB962C8B-B14F-4D97-AF65-F5344CB8AC3E}">
        <p14:creationId xmlns:p14="http://schemas.microsoft.com/office/powerpoint/2010/main" val="308766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4F954B-5227-47B5-8956-25321692139B}"/>
              </a:ext>
            </a:extLst>
          </p:cNvPr>
          <p:cNvSpPr>
            <a:spLocks noGrp="1"/>
          </p:cNvSpPr>
          <p:nvPr>
            <p:ph idx="1"/>
          </p:nvPr>
        </p:nvSpPr>
        <p:spPr>
          <a:xfrm>
            <a:off x="838200" y="437882"/>
            <a:ext cx="10515600" cy="5739081"/>
          </a:xfrm>
        </p:spPr>
        <p:txBody>
          <a:bodyPr/>
          <a:lstStyle/>
          <a:p>
            <a:pPr marL="514350" indent="-514350" algn="just">
              <a:lnSpc>
                <a:spcPct val="150000"/>
              </a:lnSpc>
              <a:buFont typeface="+mj-lt"/>
              <a:buAutoNum type="arabicPeriod"/>
            </a:pPr>
            <a:r>
              <a:rPr lang="fr-FR" dirty="0">
                <a:solidFill>
                  <a:srgbClr val="00B0F0"/>
                </a:solidFill>
              </a:rPr>
              <a:t>Des épices et des herbes aromatiques</a:t>
            </a:r>
            <a:r>
              <a:rPr lang="fr-FR" dirty="0"/>
              <a:t>, </a:t>
            </a:r>
            <a:r>
              <a:rPr lang="fr-FR" dirty="0">
                <a:solidFill>
                  <a:srgbClr val="00B0F0"/>
                </a:solidFill>
              </a:rPr>
              <a:t>soit en poudre, soit sous forme d’oléorésine (produit par les arbres).</a:t>
            </a:r>
          </a:p>
          <a:p>
            <a:pPr marL="514350" indent="-514350" algn="just">
              <a:lnSpc>
                <a:spcPct val="150000"/>
              </a:lnSpc>
              <a:buFont typeface="+mj-lt"/>
              <a:buAutoNum type="arabicPeriod"/>
            </a:pPr>
            <a:r>
              <a:rPr lang="fr-FR" dirty="0">
                <a:solidFill>
                  <a:srgbClr val="00B0F0"/>
                </a:solidFill>
              </a:rPr>
              <a:t>Des huiles essentielles,</a:t>
            </a:r>
          </a:p>
          <a:p>
            <a:pPr marL="514350" indent="-514350" algn="just">
              <a:lnSpc>
                <a:spcPct val="150000"/>
              </a:lnSpc>
              <a:buFont typeface="+mj-lt"/>
              <a:buAutoNum type="arabicPeriod"/>
            </a:pPr>
            <a:r>
              <a:rPr lang="fr-FR" dirty="0">
                <a:solidFill>
                  <a:srgbClr val="00B0F0"/>
                </a:solidFill>
              </a:rPr>
              <a:t>Des extraits de fruits (framboise, cerise, fraise, pêche).</a:t>
            </a:r>
          </a:p>
          <a:p>
            <a:pPr marL="514350" indent="-514350" algn="just">
              <a:lnSpc>
                <a:spcPct val="150000"/>
              </a:lnSpc>
              <a:buFont typeface="+mj-lt"/>
              <a:buAutoNum type="arabicPeriod"/>
            </a:pPr>
            <a:r>
              <a:rPr lang="fr-FR" dirty="0">
                <a:solidFill>
                  <a:srgbClr val="00B0F0"/>
                </a:solidFill>
              </a:rPr>
              <a:t>Des arômes encapsulés </a:t>
            </a:r>
          </a:p>
          <a:p>
            <a:pPr marL="514350" indent="-514350" algn="just">
              <a:lnSpc>
                <a:spcPct val="150000"/>
              </a:lnSpc>
              <a:buFont typeface="+mj-lt"/>
              <a:buAutoNum type="arabicPeriod"/>
            </a:pPr>
            <a:r>
              <a:rPr lang="fr-FR" dirty="0">
                <a:solidFill>
                  <a:srgbClr val="00B0F0"/>
                </a:solidFill>
              </a:rPr>
              <a:t>Des substances </a:t>
            </a:r>
            <a:r>
              <a:rPr lang="fr-FR" dirty="0" err="1">
                <a:solidFill>
                  <a:srgbClr val="00B0F0"/>
                </a:solidFill>
              </a:rPr>
              <a:t>aromatisantes</a:t>
            </a:r>
            <a:r>
              <a:rPr lang="fr-FR" dirty="0">
                <a:solidFill>
                  <a:srgbClr val="00B0F0"/>
                </a:solidFill>
              </a:rPr>
              <a:t> synthétiques.</a:t>
            </a:r>
          </a:p>
        </p:txBody>
      </p:sp>
      <p:sp>
        <p:nvSpPr>
          <p:cNvPr id="4" name="Espace réservé du numéro de diapositive 3">
            <a:extLst>
              <a:ext uri="{FF2B5EF4-FFF2-40B4-BE49-F238E27FC236}">
                <a16:creationId xmlns:a16="http://schemas.microsoft.com/office/drawing/2014/main" id="{53D704E5-EEB6-46E6-BEED-DE4EF6D339A5}"/>
              </a:ext>
            </a:extLst>
          </p:cNvPr>
          <p:cNvSpPr>
            <a:spLocks noGrp="1"/>
          </p:cNvSpPr>
          <p:nvPr>
            <p:ph type="sldNum" sz="quarter" idx="12"/>
          </p:nvPr>
        </p:nvSpPr>
        <p:spPr/>
        <p:txBody>
          <a:bodyPr/>
          <a:lstStyle/>
          <a:p>
            <a:fld id="{166B5B94-2110-4248-B9AF-8BAB714E6DFE}" type="slidenum">
              <a:rPr lang="fr-FR" smtClean="0"/>
              <a:t>70</a:t>
            </a:fld>
            <a:endParaRPr lang="fr-FR"/>
          </a:p>
        </p:txBody>
      </p:sp>
    </p:spTree>
    <p:extLst>
      <p:ext uri="{BB962C8B-B14F-4D97-AF65-F5344CB8AC3E}">
        <p14:creationId xmlns:p14="http://schemas.microsoft.com/office/powerpoint/2010/main" val="311987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A272E6-1981-4915-ADA1-35D28B1372CB}"/>
              </a:ext>
            </a:extLst>
          </p:cNvPr>
          <p:cNvSpPr>
            <a:spLocks noGrp="1"/>
          </p:cNvSpPr>
          <p:nvPr>
            <p:ph idx="1"/>
          </p:nvPr>
        </p:nvSpPr>
        <p:spPr>
          <a:xfrm>
            <a:off x="838200" y="257577"/>
            <a:ext cx="10515600" cy="5919386"/>
          </a:xfrm>
        </p:spPr>
        <p:txBody>
          <a:bodyPr/>
          <a:lstStyle/>
          <a:p>
            <a:pPr algn="just">
              <a:lnSpc>
                <a:spcPct val="150000"/>
              </a:lnSpc>
            </a:pPr>
            <a:r>
              <a:rPr lang="fr-FR" dirty="0"/>
              <a:t>Pour juger et contrôler la qualité organoleptique des produits alimentaires, on fait appel à des critères et à des méthodes d’évaluation de divers types :</a:t>
            </a:r>
          </a:p>
          <a:p>
            <a:pPr marL="514350" indent="-514350" algn="just">
              <a:lnSpc>
                <a:spcPct val="150000"/>
              </a:lnSpc>
              <a:buFont typeface="+mj-lt"/>
              <a:buAutoNum type="arabicPeriod"/>
            </a:pPr>
            <a:r>
              <a:rPr lang="fr-FR" dirty="0">
                <a:solidFill>
                  <a:srgbClr val="00B0F0"/>
                </a:solidFill>
              </a:rPr>
              <a:t>les jury de dégustation</a:t>
            </a:r>
            <a:r>
              <a:rPr lang="fr-FR" dirty="0"/>
              <a:t>, c’est-à-dire l’exploitation systématique, dans des conditions statistiquement valables, des réactions de groupes représentatifs de consommateurs ou de personnes spécialement entraînées, auxquels on demande de se prononcer sur les caractères organoleptiques ;</a:t>
            </a:r>
          </a:p>
        </p:txBody>
      </p:sp>
      <p:sp>
        <p:nvSpPr>
          <p:cNvPr id="4" name="Espace réservé du numéro de diapositive 3">
            <a:extLst>
              <a:ext uri="{FF2B5EF4-FFF2-40B4-BE49-F238E27FC236}">
                <a16:creationId xmlns:a16="http://schemas.microsoft.com/office/drawing/2014/main" id="{9F79A940-2ABD-45F4-90E9-7D0BB9E7FA0D}"/>
              </a:ext>
            </a:extLst>
          </p:cNvPr>
          <p:cNvSpPr>
            <a:spLocks noGrp="1"/>
          </p:cNvSpPr>
          <p:nvPr>
            <p:ph type="sldNum" sz="quarter" idx="12"/>
          </p:nvPr>
        </p:nvSpPr>
        <p:spPr/>
        <p:txBody>
          <a:bodyPr/>
          <a:lstStyle/>
          <a:p>
            <a:fld id="{166B5B94-2110-4248-B9AF-8BAB714E6DFE}" type="slidenum">
              <a:rPr lang="fr-FR" smtClean="0"/>
              <a:t>71</a:t>
            </a:fld>
            <a:endParaRPr lang="fr-FR"/>
          </a:p>
        </p:txBody>
      </p:sp>
    </p:spTree>
    <p:extLst>
      <p:ext uri="{BB962C8B-B14F-4D97-AF65-F5344CB8AC3E}">
        <p14:creationId xmlns:p14="http://schemas.microsoft.com/office/powerpoint/2010/main" val="156222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5C96BB-7722-465E-93E6-E7B53C4CED04}"/>
              </a:ext>
            </a:extLst>
          </p:cNvPr>
          <p:cNvSpPr>
            <a:spLocks noGrp="1"/>
          </p:cNvSpPr>
          <p:nvPr>
            <p:ph idx="1"/>
          </p:nvPr>
        </p:nvSpPr>
        <p:spPr>
          <a:xfrm>
            <a:off x="838200" y="425003"/>
            <a:ext cx="10515600" cy="5751960"/>
          </a:xfrm>
        </p:spPr>
        <p:txBody>
          <a:bodyPr/>
          <a:lstStyle/>
          <a:p>
            <a:pPr marL="514350" indent="-514350" algn="just">
              <a:lnSpc>
                <a:spcPct val="150000"/>
              </a:lnSpc>
              <a:buFont typeface="+mj-lt"/>
              <a:buAutoNum type="arabicPeriod" startAt="2"/>
            </a:pPr>
            <a:r>
              <a:rPr lang="fr-FR" dirty="0">
                <a:solidFill>
                  <a:srgbClr val="00B0F0"/>
                </a:solidFill>
              </a:rPr>
              <a:t>les échantillons représentatifs</a:t>
            </a:r>
            <a:r>
              <a:rPr lang="fr-FR" dirty="0"/>
              <a:t>, préparés et présentés de manière normalisée ;</a:t>
            </a:r>
          </a:p>
          <a:p>
            <a:pPr marL="514350" indent="-514350" algn="just">
              <a:lnSpc>
                <a:spcPct val="150000"/>
              </a:lnSpc>
              <a:buFont typeface="+mj-lt"/>
              <a:buAutoNum type="arabicPeriod" startAt="2"/>
            </a:pPr>
            <a:r>
              <a:rPr lang="fr-FR" dirty="0">
                <a:solidFill>
                  <a:srgbClr val="00B0F0"/>
                </a:solidFill>
              </a:rPr>
              <a:t>des questions spécifiques</a:t>
            </a:r>
            <a:r>
              <a:rPr lang="fr-FR" dirty="0"/>
              <a:t>, une température et une lumière constantes et standardisées, l’absence d’odeurs ;</a:t>
            </a:r>
          </a:p>
          <a:p>
            <a:pPr marL="514350" indent="-514350" algn="just">
              <a:lnSpc>
                <a:spcPct val="150000"/>
              </a:lnSpc>
              <a:buFont typeface="+mj-lt"/>
              <a:buAutoNum type="arabicPeriod" startAt="2"/>
            </a:pPr>
            <a:r>
              <a:rPr lang="fr-FR" dirty="0">
                <a:solidFill>
                  <a:srgbClr val="00B0F0"/>
                </a:solidFill>
              </a:rPr>
              <a:t>l’isolement des membres du jury </a:t>
            </a:r>
          </a:p>
          <a:p>
            <a:pPr marL="514350" indent="-514350" algn="just">
              <a:lnSpc>
                <a:spcPct val="150000"/>
              </a:lnSpc>
              <a:buFont typeface="+mj-lt"/>
              <a:buAutoNum type="arabicPeriod" startAt="2"/>
            </a:pPr>
            <a:r>
              <a:rPr lang="fr-FR" dirty="0">
                <a:solidFill>
                  <a:srgbClr val="00B0F0"/>
                </a:solidFill>
              </a:rPr>
              <a:t>la possibilité de cracher les échantillons et de rincer la bouche</a:t>
            </a:r>
            <a:r>
              <a:rPr lang="fr-FR" dirty="0"/>
              <a:t> ;</a:t>
            </a:r>
          </a:p>
          <a:p>
            <a:pPr marL="514350" indent="-514350" algn="just">
              <a:lnSpc>
                <a:spcPct val="150000"/>
              </a:lnSpc>
              <a:buFont typeface="+mj-lt"/>
              <a:buAutoNum type="arabicPeriod" startAt="2"/>
            </a:pPr>
            <a:r>
              <a:rPr lang="fr-FR" dirty="0">
                <a:solidFill>
                  <a:srgbClr val="00B0F0"/>
                </a:solidFill>
              </a:rPr>
              <a:t>l’utilisation de codes</a:t>
            </a:r>
            <a:r>
              <a:rPr lang="fr-FR" dirty="0"/>
              <a:t>.</a:t>
            </a:r>
          </a:p>
          <a:p>
            <a:pPr marL="514350" indent="-514350" algn="just">
              <a:lnSpc>
                <a:spcPct val="150000"/>
              </a:lnSpc>
              <a:buFont typeface="+mj-lt"/>
              <a:buAutoNum type="arabicPeriod" startAt="2"/>
            </a:pPr>
            <a:endParaRPr lang="fr-FR" dirty="0"/>
          </a:p>
        </p:txBody>
      </p:sp>
      <p:sp>
        <p:nvSpPr>
          <p:cNvPr id="4" name="Espace réservé du numéro de diapositive 3">
            <a:extLst>
              <a:ext uri="{FF2B5EF4-FFF2-40B4-BE49-F238E27FC236}">
                <a16:creationId xmlns:a16="http://schemas.microsoft.com/office/drawing/2014/main" id="{A8F1F8FB-D316-4CC6-9DA0-73DACED5C02E}"/>
              </a:ext>
            </a:extLst>
          </p:cNvPr>
          <p:cNvSpPr>
            <a:spLocks noGrp="1"/>
          </p:cNvSpPr>
          <p:nvPr>
            <p:ph type="sldNum" sz="quarter" idx="12"/>
          </p:nvPr>
        </p:nvSpPr>
        <p:spPr/>
        <p:txBody>
          <a:bodyPr/>
          <a:lstStyle/>
          <a:p>
            <a:fld id="{166B5B94-2110-4248-B9AF-8BAB714E6DFE}" type="slidenum">
              <a:rPr lang="fr-FR" smtClean="0"/>
              <a:t>72</a:t>
            </a:fld>
            <a:endParaRPr lang="fr-FR"/>
          </a:p>
        </p:txBody>
      </p:sp>
    </p:spTree>
    <p:extLst>
      <p:ext uri="{BB962C8B-B14F-4D97-AF65-F5344CB8AC3E}">
        <p14:creationId xmlns:p14="http://schemas.microsoft.com/office/powerpoint/2010/main" val="27064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AF3E2-4E29-4C02-B5E8-79013FFAA858}"/>
              </a:ext>
            </a:extLst>
          </p:cNvPr>
          <p:cNvSpPr>
            <a:spLocks noGrp="1"/>
          </p:cNvSpPr>
          <p:nvPr>
            <p:ph type="title"/>
          </p:nvPr>
        </p:nvSpPr>
        <p:spPr/>
        <p:txBody>
          <a:bodyPr>
            <a:normAutofit/>
          </a:bodyPr>
          <a:lstStyle/>
          <a:p>
            <a:pPr algn="ctr"/>
            <a:r>
              <a:rPr lang="fr-FR" sz="4000" b="1" dirty="0">
                <a:solidFill>
                  <a:srgbClr val="FF0000"/>
                </a:solidFill>
              </a:rPr>
              <a:t>3-Les conséquences nutritionnelles des traitements culinaires</a:t>
            </a:r>
          </a:p>
        </p:txBody>
      </p:sp>
      <p:sp>
        <p:nvSpPr>
          <p:cNvPr id="3" name="Espace réservé du contenu 2">
            <a:extLst>
              <a:ext uri="{FF2B5EF4-FFF2-40B4-BE49-F238E27FC236}">
                <a16:creationId xmlns:a16="http://schemas.microsoft.com/office/drawing/2014/main" id="{59650B2A-A12A-4423-9D1C-7DE9BF585298}"/>
              </a:ext>
            </a:extLst>
          </p:cNvPr>
          <p:cNvSpPr>
            <a:spLocks noGrp="1"/>
          </p:cNvSpPr>
          <p:nvPr>
            <p:ph idx="1"/>
          </p:nvPr>
        </p:nvSpPr>
        <p:spPr/>
        <p:txBody>
          <a:bodyPr>
            <a:normAutofit lnSpcReduction="10000"/>
          </a:bodyPr>
          <a:lstStyle/>
          <a:p>
            <a:pPr algn="just">
              <a:lnSpc>
                <a:spcPct val="150000"/>
              </a:lnSpc>
            </a:pPr>
            <a:r>
              <a:rPr lang="fr-FR" dirty="0"/>
              <a:t>La qualité nutritionnelle est l'aptitude de l'aliment à bien nourrir. Cette notion comprend deux aspects :</a:t>
            </a:r>
          </a:p>
          <a:p>
            <a:pPr lvl="1" algn="just">
              <a:lnSpc>
                <a:spcPct val="150000"/>
              </a:lnSpc>
              <a:buFont typeface="Wingdings" panose="05000000000000000000" pitchFamily="2" charset="2"/>
              <a:buChar char="v"/>
            </a:pPr>
            <a:r>
              <a:rPr lang="fr-FR" sz="2800" dirty="0">
                <a:solidFill>
                  <a:srgbClr val="00B0F0"/>
                </a:solidFill>
              </a:rPr>
              <a:t>un aspect quantitatif </a:t>
            </a:r>
            <a:r>
              <a:rPr lang="fr-FR" sz="2800" dirty="0"/>
              <a:t>: c'est l'énergie stockée sous forme chimique</a:t>
            </a:r>
          </a:p>
          <a:p>
            <a:pPr lvl="1" algn="just">
              <a:lnSpc>
                <a:spcPct val="150000"/>
              </a:lnSpc>
              <a:buFont typeface="Wingdings" panose="05000000000000000000" pitchFamily="2" charset="2"/>
              <a:buChar char="v"/>
            </a:pPr>
            <a:r>
              <a:rPr lang="fr-FR" sz="2800" dirty="0">
                <a:solidFill>
                  <a:srgbClr val="00B0F0"/>
                </a:solidFill>
              </a:rPr>
              <a:t>un aspect qualitatif </a:t>
            </a:r>
            <a:r>
              <a:rPr lang="fr-FR" sz="2800" dirty="0"/>
              <a:t>: c'est la recherche de l'équilibre nutritionnel de l'aliment au regard des besoins du consommateur, ou d'un enrichissement en un élément particulier (vitamine, fer...), ou encore d'une composition spéciale répondant à certaines </a:t>
            </a:r>
          </a:p>
        </p:txBody>
      </p:sp>
      <p:sp>
        <p:nvSpPr>
          <p:cNvPr id="4" name="Espace réservé du numéro de diapositive 3">
            <a:extLst>
              <a:ext uri="{FF2B5EF4-FFF2-40B4-BE49-F238E27FC236}">
                <a16:creationId xmlns:a16="http://schemas.microsoft.com/office/drawing/2014/main" id="{B68C7A9F-F595-44A9-B466-1F94EAD8B80E}"/>
              </a:ext>
            </a:extLst>
          </p:cNvPr>
          <p:cNvSpPr>
            <a:spLocks noGrp="1"/>
          </p:cNvSpPr>
          <p:nvPr>
            <p:ph type="sldNum" sz="quarter" idx="12"/>
          </p:nvPr>
        </p:nvSpPr>
        <p:spPr/>
        <p:txBody>
          <a:bodyPr/>
          <a:lstStyle/>
          <a:p>
            <a:fld id="{166B5B94-2110-4248-B9AF-8BAB714E6DFE}" type="slidenum">
              <a:rPr lang="fr-FR" smtClean="0"/>
              <a:t>73</a:t>
            </a:fld>
            <a:endParaRPr lang="fr-FR"/>
          </a:p>
        </p:txBody>
      </p:sp>
    </p:spTree>
    <p:extLst>
      <p:ext uri="{BB962C8B-B14F-4D97-AF65-F5344CB8AC3E}">
        <p14:creationId xmlns:p14="http://schemas.microsoft.com/office/powerpoint/2010/main" val="14658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1114CA-EE88-4A28-A92C-9AEE0E6B317C}"/>
              </a:ext>
            </a:extLst>
          </p:cNvPr>
          <p:cNvSpPr>
            <a:spLocks noGrp="1"/>
          </p:cNvSpPr>
          <p:nvPr>
            <p:ph idx="1"/>
          </p:nvPr>
        </p:nvSpPr>
        <p:spPr>
          <a:xfrm>
            <a:off x="838200" y="682580"/>
            <a:ext cx="10515600" cy="5494383"/>
          </a:xfrm>
        </p:spPr>
        <p:txBody>
          <a:bodyPr/>
          <a:lstStyle/>
          <a:p>
            <a:pPr marL="541338" indent="-90488" algn="just">
              <a:lnSpc>
                <a:spcPct val="150000"/>
              </a:lnSpc>
              <a:buNone/>
            </a:pPr>
            <a:r>
              <a:rPr lang="fr-FR" dirty="0"/>
              <a:t>pathologies, telles que les aliments sans sel, les produits diététiques.</a:t>
            </a:r>
          </a:p>
          <a:p>
            <a:pPr algn="just">
              <a:lnSpc>
                <a:spcPct val="150000"/>
              </a:lnSpc>
            </a:pPr>
            <a:r>
              <a:rPr lang="fr-FR" dirty="0"/>
              <a:t>Les opérations qui séparent intentionnellement les composants des aliments altèrent la qualité nutritionnelle de chaque fraction comparé à la matière première.</a:t>
            </a:r>
          </a:p>
          <a:p>
            <a:pPr algn="just">
              <a:lnSpc>
                <a:spcPct val="150000"/>
              </a:lnSpc>
            </a:pPr>
            <a:r>
              <a:rPr lang="fr-FR" dirty="0"/>
              <a:t>Une séparation non désirée des nutriments hydrosolubles (minéraux, vitamines hydrosolubles et sucres) se produit aussi au cours de certaines opérations.</a:t>
            </a:r>
          </a:p>
        </p:txBody>
      </p:sp>
      <p:sp>
        <p:nvSpPr>
          <p:cNvPr id="4" name="Espace réservé du numéro de diapositive 3">
            <a:extLst>
              <a:ext uri="{FF2B5EF4-FFF2-40B4-BE49-F238E27FC236}">
                <a16:creationId xmlns:a16="http://schemas.microsoft.com/office/drawing/2014/main" id="{A3908F7F-9ACF-4935-B506-3B0DAC6AB336}"/>
              </a:ext>
            </a:extLst>
          </p:cNvPr>
          <p:cNvSpPr>
            <a:spLocks noGrp="1"/>
          </p:cNvSpPr>
          <p:nvPr>
            <p:ph type="sldNum" sz="quarter" idx="12"/>
          </p:nvPr>
        </p:nvSpPr>
        <p:spPr/>
        <p:txBody>
          <a:bodyPr/>
          <a:lstStyle/>
          <a:p>
            <a:fld id="{166B5B94-2110-4248-B9AF-8BAB714E6DFE}" type="slidenum">
              <a:rPr lang="fr-FR" smtClean="0"/>
              <a:t>74</a:t>
            </a:fld>
            <a:endParaRPr lang="fr-FR"/>
          </a:p>
        </p:txBody>
      </p:sp>
    </p:spTree>
    <p:extLst>
      <p:ext uri="{BB962C8B-B14F-4D97-AF65-F5344CB8AC3E}">
        <p14:creationId xmlns:p14="http://schemas.microsoft.com/office/powerpoint/2010/main" val="181869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275879E-D670-4CED-AF81-A7770D4A32CD}"/>
              </a:ext>
            </a:extLst>
          </p:cNvPr>
          <p:cNvSpPr>
            <a:spLocks noGrp="1"/>
          </p:cNvSpPr>
          <p:nvPr>
            <p:ph idx="1"/>
          </p:nvPr>
        </p:nvSpPr>
        <p:spPr>
          <a:xfrm>
            <a:off x="838200" y="502276"/>
            <a:ext cx="10515600" cy="6078828"/>
          </a:xfrm>
        </p:spPr>
        <p:txBody>
          <a:bodyPr/>
          <a:lstStyle/>
          <a:p>
            <a:pPr algn="just">
              <a:lnSpc>
                <a:spcPct val="150000"/>
              </a:lnSpc>
            </a:pPr>
            <a:r>
              <a:rPr lang="fr-FR" dirty="0"/>
              <a:t>Le traitement par la chaleur est la cause majeure des changements de propriétés nutritionnelles des aliments avec comme conséquences :</a:t>
            </a:r>
          </a:p>
          <a:p>
            <a:pPr lvl="1" algn="just">
              <a:lnSpc>
                <a:spcPct val="150000"/>
              </a:lnSpc>
              <a:buFont typeface="Wingdings" panose="05000000000000000000" pitchFamily="2" charset="2"/>
              <a:buChar char="v"/>
            </a:pPr>
            <a:r>
              <a:rPr lang="fr-FR" sz="2800" dirty="0"/>
              <a:t> l'amélioration de la digestibilité ;</a:t>
            </a:r>
          </a:p>
          <a:p>
            <a:pPr lvl="1" algn="just">
              <a:lnSpc>
                <a:spcPct val="150000"/>
              </a:lnSpc>
              <a:buFont typeface="Wingdings" panose="05000000000000000000" pitchFamily="2" charset="2"/>
              <a:buChar char="v"/>
            </a:pPr>
            <a:r>
              <a:rPr lang="fr-FR" sz="2800" dirty="0"/>
              <a:t>la destruction des facteurs antinutritionnels (ex: antivitamines…) ;</a:t>
            </a:r>
          </a:p>
          <a:p>
            <a:pPr lvl="1" algn="just">
              <a:lnSpc>
                <a:spcPct val="150000"/>
              </a:lnSpc>
              <a:buFont typeface="Wingdings" panose="05000000000000000000" pitchFamily="2" charset="2"/>
              <a:buChar char="v"/>
            </a:pPr>
            <a:r>
              <a:rPr lang="fr-FR" sz="2800" dirty="0"/>
              <a:t>ou à l'opposé la destruction des vitamines thermolabiles ou la réduction de la valeur biologique des protéines, ou l'activation de l'oxydation des lipides.</a:t>
            </a:r>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2BB3C4BE-EDBA-4638-8AF8-A8D3B24224CC}"/>
              </a:ext>
            </a:extLst>
          </p:cNvPr>
          <p:cNvSpPr>
            <a:spLocks noGrp="1"/>
          </p:cNvSpPr>
          <p:nvPr>
            <p:ph type="sldNum" sz="quarter" idx="12"/>
          </p:nvPr>
        </p:nvSpPr>
        <p:spPr/>
        <p:txBody>
          <a:bodyPr/>
          <a:lstStyle/>
          <a:p>
            <a:fld id="{166B5B94-2110-4248-B9AF-8BAB714E6DFE}" type="slidenum">
              <a:rPr lang="fr-FR" smtClean="0"/>
              <a:t>75</a:t>
            </a:fld>
            <a:endParaRPr lang="fr-FR"/>
          </a:p>
        </p:txBody>
      </p:sp>
    </p:spTree>
    <p:extLst>
      <p:ext uri="{BB962C8B-B14F-4D97-AF65-F5344CB8AC3E}">
        <p14:creationId xmlns:p14="http://schemas.microsoft.com/office/powerpoint/2010/main" val="20513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E6D673-7FFF-441C-8963-44FCA9EFF93B}"/>
              </a:ext>
            </a:extLst>
          </p:cNvPr>
          <p:cNvSpPr>
            <a:spLocks noGrp="1"/>
          </p:cNvSpPr>
          <p:nvPr>
            <p:ph idx="1"/>
          </p:nvPr>
        </p:nvSpPr>
        <p:spPr>
          <a:xfrm>
            <a:off x="838200" y="515155"/>
            <a:ext cx="10515600" cy="5661808"/>
          </a:xfrm>
        </p:spPr>
        <p:txBody>
          <a:bodyPr/>
          <a:lstStyle/>
          <a:p>
            <a:pPr algn="just">
              <a:lnSpc>
                <a:spcPct val="150000"/>
              </a:lnSpc>
            </a:pPr>
            <a:r>
              <a:rPr lang="fr-FR" dirty="0"/>
              <a:t>L'oxydation est la seconde cause importante des changements nutritionnels dans les aliments. </a:t>
            </a:r>
          </a:p>
          <a:p>
            <a:pPr algn="just">
              <a:lnSpc>
                <a:spcPct val="150000"/>
              </a:lnSpc>
            </a:pPr>
            <a:r>
              <a:rPr lang="fr-FR" dirty="0"/>
              <a:t>Ceci a lieu lorsque l'aliment est exposé à l'air, ou comme résultat de l'action de la chaleur ou des enzymes oxydatives.</a:t>
            </a:r>
          </a:p>
          <a:p>
            <a:pPr marL="0" indent="0" algn="just">
              <a:lnSpc>
                <a:spcPct val="150000"/>
              </a:lnSpc>
              <a:buNone/>
            </a:pPr>
            <a:r>
              <a:rPr lang="fr-FR" b="1" i="1" dirty="0">
                <a:solidFill>
                  <a:srgbClr val="00B0F0"/>
                </a:solidFill>
              </a:rPr>
              <a:t>3-1-Incidence des traitements domestiques ou industriels sur les glucides</a:t>
            </a:r>
          </a:p>
          <a:p>
            <a:pPr marL="0" indent="0" algn="just">
              <a:lnSpc>
                <a:spcPct val="150000"/>
              </a:lnSpc>
              <a:buNone/>
            </a:pPr>
            <a:r>
              <a:rPr lang="fr-FR" dirty="0">
                <a:solidFill>
                  <a:srgbClr val="FF0000"/>
                </a:solidFill>
              </a:rPr>
              <a:t>Le traitement de l'amidon </a:t>
            </a:r>
            <a:r>
              <a:rPr lang="fr-FR" dirty="0"/>
              <a:t>par la chaleur en milieu humide conduit  </a:t>
            </a:r>
          </a:p>
        </p:txBody>
      </p:sp>
      <p:sp>
        <p:nvSpPr>
          <p:cNvPr id="4" name="Espace réservé du numéro de diapositive 3">
            <a:extLst>
              <a:ext uri="{FF2B5EF4-FFF2-40B4-BE49-F238E27FC236}">
                <a16:creationId xmlns:a16="http://schemas.microsoft.com/office/drawing/2014/main" id="{1893A49D-9FF2-49D9-8F82-4E10024A3F5C}"/>
              </a:ext>
            </a:extLst>
          </p:cNvPr>
          <p:cNvSpPr>
            <a:spLocks noGrp="1"/>
          </p:cNvSpPr>
          <p:nvPr>
            <p:ph type="sldNum" sz="quarter" idx="12"/>
          </p:nvPr>
        </p:nvSpPr>
        <p:spPr/>
        <p:txBody>
          <a:bodyPr/>
          <a:lstStyle/>
          <a:p>
            <a:fld id="{166B5B94-2110-4248-B9AF-8BAB714E6DFE}" type="slidenum">
              <a:rPr lang="fr-FR" smtClean="0"/>
              <a:t>76</a:t>
            </a:fld>
            <a:endParaRPr lang="fr-FR"/>
          </a:p>
        </p:txBody>
      </p:sp>
    </p:spTree>
    <p:extLst>
      <p:ext uri="{BB962C8B-B14F-4D97-AF65-F5344CB8AC3E}">
        <p14:creationId xmlns:p14="http://schemas.microsoft.com/office/powerpoint/2010/main" val="162067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9B86E-A0A7-4222-B1C6-8E356380265A}"/>
              </a:ext>
            </a:extLst>
          </p:cNvPr>
          <p:cNvSpPr>
            <a:spLocks noGrp="1"/>
          </p:cNvSpPr>
          <p:nvPr>
            <p:ph idx="1"/>
          </p:nvPr>
        </p:nvSpPr>
        <p:spPr>
          <a:xfrm>
            <a:off x="838200" y="437882"/>
            <a:ext cx="10515600" cy="5739081"/>
          </a:xfrm>
        </p:spPr>
        <p:txBody>
          <a:bodyPr/>
          <a:lstStyle/>
          <a:p>
            <a:pPr marL="0" indent="0" algn="just">
              <a:lnSpc>
                <a:spcPct val="150000"/>
              </a:lnSpc>
              <a:buNone/>
            </a:pPr>
            <a:r>
              <a:rPr lang="fr-FR" dirty="0"/>
              <a:t>à une gélatinisation qui correspond à une absorption d'eau, une augmentation de volume des granules d'amidon et une augmentation de la viscosité de la solution.</a:t>
            </a:r>
          </a:p>
          <a:p>
            <a:pPr algn="just">
              <a:lnSpc>
                <a:spcPct val="150000"/>
              </a:lnSpc>
            </a:pPr>
            <a:r>
              <a:rPr lang="fr-FR" dirty="0"/>
              <a:t> C'est en raison de cette propriété que les amidons sont utilisés comme agents épaississants des sauces.</a:t>
            </a:r>
          </a:p>
          <a:p>
            <a:pPr algn="just">
              <a:lnSpc>
                <a:spcPct val="150000"/>
              </a:lnSpc>
            </a:pPr>
            <a:r>
              <a:rPr lang="fr-FR" dirty="0"/>
              <a:t> Du point de vue nutritionnel, la gélatinisation des amidons se traduit généralement par </a:t>
            </a:r>
            <a:r>
              <a:rPr lang="fr-FR" dirty="0">
                <a:solidFill>
                  <a:srgbClr val="00B0F0"/>
                </a:solidFill>
              </a:rPr>
              <a:t>une augmentation de leur digestibilité</a:t>
            </a:r>
            <a:r>
              <a:rPr lang="fr-FR" dirty="0"/>
              <a:t>.</a:t>
            </a:r>
          </a:p>
        </p:txBody>
      </p:sp>
      <p:sp>
        <p:nvSpPr>
          <p:cNvPr id="4" name="Espace réservé du numéro de diapositive 3">
            <a:extLst>
              <a:ext uri="{FF2B5EF4-FFF2-40B4-BE49-F238E27FC236}">
                <a16:creationId xmlns:a16="http://schemas.microsoft.com/office/drawing/2014/main" id="{6A82FC38-44A3-43AD-9FB2-82A4081C7F82}"/>
              </a:ext>
            </a:extLst>
          </p:cNvPr>
          <p:cNvSpPr>
            <a:spLocks noGrp="1"/>
          </p:cNvSpPr>
          <p:nvPr>
            <p:ph type="sldNum" sz="quarter" idx="12"/>
          </p:nvPr>
        </p:nvSpPr>
        <p:spPr/>
        <p:txBody>
          <a:bodyPr/>
          <a:lstStyle/>
          <a:p>
            <a:fld id="{166B5B94-2110-4248-B9AF-8BAB714E6DFE}" type="slidenum">
              <a:rPr lang="fr-FR" smtClean="0"/>
              <a:t>77</a:t>
            </a:fld>
            <a:endParaRPr lang="fr-FR"/>
          </a:p>
        </p:txBody>
      </p:sp>
    </p:spTree>
    <p:extLst>
      <p:ext uri="{BB962C8B-B14F-4D97-AF65-F5344CB8AC3E}">
        <p14:creationId xmlns:p14="http://schemas.microsoft.com/office/powerpoint/2010/main" val="30018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226ECC-52CD-469E-9113-C16EAF799D9A}"/>
              </a:ext>
            </a:extLst>
          </p:cNvPr>
          <p:cNvSpPr>
            <a:spLocks noGrp="1"/>
          </p:cNvSpPr>
          <p:nvPr>
            <p:ph idx="1"/>
          </p:nvPr>
        </p:nvSpPr>
        <p:spPr>
          <a:xfrm>
            <a:off x="838200" y="572338"/>
            <a:ext cx="10515600" cy="5713324"/>
          </a:xfrm>
        </p:spPr>
        <p:txBody>
          <a:bodyPr/>
          <a:lstStyle/>
          <a:p>
            <a:pPr marL="0" indent="0" algn="just">
              <a:lnSpc>
                <a:spcPct val="150000"/>
              </a:lnSpc>
              <a:buNone/>
            </a:pPr>
            <a:r>
              <a:rPr lang="fr-FR" dirty="0">
                <a:solidFill>
                  <a:srgbClr val="FF0000"/>
                </a:solidFill>
              </a:rPr>
              <a:t>Les sucres simples</a:t>
            </a:r>
            <a:r>
              <a:rPr lang="fr-FR" dirty="0"/>
              <a:t>, glucose et fructose, sont présents dans de nombreux produits de panification, de biscuiterie, de confiserie ou à base de fruits.</a:t>
            </a:r>
          </a:p>
          <a:p>
            <a:pPr algn="just">
              <a:lnSpc>
                <a:spcPct val="150000"/>
              </a:lnSpc>
            </a:pPr>
            <a:r>
              <a:rPr lang="fr-FR" dirty="0"/>
              <a:t>Ces sucres réducteurs chauffés en présence d'acides aminés peuvent donner </a:t>
            </a:r>
            <a:r>
              <a:rPr lang="fr-FR" dirty="0">
                <a:solidFill>
                  <a:srgbClr val="FF0000"/>
                </a:solidFill>
              </a:rPr>
              <a:t>des réactions de Maillard </a:t>
            </a:r>
            <a:r>
              <a:rPr lang="fr-FR" dirty="0"/>
              <a:t>(brunissement non enzymatique) qui rendent ceux-ci inutilisables pour l'organisme. </a:t>
            </a:r>
          </a:p>
          <a:p>
            <a:pPr algn="just">
              <a:lnSpc>
                <a:spcPct val="150000"/>
              </a:lnSpc>
            </a:pPr>
            <a:endParaRPr lang="fr-FR" dirty="0"/>
          </a:p>
        </p:txBody>
      </p:sp>
      <p:sp>
        <p:nvSpPr>
          <p:cNvPr id="4" name="Espace réservé du numéro de diapositive 3">
            <a:extLst>
              <a:ext uri="{FF2B5EF4-FFF2-40B4-BE49-F238E27FC236}">
                <a16:creationId xmlns:a16="http://schemas.microsoft.com/office/drawing/2014/main" id="{11409D82-9E40-4AFD-B027-F6F465F82251}"/>
              </a:ext>
            </a:extLst>
          </p:cNvPr>
          <p:cNvSpPr>
            <a:spLocks noGrp="1"/>
          </p:cNvSpPr>
          <p:nvPr>
            <p:ph type="sldNum" sz="quarter" idx="12"/>
          </p:nvPr>
        </p:nvSpPr>
        <p:spPr/>
        <p:txBody>
          <a:bodyPr/>
          <a:lstStyle/>
          <a:p>
            <a:fld id="{166B5B94-2110-4248-B9AF-8BAB714E6DFE}" type="slidenum">
              <a:rPr lang="fr-FR" smtClean="0"/>
              <a:t>78</a:t>
            </a:fld>
            <a:endParaRPr lang="fr-FR"/>
          </a:p>
        </p:txBody>
      </p:sp>
    </p:spTree>
    <p:extLst>
      <p:ext uri="{BB962C8B-B14F-4D97-AF65-F5344CB8AC3E}">
        <p14:creationId xmlns:p14="http://schemas.microsoft.com/office/powerpoint/2010/main" val="266807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FD687C-F002-40A1-B9A1-BF28B4D864FA}"/>
              </a:ext>
            </a:extLst>
          </p:cNvPr>
          <p:cNvSpPr>
            <a:spLocks noGrp="1"/>
          </p:cNvSpPr>
          <p:nvPr>
            <p:ph idx="1"/>
          </p:nvPr>
        </p:nvSpPr>
        <p:spPr>
          <a:xfrm>
            <a:off x="838200" y="412124"/>
            <a:ext cx="10515600" cy="6104586"/>
          </a:xfrm>
        </p:spPr>
        <p:txBody>
          <a:bodyPr>
            <a:normAutofit fontScale="92500"/>
          </a:bodyPr>
          <a:lstStyle/>
          <a:p>
            <a:pPr marL="0" indent="0" algn="just">
              <a:lnSpc>
                <a:spcPct val="150000"/>
              </a:lnSpc>
              <a:buNone/>
            </a:pPr>
            <a:r>
              <a:rPr lang="fr-FR" dirty="0">
                <a:solidFill>
                  <a:srgbClr val="FF0000"/>
                </a:solidFill>
              </a:rPr>
              <a:t>L'élimination mécanique des celluloses</a:t>
            </a:r>
            <a:r>
              <a:rPr lang="fr-FR" dirty="0"/>
              <a:t> et </a:t>
            </a:r>
            <a:r>
              <a:rPr lang="fr-FR" dirty="0">
                <a:solidFill>
                  <a:srgbClr val="FF0000"/>
                </a:solidFill>
              </a:rPr>
              <a:t>autres composants de fibres alimentaires (hémicelluloses et lignines)</a:t>
            </a:r>
            <a:r>
              <a:rPr lang="fr-FR" dirty="0"/>
              <a:t> des produits végétaux (céréales, tubercules, fruits et légumes) peut se traduire par une augmentation de la digestibilité des autres nutriments et plus particulièrement des protéines, </a:t>
            </a:r>
            <a:r>
              <a:rPr lang="fr-FR" dirty="0">
                <a:solidFill>
                  <a:srgbClr val="FF0000"/>
                </a:solidFill>
              </a:rPr>
              <a:t>mais n'oublions pas que ces polymères jouent un rôle physiologique important en favorisant le transit intestinal</a:t>
            </a:r>
            <a:r>
              <a:rPr lang="fr-FR" dirty="0"/>
              <a:t>. </a:t>
            </a:r>
          </a:p>
          <a:p>
            <a:pPr algn="just">
              <a:lnSpc>
                <a:spcPct val="150000"/>
              </a:lnSpc>
            </a:pPr>
            <a:r>
              <a:rPr lang="fr-FR" dirty="0"/>
              <a:t>La cuisson permet de ramollir les fibres et facilite donc leur ingestion, mais elle ne permet pas leur solubilisation, ni leur hydrolyse au cours de la digestion.</a:t>
            </a:r>
          </a:p>
        </p:txBody>
      </p:sp>
      <p:sp>
        <p:nvSpPr>
          <p:cNvPr id="4" name="Espace réservé du numéro de diapositive 3">
            <a:extLst>
              <a:ext uri="{FF2B5EF4-FFF2-40B4-BE49-F238E27FC236}">
                <a16:creationId xmlns:a16="http://schemas.microsoft.com/office/drawing/2014/main" id="{FB663F9D-62FB-46D7-BCF8-AF76F319CAA7}"/>
              </a:ext>
            </a:extLst>
          </p:cNvPr>
          <p:cNvSpPr>
            <a:spLocks noGrp="1"/>
          </p:cNvSpPr>
          <p:nvPr>
            <p:ph type="sldNum" sz="quarter" idx="12"/>
          </p:nvPr>
        </p:nvSpPr>
        <p:spPr/>
        <p:txBody>
          <a:bodyPr/>
          <a:lstStyle/>
          <a:p>
            <a:fld id="{166B5B94-2110-4248-B9AF-8BAB714E6DFE}" type="slidenum">
              <a:rPr lang="fr-FR" smtClean="0"/>
              <a:t>79</a:t>
            </a:fld>
            <a:endParaRPr lang="fr-FR"/>
          </a:p>
        </p:txBody>
      </p:sp>
    </p:spTree>
    <p:extLst>
      <p:ext uri="{BB962C8B-B14F-4D97-AF65-F5344CB8AC3E}">
        <p14:creationId xmlns:p14="http://schemas.microsoft.com/office/powerpoint/2010/main" val="346504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D278F4A-F065-4AD6-A314-2457EDC4C0CE}"/>
              </a:ext>
            </a:extLst>
          </p:cNvPr>
          <p:cNvSpPr>
            <a:spLocks noGrp="1"/>
          </p:cNvSpPr>
          <p:nvPr>
            <p:ph idx="1"/>
          </p:nvPr>
        </p:nvSpPr>
        <p:spPr>
          <a:xfrm>
            <a:off x="838200" y="476518"/>
            <a:ext cx="10515600" cy="5700445"/>
          </a:xfrm>
        </p:spPr>
        <p:txBody>
          <a:bodyPr>
            <a:normAutofit lnSpcReduction="10000"/>
          </a:bodyPr>
          <a:lstStyle/>
          <a:p>
            <a:pPr algn="just">
              <a:lnSpc>
                <a:spcPct val="150000"/>
              </a:lnSpc>
            </a:pPr>
            <a:r>
              <a:rPr lang="fr-FR" dirty="0"/>
              <a:t>Les processus qui sont fortement influencés par la transition vers un état vitreux comprennent </a:t>
            </a:r>
            <a:r>
              <a:rPr lang="fr-FR" dirty="0">
                <a:solidFill>
                  <a:srgbClr val="00B0F0"/>
                </a:solidFill>
              </a:rPr>
              <a:t>la rétention d'arôme</a:t>
            </a:r>
            <a:r>
              <a:rPr lang="fr-FR" dirty="0"/>
              <a:t>, </a:t>
            </a:r>
            <a:r>
              <a:rPr lang="fr-FR" dirty="0">
                <a:solidFill>
                  <a:srgbClr val="00B0F0"/>
                </a:solidFill>
              </a:rPr>
              <a:t>la cristallisation</a:t>
            </a:r>
            <a:r>
              <a:rPr lang="fr-FR" dirty="0"/>
              <a:t>, </a:t>
            </a:r>
            <a:r>
              <a:rPr lang="fr-FR" dirty="0">
                <a:solidFill>
                  <a:srgbClr val="00B0F0"/>
                </a:solidFill>
              </a:rPr>
              <a:t>l'activité enzymatique</a:t>
            </a:r>
            <a:r>
              <a:rPr lang="fr-FR" dirty="0"/>
              <a:t>, </a:t>
            </a:r>
            <a:r>
              <a:rPr lang="fr-FR" dirty="0">
                <a:solidFill>
                  <a:srgbClr val="00B0F0"/>
                </a:solidFill>
              </a:rPr>
              <a:t>l'activité microbienne</a:t>
            </a:r>
            <a:r>
              <a:rPr lang="fr-FR" dirty="0"/>
              <a:t>, </a:t>
            </a:r>
            <a:r>
              <a:rPr lang="fr-FR" dirty="0">
                <a:solidFill>
                  <a:srgbClr val="00B0F0"/>
                </a:solidFill>
              </a:rPr>
              <a:t>le brunissement non enzymatique</a:t>
            </a:r>
            <a:r>
              <a:rPr lang="fr-FR" dirty="0"/>
              <a:t>, </a:t>
            </a:r>
            <a:r>
              <a:rPr lang="fr-FR" dirty="0">
                <a:solidFill>
                  <a:srgbClr val="00B0F0"/>
                </a:solidFill>
              </a:rPr>
              <a:t>l'oxydation</a:t>
            </a:r>
            <a:r>
              <a:rPr lang="fr-FR" dirty="0"/>
              <a:t>, </a:t>
            </a:r>
            <a:r>
              <a:rPr lang="fr-FR" dirty="0">
                <a:solidFill>
                  <a:srgbClr val="00B0F0"/>
                </a:solidFill>
              </a:rPr>
              <a:t>l'agglomération et la prise en masse.</a:t>
            </a:r>
          </a:p>
          <a:p>
            <a:pPr marL="0" indent="0" algn="just">
              <a:lnSpc>
                <a:spcPct val="150000"/>
              </a:lnSpc>
              <a:buNone/>
            </a:pPr>
            <a:r>
              <a:rPr lang="fr-FR" dirty="0">
                <a:solidFill>
                  <a:srgbClr val="00B0F0"/>
                </a:solidFill>
              </a:rPr>
              <a:t>1.1.1. La densité:</a:t>
            </a:r>
          </a:p>
          <a:p>
            <a:pPr marL="0" indent="0" algn="just">
              <a:lnSpc>
                <a:spcPct val="150000"/>
              </a:lnSpc>
              <a:buNone/>
            </a:pPr>
            <a:r>
              <a:rPr lang="fr-FR" dirty="0">
                <a:solidFill>
                  <a:srgbClr val="00B0F0"/>
                </a:solidFill>
              </a:rPr>
              <a:t> </a:t>
            </a:r>
            <a:r>
              <a:rPr lang="fr-FR" dirty="0"/>
              <a:t>La connaissance de la densité des aliments est importante dans les processus de séparation, et les différences de densité peuvent avoir des effets importants sur le fonctionnement de l'équipement de réduction de taille et de mélange.</a:t>
            </a:r>
          </a:p>
        </p:txBody>
      </p:sp>
      <p:sp>
        <p:nvSpPr>
          <p:cNvPr id="4" name="Espace réservé du numéro de diapositive 3">
            <a:extLst>
              <a:ext uri="{FF2B5EF4-FFF2-40B4-BE49-F238E27FC236}">
                <a16:creationId xmlns:a16="http://schemas.microsoft.com/office/drawing/2014/main" id="{B08B6FD9-21B5-4EFE-ADF4-B0A23D606720}"/>
              </a:ext>
            </a:extLst>
          </p:cNvPr>
          <p:cNvSpPr>
            <a:spLocks noGrp="1"/>
          </p:cNvSpPr>
          <p:nvPr>
            <p:ph type="sldNum" sz="quarter" idx="12"/>
          </p:nvPr>
        </p:nvSpPr>
        <p:spPr/>
        <p:txBody>
          <a:bodyPr/>
          <a:lstStyle/>
          <a:p>
            <a:fld id="{166B5B94-2110-4248-B9AF-8BAB714E6DFE}" type="slidenum">
              <a:rPr lang="fr-FR" smtClean="0"/>
              <a:t>8</a:t>
            </a:fld>
            <a:endParaRPr lang="fr-FR"/>
          </a:p>
        </p:txBody>
      </p:sp>
    </p:spTree>
    <p:extLst>
      <p:ext uri="{BB962C8B-B14F-4D97-AF65-F5344CB8AC3E}">
        <p14:creationId xmlns:p14="http://schemas.microsoft.com/office/powerpoint/2010/main" val="290149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12EFBB-B0F6-4BB9-BBC9-063EEAAA5FD8}"/>
              </a:ext>
            </a:extLst>
          </p:cNvPr>
          <p:cNvSpPr>
            <a:spLocks noGrp="1"/>
          </p:cNvSpPr>
          <p:nvPr>
            <p:ph idx="1"/>
          </p:nvPr>
        </p:nvSpPr>
        <p:spPr>
          <a:xfrm>
            <a:off x="838200" y="373487"/>
            <a:ext cx="10515600" cy="6194738"/>
          </a:xfrm>
        </p:spPr>
        <p:txBody>
          <a:bodyPr>
            <a:normAutofit/>
          </a:bodyPr>
          <a:lstStyle/>
          <a:p>
            <a:pPr marL="0" indent="0" algn="just">
              <a:lnSpc>
                <a:spcPct val="150000"/>
              </a:lnSpc>
              <a:buNone/>
            </a:pPr>
            <a:r>
              <a:rPr lang="fr-FR" b="1" i="1" dirty="0">
                <a:solidFill>
                  <a:srgbClr val="00B0F0"/>
                </a:solidFill>
              </a:rPr>
              <a:t>3-2-Incidence des traitements domestiques ou industriels sur les protides</a:t>
            </a:r>
          </a:p>
          <a:p>
            <a:pPr algn="just">
              <a:lnSpc>
                <a:spcPct val="150000"/>
              </a:lnSpc>
            </a:pPr>
            <a:r>
              <a:rPr lang="fr-FR" dirty="0"/>
              <a:t>La cuisson d'aliments riches en protéines conduit à leur dénaturation, c'est-à-dire à des modifications de la forme des molécules protéiques (la structure secondaire et tertiaire des protéines), qui n'affectent pas la chaîne d'acides aminés elle-même (la structure primaire). </a:t>
            </a:r>
          </a:p>
          <a:p>
            <a:pPr algn="just">
              <a:lnSpc>
                <a:spcPct val="150000"/>
              </a:lnSpc>
            </a:pPr>
            <a:r>
              <a:rPr lang="fr-FR" dirty="0"/>
              <a:t>Cette dénaturation conduit à l'arrêt de l'activité biologique de la protéine et améliore sa valeur nutritionnelle de plusieurs façons.</a:t>
            </a:r>
          </a:p>
        </p:txBody>
      </p:sp>
      <p:sp>
        <p:nvSpPr>
          <p:cNvPr id="4" name="Espace réservé du numéro de diapositive 3">
            <a:extLst>
              <a:ext uri="{FF2B5EF4-FFF2-40B4-BE49-F238E27FC236}">
                <a16:creationId xmlns:a16="http://schemas.microsoft.com/office/drawing/2014/main" id="{C23922E1-6FBE-4270-88DB-DC023191FF7A}"/>
              </a:ext>
            </a:extLst>
          </p:cNvPr>
          <p:cNvSpPr>
            <a:spLocks noGrp="1"/>
          </p:cNvSpPr>
          <p:nvPr>
            <p:ph type="sldNum" sz="quarter" idx="12"/>
          </p:nvPr>
        </p:nvSpPr>
        <p:spPr/>
        <p:txBody>
          <a:bodyPr/>
          <a:lstStyle/>
          <a:p>
            <a:fld id="{166B5B94-2110-4248-B9AF-8BAB714E6DFE}" type="slidenum">
              <a:rPr lang="fr-FR" smtClean="0"/>
              <a:t>80</a:t>
            </a:fld>
            <a:endParaRPr lang="fr-FR"/>
          </a:p>
        </p:txBody>
      </p:sp>
    </p:spTree>
    <p:extLst>
      <p:ext uri="{BB962C8B-B14F-4D97-AF65-F5344CB8AC3E}">
        <p14:creationId xmlns:p14="http://schemas.microsoft.com/office/powerpoint/2010/main" val="18658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8B6C10B-C80A-45C1-A635-9651FD4D25C2}"/>
              </a:ext>
            </a:extLst>
          </p:cNvPr>
          <p:cNvSpPr>
            <a:spLocks noGrp="1"/>
          </p:cNvSpPr>
          <p:nvPr>
            <p:ph idx="1"/>
          </p:nvPr>
        </p:nvSpPr>
        <p:spPr>
          <a:xfrm>
            <a:off x="838200" y="450761"/>
            <a:ext cx="10515600" cy="5726202"/>
          </a:xfrm>
        </p:spPr>
        <p:txBody>
          <a:bodyPr/>
          <a:lstStyle/>
          <a:p>
            <a:pPr algn="just">
              <a:lnSpc>
                <a:spcPct val="150000"/>
              </a:lnSpc>
            </a:pPr>
            <a:r>
              <a:rPr lang="fr-FR" dirty="0"/>
              <a:t>D’abord on peut citer l’augmentation de la digestibilité du collagène (viandes à cuisson longue) et de l’ovalbumine (blanc d’œuf). </a:t>
            </a:r>
          </a:p>
          <a:p>
            <a:pPr algn="just">
              <a:lnSpc>
                <a:spcPct val="150000"/>
              </a:lnSpc>
            </a:pPr>
            <a:r>
              <a:rPr lang="fr-FR" dirty="0"/>
              <a:t>Ensuite, l’inactivation des protéines </a:t>
            </a:r>
            <a:r>
              <a:rPr lang="fr-FR" dirty="0" err="1"/>
              <a:t>antinutritionnelles</a:t>
            </a:r>
            <a:r>
              <a:rPr lang="fr-FR" dirty="0"/>
              <a:t> de certaines légumineuses (soja, arachide, haricots, etc.) : </a:t>
            </a:r>
            <a:r>
              <a:rPr lang="fr-FR" dirty="0">
                <a:solidFill>
                  <a:srgbClr val="FF0000"/>
                </a:solidFill>
              </a:rPr>
              <a:t>les </a:t>
            </a:r>
            <a:r>
              <a:rPr lang="fr-FR" dirty="0" err="1">
                <a:solidFill>
                  <a:srgbClr val="FF0000"/>
                </a:solidFill>
              </a:rPr>
              <a:t>phytohémagglutinines</a:t>
            </a:r>
            <a:r>
              <a:rPr lang="fr-FR" dirty="0"/>
              <a:t>. </a:t>
            </a:r>
          </a:p>
          <a:p>
            <a:pPr algn="just">
              <a:lnSpc>
                <a:spcPct val="150000"/>
              </a:lnSpc>
            </a:pPr>
            <a:r>
              <a:rPr lang="fr-FR" dirty="0"/>
              <a:t>En dernier, l’inactivation d'une autre catégorie de protéines, les enzymes, qui ont de nombreux effets défavorables sur les nutriments (lipases, protéases, </a:t>
            </a:r>
            <a:r>
              <a:rPr lang="fr-FR" dirty="0" err="1"/>
              <a:t>etc</a:t>
            </a:r>
            <a:r>
              <a:rPr lang="fr-FR" dirty="0"/>
              <a:t>).</a:t>
            </a:r>
          </a:p>
        </p:txBody>
      </p:sp>
      <p:sp>
        <p:nvSpPr>
          <p:cNvPr id="4" name="Espace réservé du numéro de diapositive 3">
            <a:extLst>
              <a:ext uri="{FF2B5EF4-FFF2-40B4-BE49-F238E27FC236}">
                <a16:creationId xmlns:a16="http://schemas.microsoft.com/office/drawing/2014/main" id="{8E41C0B4-A6CD-4E4A-9C75-42CD31C38821}"/>
              </a:ext>
            </a:extLst>
          </p:cNvPr>
          <p:cNvSpPr>
            <a:spLocks noGrp="1"/>
          </p:cNvSpPr>
          <p:nvPr>
            <p:ph type="sldNum" sz="quarter" idx="12"/>
          </p:nvPr>
        </p:nvSpPr>
        <p:spPr/>
        <p:txBody>
          <a:bodyPr/>
          <a:lstStyle/>
          <a:p>
            <a:fld id="{166B5B94-2110-4248-B9AF-8BAB714E6DFE}" type="slidenum">
              <a:rPr lang="fr-FR" smtClean="0"/>
              <a:t>81</a:t>
            </a:fld>
            <a:endParaRPr lang="fr-FR"/>
          </a:p>
        </p:txBody>
      </p:sp>
    </p:spTree>
    <p:extLst>
      <p:ext uri="{BB962C8B-B14F-4D97-AF65-F5344CB8AC3E}">
        <p14:creationId xmlns:p14="http://schemas.microsoft.com/office/powerpoint/2010/main" val="145220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8B6C10B-C80A-45C1-A635-9651FD4D25C2}"/>
              </a:ext>
            </a:extLst>
          </p:cNvPr>
          <p:cNvSpPr>
            <a:spLocks noGrp="1"/>
          </p:cNvSpPr>
          <p:nvPr>
            <p:ph idx="1"/>
          </p:nvPr>
        </p:nvSpPr>
        <p:spPr>
          <a:xfrm>
            <a:off x="838200" y="489397"/>
            <a:ext cx="10515600" cy="6104585"/>
          </a:xfrm>
        </p:spPr>
        <p:txBody>
          <a:bodyPr>
            <a:normAutofit fontScale="92500" lnSpcReduction="10000"/>
          </a:bodyPr>
          <a:lstStyle/>
          <a:p>
            <a:pPr algn="just">
              <a:lnSpc>
                <a:spcPct val="150000"/>
              </a:lnSpc>
            </a:pPr>
            <a:r>
              <a:rPr lang="fr-FR" dirty="0"/>
              <a:t>Le chauffage d'un aliment protéique en présence de sucres réducteurs comme le glucose, le lactose ou le fructose conduit au brunissement de cet aliment par </a:t>
            </a:r>
            <a:r>
              <a:rPr lang="fr-FR" dirty="0">
                <a:solidFill>
                  <a:srgbClr val="FF0000"/>
                </a:solidFill>
              </a:rPr>
              <a:t>les réactions dites de Maillard</a:t>
            </a:r>
            <a:r>
              <a:rPr lang="fr-FR" dirty="0"/>
              <a:t>.</a:t>
            </a:r>
          </a:p>
          <a:p>
            <a:pPr algn="just">
              <a:lnSpc>
                <a:spcPct val="150000"/>
              </a:lnSpc>
            </a:pPr>
            <a:r>
              <a:rPr lang="fr-FR" dirty="0"/>
              <a:t>Leurs conséquences nutritionnelles sont nombreuses : </a:t>
            </a:r>
          </a:p>
          <a:p>
            <a:pPr lvl="1" algn="just">
              <a:lnSpc>
                <a:spcPct val="150000"/>
              </a:lnSpc>
              <a:buFont typeface="Wingdings" panose="05000000000000000000" pitchFamily="2" charset="2"/>
              <a:buChar char="ü"/>
            </a:pPr>
            <a:r>
              <a:rPr lang="fr-FR" sz="2800" dirty="0">
                <a:solidFill>
                  <a:srgbClr val="FF0000"/>
                </a:solidFill>
              </a:rPr>
              <a:t>perte de disponibilité de la lysine, </a:t>
            </a:r>
          </a:p>
          <a:p>
            <a:pPr lvl="1" algn="just">
              <a:lnSpc>
                <a:spcPct val="150000"/>
              </a:lnSpc>
              <a:buFont typeface="Wingdings" panose="05000000000000000000" pitchFamily="2" charset="2"/>
              <a:buChar char="ü"/>
            </a:pPr>
            <a:r>
              <a:rPr lang="fr-FR" sz="2800" dirty="0">
                <a:solidFill>
                  <a:srgbClr val="FF0000"/>
                </a:solidFill>
              </a:rPr>
              <a:t>apparition de composés antinutritionnels, </a:t>
            </a:r>
          </a:p>
          <a:p>
            <a:pPr lvl="1" algn="just">
              <a:lnSpc>
                <a:spcPct val="150000"/>
              </a:lnSpc>
              <a:buFont typeface="Wingdings" panose="05000000000000000000" pitchFamily="2" charset="2"/>
              <a:buChar char="ü"/>
            </a:pPr>
            <a:r>
              <a:rPr lang="fr-FR" sz="2800" dirty="0">
                <a:solidFill>
                  <a:srgbClr val="FF0000"/>
                </a:solidFill>
              </a:rPr>
              <a:t>mais des substances antioxydantes sont également formées.</a:t>
            </a:r>
          </a:p>
          <a:p>
            <a:pPr marL="457200" lvl="1" indent="-457200" algn="just">
              <a:lnSpc>
                <a:spcPct val="150000"/>
              </a:lnSpc>
            </a:pPr>
            <a:r>
              <a:rPr lang="fr-FR" sz="2800" dirty="0"/>
              <a:t>Elles provoquent aussi des modifications de goût et de couleur appréciées et même recherchées pour un grand nombre de produits (biscuits, viande rôtie, etc.). </a:t>
            </a:r>
          </a:p>
        </p:txBody>
      </p:sp>
      <p:sp>
        <p:nvSpPr>
          <p:cNvPr id="4" name="Espace réservé du numéro de diapositive 3">
            <a:extLst>
              <a:ext uri="{FF2B5EF4-FFF2-40B4-BE49-F238E27FC236}">
                <a16:creationId xmlns:a16="http://schemas.microsoft.com/office/drawing/2014/main" id="{8E41C0B4-A6CD-4E4A-9C75-42CD31C38821}"/>
              </a:ext>
            </a:extLst>
          </p:cNvPr>
          <p:cNvSpPr>
            <a:spLocks noGrp="1"/>
          </p:cNvSpPr>
          <p:nvPr>
            <p:ph type="sldNum" sz="quarter" idx="12"/>
          </p:nvPr>
        </p:nvSpPr>
        <p:spPr/>
        <p:txBody>
          <a:bodyPr/>
          <a:lstStyle/>
          <a:p>
            <a:fld id="{166B5B94-2110-4248-B9AF-8BAB714E6DFE}" type="slidenum">
              <a:rPr lang="fr-FR" smtClean="0"/>
              <a:t>82</a:t>
            </a:fld>
            <a:endParaRPr lang="fr-FR"/>
          </a:p>
        </p:txBody>
      </p:sp>
    </p:spTree>
    <p:extLst>
      <p:ext uri="{BB962C8B-B14F-4D97-AF65-F5344CB8AC3E}">
        <p14:creationId xmlns:p14="http://schemas.microsoft.com/office/powerpoint/2010/main" val="141914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EA361-F4E5-4209-8735-B9F891FCC525}"/>
              </a:ext>
            </a:extLst>
          </p:cNvPr>
          <p:cNvSpPr>
            <a:spLocks noGrp="1"/>
          </p:cNvSpPr>
          <p:nvPr>
            <p:ph type="title"/>
          </p:nvPr>
        </p:nvSpPr>
        <p:spPr/>
        <p:txBody>
          <a:bodyPr>
            <a:normAutofit fontScale="90000"/>
          </a:bodyPr>
          <a:lstStyle/>
          <a:p>
            <a:pPr algn="ctr"/>
            <a:r>
              <a:rPr lang="fr-FR" dirty="0"/>
              <a:t> </a:t>
            </a:r>
            <a:br>
              <a:rPr lang="fr-FR" dirty="0"/>
            </a:br>
            <a:r>
              <a:rPr lang="fr-FR" sz="3600" b="1" i="1" dirty="0">
                <a:solidFill>
                  <a:srgbClr val="00B0F0"/>
                </a:solidFill>
              </a:rPr>
              <a:t>3-3-Incidence des traitements domestiques ou industriels sur les lipides</a:t>
            </a:r>
            <a:br>
              <a:rPr lang="fr-FR" sz="3600" b="1" i="1" dirty="0">
                <a:solidFill>
                  <a:srgbClr val="00B0F0"/>
                </a:solidFill>
              </a:rPr>
            </a:br>
            <a:endParaRPr lang="fr-FR" b="1" i="1" dirty="0">
              <a:solidFill>
                <a:srgbClr val="00B0F0"/>
              </a:solidFill>
            </a:endParaRPr>
          </a:p>
        </p:txBody>
      </p:sp>
      <p:sp>
        <p:nvSpPr>
          <p:cNvPr id="3" name="Espace réservé du contenu 2">
            <a:extLst>
              <a:ext uri="{FF2B5EF4-FFF2-40B4-BE49-F238E27FC236}">
                <a16:creationId xmlns:a16="http://schemas.microsoft.com/office/drawing/2014/main" id="{A7D66B66-A1E4-4B6F-AA9C-E402827FD500}"/>
              </a:ext>
            </a:extLst>
          </p:cNvPr>
          <p:cNvSpPr>
            <a:spLocks noGrp="1"/>
          </p:cNvSpPr>
          <p:nvPr>
            <p:ph idx="1"/>
          </p:nvPr>
        </p:nvSpPr>
        <p:spPr>
          <a:xfrm>
            <a:off x="838200" y="1864262"/>
            <a:ext cx="10515600" cy="4351338"/>
          </a:xfrm>
        </p:spPr>
        <p:txBody>
          <a:bodyPr/>
          <a:lstStyle/>
          <a:p>
            <a:pPr algn="just">
              <a:lnSpc>
                <a:spcPct val="150000"/>
              </a:lnSpc>
            </a:pPr>
            <a:r>
              <a:rPr lang="fr-FR" dirty="0"/>
              <a:t>Les lipides peuvent subir au cours des traitements technologiques, des préparations culinaires ou de l'entreposage, de nombreuses modifications qui affectent leur valeur nutritionnelle. </a:t>
            </a:r>
          </a:p>
          <a:p>
            <a:pPr algn="just">
              <a:lnSpc>
                <a:spcPct val="150000"/>
              </a:lnSpc>
            </a:pPr>
            <a:r>
              <a:rPr lang="fr-FR" dirty="0"/>
              <a:t>Pour l'essentiel, ces modifications se produisent sur les doubles liaisons d'acides gras insaturés et provoquent ainsi des pertes  d'acides gras indispensables.</a:t>
            </a:r>
          </a:p>
        </p:txBody>
      </p:sp>
      <p:sp>
        <p:nvSpPr>
          <p:cNvPr id="4" name="Espace réservé du numéro de diapositive 3">
            <a:extLst>
              <a:ext uri="{FF2B5EF4-FFF2-40B4-BE49-F238E27FC236}">
                <a16:creationId xmlns:a16="http://schemas.microsoft.com/office/drawing/2014/main" id="{B2065037-2E44-4A8B-86E8-95326C8482AC}"/>
              </a:ext>
            </a:extLst>
          </p:cNvPr>
          <p:cNvSpPr>
            <a:spLocks noGrp="1"/>
          </p:cNvSpPr>
          <p:nvPr>
            <p:ph type="sldNum" sz="quarter" idx="12"/>
          </p:nvPr>
        </p:nvSpPr>
        <p:spPr/>
        <p:txBody>
          <a:bodyPr/>
          <a:lstStyle/>
          <a:p>
            <a:fld id="{166B5B94-2110-4248-B9AF-8BAB714E6DFE}" type="slidenum">
              <a:rPr lang="fr-FR" smtClean="0"/>
              <a:t>83</a:t>
            </a:fld>
            <a:endParaRPr lang="fr-FR"/>
          </a:p>
        </p:txBody>
      </p:sp>
    </p:spTree>
    <p:extLst>
      <p:ext uri="{BB962C8B-B14F-4D97-AF65-F5344CB8AC3E}">
        <p14:creationId xmlns:p14="http://schemas.microsoft.com/office/powerpoint/2010/main" val="36211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C9A738B-07A2-4258-A27D-CBAEA4E04B9E}"/>
              </a:ext>
            </a:extLst>
          </p:cNvPr>
          <p:cNvSpPr>
            <a:spLocks noGrp="1"/>
          </p:cNvSpPr>
          <p:nvPr>
            <p:ph idx="1"/>
          </p:nvPr>
        </p:nvSpPr>
        <p:spPr>
          <a:xfrm>
            <a:off x="838200" y="514383"/>
            <a:ext cx="10515600" cy="5829233"/>
          </a:xfrm>
        </p:spPr>
        <p:txBody>
          <a:bodyPr/>
          <a:lstStyle/>
          <a:p>
            <a:pPr algn="just">
              <a:lnSpc>
                <a:spcPct val="150000"/>
              </a:lnSpc>
            </a:pPr>
            <a:r>
              <a:rPr lang="fr-FR" dirty="0"/>
              <a:t>Les principaux phénomènes qui affectent la valeur nutritionnelle des lipides sont </a:t>
            </a:r>
            <a:r>
              <a:rPr lang="fr-FR" dirty="0">
                <a:solidFill>
                  <a:srgbClr val="00B0F0"/>
                </a:solidFill>
              </a:rPr>
              <a:t>l’oxydation</a:t>
            </a:r>
            <a:r>
              <a:rPr lang="fr-FR" dirty="0"/>
              <a:t>, </a:t>
            </a:r>
            <a:r>
              <a:rPr lang="fr-FR" dirty="0">
                <a:solidFill>
                  <a:srgbClr val="00B0F0"/>
                </a:solidFill>
              </a:rPr>
              <a:t>l’hydrolyse (ou lipolyse) </a:t>
            </a:r>
            <a:r>
              <a:rPr lang="fr-FR" dirty="0"/>
              <a:t>et </a:t>
            </a:r>
            <a:r>
              <a:rPr lang="fr-FR" dirty="0">
                <a:solidFill>
                  <a:srgbClr val="00B0F0"/>
                </a:solidFill>
              </a:rPr>
              <a:t>la décomposition par la chaleur </a:t>
            </a:r>
            <a:r>
              <a:rPr lang="fr-FR" dirty="0"/>
              <a:t>.</a:t>
            </a:r>
          </a:p>
          <a:p>
            <a:pPr algn="just">
              <a:lnSpc>
                <a:spcPct val="150000"/>
              </a:lnSpc>
            </a:pPr>
            <a:r>
              <a:rPr lang="fr-FR" dirty="0"/>
              <a:t>L’oxydation des lipides, c’est-à-dire </a:t>
            </a:r>
            <a:r>
              <a:rPr lang="fr-FR" dirty="0">
                <a:solidFill>
                  <a:srgbClr val="00B0F0"/>
                </a:solidFill>
              </a:rPr>
              <a:t>le rancissement</a:t>
            </a:r>
            <a:r>
              <a:rPr lang="fr-FR" dirty="0"/>
              <a:t>, est un phénomène qui se produit spontanément quand le lipide est au contact de l’air. </a:t>
            </a:r>
          </a:p>
          <a:p>
            <a:pPr algn="just">
              <a:lnSpc>
                <a:spcPct val="150000"/>
              </a:lnSpc>
            </a:pPr>
            <a:r>
              <a:rPr lang="fr-FR" dirty="0"/>
              <a:t>Le rancissement est rapide et important pour les lipides riches en acides gras insaturés. </a:t>
            </a:r>
          </a:p>
        </p:txBody>
      </p:sp>
      <p:sp>
        <p:nvSpPr>
          <p:cNvPr id="4" name="Espace réservé du numéro de diapositive 3">
            <a:extLst>
              <a:ext uri="{FF2B5EF4-FFF2-40B4-BE49-F238E27FC236}">
                <a16:creationId xmlns:a16="http://schemas.microsoft.com/office/drawing/2014/main" id="{982B61F0-096A-4B29-98CC-87534ED53ABB}"/>
              </a:ext>
            </a:extLst>
          </p:cNvPr>
          <p:cNvSpPr>
            <a:spLocks noGrp="1"/>
          </p:cNvSpPr>
          <p:nvPr>
            <p:ph type="sldNum" sz="quarter" idx="12"/>
          </p:nvPr>
        </p:nvSpPr>
        <p:spPr/>
        <p:txBody>
          <a:bodyPr/>
          <a:lstStyle/>
          <a:p>
            <a:fld id="{166B5B94-2110-4248-B9AF-8BAB714E6DFE}" type="slidenum">
              <a:rPr lang="fr-FR" smtClean="0"/>
              <a:t>84</a:t>
            </a:fld>
            <a:endParaRPr lang="fr-FR"/>
          </a:p>
        </p:txBody>
      </p:sp>
    </p:spTree>
    <p:extLst>
      <p:ext uri="{BB962C8B-B14F-4D97-AF65-F5344CB8AC3E}">
        <p14:creationId xmlns:p14="http://schemas.microsoft.com/office/powerpoint/2010/main" val="26061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C2FEC7-C383-4646-9BE5-6E3DBA2F9027}"/>
              </a:ext>
            </a:extLst>
          </p:cNvPr>
          <p:cNvSpPr>
            <a:spLocks noGrp="1"/>
          </p:cNvSpPr>
          <p:nvPr>
            <p:ph idx="1"/>
          </p:nvPr>
        </p:nvSpPr>
        <p:spPr>
          <a:xfrm>
            <a:off x="838200" y="334850"/>
            <a:ext cx="10515600" cy="6272011"/>
          </a:xfrm>
        </p:spPr>
        <p:txBody>
          <a:bodyPr>
            <a:normAutofit fontScale="92500"/>
          </a:bodyPr>
          <a:lstStyle/>
          <a:p>
            <a:pPr algn="just">
              <a:lnSpc>
                <a:spcPct val="150000"/>
              </a:lnSpc>
            </a:pPr>
            <a:r>
              <a:rPr lang="fr-FR" dirty="0"/>
              <a:t>Il se produit au cours du stockage à température ambiante ou en réfrigération et même sur les produits congelés. </a:t>
            </a:r>
          </a:p>
          <a:p>
            <a:pPr algn="just">
              <a:lnSpc>
                <a:spcPct val="150000"/>
              </a:lnSpc>
            </a:pPr>
            <a:r>
              <a:rPr lang="fr-FR" dirty="0"/>
              <a:t>L’oxydation peut être limitée en protégeant le produit d’un contact avec l’air. </a:t>
            </a:r>
          </a:p>
          <a:p>
            <a:pPr algn="just">
              <a:lnSpc>
                <a:spcPct val="150000"/>
              </a:lnSpc>
            </a:pPr>
            <a:r>
              <a:rPr lang="fr-FR" dirty="0">
                <a:solidFill>
                  <a:srgbClr val="00B0F0"/>
                </a:solidFill>
              </a:rPr>
              <a:t>L’addition d’agents anti-oxydants </a:t>
            </a:r>
            <a:r>
              <a:rPr lang="fr-FR" dirty="0"/>
              <a:t>est souvent utilisée pour limiter les risques de rancissement. </a:t>
            </a:r>
          </a:p>
          <a:p>
            <a:pPr algn="just">
              <a:lnSpc>
                <a:spcPct val="150000"/>
              </a:lnSpc>
            </a:pPr>
            <a:r>
              <a:rPr lang="fr-FR" dirty="0"/>
              <a:t>Pour éviter ces phénomènes d’hydrolyse et d’oxydation, il convient d’abord de n’utiliser en friture que des huiles très stables à la chaleur (comme l’huile d’arachide), de ne pas dépasser 180 °C, de limiter le temps de</a:t>
            </a:r>
          </a:p>
        </p:txBody>
      </p:sp>
      <p:sp>
        <p:nvSpPr>
          <p:cNvPr id="4" name="Espace réservé du numéro de diapositive 3">
            <a:extLst>
              <a:ext uri="{FF2B5EF4-FFF2-40B4-BE49-F238E27FC236}">
                <a16:creationId xmlns:a16="http://schemas.microsoft.com/office/drawing/2014/main" id="{E86FCC9D-2C4D-4639-93D1-04FAC383CDEF}"/>
              </a:ext>
            </a:extLst>
          </p:cNvPr>
          <p:cNvSpPr>
            <a:spLocks noGrp="1"/>
          </p:cNvSpPr>
          <p:nvPr>
            <p:ph type="sldNum" sz="quarter" idx="12"/>
          </p:nvPr>
        </p:nvSpPr>
        <p:spPr/>
        <p:txBody>
          <a:bodyPr/>
          <a:lstStyle/>
          <a:p>
            <a:fld id="{166B5B94-2110-4248-B9AF-8BAB714E6DFE}" type="slidenum">
              <a:rPr lang="fr-FR" smtClean="0"/>
              <a:t>85</a:t>
            </a:fld>
            <a:endParaRPr lang="fr-FR"/>
          </a:p>
        </p:txBody>
      </p:sp>
    </p:spTree>
    <p:extLst>
      <p:ext uri="{BB962C8B-B14F-4D97-AF65-F5344CB8AC3E}">
        <p14:creationId xmlns:p14="http://schemas.microsoft.com/office/powerpoint/2010/main" val="420847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DE467F4-2CDF-49E1-9412-3886F2F1CC6B}"/>
              </a:ext>
            </a:extLst>
          </p:cNvPr>
          <p:cNvSpPr>
            <a:spLocks noGrp="1"/>
          </p:cNvSpPr>
          <p:nvPr>
            <p:ph idx="1"/>
          </p:nvPr>
        </p:nvSpPr>
        <p:spPr>
          <a:xfrm>
            <a:off x="838200" y="502276"/>
            <a:ext cx="10515600" cy="5674687"/>
          </a:xfrm>
        </p:spPr>
        <p:txBody>
          <a:bodyPr/>
          <a:lstStyle/>
          <a:p>
            <a:pPr marL="0" indent="0" algn="just">
              <a:lnSpc>
                <a:spcPct val="150000"/>
              </a:lnSpc>
              <a:buNone/>
            </a:pPr>
            <a:r>
              <a:rPr lang="fr-FR" dirty="0"/>
              <a:t>chauffe et surtout le nombre de réutilisations de l’huile de friture.</a:t>
            </a:r>
          </a:p>
          <a:p>
            <a:pPr algn="just">
              <a:lnSpc>
                <a:spcPct val="150000"/>
              </a:lnSpc>
            </a:pPr>
            <a:r>
              <a:rPr lang="fr-FR" dirty="0"/>
              <a:t>Sinon, on risque d’éliminer les acides gras essentiels et une accumulation des composés toxiques dans l’huile de friture.</a:t>
            </a:r>
          </a:p>
          <a:p>
            <a:pPr marL="0" indent="0" algn="just">
              <a:lnSpc>
                <a:spcPct val="150000"/>
              </a:lnSpc>
              <a:buNone/>
            </a:pPr>
            <a:r>
              <a:rPr lang="fr-FR" b="1" i="1" dirty="0">
                <a:solidFill>
                  <a:srgbClr val="00B0F0"/>
                </a:solidFill>
              </a:rPr>
              <a:t>3-4- Incidence des traitements domestiques ou industriels sur les minéraux</a:t>
            </a:r>
          </a:p>
          <a:p>
            <a:pPr algn="just">
              <a:lnSpc>
                <a:spcPct val="150000"/>
              </a:lnSpc>
            </a:pPr>
            <a:r>
              <a:rPr lang="fr-FR" dirty="0"/>
              <a:t>Des pertes en éléments et sels minéraux sont susceptibles de se produire dans nos aliments d'une part par élimination mécanique de certaines parties de l'aliment (parage des fruits, blutage des céréales)</a:t>
            </a:r>
          </a:p>
        </p:txBody>
      </p:sp>
      <p:sp>
        <p:nvSpPr>
          <p:cNvPr id="4" name="Espace réservé du numéro de diapositive 3">
            <a:extLst>
              <a:ext uri="{FF2B5EF4-FFF2-40B4-BE49-F238E27FC236}">
                <a16:creationId xmlns:a16="http://schemas.microsoft.com/office/drawing/2014/main" id="{8687456D-E8E8-4BB5-BF40-58D499B41F06}"/>
              </a:ext>
            </a:extLst>
          </p:cNvPr>
          <p:cNvSpPr>
            <a:spLocks noGrp="1"/>
          </p:cNvSpPr>
          <p:nvPr>
            <p:ph type="sldNum" sz="quarter" idx="12"/>
          </p:nvPr>
        </p:nvSpPr>
        <p:spPr/>
        <p:txBody>
          <a:bodyPr/>
          <a:lstStyle/>
          <a:p>
            <a:fld id="{166B5B94-2110-4248-B9AF-8BAB714E6DFE}" type="slidenum">
              <a:rPr lang="fr-FR" smtClean="0"/>
              <a:t>86</a:t>
            </a:fld>
            <a:endParaRPr lang="fr-FR"/>
          </a:p>
        </p:txBody>
      </p:sp>
    </p:spTree>
    <p:extLst>
      <p:ext uri="{BB962C8B-B14F-4D97-AF65-F5344CB8AC3E}">
        <p14:creationId xmlns:p14="http://schemas.microsoft.com/office/powerpoint/2010/main" val="262705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40FF3EB-739D-4CEF-A832-3C595D828BED}"/>
              </a:ext>
            </a:extLst>
          </p:cNvPr>
          <p:cNvSpPr>
            <a:spLocks noGrp="1"/>
          </p:cNvSpPr>
          <p:nvPr>
            <p:ph idx="1"/>
          </p:nvPr>
        </p:nvSpPr>
        <p:spPr>
          <a:xfrm>
            <a:off x="838200" y="618186"/>
            <a:ext cx="10515600" cy="5558777"/>
          </a:xfrm>
        </p:spPr>
        <p:txBody>
          <a:bodyPr>
            <a:normAutofit/>
          </a:bodyPr>
          <a:lstStyle/>
          <a:p>
            <a:pPr marL="0" indent="0" algn="just">
              <a:lnSpc>
                <a:spcPct val="150000"/>
              </a:lnSpc>
              <a:buNone/>
            </a:pPr>
            <a:r>
              <a:rPr lang="fr-FR" dirty="0"/>
              <a:t>et d'autre part au cours de traitements dans l'eau (blanchiment et cuisson dans l'eau), les sels minéraux solubles diffusant alors de l'aliment vers la phase aqueuse.</a:t>
            </a:r>
          </a:p>
          <a:p>
            <a:pPr marL="0" indent="0" algn="just">
              <a:lnSpc>
                <a:spcPct val="150000"/>
              </a:lnSpc>
              <a:buNone/>
            </a:pPr>
            <a:r>
              <a:rPr lang="fr-FR" b="1" i="1" dirty="0">
                <a:solidFill>
                  <a:srgbClr val="00B0F0"/>
                </a:solidFill>
              </a:rPr>
              <a:t>3-5- Incidence des traitements domestiques ou industriels sur les vitamines</a:t>
            </a:r>
          </a:p>
          <a:p>
            <a:pPr algn="just">
              <a:lnSpc>
                <a:spcPct val="150000"/>
              </a:lnSpc>
            </a:pPr>
            <a:r>
              <a:rPr lang="fr-FR" dirty="0"/>
              <a:t>Les vitamines ne constituent pas un ensemble de corps ayant une parenté chimique ; elles sont très différentes les unes des autres et chacune a sa constitution propre, bien définie, son activité spécifique,</a:t>
            </a:r>
          </a:p>
        </p:txBody>
      </p:sp>
      <p:sp>
        <p:nvSpPr>
          <p:cNvPr id="4" name="Espace réservé du numéro de diapositive 3">
            <a:extLst>
              <a:ext uri="{FF2B5EF4-FFF2-40B4-BE49-F238E27FC236}">
                <a16:creationId xmlns:a16="http://schemas.microsoft.com/office/drawing/2014/main" id="{1348F9FD-C09C-43FC-95E5-197F06A25352}"/>
              </a:ext>
            </a:extLst>
          </p:cNvPr>
          <p:cNvSpPr>
            <a:spLocks noGrp="1"/>
          </p:cNvSpPr>
          <p:nvPr>
            <p:ph type="sldNum" sz="quarter" idx="12"/>
          </p:nvPr>
        </p:nvSpPr>
        <p:spPr/>
        <p:txBody>
          <a:bodyPr/>
          <a:lstStyle/>
          <a:p>
            <a:fld id="{166B5B94-2110-4248-B9AF-8BAB714E6DFE}" type="slidenum">
              <a:rPr lang="fr-FR" smtClean="0"/>
              <a:t>87</a:t>
            </a:fld>
            <a:endParaRPr lang="fr-FR"/>
          </a:p>
        </p:txBody>
      </p:sp>
    </p:spTree>
    <p:extLst>
      <p:ext uri="{BB962C8B-B14F-4D97-AF65-F5344CB8AC3E}">
        <p14:creationId xmlns:p14="http://schemas.microsoft.com/office/powerpoint/2010/main" val="19008283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85A3DB-7F69-410D-A5FD-6D58D1A83B7D}"/>
              </a:ext>
            </a:extLst>
          </p:cNvPr>
          <p:cNvSpPr>
            <a:spLocks noGrp="1"/>
          </p:cNvSpPr>
          <p:nvPr>
            <p:ph idx="1"/>
          </p:nvPr>
        </p:nvSpPr>
        <p:spPr>
          <a:xfrm>
            <a:off x="838200" y="386366"/>
            <a:ext cx="10515600" cy="5790597"/>
          </a:xfrm>
        </p:spPr>
        <p:txBody>
          <a:bodyPr/>
          <a:lstStyle/>
          <a:p>
            <a:pPr marL="0" indent="0" algn="just">
              <a:lnSpc>
                <a:spcPct val="150000"/>
              </a:lnSpc>
              <a:buNone/>
            </a:pPr>
            <a:r>
              <a:rPr lang="fr-FR" dirty="0"/>
              <a:t>ses sources très variées.</a:t>
            </a:r>
          </a:p>
          <a:p>
            <a:pPr algn="just">
              <a:lnSpc>
                <a:spcPct val="150000"/>
              </a:lnSpc>
            </a:pPr>
            <a:r>
              <a:rPr lang="fr-FR" dirty="0"/>
              <a:t>La stabilité des vitamines dans les aliments dépend de leur sensibilité respective aux différents </a:t>
            </a:r>
            <a:r>
              <a:rPr lang="fr-FR" dirty="0">
                <a:solidFill>
                  <a:srgbClr val="92D050"/>
                </a:solidFill>
              </a:rPr>
              <a:t>facteurs physiques </a:t>
            </a:r>
            <a:r>
              <a:rPr lang="fr-FR" dirty="0"/>
              <a:t>ou </a:t>
            </a:r>
            <a:r>
              <a:rPr lang="fr-FR" dirty="0">
                <a:solidFill>
                  <a:srgbClr val="92D050"/>
                </a:solidFill>
              </a:rPr>
              <a:t>chimiques </a:t>
            </a:r>
            <a:r>
              <a:rPr lang="fr-FR" dirty="0"/>
              <a:t>auxquels ils sont soumis pendant </a:t>
            </a:r>
            <a:r>
              <a:rPr lang="fr-FR" dirty="0">
                <a:solidFill>
                  <a:srgbClr val="92D050"/>
                </a:solidFill>
              </a:rPr>
              <a:t>le traitement, le stockage ou la préparation </a:t>
            </a:r>
            <a:r>
              <a:rPr lang="fr-FR" dirty="0"/>
              <a:t>de ces aliments. </a:t>
            </a:r>
          </a:p>
          <a:p>
            <a:pPr algn="just">
              <a:lnSpc>
                <a:spcPct val="150000"/>
              </a:lnSpc>
            </a:pPr>
            <a:r>
              <a:rPr lang="fr-FR" dirty="0"/>
              <a:t>Les plus importants sont </a:t>
            </a:r>
            <a:r>
              <a:rPr lang="fr-FR" dirty="0">
                <a:solidFill>
                  <a:srgbClr val="92D050"/>
                </a:solidFill>
              </a:rPr>
              <a:t>la température, l'oxygène, la lumière, l'humidité et le pH</a:t>
            </a:r>
            <a:r>
              <a:rPr lang="fr-FR" dirty="0"/>
              <a:t>.</a:t>
            </a:r>
          </a:p>
          <a:p>
            <a:pPr marL="0" indent="0" algn="just">
              <a:lnSpc>
                <a:spcPct val="150000"/>
              </a:lnSpc>
              <a:buNone/>
            </a:pPr>
            <a:endParaRPr lang="fr-FR" dirty="0"/>
          </a:p>
        </p:txBody>
      </p:sp>
      <p:sp>
        <p:nvSpPr>
          <p:cNvPr id="4" name="Espace réservé du numéro de diapositive 3">
            <a:extLst>
              <a:ext uri="{FF2B5EF4-FFF2-40B4-BE49-F238E27FC236}">
                <a16:creationId xmlns:a16="http://schemas.microsoft.com/office/drawing/2014/main" id="{A47D4842-33B7-4E5E-B944-2589ED59DD89}"/>
              </a:ext>
            </a:extLst>
          </p:cNvPr>
          <p:cNvSpPr>
            <a:spLocks noGrp="1"/>
          </p:cNvSpPr>
          <p:nvPr>
            <p:ph type="sldNum" sz="quarter" idx="12"/>
          </p:nvPr>
        </p:nvSpPr>
        <p:spPr/>
        <p:txBody>
          <a:bodyPr/>
          <a:lstStyle/>
          <a:p>
            <a:fld id="{166B5B94-2110-4248-B9AF-8BAB714E6DFE}" type="slidenum">
              <a:rPr lang="fr-FR" smtClean="0"/>
              <a:t>88</a:t>
            </a:fld>
            <a:endParaRPr lang="fr-FR"/>
          </a:p>
        </p:txBody>
      </p:sp>
    </p:spTree>
    <p:extLst>
      <p:ext uri="{BB962C8B-B14F-4D97-AF65-F5344CB8AC3E}">
        <p14:creationId xmlns:p14="http://schemas.microsoft.com/office/powerpoint/2010/main" val="125521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D762F00-8F69-4D0F-BBA3-C7CE4B91639A}"/>
              </a:ext>
            </a:extLst>
          </p:cNvPr>
          <p:cNvSpPr>
            <a:spLocks noGrp="1"/>
          </p:cNvSpPr>
          <p:nvPr>
            <p:ph idx="1"/>
          </p:nvPr>
        </p:nvSpPr>
        <p:spPr>
          <a:xfrm>
            <a:off x="838200" y="528034"/>
            <a:ext cx="10515600" cy="5726202"/>
          </a:xfrm>
        </p:spPr>
        <p:txBody>
          <a:bodyPr/>
          <a:lstStyle/>
          <a:p>
            <a:pPr marL="0" indent="0" algn="just">
              <a:lnSpc>
                <a:spcPct val="150000"/>
              </a:lnSpc>
              <a:buNone/>
            </a:pPr>
            <a:r>
              <a:rPr lang="fr-FR" dirty="0"/>
              <a:t>Exemples:</a:t>
            </a:r>
          </a:p>
          <a:p>
            <a:pPr algn="just">
              <a:lnSpc>
                <a:spcPct val="150000"/>
              </a:lnSpc>
            </a:pPr>
            <a:r>
              <a:rPr lang="fr-FR" dirty="0">
                <a:solidFill>
                  <a:srgbClr val="92D050"/>
                </a:solidFill>
              </a:rPr>
              <a:t>La vitamine A (rétinol), le </a:t>
            </a:r>
            <a:r>
              <a:rPr lang="fr-FR" dirty="0" err="1">
                <a:solidFill>
                  <a:srgbClr val="92D050"/>
                </a:solidFill>
              </a:rPr>
              <a:t>béta-carotène</a:t>
            </a:r>
            <a:r>
              <a:rPr lang="fr-FR" dirty="0">
                <a:solidFill>
                  <a:srgbClr val="92D050"/>
                </a:solidFill>
              </a:rPr>
              <a:t> (provitamine A) et la vitamine D (calciférol)</a:t>
            </a:r>
            <a:r>
              <a:rPr lang="fr-FR" dirty="0"/>
              <a:t> sont sensibles à l'oxydation, laquelle dépend naturellement de la présence d'oxygène et d'agents oxydants. Elle est catalysée par les traces de métaux et accentuée par la lumière et la chaleur. Les pH proches de la neutralité sont les plus favorables à la stabilité de ces vitamines. La présence de matière grasse non oxydée joue pour elles un effet protecteur.</a:t>
            </a:r>
          </a:p>
          <a:p>
            <a:pPr marL="0" indent="0" algn="just">
              <a:lnSpc>
                <a:spcPct val="150000"/>
              </a:lnSpc>
              <a:buNone/>
            </a:pPr>
            <a:endParaRPr lang="fr-FR" dirty="0"/>
          </a:p>
        </p:txBody>
      </p:sp>
      <p:sp>
        <p:nvSpPr>
          <p:cNvPr id="4" name="Espace réservé du numéro de diapositive 3">
            <a:extLst>
              <a:ext uri="{FF2B5EF4-FFF2-40B4-BE49-F238E27FC236}">
                <a16:creationId xmlns:a16="http://schemas.microsoft.com/office/drawing/2014/main" id="{456520E7-0948-456E-860B-3F294A203026}"/>
              </a:ext>
            </a:extLst>
          </p:cNvPr>
          <p:cNvSpPr>
            <a:spLocks noGrp="1"/>
          </p:cNvSpPr>
          <p:nvPr>
            <p:ph type="sldNum" sz="quarter" idx="12"/>
          </p:nvPr>
        </p:nvSpPr>
        <p:spPr/>
        <p:txBody>
          <a:bodyPr/>
          <a:lstStyle/>
          <a:p>
            <a:fld id="{166B5B94-2110-4248-B9AF-8BAB714E6DFE}" type="slidenum">
              <a:rPr lang="fr-FR" smtClean="0"/>
              <a:t>89</a:t>
            </a:fld>
            <a:endParaRPr lang="fr-FR"/>
          </a:p>
        </p:txBody>
      </p:sp>
    </p:spTree>
    <p:extLst>
      <p:ext uri="{BB962C8B-B14F-4D97-AF65-F5344CB8AC3E}">
        <p14:creationId xmlns:p14="http://schemas.microsoft.com/office/powerpoint/2010/main" val="125538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ED1CA8D-0AA4-4185-B391-159DEFE8BEFB}"/>
              </a:ext>
            </a:extLst>
          </p:cNvPr>
          <p:cNvSpPr>
            <a:spLocks noGrp="1"/>
          </p:cNvSpPr>
          <p:nvPr>
            <p:ph idx="1"/>
          </p:nvPr>
        </p:nvSpPr>
        <p:spPr>
          <a:xfrm>
            <a:off x="838200" y="463639"/>
            <a:ext cx="10515600" cy="5713324"/>
          </a:xfrm>
        </p:spPr>
        <p:txBody>
          <a:bodyPr/>
          <a:lstStyle/>
          <a:p>
            <a:pPr algn="just">
              <a:lnSpc>
                <a:spcPct val="150000"/>
              </a:lnSpc>
            </a:pPr>
            <a:r>
              <a:rPr lang="fr-FR" dirty="0"/>
              <a:t>La densité d'un matériau est égale à sa masse divisée par son volume (</a:t>
            </a:r>
            <a:r>
              <a:rPr lang="fr-FR" b="1" dirty="0"/>
              <a:t>kg/m3</a:t>
            </a:r>
            <a:r>
              <a:rPr lang="fr-FR" dirty="0"/>
              <a:t>).</a:t>
            </a:r>
          </a:p>
          <a:p>
            <a:pPr algn="just">
              <a:lnSpc>
                <a:spcPct val="150000"/>
              </a:lnSpc>
            </a:pPr>
            <a:r>
              <a:rPr lang="fr-FR" dirty="0"/>
              <a:t>La densité des matériaux n'est pas constante et change avec la température (les températures plus élevées réduisent la densité des matériaux) et la pression.</a:t>
            </a:r>
          </a:p>
          <a:p>
            <a:pPr marL="0" indent="0" algn="just">
              <a:lnSpc>
                <a:spcPct val="150000"/>
              </a:lnSpc>
              <a:buNone/>
            </a:pPr>
            <a:r>
              <a:rPr lang="fr-FR" dirty="0">
                <a:solidFill>
                  <a:srgbClr val="00B0F0"/>
                </a:solidFill>
              </a:rPr>
              <a:t>1.1.2. La viscosité:</a:t>
            </a:r>
          </a:p>
          <a:p>
            <a:pPr marL="0" indent="0" algn="just">
              <a:lnSpc>
                <a:spcPct val="150000"/>
              </a:lnSpc>
              <a:buNone/>
            </a:pPr>
            <a:r>
              <a:rPr lang="fr-FR" dirty="0"/>
              <a:t>La viscosité est une caractéristique importante des aliments liquides dans de nombreux domaines de la transformation des aliments.</a:t>
            </a:r>
          </a:p>
        </p:txBody>
      </p:sp>
      <p:sp>
        <p:nvSpPr>
          <p:cNvPr id="4" name="Espace réservé du numéro de diapositive 3">
            <a:extLst>
              <a:ext uri="{FF2B5EF4-FFF2-40B4-BE49-F238E27FC236}">
                <a16:creationId xmlns:a16="http://schemas.microsoft.com/office/drawing/2014/main" id="{1419899C-B729-424D-BA70-7BE25B4C1D03}"/>
              </a:ext>
            </a:extLst>
          </p:cNvPr>
          <p:cNvSpPr>
            <a:spLocks noGrp="1"/>
          </p:cNvSpPr>
          <p:nvPr>
            <p:ph type="sldNum" sz="quarter" idx="12"/>
          </p:nvPr>
        </p:nvSpPr>
        <p:spPr/>
        <p:txBody>
          <a:bodyPr/>
          <a:lstStyle/>
          <a:p>
            <a:fld id="{166B5B94-2110-4248-B9AF-8BAB714E6DFE}" type="slidenum">
              <a:rPr lang="fr-FR" smtClean="0"/>
              <a:t>9</a:t>
            </a:fld>
            <a:endParaRPr lang="fr-FR"/>
          </a:p>
        </p:txBody>
      </p:sp>
    </p:spTree>
    <p:extLst>
      <p:ext uri="{BB962C8B-B14F-4D97-AF65-F5344CB8AC3E}">
        <p14:creationId xmlns:p14="http://schemas.microsoft.com/office/powerpoint/2010/main" val="106958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5066</Words>
  <Application>Microsoft Office PowerPoint</Application>
  <PresentationFormat>Grand écran</PresentationFormat>
  <Paragraphs>430</Paragraphs>
  <Slides>89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89</vt:i4>
      </vt:variant>
    </vt:vector>
  </HeadingPairs>
  <TitlesOfParts>
    <vt:vector size="96" baseType="lpstr">
      <vt:lpstr>Arial</vt:lpstr>
      <vt:lpstr>Bodoni MT Condensed</vt:lpstr>
      <vt:lpstr>Calibri</vt:lpstr>
      <vt:lpstr>Calibri Light</vt:lpstr>
      <vt:lpstr>Times New Roman</vt:lpstr>
      <vt:lpstr>Wingdings</vt:lpstr>
      <vt:lpstr>Thème Office</vt:lpstr>
      <vt:lpstr> Introduction aux technologies de transformation et de production des aliments</vt:lpstr>
      <vt:lpstr>Introduction</vt:lpstr>
      <vt:lpstr>Présentation PowerPoint</vt:lpstr>
      <vt:lpstr>Caractères généraux des aliments</vt:lpstr>
      <vt:lpstr>1- Propriétés des aliments et théorie de la transformation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opérations unitaires</vt:lpstr>
      <vt:lpstr>Présentation PowerPoint</vt:lpstr>
      <vt:lpstr>Présentation PowerPoint</vt:lpstr>
      <vt:lpstr>Présentation PowerPoint</vt:lpstr>
      <vt:lpstr>1. Le transfère de la matière</vt:lpstr>
      <vt:lpstr>1.1. Transfère des matières solides</vt:lpstr>
      <vt:lpstr>Présentation PowerPoint</vt:lpstr>
      <vt:lpstr>Présentation PowerPoint</vt:lpstr>
      <vt:lpstr>Présentation PowerPoint</vt:lpstr>
      <vt:lpstr>1.2. Transfert des liquides ou gaz</vt:lpstr>
      <vt:lpstr>2. Transfère de la chaleur</vt:lpstr>
      <vt:lpstr>Présentation PowerPoint</vt:lpstr>
      <vt:lpstr>Présentation PowerPoint</vt:lpstr>
      <vt:lpstr>3. Le mélange des matières</vt:lpstr>
      <vt:lpstr>Présentation PowerPoint</vt:lpstr>
      <vt:lpstr>3.2. Deux ou plus de deux matières, dont au moins un liquide ou un gaz</vt:lpstr>
      <vt:lpstr>Présentation PowerPoint</vt:lpstr>
      <vt:lpstr>Présentation PowerPoint</vt:lpstr>
      <vt:lpstr>Présentation PowerPoint</vt:lpstr>
      <vt:lpstr>Présentation PowerPoint</vt:lpstr>
      <vt:lpstr>Présentation PowerPoint</vt:lpstr>
      <vt:lpstr>4. La séparation</vt:lpstr>
      <vt:lpstr>Présentation PowerPoint</vt:lpstr>
      <vt:lpstr>4.1.2. Sédimentation</vt:lpstr>
      <vt:lpstr>Présentation PowerPoint</vt:lpstr>
      <vt:lpstr>4.1.3. Filtration</vt:lpstr>
      <vt:lpstr>4.1.4. Centrifugation</vt:lpstr>
      <vt:lpstr>Présentation PowerPoint</vt:lpstr>
      <vt:lpstr>4.1.5. Pressage (séparation liquide-solide)</vt:lpstr>
      <vt:lpstr>4.1.6. Séparation par membrane</vt:lpstr>
      <vt:lpstr>Présentation PowerPoint</vt:lpstr>
      <vt:lpstr>Présentation PowerPoint</vt:lpstr>
      <vt:lpstr>5. La réduction de taille des matières</vt:lpstr>
      <vt:lpstr>Présentation PowerPoint</vt:lpstr>
      <vt:lpstr>6. L’emballage des aliments</vt:lpstr>
      <vt:lpstr>Présentation PowerPoint</vt:lpstr>
      <vt:lpstr>Présentation PowerPoint</vt:lpstr>
      <vt:lpstr>Présentation PowerPoint</vt:lpstr>
      <vt:lpstr>Présentation PowerPoint</vt:lpstr>
      <vt:lpstr>Présentation PowerPoint</vt:lpstr>
      <vt:lpstr>La transformation alimentaire et la qualité des aliments </vt:lpstr>
      <vt:lpstr>Présentation PowerPoint</vt:lpstr>
      <vt:lpstr>Présentation PowerPoint</vt:lpstr>
      <vt:lpstr>Présentation PowerPoint</vt:lpstr>
      <vt:lpstr>Présentation PowerPoint</vt:lpstr>
      <vt:lpstr>Présentation PowerPoint</vt:lpstr>
      <vt:lpstr>1- Qualité physique: texture, rhéologie et propriétés colloïdales.</vt:lpstr>
      <vt:lpstr>Présentation PowerPoint</vt:lpstr>
      <vt:lpstr>1.1. Classification des aliments du point de vue physique</vt:lpstr>
      <vt:lpstr>Présentation PowerPoint</vt:lpstr>
      <vt:lpstr>Présentation PowerPoint</vt:lpstr>
      <vt:lpstr>Présentation PowerPoint</vt:lpstr>
      <vt:lpstr>2- Qualité organoleptique </vt:lpstr>
      <vt:lpstr>Présentation PowerPoint</vt:lpstr>
      <vt:lpstr>Présentation PowerPoint</vt:lpstr>
      <vt:lpstr>Présentation PowerPoint</vt:lpstr>
      <vt:lpstr>Présentation PowerPoint</vt:lpstr>
      <vt:lpstr>Présentation PowerPoint</vt:lpstr>
      <vt:lpstr>3-Les conséquences nutritionnelles des traitements culinaires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3-3-Incidence des traitements domestiques ou industriels sur les lipides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Aliments et bases de la technologie agroalimentaire</dc:title>
  <dc:creator>HADRI</dc:creator>
  <cp:lastModifiedBy>HADRI</cp:lastModifiedBy>
  <cp:revision>325</cp:revision>
  <dcterms:created xsi:type="dcterms:W3CDTF">2018-01-17T19:23:35Z</dcterms:created>
  <dcterms:modified xsi:type="dcterms:W3CDTF">2019-04-08T15:45:49Z</dcterms:modified>
</cp:coreProperties>
</file>