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1" r:id="rId2"/>
    <p:sldId id="288" r:id="rId3"/>
    <p:sldId id="320" r:id="rId4"/>
    <p:sldId id="323" r:id="rId5"/>
    <p:sldId id="366" r:id="rId6"/>
    <p:sldId id="336" r:id="rId7"/>
    <p:sldId id="338" r:id="rId8"/>
    <p:sldId id="318" r:id="rId9"/>
    <p:sldId id="326" r:id="rId10"/>
    <p:sldId id="325" r:id="rId11"/>
    <p:sldId id="343" r:id="rId12"/>
    <p:sldId id="324" r:id="rId13"/>
    <p:sldId id="344" r:id="rId14"/>
    <p:sldId id="327" r:id="rId15"/>
    <p:sldId id="346" r:id="rId16"/>
    <p:sldId id="347" r:id="rId17"/>
    <p:sldId id="349" r:id="rId18"/>
    <p:sldId id="350" r:id="rId19"/>
    <p:sldId id="351" r:id="rId20"/>
    <p:sldId id="352" r:id="rId21"/>
    <p:sldId id="360" r:id="rId22"/>
    <p:sldId id="361" r:id="rId23"/>
    <p:sldId id="363" r:id="rId24"/>
    <p:sldId id="365" r:id="rId25"/>
    <p:sldId id="328" r:id="rId26"/>
  </p:sldIdLst>
  <p:sldSz cx="9144000" cy="6858000" type="screen4x3"/>
  <p:notesSz cx="6858000" cy="9144000"/>
  <p:custDataLst>
    <p:tags r:id="rId2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58" autoAdjust="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94A0-033C-4421-B11B-ABA29F67D465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A7007-283B-4093-B55B-9A9DAD4EDC5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62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Les sous-sections suivantes abordent ces trois impédances et les variations qu'ils subissent en fonction de la variation de diverses grandeurs physiques.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A7007-283B-4093-B55B-9A9DAD4EDC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2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24/04/2022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7851648" cy="1828800"/>
          </a:xfrm>
        </p:spPr>
        <p:txBody>
          <a:bodyPr/>
          <a:lstStyle/>
          <a:p>
            <a:pPr algn="ctr"/>
            <a:r>
              <a:rPr lang="fr-FR" dirty="0" smtClean="0"/>
              <a:t>Capteurs</a:t>
            </a:r>
            <a:r>
              <a:rPr lang="en-US" dirty="0" smtClean="0"/>
              <a:t> et </a:t>
            </a:r>
            <a:r>
              <a:rPr lang="fr-FR" dirty="0" smtClean="0"/>
              <a:t>chaines</a:t>
            </a:r>
            <a:r>
              <a:rPr lang="en-US" dirty="0" smtClean="0"/>
              <a:t> de </a:t>
            </a:r>
            <a:r>
              <a:rPr lang="fr-FR" dirty="0" smtClean="0"/>
              <a:t>Mesure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44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86" y="877362"/>
            <a:ext cx="323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2.2. Variation de capacitance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204" y="508030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2. CAPTEURS PASSIFS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12597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capacité </a:t>
            </a:r>
            <a:r>
              <a:rPr lang="fr-FR" i="1" dirty="0"/>
              <a:t>C </a:t>
            </a:r>
            <a:r>
              <a:rPr lang="fr-FR" dirty="0"/>
              <a:t>est définie comme étant le rapport entre la quantité </a:t>
            </a:r>
            <a:r>
              <a:rPr lang="fr-FR" i="1" dirty="0"/>
              <a:t>Q </a:t>
            </a:r>
            <a:r>
              <a:rPr lang="fr-FR" dirty="0"/>
              <a:t>de charges</a:t>
            </a:r>
          </a:p>
          <a:p>
            <a:r>
              <a:rPr lang="fr-FR" dirty="0"/>
              <a:t>électriques stockées sur deux armatures (plaques métalliques) et le champ électrique </a:t>
            </a:r>
            <a:r>
              <a:rPr lang="fr-FR" i="1" dirty="0"/>
              <a:t>V </a:t>
            </a:r>
            <a:r>
              <a:rPr lang="fr-FR" dirty="0" smtClean="0"/>
              <a:t>entre  ces </a:t>
            </a:r>
            <a:r>
              <a:rPr lang="fr-FR" dirty="0"/>
              <a:t>plaques provoqué par ces charges électriques 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6056" y="2924944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capacité dépend de la géométrie des plaques et du milieu séparant les deux</a:t>
            </a:r>
          </a:p>
          <a:p>
            <a:r>
              <a:rPr lang="fr-FR" dirty="0"/>
              <a:t>armatures et qui est traversé par le champ électrique. Par exemple, la capacité de deux </a:t>
            </a:r>
            <a:r>
              <a:rPr lang="fr-FR" dirty="0" smtClean="0"/>
              <a:t>plaques  rectangulaire </a:t>
            </a:r>
            <a:r>
              <a:rPr lang="fr-FR" dirty="0"/>
              <a:t>parallèles de surface </a:t>
            </a:r>
            <a:r>
              <a:rPr lang="fr-FR" i="1" dirty="0"/>
              <a:t>A </a:t>
            </a:r>
            <a:r>
              <a:rPr lang="fr-FR" dirty="0"/>
              <a:t>distancées d'une distance </a:t>
            </a:r>
            <a:r>
              <a:rPr lang="fr-FR" i="1" dirty="0"/>
              <a:t>d </a:t>
            </a:r>
            <a:r>
              <a:rPr lang="fr-FR" dirty="0"/>
              <a:t>est 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8" t="19270" r="57687" b="73438"/>
          <a:stretch/>
        </p:blipFill>
        <p:spPr bwMode="auto">
          <a:xfrm>
            <a:off x="3381375" y="2249537"/>
            <a:ext cx="13525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2" t="69011" r="50000" b="22135"/>
          <a:stretch/>
        </p:blipFill>
        <p:spPr bwMode="auto">
          <a:xfrm>
            <a:off x="611560" y="4005064"/>
            <a:ext cx="2400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10" y="4725144"/>
            <a:ext cx="1800200" cy="134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68" y="3855580"/>
            <a:ext cx="1889612" cy="278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3" t="34319" r="53514" b="56687"/>
          <a:stretch/>
        </p:blipFill>
        <p:spPr bwMode="auto">
          <a:xfrm>
            <a:off x="4943781" y="4591221"/>
            <a:ext cx="2032827" cy="65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974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86" y="877362"/>
            <a:ext cx="3239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2.2. Variation de capacitance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204" y="508030"/>
            <a:ext cx="28044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2. CAPTEURS PASSIFS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098" y="1275814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constante diélectrique relative d'un matériau placé entre les deux électrodes du</a:t>
            </a:r>
          </a:p>
          <a:p>
            <a:r>
              <a:rPr lang="fr-FR" dirty="0"/>
              <a:t>condensateur peut être changée par </a:t>
            </a:r>
            <a:r>
              <a:rPr lang="fr-FR" dirty="0">
                <a:solidFill>
                  <a:srgbClr val="FF0000"/>
                </a:solidFill>
              </a:rPr>
              <a:t>des variations de température et/ou d'humidité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32098" y="2492896"/>
            <a:ext cx="866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 capacité peut varier avec le changement de géométrie</a:t>
            </a:r>
            <a:r>
              <a:rPr lang="fr-FR" dirty="0"/>
              <a:t>, par exemple la distance </a:t>
            </a:r>
            <a:r>
              <a:rPr lang="fr-FR" i="1" dirty="0"/>
              <a:t>d </a:t>
            </a:r>
            <a:r>
              <a:rPr lang="fr-FR" dirty="0"/>
              <a:t>entre </a:t>
            </a:r>
            <a:r>
              <a:rPr lang="fr-FR" dirty="0" smtClean="0"/>
              <a:t>les  deux </a:t>
            </a:r>
            <a:r>
              <a:rPr lang="fr-FR" dirty="0"/>
              <a:t>armatures d'un condensateur plan 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32098" y="1922145"/>
            <a:ext cx="8660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Pour </a:t>
            </a:r>
            <a:r>
              <a:rPr lang="fr-FR" dirty="0"/>
              <a:t>la mesure de très basses températures, on utilise des verres comme </a:t>
            </a:r>
            <a:r>
              <a:rPr lang="fr-FR" dirty="0" smtClean="0"/>
              <a:t> diélectriques.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21442" y="3435191"/>
            <a:ext cx="8660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Ce </a:t>
            </a:r>
            <a:r>
              <a:rPr lang="fr-FR" dirty="0"/>
              <a:t>principe peut être </a:t>
            </a:r>
            <a:r>
              <a:rPr lang="fr-FR" dirty="0" smtClean="0"/>
              <a:t>utilisé  dans </a:t>
            </a:r>
            <a:r>
              <a:rPr lang="fr-FR" dirty="0">
                <a:solidFill>
                  <a:srgbClr val="FF0000"/>
                </a:solidFill>
              </a:rPr>
              <a:t>un capteur de pression </a:t>
            </a:r>
            <a:r>
              <a:rPr lang="fr-FR" dirty="0"/>
              <a:t>à membrane, celle-ci étant l'une des deux plaques </a:t>
            </a:r>
            <a:r>
              <a:rPr lang="fr-FR" dirty="0" smtClean="0"/>
              <a:t>du  condensateur</a:t>
            </a:r>
            <a:r>
              <a:rPr lang="fr-FR" dirty="0"/>
              <a:t>. </a:t>
            </a:r>
            <a:endParaRPr lang="fr-FR" dirty="0" smtClean="0"/>
          </a:p>
        </p:txBody>
      </p:sp>
      <p:sp>
        <p:nvSpPr>
          <p:cNvPr id="8" name="Rectangle 7"/>
          <p:cNvSpPr/>
          <p:nvPr/>
        </p:nvSpPr>
        <p:spPr>
          <a:xfrm>
            <a:off x="611560" y="422108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La déformation de la membrane change la capacité.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8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64" y="919446"/>
            <a:ext cx="304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2.3. Variation d'inductance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204" y="508030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2. CAPTEURS PASSIFS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784" y="1298214"/>
            <a:ext cx="8622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L'inductance </a:t>
            </a:r>
            <a:r>
              <a:rPr lang="fr-FR" i="1" dirty="0"/>
              <a:t>L </a:t>
            </a:r>
            <a:r>
              <a:rPr lang="fr-FR" dirty="0"/>
              <a:t>est une mesure du rapport entre le flux du champ magnétique généré</a:t>
            </a:r>
          </a:p>
          <a:p>
            <a:r>
              <a:rPr lang="fr-FR" dirty="0"/>
              <a:t>par un fil conducteur traversé par un courant d'intensité </a:t>
            </a:r>
            <a:r>
              <a:rPr lang="fr-FR" i="1" dirty="0"/>
              <a:t>I </a:t>
            </a:r>
            <a:r>
              <a:rPr lang="fr-FR" dirty="0"/>
              <a:t>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8" t="77083" r="55637" b="16406"/>
          <a:stretch/>
        </p:blipFill>
        <p:spPr bwMode="auto">
          <a:xfrm>
            <a:off x="7452320" y="2853655"/>
            <a:ext cx="158672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7" t="66146" r="53002" b="27344"/>
          <a:stretch/>
        </p:blipFill>
        <p:spPr bwMode="auto">
          <a:xfrm>
            <a:off x="6773713" y="2192739"/>
            <a:ext cx="1905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t="52864" r="50000" b="38806"/>
          <a:stretch/>
        </p:blipFill>
        <p:spPr bwMode="auto">
          <a:xfrm>
            <a:off x="6732240" y="1583418"/>
            <a:ext cx="1957561" cy="60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164" y="2030760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 vertu de la loi de Faraday, la tension e(t) est 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0010" y="2484323"/>
            <a:ext cx="79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 qui mène à la relation entre la tension et le coutant dans une inductance :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994" y="3081734"/>
            <a:ext cx="72793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faut donc que le courant i(t) varie dans le temps pour que l'on puisse </a:t>
            </a:r>
            <a:r>
              <a:rPr lang="fr-FR" dirty="0" smtClean="0"/>
              <a:t>mesurer l'inductance.</a:t>
            </a:r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4" t="38750" r="58199" b="53418"/>
          <a:stretch/>
        </p:blipFill>
        <p:spPr bwMode="auto">
          <a:xfrm>
            <a:off x="5856390" y="4374396"/>
            <a:ext cx="1981200" cy="57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6" t="65413" r="59517" b="28387"/>
          <a:stretch/>
        </p:blipFill>
        <p:spPr bwMode="auto">
          <a:xfrm>
            <a:off x="5484715" y="5939714"/>
            <a:ext cx="1981200" cy="45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730" y="5174784"/>
            <a:ext cx="81819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</a:t>
            </a:r>
            <a:r>
              <a:rPr lang="fr-FR" dirty="0" smtClean="0"/>
              <a:t> </a:t>
            </a:r>
            <a:r>
              <a:rPr lang="fr-FR" dirty="0"/>
              <a:t>S la surface du noyau magnétique et </a:t>
            </a:r>
            <a:r>
              <a:rPr lang="fr-FR" i="1" dirty="0"/>
              <a:t>l </a:t>
            </a:r>
            <a:r>
              <a:rPr lang="fr-FR" dirty="0"/>
              <a:t>la longueur du </a:t>
            </a:r>
            <a:r>
              <a:rPr lang="fr-FR" dirty="0" smtClean="0"/>
              <a:t>circuit  magnétique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202686" y="6018261"/>
            <a:ext cx="465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L'inductance </a:t>
            </a:r>
            <a:r>
              <a:rPr lang="fr-FR" dirty="0"/>
              <a:t>d'une bobine à l'air libre est 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0528" y="4410211"/>
            <a:ext cx="5683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L'inductance </a:t>
            </a:r>
            <a:r>
              <a:rPr lang="fr-FR" dirty="0"/>
              <a:t>d'une bobine de N spires enroulées autour d'un noyau </a:t>
            </a:r>
            <a:r>
              <a:rPr lang="fr-FR" dirty="0" smtClean="0"/>
              <a:t>magnétique  (</a:t>
            </a:r>
            <a:r>
              <a:rPr lang="fr-FR" dirty="0"/>
              <a:t>Figure III.9) est donnée par 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1173"/>
            <a:ext cx="8565606" cy="310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96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/>
      <p:bldP spid="10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164" y="919446"/>
            <a:ext cx="3046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2.3. Variation d'inductance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204" y="508030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2. CAPTEURS PASSIFS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3164" y="1484784"/>
            <a:ext cx="86773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L'inductance</a:t>
            </a:r>
            <a:r>
              <a:rPr lang="fr-FR" dirty="0"/>
              <a:t> peut être </a:t>
            </a:r>
            <a:r>
              <a:rPr lang="fr-FR" dirty="0">
                <a:solidFill>
                  <a:srgbClr val="FF0000"/>
                </a:solidFill>
              </a:rPr>
              <a:t>changée</a:t>
            </a:r>
            <a:r>
              <a:rPr lang="fr-FR" dirty="0"/>
              <a:t> par les </a:t>
            </a:r>
            <a:r>
              <a:rPr lang="fr-FR" dirty="0">
                <a:solidFill>
                  <a:srgbClr val="FF0000"/>
                </a:solidFill>
              </a:rPr>
              <a:t>variations de la perméabilité magnétique </a:t>
            </a:r>
            <a:r>
              <a:rPr lang="fr-FR" dirty="0"/>
              <a:t>relative </a:t>
            </a:r>
            <a:r>
              <a:rPr lang="fr-FR" dirty="0" smtClean="0"/>
              <a:t>qui  est </a:t>
            </a:r>
            <a:r>
              <a:rPr lang="fr-FR" dirty="0"/>
              <a:t>fonction des </a:t>
            </a:r>
            <a:r>
              <a:rPr lang="fr-FR" dirty="0">
                <a:solidFill>
                  <a:srgbClr val="FF0000"/>
                </a:solidFill>
              </a:rPr>
              <a:t>contraintes mécaniques </a:t>
            </a:r>
            <a:r>
              <a:rPr lang="fr-FR" dirty="0"/>
              <a:t>présentes dans un matériau ferromagnétique soumis </a:t>
            </a:r>
            <a:r>
              <a:rPr lang="fr-FR" dirty="0" smtClean="0"/>
              <a:t>à  une </a:t>
            </a:r>
            <a:r>
              <a:rPr lang="fr-FR" dirty="0">
                <a:solidFill>
                  <a:srgbClr val="FF0000"/>
                </a:solidFill>
              </a:rPr>
              <a:t>force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952328" cy="2362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204" y="2507109"/>
            <a:ext cx="4338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L'inductance</a:t>
            </a:r>
            <a:r>
              <a:rPr lang="fr-FR" dirty="0" smtClean="0"/>
              <a:t> </a:t>
            </a:r>
            <a:r>
              <a:rPr lang="fr-FR" dirty="0"/>
              <a:t>peut aussi être </a:t>
            </a:r>
            <a:r>
              <a:rPr lang="fr-FR" dirty="0">
                <a:solidFill>
                  <a:srgbClr val="FF0000"/>
                </a:solidFill>
              </a:rPr>
              <a:t>changée</a:t>
            </a:r>
            <a:r>
              <a:rPr lang="fr-FR" dirty="0"/>
              <a:t> en modifiant </a:t>
            </a:r>
            <a:r>
              <a:rPr lang="fr-FR" dirty="0">
                <a:solidFill>
                  <a:srgbClr val="FF0000"/>
                </a:solidFill>
              </a:rPr>
              <a:t>la réluctance </a:t>
            </a:r>
            <a:r>
              <a:rPr lang="fr-FR" dirty="0"/>
              <a:t>du circuit </a:t>
            </a:r>
            <a:r>
              <a:rPr lang="fr-FR" dirty="0" smtClean="0"/>
              <a:t>magnétique ou </a:t>
            </a:r>
            <a:r>
              <a:rPr lang="fr-FR" dirty="0"/>
              <a:t>en changeant le </a:t>
            </a:r>
            <a:r>
              <a:rPr lang="fr-FR" dirty="0">
                <a:solidFill>
                  <a:srgbClr val="FF0000"/>
                </a:solidFill>
              </a:rPr>
              <a:t>nombre de tours</a:t>
            </a:r>
            <a:r>
              <a:rPr lang="fr-FR" dirty="0"/>
              <a:t> de la bobine.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836" y="3713326"/>
            <a:ext cx="5246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La réluctance </a:t>
            </a:r>
            <a:r>
              <a:rPr lang="fr-FR" dirty="0">
                <a:solidFill>
                  <a:schemeClr val="accent1"/>
                </a:solidFill>
              </a:rPr>
              <a:t>est la difficulté du champ magnétique à parcourir un circuit magnétique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52865" r="51098" b="38020"/>
          <a:stretch/>
        </p:blipFill>
        <p:spPr bwMode="auto">
          <a:xfrm>
            <a:off x="4613531" y="4333319"/>
            <a:ext cx="1255357" cy="56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43164" y="4913655"/>
            <a:ext cx="7254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un circuit magnétique fait d'un seul matériau, la réluctance est 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7" t="65105" r="52123" b="25780"/>
          <a:stretch/>
        </p:blipFill>
        <p:spPr bwMode="auto">
          <a:xfrm>
            <a:off x="7043463" y="4682822"/>
            <a:ext cx="1897441" cy="85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1612" y="5765071"/>
            <a:ext cx="8380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: </a:t>
            </a:r>
            <a:r>
              <a:rPr lang="fr-FR" i="1" dirty="0"/>
              <a:t>l </a:t>
            </a:r>
            <a:r>
              <a:rPr lang="fr-FR" dirty="0"/>
              <a:t>la longueur du circuit </a:t>
            </a:r>
            <a:r>
              <a:rPr lang="fr-FR" dirty="0" smtClean="0"/>
              <a:t>magnétique </a:t>
            </a:r>
            <a:r>
              <a:rPr lang="fr-FR" dirty="0"/>
              <a:t>et S la section du noyau magnétique.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8972" y="43596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L'inductance (L) se calcule à partir de la réluctance(</a:t>
            </a:r>
            <a:r>
              <a:rPr lang="fr-FR" dirty="0">
                <a:latin typeface="Script MT Bold"/>
              </a:rPr>
              <a:t>R</a:t>
            </a:r>
            <a:r>
              <a:rPr lang="fr-FR" dirty="0"/>
              <a:t>) comme suit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45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7" grpId="0" build="p"/>
      <p:bldP spid="7" grpId="1" build="allAtOnce"/>
      <p:bldP spid="9" grpId="0"/>
      <p:bldP spid="1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71543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8449" y="788511"/>
            <a:ext cx="8607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Ce type de capteurs donne une image du </a:t>
            </a:r>
            <a:r>
              <a:rPr lang="fr-FR" dirty="0" err="1"/>
              <a:t>mesurande</a:t>
            </a:r>
            <a:r>
              <a:rPr lang="fr-FR" dirty="0"/>
              <a:t> par l’intermédiaire d’une </a:t>
            </a:r>
            <a:r>
              <a:rPr lang="fr-FR" dirty="0" smtClean="0"/>
              <a:t>variation de </a:t>
            </a:r>
            <a:r>
              <a:rPr lang="fr-FR" dirty="0"/>
              <a:t>son impédance. </a:t>
            </a:r>
            <a:endParaRPr lang="fr-FR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57616" y="4869160"/>
            <a:ext cx="5190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Montage </a:t>
            </a:r>
            <a:r>
              <a:rPr lang="fr-FR" b="1" dirty="0" err="1" smtClean="0">
                <a:solidFill>
                  <a:srgbClr val="FFFF00"/>
                </a:solidFill>
              </a:rPr>
              <a:t>potentiométrique</a:t>
            </a:r>
            <a:r>
              <a:rPr lang="fr-FR" b="1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Montage </a:t>
            </a:r>
            <a:r>
              <a:rPr lang="fr-FR" b="1" dirty="0">
                <a:solidFill>
                  <a:srgbClr val="FFFF00"/>
                </a:solidFill>
              </a:rPr>
              <a:t>à base d’un pont de Wheatstone.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Montage oscillant.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Montage à base d’un amplificateur.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19" y="1556792"/>
            <a:ext cx="86848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variations de l’impédance Z</a:t>
            </a:r>
            <a:r>
              <a:rPr lang="fr-FR" baseline="-25000" dirty="0"/>
              <a:t>C </a:t>
            </a:r>
            <a:r>
              <a:rPr lang="fr-FR" dirty="0"/>
              <a:t>d’un capteur passif suite à une </a:t>
            </a:r>
            <a:r>
              <a:rPr lang="fr-FR" dirty="0" smtClean="0"/>
              <a:t>évolution d’un </a:t>
            </a:r>
            <a:r>
              <a:rPr lang="fr-FR" dirty="0" err="1"/>
              <a:t>mesurande</a:t>
            </a:r>
            <a:r>
              <a:rPr lang="fr-FR" dirty="0"/>
              <a:t> ne peuvent être traduite sous la forme d’un signal électrique qu’en </a:t>
            </a:r>
            <a:r>
              <a:rPr lang="fr-FR" dirty="0" smtClean="0"/>
              <a:t>associant au </a:t>
            </a:r>
            <a:r>
              <a:rPr lang="fr-FR" dirty="0"/>
              <a:t>capteur un circuit électrique appelé conditionneur qui nécessite une source </a:t>
            </a:r>
            <a:r>
              <a:rPr lang="fr-FR" dirty="0" smtClean="0"/>
              <a:t>d’alimentation </a:t>
            </a:r>
            <a:r>
              <a:rPr lang="fr-FR" dirty="0"/>
              <a:t>externe (e</a:t>
            </a:r>
            <a:r>
              <a:rPr lang="fr-FR" baseline="-25000" dirty="0"/>
              <a:t>s</a:t>
            </a:r>
            <a:r>
              <a:rPr lang="fr-FR" dirty="0"/>
              <a:t> ou </a:t>
            </a:r>
            <a:r>
              <a:rPr lang="fr-FR" dirty="0" err="1"/>
              <a:t>i</a:t>
            </a:r>
            <a:r>
              <a:rPr lang="fr-FR" baseline="-25000" dirty="0" err="1"/>
              <a:t>s</a:t>
            </a:r>
            <a:r>
              <a:rPr lang="fr-FR" dirty="0"/>
              <a:t>) et d’autres impédances Z</a:t>
            </a:r>
            <a:r>
              <a:rPr lang="fr-FR" baseline="-25000" dirty="0"/>
              <a:t>K</a:t>
            </a:r>
            <a:r>
              <a:rPr lang="fr-FR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34591" y="2945225"/>
            <a:ext cx="8153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l'association </a:t>
            </a:r>
            <a:r>
              <a:rPr lang="fr-FR" dirty="0"/>
              <a:t>capteur et conditionneur permet de déterminer le signal électrique. </a:t>
            </a: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234591" y="350100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choix d'un conditionneur est une étape importante dans une chaîne de </a:t>
            </a:r>
            <a:r>
              <a:rPr lang="fr-FR" dirty="0" smtClean="0"/>
              <a:t>me</a:t>
            </a:r>
          </a:p>
          <a:p>
            <a:r>
              <a:rPr lang="fr-FR" dirty="0" smtClean="0"/>
              <a:t> </a:t>
            </a:r>
            <a:r>
              <a:rPr lang="fr-FR" dirty="0"/>
              <a:t>sensibilité, linéarité, insensibilité à certaines grandeurs d'influence. </a:t>
            </a:r>
            <a:endParaRPr lang="fr-F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683568" y="4293096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  résistance du capteur doit être insérée dans l’un des montages suivants: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4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033954"/>
            <a:ext cx="357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3.1. Montage </a:t>
            </a:r>
            <a:r>
              <a:rPr lang="fr-FR" b="1" dirty="0" smtClean="0"/>
              <a:t> </a:t>
            </a:r>
            <a:r>
              <a:rPr lang="fr-FR" b="1" dirty="0" err="1" smtClean="0"/>
              <a:t>potentiométrique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1409120"/>
            <a:ext cx="2763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3.1.1. Cas des résistances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51520" y="1800241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utilise un simple pont diviseur alimenté par une source de tension continue </a:t>
            </a:r>
            <a:r>
              <a:rPr lang="fr-FR" dirty="0" err="1"/>
              <a:t>e</a:t>
            </a:r>
            <a:r>
              <a:rPr lang="fr-FR" baseline="-25000" dirty="0" err="1"/>
              <a:t>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96017"/>
            <a:ext cx="345757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304" y="5733256"/>
            <a:ext cx="9133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tension </a:t>
            </a:r>
            <a:r>
              <a:rPr lang="fr-FR" i="1" dirty="0" err="1"/>
              <a:t>V</a:t>
            </a:r>
            <a:r>
              <a:rPr lang="fr-FR" i="1" baseline="-25000" dirty="0" err="1"/>
              <a:t>m</a:t>
            </a:r>
            <a:r>
              <a:rPr lang="fr-FR" i="1" dirty="0"/>
              <a:t> </a:t>
            </a:r>
            <a:r>
              <a:rPr lang="fr-FR" dirty="0"/>
              <a:t>est mesurée aux bornes du capteur par un appareil de mesure de </a:t>
            </a:r>
            <a:r>
              <a:rPr lang="fr-FR" dirty="0" smtClean="0"/>
              <a:t>résistance  d'entrée </a:t>
            </a:r>
            <a:r>
              <a:rPr lang="fr-FR" dirty="0"/>
              <a:t>R</a:t>
            </a:r>
            <a:r>
              <a:rPr lang="fr-FR" baseline="-25000" dirty="0"/>
              <a:t>d</a:t>
            </a:r>
            <a:r>
              <a:rPr lang="fr-FR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304" y="2321004"/>
            <a:ext cx="8637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L’impédance interne de la source (R</a:t>
            </a:r>
            <a:r>
              <a:rPr lang="fr-FR" baseline="-25000" dirty="0"/>
              <a:t>S</a:t>
            </a:r>
            <a:r>
              <a:rPr lang="fr-FR" dirty="0"/>
              <a:t>) et l’impédance de l’appareil de mesure (R</a:t>
            </a:r>
            <a:r>
              <a:rPr lang="fr-FR" baseline="-25000" dirty="0"/>
              <a:t>d</a:t>
            </a:r>
            <a:r>
              <a:rPr lang="fr-FR" dirty="0"/>
              <a:t>) doit être prises en compte.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03" y="2926685"/>
            <a:ext cx="8878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capteur est modélisé par la résistance R</a:t>
            </a:r>
            <a:r>
              <a:rPr lang="fr-FR" baseline="-25000" dirty="0"/>
              <a:t>C</a:t>
            </a:r>
            <a:r>
              <a:rPr lang="fr-FR" dirty="0"/>
              <a:t> montée en parallèle avec  l’impédance (</a:t>
            </a:r>
            <a:r>
              <a:rPr lang="fr-FR" dirty="0" smtClean="0"/>
              <a:t> R</a:t>
            </a:r>
            <a:r>
              <a:rPr lang="fr-FR" baseline="-25000" dirty="0" smtClean="0"/>
              <a:t>d</a:t>
            </a:r>
            <a:r>
              <a:rPr lang="fr-FR" dirty="0" smtClean="0"/>
              <a:t>).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5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620688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1033954"/>
            <a:ext cx="357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3.1. Montage </a:t>
            </a:r>
            <a:r>
              <a:rPr lang="fr-FR" b="1" dirty="0" smtClean="0"/>
              <a:t> </a:t>
            </a:r>
            <a:r>
              <a:rPr lang="fr-FR" b="1" dirty="0" err="1" smtClean="0"/>
              <a:t>potentiométrique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1409120"/>
            <a:ext cx="2763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3.1.1. Cas des résistances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93028" y="299695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En négligeant R</a:t>
            </a:r>
            <a:r>
              <a:rPr lang="fr-FR" baseline="-25000" dirty="0" smtClean="0"/>
              <a:t>S</a:t>
            </a:r>
            <a:r>
              <a:rPr lang="fr-FR" dirty="0" smtClean="0"/>
              <a:t> et en supposant que la résistance Rd est très grande on peut obtenir</a:t>
            </a:r>
          </a:p>
          <a:p>
            <a:r>
              <a:rPr lang="fr-FR" dirty="0" smtClean="0"/>
              <a:t>l’expression suivante: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79963" y="472514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On constate que la relation qui lie la tension de sortie (</a:t>
            </a:r>
            <a:r>
              <a:rPr lang="fr-FR" i="1" dirty="0" err="1" smtClean="0"/>
              <a:t>V</a:t>
            </a:r>
            <a:r>
              <a:rPr lang="fr-FR" i="1" baseline="-25000" dirty="0" err="1" smtClean="0"/>
              <a:t>m</a:t>
            </a:r>
            <a:r>
              <a:rPr lang="fr-FR" dirty="0" smtClean="0"/>
              <a:t>) au paramètre image du</a:t>
            </a:r>
          </a:p>
          <a:p>
            <a:r>
              <a:rPr lang="fr-FR" dirty="0" err="1" smtClean="0"/>
              <a:t>mesurande</a:t>
            </a:r>
            <a:r>
              <a:rPr lang="fr-FR" dirty="0" smtClean="0"/>
              <a:t> (</a:t>
            </a:r>
            <a:r>
              <a:rPr lang="fr-FR" i="1" dirty="0" smtClean="0"/>
              <a:t>R</a:t>
            </a:r>
            <a:r>
              <a:rPr lang="fr-FR" i="1" baseline="-25000" dirty="0" smtClean="0"/>
              <a:t>C</a:t>
            </a:r>
            <a:r>
              <a:rPr lang="fr-FR" dirty="0" smtClean="0"/>
              <a:t>) n’est pas linéaire. La sensibilité du montage n’est donc pas constante.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4" t="38183" r="68390" b="55707"/>
          <a:stretch/>
        </p:blipFill>
        <p:spPr bwMode="auto">
          <a:xfrm>
            <a:off x="2140427" y="1916832"/>
            <a:ext cx="3070284" cy="73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7" t="46945" r="69332" b="46945"/>
          <a:stretch/>
        </p:blipFill>
        <p:spPr bwMode="auto">
          <a:xfrm>
            <a:off x="3703320" y="3789040"/>
            <a:ext cx="150739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9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5" name="Rectangle 4"/>
          <p:cNvSpPr/>
          <p:nvPr/>
        </p:nvSpPr>
        <p:spPr>
          <a:xfrm>
            <a:off x="251520" y="565086"/>
            <a:ext cx="357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3.1. Montage </a:t>
            </a:r>
            <a:r>
              <a:rPr lang="fr-FR" b="1" dirty="0" smtClean="0"/>
              <a:t> </a:t>
            </a:r>
            <a:r>
              <a:rPr lang="fr-FR" b="1" dirty="0" err="1" smtClean="0"/>
              <a:t>potentiométrique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95395" y="960270"/>
            <a:ext cx="4566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3.1.2. Cas des impédances complexes (</a:t>
            </a:r>
            <a:r>
              <a:rPr lang="fr-FR" b="1" dirty="0" err="1"/>
              <a:t>Zc</a:t>
            </a:r>
            <a:r>
              <a:rPr lang="fr-FR" b="1" dirty="0"/>
              <a:t>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7882" y="127401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s’agit dans ce cas, soit de </a:t>
            </a:r>
            <a:r>
              <a:rPr lang="fr-FR" b="1" dirty="0">
                <a:solidFill>
                  <a:srgbClr val="FFFF00"/>
                </a:solidFill>
              </a:rPr>
              <a:t>capteurs capacitifs </a:t>
            </a:r>
            <a:r>
              <a:rPr lang="fr-FR" dirty="0"/>
              <a:t>(détecteur de niveau par exemple), </a:t>
            </a:r>
            <a:r>
              <a:rPr lang="fr-FR" dirty="0" smtClean="0"/>
              <a:t>soit de </a:t>
            </a:r>
            <a:r>
              <a:rPr lang="fr-FR" b="1" dirty="0">
                <a:solidFill>
                  <a:srgbClr val="FFFF00"/>
                </a:solidFill>
              </a:rPr>
              <a:t>capteurs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inductifs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/>
              <a:t>(détecteur de position ou de déplacement par exemple). </a:t>
            </a:r>
            <a:endParaRPr lang="fr-FR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4" t="50000" r="38360" b="7755"/>
          <a:stretch/>
        </p:blipFill>
        <p:spPr bwMode="auto">
          <a:xfrm>
            <a:off x="1634261" y="2278109"/>
            <a:ext cx="4001954" cy="215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4437112"/>
            <a:ext cx="6228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le cas ou </a:t>
            </a:r>
            <a:r>
              <a:rPr lang="fr-FR" i="1" dirty="0"/>
              <a:t>Z</a:t>
            </a:r>
            <a:r>
              <a:rPr lang="fr-FR" dirty="0"/>
              <a:t>1=</a:t>
            </a:r>
            <a:r>
              <a:rPr lang="fr-FR" i="1" dirty="0"/>
              <a:t>R</a:t>
            </a:r>
            <a:r>
              <a:rPr lang="fr-FR" dirty="0"/>
              <a:t>1 (une résistance fixe) et en choisissant: </a:t>
            </a:r>
            <a:r>
              <a:rPr lang="fr-FR" dirty="0" smtClean="0"/>
              <a:t>|l’expression se </a:t>
            </a:r>
            <a:r>
              <a:rPr lang="fr-FR" dirty="0"/>
              <a:t>simplifie comme suit: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4" t="50000" r="50659" b="40328"/>
          <a:stretch/>
        </p:blipFill>
        <p:spPr bwMode="auto">
          <a:xfrm>
            <a:off x="6378945" y="4399411"/>
            <a:ext cx="2247900" cy="7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66883" r="51476" b="23445"/>
          <a:stretch/>
        </p:blipFill>
        <p:spPr bwMode="auto">
          <a:xfrm>
            <a:off x="6838678" y="5529808"/>
            <a:ext cx="2247900" cy="7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7927" y="5313982"/>
            <a:ext cx="6261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De même, si l’impédance Z</a:t>
            </a:r>
            <a:r>
              <a:rPr lang="fr-FR" baseline="-25000" dirty="0"/>
              <a:t>C</a:t>
            </a:r>
            <a:r>
              <a:rPr lang="fr-FR" dirty="0"/>
              <a:t> est alimentée avec une source de courant constant </a:t>
            </a:r>
            <a:r>
              <a:rPr lang="fr-FR" dirty="0" err="1"/>
              <a:t>i</a:t>
            </a:r>
            <a:r>
              <a:rPr lang="fr-FR" baseline="-25000" dirty="0" err="1"/>
              <a:t>S</a:t>
            </a:r>
            <a:r>
              <a:rPr lang="fr-FR" dirty="0"/>
              <a:t>, la </a:t>
            </a:r>
            <a:r>
              <a:rPr lang="fr-FR" dirty="0" smtClean="0"/>
              <a:t>variation de </a:t>
            </a:r>
            <a:r>
              <a:rPr lang="fr-FR" dirty="0"/>
              <a:t>la tension de mesure est donnée par :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1884918"/>
            <a:ext cx="856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utilise alors une source d’alimentation sinusoïdale associée à un pont diviseur.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50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9" grpId="0"/>
      <p:bldP spid="10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395" y="590938"/>
            <a:ext cx="24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3.2. Montage en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80908" y="982059"/>
            <a:ext cx="8711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L’utilisation d’un montage </a:t>
            </a:r>
            <a:r>
              <a:rPr lang="fr-FR" dirty="0" err="1"/>
              <a:t>potentiométrique</a:t>
            </a:r>
            <a:r>
              <a:rPr lang="fr-FR" dirty="0"/>
              <a:t> présente l’inconvénient d’avoir en sortie</a:t>
            </a:r>
          </a:p>
          <a:p>
            <a:r>
              <a:rPr lang="fr-FR" dirty="0"/>
              <a:t>une tension continue même en l’absence de variations du </a:t>
            </a:r>
            <a:r>
              <a:rPr lang="fr-FR" dirty="0" err="1"/>
              <a:t>mesurande</a:t>
            </a:r>
            <a:r>
              <a:rPr lang="fr-FR" dirty="0"/>
              <a:t>. </a:t>
            </a:r>
            <a:endParaRPr lang="fr-FR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03" y="2996952"/>
            <a:ext cx="702478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9107" y="1628390"/>
            <a:ext cx="868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L’emploi d’un montage en pont de </a:t>
            </a:r>
            <a:r>
              <a:rPr lang="fr-FR" dirty="0" err="1"/>
              <a:t>Wheastone</a:t>
            </a:r>
            <a:r>
              <a:rPr lang="fr-FR" dirty="0"/>
              <a:t> présente l’avantage de s’affranchir de cette tension continue.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075" y="2347496"/>
            <a:ext cx="8670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structure générale du pont de Wheatstone est indiquée par la figure III.14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187624" y="3284984"/>
            <a:ext cx="1148152" cy="2736304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483768" y="3284984"/>
            <a:ext cx="1512168" cy="2736304"/>
          </a:xfrm>
          <a:prstGeom prst="rect">
            <a:avLst/>
          </a:prstGeom>
          <a:noFill/>
          <a:ln w="63500">
            <a:solidFill>
              <a:srgbClr val="92D050">
                <a:alpha val="72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01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4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395" y="590938"/>
            <a:ext cx="24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3.2. Montage en pont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95394" y="980005"/>
            <a:ext cx="8193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3.2.1. Mesure des résistances à l'aide d'un Pont de Wheatstone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5394" y="1414375"/>
            <a:ext cx="87690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ce cas le capteur est une résistance . Avec (e</a:t>
            </a:r>
            <a:r>
              <a:rPr lang="fr-FR" baseline="-25000" dirty="0"/>
              <a:t>s</a:t>
            </a:r>
            <a:r>
              <a:rPr lang="fr-FR" dirty="0"/>
              <a:t>, </a:t>
            </a:r>
            <a:r>
              <a:rPr lang="fr-FR" dirty="0" err="1"/>
              <a:t>R</a:t>
            </a:r>
            <a:r>
              <a:rPr lang="fr-FR" baseline="-25000" dirty="0" err="1"/>
              <a:t>s</a:t>
            </a:r>
            <a:r>
              <a:rPr lang="fr-FR" dirty="0"/>
              <a:t>) ou (</a:t>
            </a:r>
            <a:r>
              <a:rPr lang="fr-FR" dirty="0" err="1"/>
              <a:t>i</a:t>
            </a:r>
            <a:r>
              <a:rPr lang="fr-FR" baseline="-25000" dirty="0" err="1"/>
              <a:t>s</a:t>
            </a:r>
            <a:r>
              <a:rPr lang="fr-FR" dirty="0"/>
              <a:t>, </a:t>
            </a:r>
            <a:r>
              <a:rPr lang="fr-FR" dirty="0" err="1"/>
              <a:t>R</a:t>
            </a:r>
            <a:r>
              <a:rPr lang="fr-FR" baseline="-25000" dirty="0" err="1"/>
              <a:t>s</a:t>
            </a:r>
            <a:r>
              <a:rPr lang="fr-FR" dirty="0"/>
              <a:t>) caractérisent la</a:t>
            </a:r>
          </a:p>
          <a:p>
            <a:r>
              <a:rPr lang="fr-FR" dirty="0"/>
              <a:t>source de tension ou de courant. </a:t>
            </a:r>
            <a:endParaRPr lang="fr-FR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878" y="2755543"/>
            <a:ext cx="4181475" cy="254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3" t="54055" r="36566" b="37302"/>
          <a:stretch/>
        </p:blipFill>
        <p:spPr bwMode="auto">
          <a:xfrm>
            <a:off x="496012" y="3741380"/>
            <a:ext cx="4007935" cy="616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00596" y="5597832"/>
            <a:ext cx="8633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Lorsque le dispositif de mesure possède une grande impédance d’entrée (oscilloscope, </a:t>
            </a:r>
            <a:r>
              <a:rPr lang="fr-FR" dirty="0" smtClean="0"/>
              <a:t>carte d’acquisition</a:t>
            </a:r>
            <a:r>
              <a:rPr lang="fr-FR" dirty="0"/>
              <a:t>,…), on peut alors considérer </a:t>
            </a:r>
            <a:r>
              <a:rPr lang="fr-FR" dirty="0" smtClean="0"/>
              <a:t>:     </a:t>
            </a:r>
            <a:r>
              <a:rPr lang="pt-BR" dirty="0" smtClean="0"/>
              <a:t>R</a:t>
            </a:r>
            <a:r>
              <a:rPr lang="pt-BR" baseline="-25000" dirty="0" smtClean="0"/>
              <a:t>d</a:t>
            </a:r>
            <a:r>
              <a:rPr lang="pt-BR" dirty="0"/>
              <a:t>&gt;&gt;R1, R2, R3, R4.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3979" y="2060706"/>
            <a:ext cx="8606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R</a:t>
            </a:r>
            <a:r>
              <a:rPr lang="fr-FR" baseline="-25000" dirty="0"/>
              <a:t>d</a:t>
            </a:r>
            <a:r>
              <a:rPr lang="fr-FR" dirty="0"/>
              <a:t> est la résistance du dispositif de détection de l'équilibre du pont ou bien de mesure de son déséquilibre (impédance d’entrée de l’appareil de mesure).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507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904656" cy="504056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CHAP.III</a:t>
            </a:r>
            <a:r>
              <a:rPr lang="en-US" sz="2400" b="1" dirty="0"/>
              <a:t>: </a:t>
            </a:r>
            <a:r>
              <a:rPr lang="fr-FR" sz="2400" b="1" dirty="0"/>
              <a:t>CONDITIONNEMENT DES CAPTEURS</a:t>
            </a:r>
            <a:endParaRPr lang="en-US" sz="24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      INTRODUCTION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   1. </a:t>
            </a:r>
            <a:r>
              <a:rPr lang="fr-FR" sz="2000" b="1" dirty="0">
                <a:solidFill>
                  <a:srgbClr val="FF0000"/>
                </a:solidFill>
              </a:rPr>
              <a:t>CONDITIONNEMENT DES CAPTEURS ACTIFS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1.1 </a:t>
            </a:r>
            <a:r>
              <a:rPr lang="fr-FR" sz="2000" b="1" dirty="0" smtClean="0">
                <a:solidFill>
                  <a:schemeClr val="accent1"/>
                </a:solidFill>
              </a:rPr>
              <a:t> </a:t>
            </a:r>
            <a:r>
              <a:rPr lang="fr-FR" sz="2000" b="1" dirty="0">
                <a:solidFill>
                  <a:schemeClr val="accent1"/>
                </a:solidFill>
              </a:rPr>
              <a:t>Capteur source de tension</a:t>
            </a:r>
            <a:endParaRPr lang="fr-FR" sz="2000" b="1" dirty="0" smtClean="0">
              <a:solidFill>
                <a:schemeClr val="accent1"/>
              </a:solidFill>
            </a:endParaRP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1.2 </a:t>
            </a:r>
            <a:r>
              <a:rPr lang="fr-FR" sz="2000" b="1" dirty="0">
                <a:solidFill>
                  <a:schemeClr val="accent1"/>
                </a:solidFill>
              </a:rPr>
              <a:t>Capteur source de </a:t>
            </a:r>
            <a:r>
              <a:rPr lang="fr-FR" sz="2000" b="1" dirty="0" smtClean="0">
                <a:solidFill>
                  <a:schemeClr val="accent1"/>
                </a:solidFill>
              </a:rPr>
              <a:t>courant</a:t>
            </a:r>
          </a:p>
          <a:p>
            <a:pPr marL="854075" indent="-34290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1.3. </a:t>
            </a:r>
            <a:r>
              <a:rPr lang="fr-FR" sz="2000" b="1" dirty="0">
                <a:solidFill>
                  <a:schemeClr val="accent1"/>
                </a:solidFill>
              </a:rPr>
              <a:t>Capteur source de </a:t>
            </a:r>
            <a:r>
              <a:rPr lang="fr-FR" sz="2000" b="1" dirty="0" smtClean="0">
                <a:solidFill>
                  <a:schemeClr val="accent1"/>
                </a:solidFill>
              </a:rPr>
              <a:t>charge</a:t>
            </a:r>
          </a:p>
          <a:p>
            <a:pPr marL="511175" indent="0">
              <a:buNone/>
            </a:pPr>
            <a:endParaRPr lang="fr-FR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   2</a:t>
            </a:r>
            <a:r>
              <a:rPr lang="fr-FR" sz="2000" b="1" dirty="0">
                <a:solidFill>
                  <a:srgbClr val="FF0000"/>
                </a:solidFill>
              </a:rPr>
              <a:t>. CAPTEURS PASSIFS</a:t>
            </a:r>
            <a:endParaRPr lang="fr-FR" sz="2000" b="1" dirty="0" smtClean="0">
              <a:solidFill>
                <a:srgbClr val="FF0000"/>
              </a:solidFill>
            </a:endParaRPr>
          </a:p>
          <a:p>
            <a:pPr marL="682625" indent="-109538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2.1. Variation de </a:t>
            </a:r>
            <a:r>
              <a:rPr lang="fr-FR" sz="2000" b="1" dirty="0" smtClean="0">
                <a:solidFill>
                  <a:schemeClr val="accent1"/>
                </a:solidFill>
              </a:rPr>
              <a:t>résistivité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2.2. </a:t>
            </a:r>
            <a:r>
              <a:rPr lang="fr-FR" sz="2000" b="1" dirty="0">
                <a:solidFill>
                  <a:schemeClr val="accent1"/>
                </a:solidFill>
              </a:rPr>
              <a:t>Variation de </a:t>
            </a:r>
            <a:r>
              <a:rPr lang="fr-FR" sz="2000" b="1" dirty="0" smtClean="0">
                <a:solidFill>
                  <a:schemeClr val="accent1"/>
                </a:solidFill>
              </a:rPr>
              <a:t>capacitance</a:t>
            </a:r>
          </a:p>
          <a:p>
            <a:pPr marL="682625" indent="-109538">
              <a:buFont typeface="Wingdings" pitchFamily="2" charset="2"/>
              <a:buChar char="Ø"/>
            </a:pPr>
            <a:r>
              <a:rPr lang="fr-FR" sz="2000" b="1" dirty="0" smtClean="0">
                <a:solidFill>
                  <a:schemeClr val="accent1"/>
                </a:solidFill>
              </a:rPr>
              <a:t>2.3. </a:t>
            </a:r>
            <a:r>
              <a:rPr lang="fr-FR" sz="2000" b="1" dirty="0">
                <a:solidFill>
                  <a:schemeClr val="accent1"/>
                </a:solidFill>
              </a:rPr>
              <a:t>Variation </a:t>
            </a:r>
            <a:r>
              <a:rPr lang="fr-FR" sz="2000" b="1" dirty="0" smtClean="0">
                <a:solidFill>
                  <a:schemeClr val="accent1"/>
                </a:solidFill>
              </a:rPr>
              <a:t>d'inductance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2000" b="1" dirty="0">
                <a:solidFill>
                  <a:srgbClr val="FF0000"/>
                </a:solidFill>
              </a:rPr>
              <a:t>3. CONDITIONNEMENT DES CAPTEURS PASSIFS</a:t>
            </a:r>
          </a:p>
          <a:p>
            <a:pPr marL="808038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3.1 Montage </a:t>
            </a:r>
            <a:r>
              <a:rPr lang="fr-FR" sz="2000" b="1" dirty="0" err="1">
                <a:solidFill>
                  <a:schemeClr val="accent1"/>
                </a:solidFill>
              </a:rPr>
              <a:t>potentiométrique</a:t>
            </a:r>
            <a:endParaRPr lang="fr-FR" sz="2000" b="1" dirty="0">
              <a:solidFill>
                <a:schemeClr val="accent1"/>
              </a:solidFill>
            </a:endParaRPr>
          </a:p>
          <a:p>
            <a:pPr marL="808038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3.2. Montage en pont</a:t>
            </a:r>
          </a:p>
          <a:p>
            <a:pPr marL="808038" indent="-342900">
              <a:buFont typeface="Wingdings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</a:rPr>
              <a:t>3.3. </a:t>
            </a:r>
            <a:r>
              <a:rPr lang="fr-FR" sz="1800" b="1" dirty="0">
                <a:solidFill>
                  <a:schemeClr val="accent1"/>
                </a:solidFill>
              </a:rPr>
              <a:t>Montages oscillants</a:t>
            </a:r>
          </a:p>
          <a:p>
            <a:pPr marL="808038" indent="-342900">
              <a:buFont typeface="Wingdings" pitchFamily="2" charset="2"/>
              <a:buChar char="Ø"/>
            </a:pPr>
            <a:r>
              <a:rPr lang="fr-FR" sz="1800" b="1" dirty="0">
                <a:solidFill>
                  <a:schemeClr val="accent1"/>
                </a:solidFill>
              </a:rPr>
              <a:t>3.4. Montage dans un amplificateur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573087" indent="0">
              <a:buNone/>
            </a:pPr>
            <a:endParaRPr lang="fr-FR" sz="2000" b="1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69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395" y="590938"/>
            <a:ext cx="2421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3.2. Montage en pont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0830" y="980005"/>
            <a:ext cx="88456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3.2.2. Mesure des impédances complexes à l'aide d'un Pont de Wheatstone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02240" y="1349337"/>
            <a:ext cx="861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est tout d'abord nécessaire de déterminer quelles sont, les conditions optimales de</a:t>
            </a:r>
          </a:p>
          <a:p>
            <a:r>
              <a:rPr lang="fr-FR" dirty="0"/>
              <a:t>mesure en fonction de l'impédance du capteur: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00" y="1995668"/>
            <a:ext cx="5092895" cy="22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7032" y="2276872"/>
            <a:ext cx="36661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Entre les points de mesure A et B, le pont d'impédances peut être ramené à un schéma</a:t>
            </a:r>
          </a:p>
          <a:p>
            <a:r>
              <a:rPr lang="fr-FR" dirty="0"/>
              <a:t>équivalent de </a:t>
            </a:r>
            <a:r>
              <a:rPr lang="fr-FR" dirty="0" err="1"/>
              <a:t>Thévenin</a:t>
            </a:r>
            <a:r>
              <a:rPr lang="fr-FR" dirty="0"/>
              <a:t> caractérisé par: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29101" r="53043" b="59506"/>
          <a:stretch/>
        </p:blipFill>
        <p:spPr bwMode="auto">
          <a:xfrm>
            <a:off x="157032" y="4365104"/>
            <a:ext cx="4433886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40234" r="52641" b="48633"/>
          <a:stretch/>
        </p:blipFill>
        <p:spPr bwMode="auto">
          <a:xfrm>
            <a:off x="4657726" y="4384154"/>
            <a:ext cx="4378769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9" t="51562" r="46272" b="37500"/>
          <a:stretch/>
        </p:blipFill>
        <p:spPr bwMode="auto">
          <a:xfrm>
            <a:off x="1415450" y="5301208"/>
            <a:ext cx="5314949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1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89970"/>
            <a:ext cx="273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3.3. Montages oscillants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1520" y="11967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L’emploi d’un oscillateur comme conditionneur permet de </a:t>
            </a:r>
            <a:r>
              <a:rPr lang="fr-FR" b="1" dirty="0">
                <a:solidFill>
                  <a:srgbClr val="FFFF00"/>
                </a:solidFill>
              </a:rPr>
              <a:t>transférer sur la </a:t>
            </a:r>
            <a:r>
              <a:rPr lang="fr-FR" b="1" dirty="0" smtClean="0">
                <a:solidFill>
                  <a:srgbClr val="FFFF00"/>
                </a:solidFill>
              </a:rPr>
              <a:t>fréquence des </a:t>
            </a:r>
            <a:r>
              <a:rPr lang="fr-FR" b="1" dirty="0">
                <a:solidFill>
                  <a:srgbClr val="FFFF00"/>
                </a:solidFill>
              </a:rPr>
              <a:t>oscillations</a:t>
            </a:r>
            <a:r>
              <a:rPr lang="fr-FR" dirty="0"/>
              <a:t>, l’information liée à la valeur de l’impédance du capteur.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7482" y="184308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Le </a:t>
            </a:r>
            <a:r>
              <a:rPr lang="fr-FR" dirty="0"/>
              <a:t>signal délivré </a:t>
            </a:r>
            <a:r>
              <a:rPr lang="fr-FR" dirty="0" smtClean="0"/>
              <a:t>par  l’oscillateur </a:t>
            </a:r>
            <a:r>
              <a:rPr lang="fr-FR" dirty="0"/>
              <a:t>est dit « </a:t>
            </a:r>
            <a:r>
              <a:rPr lang="fr-FR" b="1" dirty="0">
                <a:solidFill>
                  <a:srgbClr val="FFFF00"/>
                </a:solidFill>
              </a:rPr>
              <a:t>modulé en fréquence </a:t>
            </a:r>
            <a:r>
              <a:rPr lang="fr-FR" dirty="0"/>
              <a:t>» par le </a:t>
            </a:r>
            <a:r>
              <a:rPr lang="fr-FR" dirty="0" err="1"/>
              <a:t>mesurande</a:t>
            </a:r>
            <a:r>
              <a:rPr lang="fr-FR" dirty="0"/>
              <a:t>. Cette méthode </a:t>
            </a:r>
            <a:r>
              <a:rPr lang="fr-FR" dirty="0" smtClean="0"/>
              <a:t>de conditionnement </a:t>
            </a:r>
            <a:r>
              <a:rPr lang="fr-FR" dirty="0"/>
              <a:t>offre plusieurs avantages 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36174" y="2479028"/>
            <a:ext cx="8152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L’information portée par la fréquence possède </a:t>
            </a:r>
            <a:r>
              <a:rPr lang="fr-FR" b="1" dirty="0">
                <a:solidFill>
                  <a:srgbClr val="FFFF00"/>
                </a:solidFill>
              </a:rPr>
              <a:t>une immunité aux parasites </a:t>
            </a:r>
            <a:r>
              <a:rPr lang="fr-FR" dirty="0"/>
              <a:t>supérieure à </a:t>
            </a:r>
            <a:r>
              <a:rPr lang="fr-FR" dirty="0" smtClean="0"/>
              <a:t>celle d’une </a:t>
            </a:r>
            <a:r>
              <a:rPr lang="fr-FR" dirty="0"/>
              <a:t>information portée par l’amplitude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6174" y="317784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b="1" dirty="0" smtClean="0">
                <a:solidFill>
                  <a:srgbClr val="FFFF00"/>
                </a:solidFill>
              </a:rPr>
              <a:t>La </a:t>
            </a:r>
            <a:r>
              <a:rPr lang="fr-FR" b="1" dirty="0">
                <a:solidFill>
                  <a:srgbClr val="FFFF00"/>
                </a:solidFill>
              </a:rPr>
              <a:t>conversion sous forme numérique est simple </a:t>
            </a:r>
            <a:r>
              <a:rPr lang="fr-FR" dirty="0"/>
              <a:t>; elle consiste à compter les périodes </a:t>
            </a:r>
            <a:r>
              <a:rPr lang="fr-FR" dirty="0" smtClean="0"/>
              <a:t>du</a:t>
            </a:r>
            <a:r>
              <a:rPr lang="ar-DZ" dirty="0" smtClean="0"/>
              <a:t> </a:t>
            </a:r>
            <a:r>
              <a:rPr lang="fr-FR" dirty="0" smtClean="0"/>
              <a:t>signal </a:t>
            </a:r>
            <a:r>
              <a:rPr lang="fr-FR" dirty="0"/>
              <a:t>pendant un temps déterminé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0" y="389792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/>
              <a:t>Le signal modulé en fréquence peut être </a:t>
            </a:r>
            <a:r>
              <a:rPr lang="fr-FR" b="1" dirty="0">
                <a:solidFill>
                  <a:srgbClr val="FFFF00"/>
                </a:solidFill>
              </a:rPr>
              <a:t>transmit par voie hertzienne </a:t>
            </a:r>
            <a:r>
              <a:rPr lang="fr-FR" dirty="0"/>
              <a:t>permettant alors </a:t>
            </a:r>
            <a:r>
              <a:rPr lang="fr-FR" dirty="0" smtClean="0"/>
              <a:t>des</a:t>
            </a:r>
            <a:r>
              <a:rPr lang="ar-DZ" dirty="0" smtClean="0"/>
              <a:t> </a:t>
            </a:r>
            <a:r>
              <a:rPr lang="fr-FR" dirty="0" smtClean="0"/>
              <a:t>télémesures</a:t>
            </a:r>
            <a:r>
              <a:rPr lang="fr-FR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79603" y="4699375"/>
            <a:ext cx="86256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distingue deux types d’oscillateurs : Les oscillateurs </a:t>
            </a:r>
            <a:r>
              <a:rPr lang="fr-FR" dirty="0" smtClean="0"/>
              <a:t>sinusoïdaux </a:t>
            </a:r>
            <a:r>
              <a:rPr lang="fr-FR" dirty="0"/>
              <a:t>et de relaxation.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41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89970"/>
            <a:ext cx="273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3.3. Montages oscillants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9032" y="959302"/>
            <a:ext cx="3526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3.3.1. Oscillateurs de relaxation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140912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L’oscillateur de relaxation le plus couramment utilisé est le multivibrateur astable</a:t>
            </a:r>
          </a:p>
          <a:p>
            <a:r>
              <a:rPr lang="fr-FR" dirty="0"/>
              <a:t>(Figure III.22). C’est un générateur de signaux rectangulaires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87587"/>
            <a:ext cx="434476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0032" y="2089314"/>
            <a:ext cx="41764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00" dirty="0"/>
              <a:t>Dans le montage de la figure III.22, le capteur est soit la capacité soit la résistance . La période des oscillations est directement reliée à la valeur de la capacité du capteur capacitif par la relation suivante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37500" r="53880" b="53906"/>
          <a:stretch/>
        </p:blipFill>
        <p:spPr bwMode="auto">
          <a:xfrm>
            <a:off x="3131840" y="3717032"/>
            <a:ext cx="2457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6056" y="4437112"/>
            <a:ext cx="623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a alors, une variation de la fréquence F de la tension </a:t>
            </a:r>
            <a:r>
              <a:rPr lang="fr-FR" i="1" dirty="0"/>
              <a:t>V</a:t>
            </a:r>
            <a:r>
              <a:rPr lang="fr-FR" dirty="0"/>
              <a:t>0 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0" t="49708" r="51845" b="39729"/>
          <a:stretch/>
        </p:blipFill>
        <p:spPr bwMode="auto">
          <a:xfrm>
            <a:off x="546407" y="5083443"/>
            <a:ext cx="3276796" cy="772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3" t="60645" r="40886" b="28899"/>
          <a:stretch/>
        </p:blipFill>
        <p:spPr bwMode="auto">
          <a:xfrm>
            <a:off x="4417209" y="5071015"/>
            <a:ext cx="3809790" cy="7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690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589970"/>
            <a:ext cx="2737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3.3. Montages oscillants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251520" y="959302"/>
            <a:ext cx="345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3.3.2. Oscillateurs sinusoïdaux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51520" y="132863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fréquence d’un oscillateur sinusoïdal peut être fixée, en particulier, par la résonance</a:t>
            </a:r>
          </a:p>
          <a:p>
            <a:r>
              <a:rPr lang="fr-FR" dirty="0"/>
              <a:t>d’un circuit constitué d’une bobine d’inductance L0 et d’un condensateur de capacité </a:t>
            </a:r>
            <a:r>
              <a:rPr lang="fr-FR" dirty="0" smtClean="0"/>
              <a:t>C0 associés </a:t>
            </a:r>
            <a:r>
              <a:rPr lang="fr-FR" dirty="0"/>
              <a:t>en série ou en parallèle. </a:t>
            </a:r>
            <a:endParaRPr lang="fr-FR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40886" r="51976" b="52864"/>
          <a:stretch/>
        </p:blipFill>
        <p:spPr bwMode="auto">
          <a:xfrm>
            <a:off x="3706440" y="2875002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6" t="51521" r="51976" b="40886"/>
          <a:stretch/>
        </p:blipFill>
        <p:spPr bwMode="auto">
          <a:xfrm>
            <a:off x="4750320" y="3403580"/>
            <a:ext cx="2190750" cy="55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51520" y="2875002"/>
            <a:ext cx="3354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Pour un circuit oscillant série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3702" y="3403580"/>
            <a:ext cx="3848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Pour un circuit oscillant parallèle 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414908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Habituellement</a:t>
            </a:r>
            <a:r>
              <a:rPr lang="fr-FR" dirty="0"/>
              <a:t>, Si bien que l’on peut généralement poser dans tous </a:t>
            </a:r>
            <a:r>
              <a:rPr lang="fr-FR" dirty="0" smtClean="0"/>
              <a:t>les cas </a:t>
            </a:r>
            <a:r>
              <a:rPr lang="fr-FR" dirty="0"/>
              <a:t>la même fréquence de résonance 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16370" y="4795411"/>
            <a:ext cx="8695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Lorsqu’un capteur inductif ou capacitif est l’un des éléments du circuit résonant, ces</a:t>
            </a:r>
          </a:p>
          <a:p>
            <a:r>
              <a:rPr lang="fr-FR" dirty="0"/>
              <a:t>variations de réactance entraînant un changement de la fréquence de </a:t>
            </a:r>
            <a:r>
              <a:rPr lang="fr-FR" dirty="0" smtClean="0"/>
              <a:t>résonance.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80458" y="2251964"/>
            <a:ext cx="85310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circuit présente une impédance purement résistive à la fréquence de résonance F0 dont l’expression est 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3" t="35156" r="55253" b="50911"/>
          <a:stretch/>
        </p:blipFill>
        <p:spPr bwMode="auto">
          <a:xfrm>
            <a:off x="589477" y="5589240"/>
            <a:ext cx="1339457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8" t="52298" r="41938" b="37848"/>
          <a:stretch/>
        </p:blipFill>
        <p:spPr bwMode="auto">
          <a:xfrm>
            <a:off x="3131840" y="5738402"/>
            <a:ext cx="4438650" cy="7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4" grpId="0"/>
      <p:bldP spid="15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6007" y="195754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3. CONDITIONNEMENT DES CAPTEURS PASSIFS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520" y="597352"/>
            <a:ext cx="3986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3.4. Montage dans un amplificateur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1520" y="966684"/>
            <a:ext cx="87129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le montage à base d’un amplificateur opérationnel comme il est montré sur la</a:t>
            </a:r>
          </a:p>
          <a:p>
            <a:r>
              <a:rPr lang="fr-FR" dirty="0"/>
              <a:t>Figure III.23 (amplificateur inverseur), la tension en sortie de l'amplificateur </a:t>
            </a:r>
            <a:r>
              <a:rPr lang="fr-FR" i="1" dirty="0"/>
              <a:t>Vo </a:t>
            </a:r>
            <a:r>
              <a:rPr lang="fr-FR" dirty="0"/>
              <a:t>est </a:t>
            </a:r>
            <a:r>
              <a:rPr lang="fr-FR" dirty="0" smtClean="0"/>
              <a:t>donnée  par </a:t>
            </a:r>
            <a:r>
              <a:rPr lang="fr-FR" dirty="0"/>
              <a:t>la relation: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7" y="3140968"/>
            <a:ext cx="3860750" cy="270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2" t="25520" r="55755" b="67188"/>
          <a:stretch/>
        </p:blipFill>
        <p:spPr bwMode="auto">
          <a:xfrm>
            <a:off x="3788551" y="1638300"/>
            <a:ext cx="15786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3488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tension de sortie </a:t>
            </a:r>
            <a:r>
              <a:rPr lang="fr-FR" i="1" dirty="0"/>
              <a:t>V0 </a:t>
            </a:r>
            <a:r>
              <a:rPr lang="fr-FR" dirty="0"/>
              <a:t>dépend ainsi de la tension d'entrée VCC, de la résistance R et de </a:t>
            </a:r>
            <a:r>
              <a:rPr lang="fr-FR" dirty="0" smtClean="0"/>
              <a:t>la résistance </a:t>
            </a:r>
            <a:r>
              <a:rPr lang="fr-FR" dirty="0"/>
              <a:t>RC de l'élément de transduction du capteur.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336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81262" y="3201255"/>
            <a:ext cx="5381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Fin  du chapitre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4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447" y="125117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conditionnement de la mesure consiste à rendre la mesure issue du capteur</a:t>
            </a:r>
          </a:p>
          <a:p>
            <a:r>
              <a:rPr lang="fr-FR" dirty="0"/>
              <a:t>(le signal électrique de sortie) exploitable.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3728" y="836712"/>
            <a:ext cx="2048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INTRODUCTION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425626" y="3507245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 CONDITIONNEMENT DES CAPTEURS ACTIFS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185" y="4085810"/>
            <a:ext cx="85689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ce cas, le capteur actif se comporte comme un générateur : une source de</a:t>
            </a:r>
          </a:p>
          <a:p>
            <a:r>
              <a:rPr lang="fr-FR" dirty="0">
                <a:solidFill>
                  <a:srgbClr val="FF0000"/>
                </a:solidFill>
              </a:rPr>
              <a:t>tension</a:t>
            </a:r>
            <a:r>
              <a:rPr lang="fr-FR" dirty="0"/>
              <a:t>, une source de </a:t>
            </a:r>
            <a:r>
              <a:rPr lang="fr-FR" dirty="0">
                <a:solidFill>
                  <a:srgbClr val="FF0000"/>
                </a:solidFill>
              </a:rPr>
              <a:t>courant</a:t>
            </a:r>
            <a:r>
              <a:rPr lang="fr-FR" dirty="0"/>
              <a:t> ou une source de </a:t>
            </a:r>
            <a:r>
              <a:rPr lang="fr-FR" dirty="0">
                <a:solidFill>
                  <a:srgbClr val="FF0000"/>
                </a:solidFill>
              </a:rPr>
              <a:t>charges électrostatiques</a:t>
            </a:r>
            <a:r>
              <a:rPr lang="fr-FR" dirty="0"/>
              <a:t>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48079" y="4756596"/>
            <a:ext cx="3039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0000"/>
                </a:solidFill>
              </a:rPr>
              <a:t>Plus de détaille …..</a:t>
            </a:r>
            <a:endParaRPr lang="fr-FR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544" y="1904266"/>
            <a:ext cx="794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choix d’un conditionneur est une </a:t>
            </a:r>
            <a:r>
              <a:rPr lang="fr-FR" dirty="0" smtClean="0"/>
              <a:t>étape importante </a:t>
            </a:r>
            <a:r>
              <a:rPr lang="fr-FR" dirty="0"/>
              <a:t>dans la réalisation d’un ensemble de mesure.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366544" y="2814747"/>
            <a:ext cx="8093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C’est en effet, l’association capteur – conditionneur permet de déterminer le signal électrique et ses caractéristiques.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14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113472"/>
            <a:ext cx="335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1.1. Capteur source de tension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476672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 CONDITIONNEMENT DES CAPTEURS ACTIFS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079" y="1615198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ce cas, on peut adopter le modèle de la figure III.1 pour la sortie du capteur</a:t>
            </a:r>
          </a:p>
          <a:p>
            <a:r>
              <a:rPr lang="fr-FR" dirty="0"/>
              <a:t>auquel on vient connecter une impédance correspondante à l’impédance d’entrée du circuit </a:t>
            </a:r>
            <a:r>
              <a:rPr lang="fr-FR" dirty="0" smtClean="0"/>
              <a:t>de conditionnement</a:t>
            </a:r>
            <a:r>
              <a:rPr lang="fr-FR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6" t="41184" r="37775" b="13541"/>
          <a:stretch/>
        </p:blipFill>
        <p:spPr bwMode="auto">
          <a:xfrm>
            <a:off x="395536" y="2546227"/>
            <a:ext cx="6324600" cy="331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51720" y="2618235"/>
            <a:ext cx="942968" cy="2034901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830497" y="2770635"/>
            <a:ext cx="813511" cy="1882501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147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363" y="547356"/>
            <a:ext cx="3352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1.1. Capteur source de tension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88840" y="147990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 CONDITIONNEMENT DES CAPTEURS ACTIFS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8840" y="923768"/>
            <a:ext cx="8847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Pour ce type de capteurs, on utilisera habituellement des dispositifs à forte </a:t>
            </a:r>
            <a:r>
              <a:rPr lang="fr-FR" dirty="0" smtClean="0"/>
              <a:t>impédance  d’entrée </a:t>
            </a:r>
            <a:r>
              <a:rPr lang="fr-FR" dirty="0"/>
              <a:t>de manière à obtenir une tension en sortie du conditionneur aussi proche que </a:t>
            </a:r>
            <a:r>
              <a:rPr lang="fr-FR" dirty="0" smtClean="0"/>
              <a:t>la  tension </a:t>
            </a:r>
            <a:r>
              <a:rPr lang="fr-FR" dirty="0"/>
              <a:t>en sortie du capteur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81" b="44342"/>
          <a:stretch/>
        </p:blipFill>
        <p:spPr bwMode="auto">
          <a:xfrm>
            <a:off x="4386402" y="3287091"/>
            <a:ext cx="1999158" cy="1757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840" y="1850714"/>
            <a:ext cx="8292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pourra utiliser par </a:t>
            </a:r>
            <a:r>
              <a:rPr lang="fr-FR" dirty="0" smtClean="0"/>
              <a:t>exemple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94630" y="5369200"/>
            <a:ext cx="37818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figure III.2 illustre trois types de montages pour le conditionnement du </a:t>
            </a:r>
            <a:r>
              <a:rPr lang="fr-FR" dirty="0" smtClean="0"/>
              <a:t>capteur source </a:t>
            </a:r>
            <a:r>
              <a:rPr lang="fr-FR" dirty="0"/>
              <a:t>de tension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6156176" y="3746649"/>
            <a:ext cx="0" cy="90648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4" t="-1" r="11105" b="45502"/>
          <a:stretch/>
        </p:blipFill>
        <p:spPr bwMode="auto">
          <a:xfrm>
            <a:off x="6457096" y="3323665"/>
            <a:ext cx="1498184" cy="17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5" t="50000" r="23208"/>
          <a:stretch/>
        </p:blipFill>
        <p:spPr bwMode="auto">
          <a:xfrm>
            <a:off x="1043608" y="3644689"/>
            <a:ext cx="2142901" cy="157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avec flèche 10"/>
          <p:cNvCxnSpPr/>
          <p:nvPr/>
        </p:nvCxnSpPr>
        <p:spPr>
          <a:xfrm flipV="1">
            <a:off x="2771800" y="4251999"/>
            <a:ext cx="0" cy="62726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7949520" y="3854487"/>
            <a:ext cx="0" cy="906487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71564" y="2220046"/>
            <a:ext cx="8664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un montage suiveur (inverseur ou non inverseur) à base d’amplificateurs opérationnels,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0363" y="2866377"/>
            <a:ext cx="8772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/>
              <a:t>un amplificateur différentiel  lequel est appelé plus classiquement amplificateur d’instrumentation.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4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412" y="33265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 CONDITIONNEMENT DES CAPTEURS ACTIFS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737" y="724482"/>
            <a:ext cx="3398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1.2. Capteur source de courant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69867" y="1093814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ce cas, le capteur peut se modéliser par une source de courant idéale </a:t>
            </a:r>
            <a:r>
              <a:rPr lang="fr-FR" i="1" dirty="0" err="1"/>
              <a:t>i</a:t>
            </a:r>
            <a:r>
              <a:rPr lang="fr-FR" dirty="0" err="1"/>
              <a:t>C</a:t>
            </a:r>
            <a:r>
              <a:rPr lang="fr-FR" dirty="0"/>
              <a:t>(</a:t>
            </a:r>
            <a:r>
              <a:rPr lang="fr-FR" i="1" dirty="0"/>
              <a:t>m</a:t>
            </a:r>
            <a:r>
              <a:rPr lang="fr-FR" dirty="0"/>
              <a:t>) </a:t>
            </a:r>
            <a:r>
              <a:rPr lang="fr-FR" dirty="0" smtClean="0"/>
              <a:t>liée avec </a:t>
            </a:r>
            <a:r>
              <a:rPr lang="fr-FR" dirty="0"/>
              <a:t>son impédance interne ZC en parallèle.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79126"/>
            <a:ext cx="5976664" cy="265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0120" y="5278221"/>
            <a:ext cx="8612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On fait appel dans ce cas à un convertisseur courant-tension de manière à obtenir une</a:t>
            </a:r>
          </a:p>
          <a:p>
            <a:r>
              <a:rPr lang="fr-FR" dirty="0"/>
              <a:t>tension </a:t>
            </a:r>
            <a:r>
              <a:rPr lang="fr-FR" i="1" dirty="0" err="1"/>
              <a:t>V</a:t>
            </a:r>
            <a:r>
              <a:rPr lang="fr-FR" dirty="0" err="1"/>
              <a:t>m</a:t>
            </a:r>
            <a:r>
              <a:rPr lang="fr-FR" dirty="0"/>
              <a:t> proportionnelle au courant de sortie du capteur.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94"/>
          <a:stretch/>
        </p:blipFill>
        <p:spPr bwMode="auto">
          <a:xfrm>
            <a:off x="741824" y="1815679"/>
            <a:ext cx="6782504" cy="346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1763688" y="2852936"/>
            <a:ext cx="1008112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7178040" y="3331841"/>
            <a:ext cx="0" cy="1296143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243191" y="3718302"/>
                <a:ext cx="1900809" cy="52322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B050"/>
                        </a:solidFill>
                        <a:latin typeface="Cambria Math"/>
                      </a:rPr>
                      <m:t>𝑹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.</m:t>
                        </m:r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fr-FR" sz="2800" b="1" dirty="0" smtClean="0">
                    <a:solidFill>
                      <a:srgbClr val="00B050"/>
                    </a:solidFill>
                  </a:rPr>
                  <a:t> </a:t>
                </a:r>
                <a:endParaRPr lang="fr-FR" sz="28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3191" y="3718302"/>
                <a:ext cx="190080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032756" y="2276872"/>
                <a:ext cx="1739044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𝒊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fr-FR" sz="2400" b="1" dirty="0" smtClean="0">
                    <a:solidFill>
                      <a:srgbClr val="00B050"/>
                    </a:solidFill>
                  </a:rPr>
                  <a:t> </a:t>
                </a:r>
                <a:endParaRPr lang="fr-FR" sz="24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56" y="2276872"/>
                <a:ext cx="173904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79512" y="6112580"/>
            <a:ext cx="8964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FF00"/>
                </a:solidFill>
              </a:rPr>
              <a:t>Le montage </a:t>
            </a:r>
            <a:r>
              <a:rPr lang="fr-FR" sz="2000" b="1" dirty="0" smtClean="0">
                <a:solidFill>
                  <a:srgbClr val="FFFF00"/>
                </a:solidFill>
              </a:rPr>
              <a:t>suivant  illustre </a:t>
            </a:r>
            <a:r>
              <a:rPr lang="fr-FR" sz="2000" b="1" dirty="0">
                <a:solidFill>
                  <a:srgbClr val="FFFF00"/>
                </a:solidFill>
              </a:rPr>
              <a:t>un exemple de convertisseur courant-tension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97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 animBg="1"/>
      <p:bldP spid="14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946" y="611396"/>
            <a:ext cx="5526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1. CONDITIONNEMENT DES CAPTEURS ACTIFS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946" y="991328"/>
            <a:ext cx="3269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1.3. Capteur source de charge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24086" y="136390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Le capteur en tant que générateur présente une impédance interne capacitive. C’est le</a:t>
            </a:r>
          </a:p>
          <a:p>
            <a:r>
              <a:rPr lang="fr-FR" dirty="0"/>
              <a:t>cas par exemple d’un cristal piézo-électrique.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13" y="3140968"/>
            <a:ext cx="4666828" cy="311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4086" y="2060848"/>
            <a:ext cx="854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Dans le cas d’un capteur source de charge, il est préférable d’utiliser un amplificateur</a:t>
            </a:r>
          </a:p>
          <a:p>
            <a:r>
              <a:rPr lang="fr-FR" dirty="0"/>
              <a:t>et convertisseur de charge tension dont le principe est présenté sur la </a:t>
            </a:r>
            <a:r>
              <a:rPr lang="ar-DZ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suivante</a:t>
            </a:r>
            <a:r>
              <a:rPr lang="en-US" dirty="0" smtClean="0"/>
              <a:t> :</a:t>
            </a:r>
            <a:endParaRPr lang="fr-FR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r="28140"/>
          <a:stretch/>
        </p:blipFill>
        <p:spPr bwMode="auto">
          <a:xfrm>
            <a:off x="2051721" y="3007114"/>
            <a:ext cx="477881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6885710" y="4635961"/>
                <a:ext cx="1862754" cy="72885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710" y="4635961"/>
                <a:ext cx="1862754" cy="7288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avec flèche 10"/>
          <p:cNvCxnSpPr/>
          <p:nvPr/>
        </p:nvCxnSpPr>
        <p:spPr>
          <a:xfrm flipV="1">
            <a:off x="6660232" y="4293096"/>
            <a:ext cx="0" cy="158417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11560" y="4566632"/>
                <a:ext cx="1328168" cy="54707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𝒄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/>
                        <m:sup/>
                      </m:sSubSup>
                    </m:oMath>
                  </m:oMathPara>
                </a14:m>
                <a:endParaRPr lang="fr-FR" sz="2400" b="1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566632"/>
                <a:ext cx="1328168" cy="5470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3203848" y="4509120"/>
            <a:ext cx="665777" cy="87859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91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7" grpId="0" animBg="1"/>
      <p:bldP spid="16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7784" y="692696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2. CAPTEURS PASSIFS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771724" y="2647599"/>
            <a:ext cx="2504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L'impédance peut être :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5516" y="119675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s’agit généralement d’impédance dont l’un des paramètres déterminants est sensible</a:t>
            </a:r>
          </a:p>
          <a:p>
            <a:r>
              <a:rPr lang="fr-FR" dirty="0"/>
              <a:t>à la grandeur mesurée. </a:t>
            </a:r>
            <a:endParaRPr lang="fr-FR" dirty="0" smtClean="0"/>
          </a:p>
        </p:txBody>
      </p:sp>
      <p:sp>
        <p:nvSpPr>
          <p:cNvPr id="2" name="Rectangle 1"/>
          <p:cNvSpPr/>
          <p:nvPr/>
        </p:nvSpPr>
        <p:spPr>
          <a:xfrm>
            <a:off x="107504" y="1845977"/>
            <a:ext cx="8798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L'impédance </a:t>
            </a:r>
            <a:r>
              <a:rPr lang="fr-FR" dirty="0" smtClean="0"/>
              <a:t>dans </a:t>
            </a:r>
            <a:r>
              <a:rPr lang="fr-FR" dirty="0"/>
              <a:t>l'élément de transduction réagit aux variations </a:t>
            </a:r>
            <a:r>
              <a:rPr lang="fr-FR" dirty="0" smtClean="0"/>
              <a:t>du </a:t>
            </a:r>
            <a:r>
              <a:rPr lang="en-US" dirty="0" err="1" smtClean="0"/>
              <a:t>mesurande</a:t>
            </a:r>
            <a:r>
              <a:rPr lang="fr-FR" dirty="0" smtClean="0"/>
              <a:t> </a:t>
            </a:r>
            <a:r>
              <a:rPr lang="fr-FR" dirty="0"/>
              <a:t>aux travers des effets du </a:t>
            </a:r>
            <a:r>
              <a:rPr lang="fr-FR" dirty="0" err="1"/>
              <a:t>mesurande</a:t>
            </a:r>
            <a:r>
              <a:rPr lang="fr-FR" dirty="0"/>
              <a:t> sur le corps d'épreuve.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6464" y="2659783"/>
            <a:ext cx="1077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résistive,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11960" y="2659783"/>
            <a:ext cx="155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capacitive ou</a:t>
            </a:r>
          </a:p>
        </p:txBody>
      </p:sp>
      <p:sp>
        <p:nvSpPr>
          <p:cNvPr id="8" name="Rectangle 7"/>
          <p:cNvSpPr/>
          <p:nvPr/>
        </p:nvSpPr>
        <p:spPr>
          <a:xfrm>
            <a:off x="5652120" y="2685287"/>
            <a:ext cx="1271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inductive.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42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204" y="890578"/>
            <a:ext cx="3013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2.1. Variation de résistivité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89204" y="508030"/>
            <a:ext cx="2538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2. CAPTEURS PASSIFS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204" y="1295599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conductivité d’un matériau indique avec quelle facilité les électrons peuvent se</a:t>
            </a:r>
          </a:p>
          <a:p>
            <a:r>
              <a:rPr lang="fr-FR" dirty="0"/>
              <a:t>déplacer dans ce matériau. </a:t>
            </a: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07504" y="1916832"/>
            <a:ext cx="7142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L'inverse </a:t>
            </a:r>
            <a:r>
              <a:rPr lang="fr-FR" dirty="0"/>
              <a:t>de la conductivité, c'est la résistivité. </a:t>
            </a: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170362" y="2276872"/>
            <a:ext cx="84786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résistivité </a:t>
            </a:r>
            <a:r>
              <a:rPr lang="fr-FR" dirty="0"/>
              <a:t>(et la conductivité) est donc dépendante de la température et on peut donc </a:t>
            </a:r>
            <a:r>
              <a:rPr lang="fr-FR" dirty="0" smtClean="0"/>
              <a:t>utiliser cette </a:t>
            </a:r>
            <a:r>
              <a:rPr lang="fr-FR" dirty="0"/>
              <a:t>propriété pour mesurer la température. La relation entre la résistivité et la température </a:t>
            </a:r>
            <a:r>
              <a:rPr lang="fr-FR" dirty="0" smtClean="0"/>
              <a:t>T est </a:t>
            </a:r>
            <a:r>
              <a:rPr lang="fr-FR" dirty="0"/>
              <a:t>: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2" t="27797" r="37523" b="64911"/>
          <a:stretch/>
        </p:blipFill>
        <p:spPr bwMode="auto">
          <a:xfrm>
            <a:off x="3678949" y="2933502"/>
            <a:ext cx="452854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9204" y="3432593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Dans </a:t>
            </a:r>
            <a:r>
              <a:rPr lang="fr-FR" dirty="0"/>
              <a:t>le cas des semi-conducteurs, la résistance évolue suivant une loi logarithmique</a:t>
            </a:r>
          </a:p>
          <a:p>
            <a:r>
              <a:rPr lang="fr-FR" dirty="0"/>
              <a:t>en fonction de la température et elle dépend du dopage du </a:t>
            </a:r>
            <a:r>
              <a:rPr lang="fr-FR" dirty="0" smtClean="0"/>
              <a:t>semi-conducteur.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646" y="4293096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résistance d'un conducteur ou d'un semi-conducteur, dépend aussi </a:t>
            </a:r>
            <a:r>
              <a:rPr lang="fr-FR" dirty="0" smtClean="0"/>
              <a:t>de  la </a:t>
            </a:r>
            <a:r>
              <a:rPr lang="fr-FR" dirty="0"/>
              <a:t>géométrie. </a:t>
            </a:r>
            <a:r>
              <a:rPr lang="fr-FR" dirty="0" smtClean="0"/>
              <a:t> Ainsi</a:t>
            </a:r>
            <a:r>
              <a:rPr lang="fr-FR" dirty="0"/>
              <a:t>, pour un fil cylindrique de longueur </a:t>
            </a:r>
            <a:r>
              <a:rPr lang="fr-FR" i="1" dirty="0"/>
              <a:t>l </a:t>
            </a:r>
            <a:r>
              <a:rPr lang="fr-FR" dirty="0"/>
              <a:t>et de section </a:t>
            </a:r>
            <a:r>
              <a:rPr lang="fr-FR" i="1" dirty="0"/>
              <a:t>A</a:t>
            </a:r>
            <a:r>
              <a:rPr lang="fr-FR" dirty="0"/>
              <a:t>, la résistance </a:t>
            </a:r>
            <a:r>
              <a:rPr lang="fr-FR" dirty="0" smtClean="0"/>
              <a:t>est  donnée </a:t>
            </a:r>
            <a:r>
              <a:rPr lang="fr-FR" dirty="0"/>
              <a:t>par la relation: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72656" r="54246" b="18750"/>
          <a:stretch/>
        </p:blipFill>
        <p:spPr bwMode="auto">
          <a:xfrm>
            <a:off x="3851920" y="5216426"/>
            <a:ext cx="1391766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4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9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4B309CA-F98C-434F-A54B-F8446ED2212E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H\u0006\uFFFD{51B8FA04-CB1E-4135-9636-019FE0A0980D}&quot;,&quot;C:\\Users\\mhhou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  <p:tag name="ISPRING_SCORM_RATE_SLIDES" val="0"/>
  <p:tag name="ISPRING_SCORM_PASSING_SCORE" val="0.000000"/>
  <p:tag name="ISPRING_CURRENT_PLAYER_ID" val="universal"/>
  <p:tag name="ISPRING_PRESENTATION_TITLE" val="chapitre2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6D0381-BA0E-4521-91CC-BDE2945B4451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6865F5-1E46-4911-AA63-A95F00971135}:2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869909-EEFC-48C1-9B81-A29D117A8C7B}:3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13331</TotalTime>
  <Words>2218</Words>
  <Application>Microsoft Office PowerPoint</Application>
  <PresentationFormat>Affichage à l'écran (4:3)</PresentationFormat>
  <Paragraphs>212</Paragraphs>
  <Slides>25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Débit</vt:lpstr>
      <vt:lpstr>Capteurs et chaines de Mesure</vt:lpstr>
      <vt:lpstr>CHAP.III: CONDITIONNEMENT DES CAPTEURS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chapitre2</dc:title>
  <dc:creator>Feyrouz</dc:creator>
  <cp:lastModifiedBy>houari-mohammed</cp:lastModifiedBy>
  <cp:revision>196</cp:revision>
  <dcterms:created xsi:type="dcterms:W3CDTF">2020-01-26T17:16:43Z</dcterms:created>
  <dcterms:modified xsi:type="dcterms:W3CDTF">2022-04-24T23:05:52Z</dcterms:modified>
</cp:coreProperties>
</file>