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41" autoAdjust="0"/>
  </p:normalViewPr>
  <p:slideViewPr>
    <p:cSldViewPr>
      <p:cViewPr>
        <p:scale>
          <a:sx n="112" d="100"/>
          <a:sy n="112" d="100"/>
        </p:scale>
        <p:origin x="-156" y="20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96C9CC-932C-47BB-B88D-9664F6B6A435}" type="datetimeFigureOut">
              <a:rPr lang="fr-FR" smtClean="0"/>
              <a:pPr/>
              <a:t>11/04/2022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F6791A-B68D-49DF-ACDF-E59E1AEBAED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6C9CC-932C-47BB-B88D-9664F6B6A435}" type="datetimeFigureOut">
              <a:rPr lang="fr-FR" smtClean="0"/>
              <a:pPr/>
              <a:t>11/04/2022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6791A-B68D-49DF-ACDF-E59E1AEBAED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535753" y="857232"/>
            <a:ext cx="8100000" cy="12144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dirty="0">
                <a:solidFill>
                  <a:schemeClr val="tx1"/>
                </a:solidFill>
              </a:rPr>
              <a:t>Les bactéries sont des </a:t>
            </a:r>
            <a:r>
              <a:rPr lang="fr-FR" b="1" dirty="0">
                <a:solidFill>
                  <a:schemeClr val="tx1"/>
                </a:solidFill>
              </a:rPr>
              <a:t>micro-organismes </a:t>
            </a:r>
            <a:r>
              <a:rPr lang="fr-FR" b="1" dirty="0" smtClean="0">
                <a:solidFill>
                  <a:schemeClr val="tx1"/>
                </a:solidFill>
              </a:rPr>
              <a:t>vivants</a:t>
            </a:r>
            <a:r>
              <a:rPr lang="fr-FR" dirty="0" smtClean="0">
                <a:solidFill>
                  <a:schemeClr val="tx1"/>
                </a:solidFill>
              </a:rPr>
              <a:t> découvertes </a:t>
            </a:r>
            <a:r>
              <a:rPr lang="fr-FR" dirty="0">
                <a:solidFill>
                  <a:schemeClr val="tx1"/>
                </a:solidFill>
              </a:rPr>
              <a:t>à la fin du 17</a:t>
            </a:r>
            <a:r>
              <a:rPr lang="fr-FR" baseline="30000" dirty="0">
                <a:solidFill>
                  <a:schemeClr val="tx1"/>
                </a:solidFill>
              </a:rPr>
              <a:t>ème</a:t>
            </a:r>
            <a:r>
              <a:rPr lang="fr-FR" dirty="0">
                <a:solidFill>
                  <a:schemeClr val="tx1"/>
                </a:solidFill>
              </a:rPr>
              <a:t> siècle par </a:t>
            </a:r>
            <a:r>
              <a:rPr lang="fr-FR" dirty="0" err="1">
                <a:solidFill>
                  <a:schemeClr val="tx1"/>
                </a:solidFill>
              </a:rPr>
              <a:t>Anthoni</a:t>
            </a:r>
            <a:r>
              <a:rPr lang="fr-FR" dirty="0">
                <a:solidFill>
                  <a:schemeClr val="tx1"/>
                </a:solidFill>
              </a:rPr>
              <a:t> Van Leeuwenhoek, naturaliste hollandais, qui inventa la </a:t>
            </a:r>
            <a:r>
              <a:rPr lang="fr-FR" dirty="0" smtClean="0">
                <a:solidFill>
                  <a:schemeClr val="tx1"/>
                </a:solidFill>
              </a:rPr>
              <a:t>microscopie.</a:t>
            </a:r>
            <a:r>
              <a:rPr lang="fr-FR" dirty="0">
                <a:solidFill>
                  <a:schemeClr val="tx1"/>
                </a:solidFill>
              </a:rPr>
              <a:t> </a:t>
            </a:r>
            <a:r>
              <a:rPr lang="fr-FR" dirty="0" smtClean="0">
                <a:solidFill>
                  <a:schemeClr val="tx1"/>
                </a:solidFill>
              </a:rPr>
              <a:t>Les bactéries sont des </a:t>
            </a:r>
            <a:r>
              <a:rPr lang="fr-FR" b="1" dirty="0" smtClean="0">
                <a:solidFill>
                  <a:schemeClr val="tx1"/>
                </a:solidFill>
              </a:rPr>
              <a:t>procaryotes unicellulaires</a:t>
            </a:r>
            <a:r>
              <a:rPr lang="fr-FR" dirty="0" smtClean="0">
                <a:solidFill>
                  <a:schemeClr val="tx1"/>
                </a:solidFill>
              </a:rPr>
              <a:t>. </a:t>
            </a:r>
            <a:r>
              <a:rPr lang="fr-FR" dirty="0">
                <a:solidFill>
                  <a:schemeClr val="tx1"/>
                </a:solidFill>
              </a:rPr>
              <a:t>Elles </a:t>
            </a:r>
            <a:r>
              <a:rPr lang="fr-FR" b="1" dirty="0">
                <a:solidFill>
                  <a:schemeClr val="tx1"/>
                </a:solidFill>
              </a:rPr>
              <a:t>n’ont </a:t>
            </a:r>
            <a:r>
              <a:rPr lang="fr-FR" b="1" dirty="0" smtClean="0">
                <a:solidFill>
                  <a:schemeClr val="tx1"/>
                </a:solidFill>
              </a:rPr>
              <a:t>pas de </a:t>
            </a:r>
            <a:r>
              <a:rPr lang="fr-FR" b="1" dirty="0">
                <a:solidFill>
                  <a:schemeClr val="tx1"/>
                </a:solidFill>
              </a:rPr>
              <a:t>noyau </a:t>
            </a:r>
            <a:r>
              <a:rPr lang="fr-FR" dirty="0">
                <a:solidFill>
                  <a:schemeClr val="tx1"/>
                </a:solidFill>
              </a:rPr>
              <a:t>et leur génome est </a:t>
            </a:r>
            <a:r>
              <a:rPr lang="fr-FR" dirty="0" smtClean="0">
                <a:solidFill>
                  <a:schemeClr val="tx1"/>
                </a:solidFill>
              </a:rPr>
              <a:t>le </a:t>
            </a:r>
            <a:r>
              <a:rPr lang="fr-FR" dirty="0">
                <a:solidFill>
                  <a:schemeClr val="tx1"/>
                </a:solidFill>
              </a:rPr>
              <a:t>plus petit </a:t>
            </a:r>
            <a:r>
              <a:rPr lang="fr-FR" u="sng" dirty="0">
                <a:solidFill>
                  <a:schemeClr val="tx1"/>
                </a:solidFill>
              </a:rPr>
              <a:t>des cellules vivantes</a:t>
            </a:r>
            <a:r>
              <a:rPr lang="fr-FR" dirty="0" smtClean="0">
                <a:solidFill>
                  <a:schemeClr val="tx1"/>
                </a:solidFill>
              </a:rPr>
              <a:t>.</a:t>
            </a:r>
          </a:p>
          <a:p>
            <a:pPr algn="ctr"/>
            <a:endParaRPr lang="fr-FR" dirty="0">
              <a:solidFill>
                <a:schemeClr val="tx1"/>
              </a:solidFill>
            </a:endParaRPr>
          </a:p>
        </p:txBody>
      </p:sp>
      <p:cxnSp>
        <p:nvCxnSpPr>
          <p:cNvPr id="7" name="Connecteur droit avec flèche 6"/>
          <p:cNvCxnSpPr/>
          <p:nvPr/>
        </p:nvCxnSpPr>
        <p:spPr>
          <a:xfrm rot="10800000" flipV="1">
            <a:off x="2131868" y="2740504"/>
            <a:ext cx="1440000" cy="1260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715008" y="2714620"/>
            <a:ext cx="1440000" cy="1260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285720" y="4143380"/>
            <a:ext cx="3714776" cy="18573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b="1" u="sng" dirty="0">
                <a:solidFill>
                  <a:srgbClr val="FF0000"/>
                </a:solidFill>
              </a:rPr>
              <a:t>Archaebactéries</a:t>
            </a:r>
            <a:r>
              <a:rPr lang="fr-FR" b="1" u="sng" dirty="0" smtClean="0">
                <a:solidFill>
                  <a:srgbClr val="FF0000"/>
                </a:solidFill>
              </a:rPr>
              <a:t>:</a:t>
            </a:r>
          </a:p>
          <a:p>
            <a:pPr algn="ctr"/>
            <a:r>
              <a:rPr lang="fr-FR" dirty="0" smtClean="0">
                <a:solidFill>
                  <a:schemeClr val="tx1"/>
                </a:solidFill>
              </a:rPr>
              <a:t>sont </a:t>
            </a:r>
            <a:r>
              <a:rPr lang="fr-FR" dirty="0">
                <a:solidFill>
                  <a:schemeClr val="tx1"/>
                </a:solidFill>
              </a:rPr>
              <a:t>adaptées à la vie dans des conditions de vie extrêmes (</a:t>
            </a:r>
            <a:r>
              <a:rPr lang="fr-FR" dirty="0" smtClean="0">
                <a:solidFill>
                  <a:schemeClr val="tx1"/>
                </a:solidFill>
              </a:rPr>
              <a:t>forte salinité</a:t>
            </a:r>
            <a:r>
              <a:rPr lang="fr-FR" dirty="0">
                <a:solidFill>
                  <a:schemeClr val="tx1"/>
                </a:solidFill>
              </a:rPr>
              <a:t>, haute température, faible pH, sans oxygène).</a:t>
            </a:r>
          </a:p>
        </p:txBody>
      </p:sp>
      <p:sp>
        <p:nvSpPr>
          <p:cNvPr id="12" name="Rectangle à coins arrondis 11"/>
          <p:cNvSpPr/>
          <p:nvPr/>
        </p:nvSpPr>
        <p:spPr>
          <a:xfrm>
            <a:off x="5214942" y="4143380"/>
            <a:ext cx="3714776" cy="1857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rgbClr val="FF0000"/>
                </a:solidFill>
              </a:rPr>
              <a:t>Eubactéries</a:t>
            </a:r>
            <a:r>
              <a:rPr lang="fr-FR" b="1" u="sng" dirty="0" smtClean="0">
                <a:solidFill>
                  <a:srgbClr val="FF0000"/>
                </a:solidFill>
              </a:rPr>
              <a:t>:</a:t>
            </a:r>
          </a:p>
          <a:p>
            <a:pPr algn="ctr"/>
            <a:r>
              <a:rPr lang="fr-FR" dirty="0" smtClean="0">
                <a:solidFill>
                  <a:schemeClr val="tx1"/>
                </a:solidFill>
              </a:rPr>
              <a:t>sont </a:t>
            </a:r>
            <a:r>
              <a:rPr lang="fr-FR" dirty="0">
                <a:solidFill>
                  <a:schemeClr val="tx1"/>
                </a:solidFill>
              </a:rPr>
              <a:t>des "vraie" bactérie, </a:t>
            </a:r>
            <a:r>
              <a:rPr lang="fr-FR" dirty="0" smtClean="0">
                <a:solidFill>
                  <a:schemeClr val="tx1"/>
                </a:solidFill>
              </a:rPr>
              <a:t>les </a:t>
            </a:r>
            <a:r>
              <a:rPr lang="fr-FR" dirty="0">
                <a:solidFill>
                  <a:schemeClr val="tx1"/>
                </a:solidFill>
              </a:rPr>
              <a:t>eubactéries représentent le </a:t>
            </a:r>
            <a:r>
              <a:rPr lang="fr-FR" dirty="0" smtClean="0">
                <a:solidFill>
                  <a:schemeClr val="tx1"/>
                </a:solidFill>
              </a:rPr>
              <a:t>domaine réunissant </a:t>
            </a:r>
            <a:r>
              <a:rPr lang="fr-FR" dirty="0">
                <a:solidFill>
                  <a:schemeClr val="tx1"/>
                </a:solidFill>
              </a:rPr>
              <a:t>tous les Procaryotes à l'exception des Archées.</a:t>
            </a:r>
          </a:p>
        </p:txBody>
      </p:sp>
      <p:sp>
        <p:nvSpPr>
          <p:cNvPr id="13" name="Rectangle 12"/>
          <p:cNvSpPr/>
          <p:nvPr/>
        </p:nvSpPr>
        <p:spPr>
          <a:xfrm>
            <a:off x="821505" y="71414"/>
            <a:ext cx="7500990" cy="584775"/>
          </a:xfrm>
          <a:prstGeom prst="rect">
            <a:avLst/>
          </a:prstGeom>
        </p:spPr>
        <p:txBody>
          <a:bodyPr wrap="square">
            <a:spAutoFit/>
          </a:bodyPr>
          <a:lstStyle/>
          <a:p>
            <a:pPr algn="ctr"/>
            <a:r>
              <a:rPr lang="fr-FR" sz="3200" b="1" dirty="0">
                <a:solidFill>
                  <a:srgbClr val="FF0000"/>
                </a:solidFill>
              </a:rPr>
              <a:t>Qu'est-ce qu'une bactérie ?</a:t>
            </a:r>
          </a:p>
        </p:txBody>
      </p:sp>
      <p:sp>
        <p:nvSpPr>
          <p:cNvPr id="14" name="ZoneTexte 13"/>
          <p:cNvSpPr txBox="1"/>
          <p:nvPr/>
        </p:nvSpPr>
        <p:spPr>
          <a:xfrm>
            <a:off x="928662" y="2273850"/>
            <a:ext cx="7041928" cy="369332"/>
          </a:xfrm>
          <a:prstGeom prst="rect">
            <a:avLst/>
          </a:prstGeom>
          <a:noFill/>
        </p:spPr>
        <p:txBody>
          <a:bodyPr wrap="none" rtlCol="0">
            <a:spAutoFit/>
          </a:bodyPr>
          <a:lstStyle/>
          <a:p>
            <a:r>
              <a:rPr lang="fr-FR" dirty="0" smtClean="0">
                <a:solidFill>
                  <a:schemeClr val="tx1"/>
                </a:solidFill>
              </a:rPr>
              <a:t>Les bactéries se divisent en </a:t>
            </a:r>
            <a:r>
              <a:rPr lang="fr-FR" b="1" dirty="0" err="1" smtClean="0">
                <a:solidFill>
                  <a:schemeClr val="tx1"/>
                </a:solidFill>
              </a:rPr>
              <a:t>archae</a:t>
            </a:r>
            <a:r>
              <a:rPr lang="fr-FR" b="1" dirty="0" smtClean="0">
                <a:solidFill>
                  <a:schemeClr val="tx1"/>
                </a:solidFill>
              </a:rPr>
              <a:t> (archées)</a:t>
            </a:r>
            <a:r>
              <a:rPr lang="fr-FR" dirty="0" smtClean="0">
                <a:solidFill>
                  <a:schemeClr val="tx1"/>
                </a:solidFill>
              </a:rPr>
              <a:t> </a:t>
            </a:r>
            <a:r>
              <a:rPr lang="fr-FR" b="1" dirty="0" smtClean="0">
                <a:solidFill>
                  <a:schemeClr val="tx1"/>
                </a:solidFill>
              </a:rPr>
              <a:t>bactéries </a:t>
            </a:r>
            <a:r>
              <a:rPr lang="fr-FR" dirty="0" smtClean="0">
                <a:solidFill>
                  <a:schemeClr val="tx1"/>
                </a:solidFill>
              </a:rPr>
              <a:t>et en </a:t>
            </a:r>
            <a:r>
              <a:rPr lang="fr-FR" b="1" dirty="0" smtClean="0">
                <a:solidFill>
                  <a:schemeClr val="tx1"/>
                </a:solidFill>
              </a:rPr>
              <a:t>eubactéries</a:t>
            </a:r>
            <a:r>
              <a:rPr lang="fr-FR" dirty="0" smtClean="0">
                <a:solidFill>
                  <a:schemeClr val="tx1"/>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1290" y="90050"/>
            <a:ext cx="1441420" cy="369332"/>
          </a:xfrm>
          <a:prstGeom prst="rect">
            <a:avLst/>
          </a:prstGeom>
          <a:solidFill>
            <a:schemeClr val="accent5">
              <a:lumMod val="20000"/>
              <a:lumOff val="80000"/>
            </a:schemeClr>
          </a:solidFill>
        </p:spPr>
        <p:txBody>
          <a:bodyPr wrap="none">
            <a:spAutoFit/>
          </a:bodyPr>
          <a:lstStyle/>
          <a:p>
            <a:pPr lvl="0"/>
            <a:r>
              <a:rPr lang="fr-FR" b="1" dirty="0" smtClean="0">
                <a:solidFill>
                  <a:srgbClr val="FF0000"/>
                </a:solidFill>
                <a:latin typeface="Times New Roman" pitchFamily="18" charset="0"/>
                <a:cs typeface="Times New Roman" pitchFamily="18" charset="0"/>
              </a:rPr>
              <a:t>Les flagelles </a:t>
            </a:r>
          </a:p>
        </p:txBody>
      </p:sp>
      <p:cxnSp>
        <p:nvCxnSpPr>
          <p:cNvPr id="14" name="Connecteur droit avec flèche 13"/>
          <p:cNvCxnSpPr/>
          <p:nvPr/>
        </p:nvCxnSpPr>
        <p:spPr>
          <a:xfrm rot="5400000">
            <a:off x="4214810" y="928670"/>
            <a:ext cx="71438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500430" y="1357298"/>
            <a:ext cx="2119555" cy="369332"/>
          </a:xfrm>
          <a:prstGeom prst="rect">
            <a:avLst/>
          </a:prstGeom>
          <a:noFill/>
        </p:spPr>
        <p:txBody>
          <a:bodyPr wrap="none" rtlCol="0">
            <a:spAutoFit/>
          </a:bodyPr>
          <a:lstStyle/>
          <a:p>
            <a:r>
              <a:rPr lang="fr-FR" dirty="0" smtClean="0"/>
              <a:t>Différentes ciliatures</a:t>
            </a:r>
            <a:endParaRPr lang="fr-FR" dirty="0"/>
          </a:p>
        </p:txBody>
      </p:sp>
      <p:pic>
        <p:nvPicPr>
          <p:cNvPr id="16" name="Image 15" descr="25.JPG"/>
          <p:cNvPicPr>
            <a:picLocks noChangeAspect="1"/>
          </p:cNvPicPr>
          <p:nvPr/>
        </p:nvPicPr>
        <p:blipFill>
          <a:blip r:embed="rId2"/>
          <a:stretch>
            <a:fillRect/>
          </a:stretch>
        </p:blipFill>
        <p:spPr>
          <a:xfrm>
            <a:off x="1893075" y="1785926"/>
            <a:ext cx="5357850" cy="2185871"/>
          </a:xfrm>
          <a:prstGeom prst="rect">
            <a:avLst/>
          </a:prstGeom>
        </p:spPr>
      </p:pic>
      <p:grpSp>
        <p:nvGrpSpPr>
          <p:cNvPr id="21" name="Groupe 20"/>
          <p:cNvGrpSpPr/>
          <p:nvPr/>
        </p:nvGrpSpPr>
        <p:grpSpPr>
          <a:xfrm>
            <a:off x="3083720" y="4143380"/>
            <a:ext cx="2976560" cy="2357454"/>
            <a:chOff x="178563" y="4143380"/>
            <a:chExt cx="2976560" cy="2357454"/>
          </a:xfrm>
        </p:grpSpPr>
        <p:pic>
          <p:nvPicPr>
            <p:cNvPr id="17" name="Image 16" descr="ciliature-flagelles.jpg"/>
            <p:cNvPicPr>
              <a:picLocks noChangeAspect="1"/>
            </p:cNvPicPr>
            <p:nvPr/>
          </p:nvPicPr>
          <p:blipFill>
            <a:blip r:embed="rId3"/>
            <a:srcRect t="9600" b="76000"/>
            <a:stretch>
              <a:fillRect/>
            </a:stretch>
          </p:blipFill>
          <p:spPr>
            <a:xfrm>
              <a:off x="178563" y="4143380"/>
              <a:ext cx="2976560" cy="428628"/>
            </a:xfrm>
            <a:prstGeom prst="rect">
              <a:avLst/>
            </a:prstGeom>
          </p:spPr>
        </p:pic>
        <p:pic>
          <p:nvPicPr>
            <p:cNvPr id="18" name="Image 17" descr="ciliature-flagelles.jpg"/>
            <p:cNvPicPr>
              <a:picLocks noChangeAspect="1"/>
            </p:cNvPicPr>
            <p:nvPr/>
          </p:nvPicPr>
          <p:blipFill>
            <a:blip r:embed="rId3"/>
            <a:srcRect t="26400" b="52000"/>
            <a:stretch>
              <a:fillRect/>
            </a:stretch>
          </p:blipFill>
          <p:spPr>
            <a:xfrm>
              <a:off x="178563" y="4572008"/>
              <a:ext cx="2976560" cy="642942"/>
            </a:xfrm>
            <a:prstGeom prst="rect">
              <a:avLst/>
            </a:prstGeom>
          </p:spPr>
        </p:pic>
        <p:pic>
          <p:nvPicPr>
            <p:cNvPr id="19" name="Image 18" descr="ciliature-flagelles.jpg"/>
            <p:cNvPicPr>
              <a:picLocks noChangeAspect="1"/>
            </p:cNvPicPr>
            <p:nvPr/>
          </p:nvPicPr>
          <p:blipFill>
            <a:blip r:embed="rId3"/>
            <a:srcRect t="50400" b="35200"/>
            <a:stretch>
              <a:fillRect/>
            </a:stretch>
          </p:blipFill>
          <p:spPr>
            <a:xfrm>
              <a:off x="178563" y="5214950"/>
              <a:ext cx="2976560" cy="428628"/>
            </a:xfrm>
            <a:prstGeom prst="rect">
              <a:avLst/>
            </a:prstGeom>
          </p:spPr>
        </p:pic>
        <p:pic>
          <p:nvPicPr>
            <p:cNvPr id="20" name="Image 19" descr="ciliature-flagelles.jpg"/>
            <p:cNvPicPr>
              <a:picLocks noChangeAspect="1"/>
            </p:cNvPicPr>
            <p:nvPr/>
          </p:nvPicPr>
          <p:blipFill>
            <a:blip r:embed="rId3"/>
            <a:srcRect t="67200" b="3999"/>
            <a:stretch>
              <a:fillRect/>
            </a:stretch>
          </p:blipFill>
          <p:spPr>
            <a:xfrm>
              <a:off x="178563" y="5643578"/>
              <a:ext cx="2976560" cy="857256"/>
            </a:xfrm>
            <a:prstGeom prst="rect">
              <a:avLst/>
            </a:prstGeom>
          </p:spPr>
        </p:pic>
      </p:grpSp>
      <p:sp>
        <p:nvSpPr>
          <p:cNvPr id="22" name="Accolade ouvrante 21"/>
          <p:cNvSpPr/>
          <p:nvPr/>
        </p:nvSpPr>
        <p:spPr>
          <a:xfrm>
            <a:off x="2643174" y="4286256"/>
            <a:ext cx="285752" cy="121444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a:off x="1785918" y="4702742"/>
            <a:ext cx="829458" cy="369332"/>
          </a:xfrm>
          <a:prstGeom prst="rect">
            <a:avLst/>
          </a:prstGeom>
          <a:noFill/>
        </p:spPr>
        <p:txBody>
          <a:bodyPr wrap="none" rtlCol="0">
            <a:spAutoFit/>
          </a:bodyPr>
          <a:lstStyle/>
          <a:p>
            <a:r>
              <a:rPr lang="fr-FR" dirty="0" smtClean="0"/>
              <a:t>Polaire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0977" y="59272"/>
            <a:ext cx="922047" cy="369332"/>
          </a:xfrm>
          <a:prstGeom prst="rect">
            <a:avLst/>
          </a:prstGeom>
          <a:solidFill>
            <a:schemeClr val="accent5">
              <a:lumMod val="20000"/>
              <a:lumOff val="80000"/>
            </a:schemeClr>
          </a:solidFill>
          <a:ln>
            <a:solidFill>
              <a:schemeClr val="accent5">
                <a:lumMod val="20000"/>
                <a:lumOff val="80000"/>
              </a:schemeClr>
            </a:solidFill>
          </a:ln>
        </p:spPr>
        <p:txBody>
          <a:bodyPr wrap="none">
            <a:spAutoFit/>
          </a:bodyPr>
          <a:lstStyle/>
          <a:p>
            <a:pPr lvl="0" algn="justLow" fontAlgn="base">
              <a:spcBef>
                <a:spcPct val="0"/>
              </a:spcBef>
              <a:spcAft>
                <a:spcPct val="0"/>
              </a:spcAft>
            </a:pPr>
            <a:r>
              <a:rPr lang="fr-FR" b="1" dirty="0" smtClean="0">
                <a:solidFill>
                  <a:srgbClr val="FF0000"/>
                </a:solidFill>
                <a:latin typeface="Times New Roman" pitchFamily="18" charset="0"/>
                <a:ea typeface="Calibri" pitchFamily="34" charset="0"/>
                <a:cs typeface="Times New Roman" pitchFamily="18" charset="0"/>
              </a:rPr>
              <a:t>Les </a:t>
            </a:r>
            <a:r>
              <a:rPr lang="fr-FR" b="1" dirty="0" err="1" smtClean="0">
                <a:solidFill>
                  <a:srgbClr val="FF0000"/>
                </a:solidFill>
                <a:latin typeface="Times New Roman" pitchFamily="18" charset="0"/>
                <a:ea typeface="Calibri" pitchFamily="34" charset="0"/>
                <a:cs typeface="Times New Roman" pitchFamily="18" charset="0"/>
              </a:rPr>
              <a:t>Pili</a:t>
            </a:r>
            <a:endParaRPr lang="fr-FR" sz="1050" dirty="0" smtClean="0">
              <a:solidFill>
                <a:prstClr val="black"/>
              </a:solidFill>
              <a:latin typeface="Arial" pitchFamily="34" charset="0"/>
              <a:cs typeface="Arial" pitchFamily="34" charset="0"/>
            </a:endParaRPr>
          </a:p>
        </p:txBody>
      </p:sp>
      <p:sp>
        <p:nvSpPr>
          <p:cNvPr id="4" name="Rectangle à coins arrondis 3"/>
          <p:cNvSpPr/>
          <p:nvPr/>
        </p:nvSpPr>
        <p:spPr>
          <a:xfrm>
            <a:off x="214282" y="571480"/>
            <a:ext cx="8715436" cy="79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fr-FR" sz="1600" dirty="0" smtClean="0">
              <a:solidFill>
                <a:schemeClr val="tx1"/>
              </a:solidFill>
              <a:latin typeface="Times New Roman" pitchFamily="18" charset="0"/>
              <a:ea typeface="Calibri" pitchFamily="34" charset="0"/>
              <a:cs typeface="Times New Roman" pitchFamily="18" charset="0"/>
            </a:endParaRPr>
          </a:p>
          <a:p>
            <a:pPr lvl="0" algn="ctr"/>
            <a:r>
              <a:rPr lang="fr-FR" sz="1400" dirty="0" smtClean="0">
                <a:solidFill>
                  <a:schemeClr val="tx1"/>
                </a:solidFill>
                <a:latin typeface="Times New Roman" pitchFamily="18" charset="0"/>
                <a:ea typeface="Calibri" pitchFamily="34" charset="0"/>
                <a:cs typeface="Times New Roman" pitchFamily="18" charset="0"/>
              </a:rPr>
              <a:t>Ils sont nombreux chez les bacilles à G-, rares chez les G+, on distingue deux catégories de morphologie et de fonction distinctes : </a:t>
            </a:r>
          </a:p>
          <a:p>
            <a:pPr lvl="0" algn="ctr"/>
            <a:r>
              <a:rPr lang="fr-FR" sz="1400" dirty="0" smtClean="0">
                <a:solidFill>
                  <a:schemeClr val="tx1"/>
                </a:solidFill>
                <a:latin typeface="Times New Roman" pitchFamily="18" charset="0"/>
                <a:ea typeface="Calibri" pitchFamily="34" charset="0"/>
                <a:cs typeface="Times New Roman" pitchFamily="18" charset="0"/>
              </a:rPr>
              <a:t>les </a:t>
            </a:r>
            <a:r>
              <a:rPr lang="fr-FR" sz="1400" b="1" dirty="0" err="1" smtClean="0">
                <a:solidFill>
                  <a:srgbClr val="FF0000"/>
                </a:solidFill>
                <a:latin typeface="Times New Roman" pitchFamily="18" charset="0"/>
                <a:ea typeface="Calibri" pitchFamily="34" charset="0"/>
                <a:cs typeface="Times New Roman" pitchFamily="18" charset="0"/>
              </a:rPr>
              <a:t>pilicommuns</a:t>
            </a:r>
            <a:r>
              <a:rPr lang="fr-FR" sz="1400" b="1" dirty="0" smtClean="0">
                <a:solidFill>
                  <a:schemeClr val="tx1"/>
                </a:solidFill>
                <a:latin typeface="Times New Roman" pitchFamily="18" charset="0"/>
                <a:ea typeface="Calibri" pitchFamily="34" charset="0"/>
                <a:cs typeface="Times New Roman" pitchFamily="18" charset="0"/>
              </a:rPr>
              <a:t>, </a:t>
            </a:r>
            <a:r>
              <a:rPr lang="fr-FR" sz="1400" dirty="0" smtClean="0">
                <a:solidFill>
                  <a:schemeClr val="tx1"/>
                </a:solidFill>
                <a:latin typeface="Times New Roman" pitchFamily="18" charset="0"/>
                <a:ea typeface="Calibri" pitchFamily="34" charset="0"/>
                <a:cs typeface="Times New Roman" pitchFamily="18" charset="0"/>
              </a:rPr>
              <a:t>les</a:t>
            </a:r>
            <a:r>
              <a:rPr lang="fr-FR" sz="1400" b="1" dirty="0" smtClean="0">
                <a:solidFill>
                  <a:schemeClr val="tx1"/>
                </a:solidFill>
                <a:latin typeface="Times New Roman" pitchFamily="18" charset="0"/>
                <a:ea typeface="Calibri" pitchFamily="34" charset="0"/>
                <a:cs typeface="Times New Roman" pitchFamily="18" charset="0"/>
              </a:rPr>
              <a:t> </a:t>
            </a:r>
            <a:r>
              <a:rPr lang="fr-FR" sz="1400" b="1" dirty="0" err="1" smtClean="0">
                <a:solidFill>
                  <a:srgbClr val="FF0000"/>
                </a:solidFill>
                <a:latin typeface="Times New Roman" pitchFamily="18" charset="0"/>
                <a:ea typeface="Calibri" pitchFamily="34" charset="0"/>
                <a:cs typeface="Times New Roman" pitchFamily="18" charset="0"/>
              </a:rPr>
              <a:t>pilisexuels</a:t>
            </a:r>
            <a:r>
              <a:rPr lang="fr-FR" sz="1400" b="1" dirty="0" smtClean="0">
                <a:solidFill>
                  <a:schemeClr val="tx1"/>
                </a:solidFill>
                <a:latin typeface="Times New Roman" pitchFamily="18" charset="0"/>
                <a:ea typeface="Calibri" pitchFamily="34" charset="0"/>
                <a:cs typeface="Times New Roman" pitchFamily="18" charset="0"/>
              </a:rPr>
              <a:t>.</a:t>
            </a:r>
            <a:endParaRPr lang="fr-FR" sz="1400" b="1" dirty="0" smtClean="0">
              <a:solidFill>
                <a:schemeClr val="tx1"/>
              </a:solidFill>
              <a:latin typeface="Arial" pitchFamily="34" charset="0"/>
              <a:cs typeface="Arial" pitchFamily="34" charset="0"/>
            </a:endParaRPr>
          </a:p>
          <a:p>
            <a:pPr algn="ctr"/>
            <a:endParaRPr lang="fr-FR" sz="1600" dirty="0">
              <a:solidFill>
                <a:schemeClr val="tx1"/>
              </a:solidFill>
            </a:endParaRPr>
          </a:p>
        </p:txBody>
      </p:sp>
      <p:sp>
        <p:nvSpPr>
          <p:cNvPr id="5" name="Rectangle 4"/>
          <p:cNvSpPr/>
          <p:nvPr/>
        </p:nvSpPr>
        <p:spPr>
          <a:xfrm>
            <a:off x="571472" y="1500174"/>
            <a:ext cx="3143809"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a:spAutoFit/>
          </a:bodyPr>
          <a:lstStyle/>
          <a:p>
            <a:pPr algn="ctr"/>
            <a:r>
              <a:rPr lang="fr-FR" sz="1200" b="1" dirty="0" smtClean="0">
                <a:solidFill>
                  <a:srgbClr val="FF0000"/>
                </a:solidFill>
                <a:latin typeface="Times New Roman" pitchFamily="18" charset="0"/>
                <a:ea typeface="Calibri" pitchFamily="34" charset="0"/>
                <a:cs typeface="Times New Roman" pitchFamily="18" charset="0"/>
              </a:rPr>
              <a:t>Les </a:t>
            </a:r>
            <a:r>
              <a:rPr lang="fr-FR" sz="1200" b="1" dirty="0" err="1" smtClean="0">
                <a:solidFill>
                  <a:srgbClr val="FF0000"/>
                </a:solidFill>
                <a:latin typeface="Times New Roman" pitchFamily="18" charset="0"/>
                <a:ea typeface="Calibri" pitchFamily="34" charset="0"/>
                <a:cs typeface="Times New Roman" pitchFamily="18" charset="0"/>
              </a:rPr>
              <a:t>pilicommuns</a:t>
            </a:r>
            <a:endParaRPr lang="fr-FR" sz="1200" b="1" dirty="0" smtClean="0">
              <a:solidFill>
                <a:srgbClr val="FF0000"/>
              </a:solidFill>
              <a:latin typeface="Times New Roman" pitchFamily="18" charset="0"/>
              <a:ea typeface="Calibri" pitchFamily="34" charset="0"/>
              <a:cs typeface="Times New Roman" pitchFamily="18" charset="0"/>
            </a:endParaRPr>
          </a:p>
          <a:p>
            <a:pPr algn="ctr"/>
            <a:r>
              <a:rPr lang="fr-FR" sz="1200" dirty="0" smtClean="0">
                <a:latin typeface="Times New Roman" pitchFamily="18" charset="0"/>
                <a:ea typeface="Calibri" pitchFamily="34" charset="0"/>
                <a:cs typeface="Times New Roman" pitchFamily="18" charset="0"/>
              </a:rPr>
              <a:t>Courts et distribués en grand nombre </a:t>
            </a:r>
          </a:p>
          <a:p>
            <a:pPr algn="ctr"/>
            <a:r>
              <a:rPr lang="fr-FR" sz="1200" dirty="0" smtClean="0">
                <a:latin typeface="Times New Roman" pitchFamily="18" charset="0"/>
                <a:ea typeface="Calibri" pitchFamily="34" charset="0"/>
                <a:cs typeface="Times New Roman" pitchFamily="18" charset="0"/>
              </a:rPr>
              <a:t>autour de la bactérie jusqu’à plusieurs centaines</a:t>
            </a:r>
            <a:endParaRPr lang="fr-FR" sz="1200" b="1" dirty="0">
              <a:solidFill>
                <a:srgbClr val="FF0000"/>
              </a:solidFill>
            </a:endParaRPr>
          </a:p>
        </p:txBody>
      </p:sp>
      <p:sp>
        <p:nvSpPr>
          <p:cNvPr id="6" name="Rectangle 5"/>
          <p:cNvSpPr/>
          <p:nvPr/>
        </p:nvSpPr>
        <p:spPr>
          <a:xfrm>
            <a:off x="5689718" y="1428736"/>
            <a:ext cx="3240000" cy="136800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200" b="1" dirty="0" smtClean="0">
                <a:solidFill>
                  <a:srgbClr val="FF0000"/>
                </a:solidFill>
                <a:latin typeface="Times New Roman" pitchFamily="18" charset="0"/>
                <a:ea typeface="Calibri" pitchFamily="34" charset="0"/>
                <a:cs typeface="Times New Roman" pitchFamily="18" charset="0"/>
              </a:rPr>
              <a:t>Les </a:t>
            </a:r>
            <a:r>
              <a:rPr lang="fr-FR" sz="1200" b="1" dirty="0" err="1" smtClean="0">
                <a:solidFill>
                  <a:srgbClr val="FF0000"/>
                </a:solidFill>
                <a:latin typeface="Times New Roman" pitchFamily="18" charset="0"/>
                <a:ea typeface="Calibri" pitchFamily="34" charset="0"/>
                <a:cs typeface="Times New Roman" pitchFamily="18" charset="0"/>
              </a:rPr>
              <a:t>pilisexuels</a:t>
            </a:r>
            <a:endParaRPr lang="fr-FR" sz="1200" b="1" dirty="0" smtClean="0">
              <a:solidFill>
                <a:srgbClr val="FF0000"/>
              </a:solidFill>
              <a:latin typeface="Times New Roman" pitchFamily="18" charset="0"/>
              <a:ea typeface="Calibri" pitchFamily="34" charset="0"/>
              <a:cs typeface="Times New Roman" pitchFamily="18" charset="0"/>
            </a:endParaRPr>
          </a:p>
          <a:p>
            <a:pPr lvl="0" algn="ctr"/>
            <a:r>
              <a:rPr lang="fr-FR" sz="1200" dirty="0" smtClean="0">
                <a:latin typeface="Times New Roman" pitchFamily="18" charset="0"/>
                <a:ea typeface="Calibri" pitchFamily="34" charset="0"/>
                <a:cs typeface="Times New Roman" pitchFamily="18" charset="0"/>
              </a:rPr>
              <a:t>Plus longs atteignant 20µm, leur nombre est faible, varie de 1 à 4, interviennent au cours de la conjugaison bactérienne, </a:t>
            </a:r>
          </a:p>
          <a:p>
            <a:pPr lvl="0" algn="ctr"/>
            <a:r>
              <a:rPr lang="fr-FR" sz="1200" dirty="0" smtClean="0">
                <a:latin typeface="Times New Roman" pitchFamily="18" charset="0"/>
                <a:ea typeface="Calibri" pitchFamily="34" charset="0"/>
                <a:cs typeface="Times New Roman" pitchFamily="18" charset="0"/>
              </a:rPr>
              <a:t>dans la reconnaissance entre les bactéries « mâles » qui sont les seuls à en posséder et les bactéries « femelles ». </a:t>
            </a:r>
            <a:endParaRPr lang="fr-FR" sz="1200" dirty="0" smtClean="0">
              <a:latin typeface="Arial" pitchFamily="34" charset="0"/>
              <a:cs typeface="Arial" pitchFamily="34" charset="0"/>
            </a:endParaRPr>
          </a:p>
          <a:p>
            <a:endParaRPr lang="fr-FR" sz="1400" b="1" dirty="0">
              <a:solidFill>
                <a:srgbClr val="FF0000"/>
              </a:solidFill>
            </a:endParaRPr>
          </a:p>
        </p:txBody>
      </p:sp>
      <p:sp>
        <p:nvSpPr>
          <p:cNvPr id="22530" name="Rectangle 2"/>
          <p:cNvSpPr>
            <a:spLocks noChangeArrowheads="1"/>
          </p:cNvSpPr>
          <p:nvPr/>
        </p:nvSpPr>
        <p:spPr bwMode="auto">
          <a:xfrm>
            <a:off x="2786050" y="3000372"/>
            <a:ext cx="3424977" cy="369332"/>
          </a:xfrm>
          <a:prstGeom prst="rect">
            <a:avLst/>
          </a:prstGeom>
          <a:solidFill>
            <a:schemeClr val="accent5">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Les formes de résistance (spores)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à coins arrondis 17"/>
          <p:cNvSpPr/>
          <p:nvPr/>
        </p:nvSpPr>
        <p:spPr>
          <a:xfrm>
            <a:off x="214282" y="3500438"/>
            <a:ext cx="5292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dirty="0" smtClean="0">
              <a:solidFill>
                <a:schemeClr val="tx1"/>
              </a:solidFill>
            </a:endParaRPr>
          </a:p>
          <a:p>
            <a:pPr algn="ctr"/>
            <a:r>
              <a:rPr lang="fr-FR" sz="1200" dirty="0" smtClean="0">
                <a:solidFill>
                  <a:schemeClr val="tx1"/>
                </a:solidFill>
              </a:rPr>
              <a:t>Certaines bactéries se transformer en </a:t>
            </a:r>
            <a:r>
              <a:rPr lang="fr-FR" sz="1200" b="1" dirty="0" smtClean="0">
                <a:solidFill>
                  <a:schemeClr val="tx1"/>
                </a:solidFill>
              </a:rPr>
              <a:t>petites unités ovales ou sphériques</a:t>
            </a:r>
            <a:r>
              <a:rPr lang="fr-FR" sz="1200" dirty="0" smtClean="0">
                <a:solidFill>
                  <a:schemeClr val="tx1"/>
                </a:solidFill>
              </a:rPr>
              <a:t> lorsque le milieu s’épuise en éléments nutritifs ou lorsque les conditions physico-chimiques extérieures changent, on les appelle « </a:t>
            </a:r>
            <a:r>
              <a:rPr lang="fr-FR" sz="1200" b="1" dirty="0" smtClean="0">
                <a:solidFill>
                  <a:srgbClr val="FF0000"/>
                </a:solidFill>
              </a:rPr>
              <a:t>spores</a:t>
            </a:r>
            <a:r>
              <a:rPr lang="fr-FR" sz="1200" dirty="0" smtClean="0">
                <a:solidFill>
                  <a:schemeClr val="tx1"/>
                </a:solidFill>
              </a:rPr>
              <a:t> » ou « endospores » puisque leur formation est intracellulaire. Les endospores caractérisent 03 principaux genres bactériens. </a:t>
            </a:r>
            <a:r>
              <a:rPr lang="fr-FR" sz="1200" i="1" dirty="0" err="1" smtClean="0">
                <a:solidFill>
                  <a:schemeClr val="tx1"/>
                </a:solidFill>
              </a:rPr>
              <a:t>Bacillus</a:t>
            </a:r>
            <a:r>
              <a:rPr lang="fr-FR" sz="1200" dirty="0" smtClean="0">
                <a:solidFill>
                  <a:schemeClr val="tx1"/>
                </a:solidFill>
              </a:rPr>
              <a:t>, </a:t>
            </a:r>
            <a:r>
              <a:rPr lang="fr-FR" sz="1200" i="1" dirty="0" err="1" smtClean="0">
                <a:solidFill>
                  <a:schemeClr val="tx1"/>
                </a:solidFill>
              </a:rPr>
              <a:t>Clostridium</a:t>
            </a:r>
            <a:r>
              <a:rPr lang="fr-FR" sz="1200" dirty="0" smtClean="0">
                <a:solidFill>
                  <a:schemeClr val="tx1"/>
                </a:solidFill>
              </a:rPr>
              <a:t> et </a:t>
            </a:r>
            <a:r>
              <a:rPr lang="fr-FR" sz="1200" i="1" dirty="0" err="1" smtClean="0">
                <a:solidFill>
                  <a:schemeClr val="tx1"/>
                </a:solidFill>
              </a:rPr>
              <a:t>Sporosarcina</a:t>
            </a:r>
            <a:r>
              <a:rPr lang="fr-FR" sz="1200" dirty="0" smtClean="0"/>
              <a:t>. </a:t>
            </a:r>
          </a:p>
          <a:p>
            <a:pPr algn="ctr"/>
            <a:endParaRPr lang="fr-FR" sz="1600" dirty="0"/>
          </a:p>
        </p:txBody>
      </p:sp>
      <p:grpSp>
        <p:nvGrpSpPr>
          <p:cNvPr id="24" name="Groupe 23"/>
          <p:cNvGrpSpPr/>
          <p:nvPr/>
        </p:nvGrpSpPr>
        <p:grpSpPr>
          <a:xfrm>
            <a:off x="5572132" y="3357562"/>
            <a:ext cx="3357586" cy="2000264"/>
            <a:chOff x="5643570" y="4572008"/>
            <a:chExt cx="3357586" cy="2000264"/>
          </a:xfrm>
        </p:grpSpPr>
        <p:pic>
          <p:nvPicPr>
            <p:cNvPr id="19" name="Image 18" descr="Résultat de recherche d'images pour &quot;structure de la spore bactérienne&quot;"/>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8009" r="2091"/>
            <a:stretch>
              <a:fillRect/>
            </a:stretch>
          </p:blipFill>
          <p:spPr bwMode="auto">
            <a:xfrm>
              <a:off x="5715008" y="4572008"/>
              <a:ext cx="3286148" cy="2000264"/>
            </a:xfrm>
            <a:prstGeom prst="rect">
              <a:avLst/>
            </a:prstGeom>
            <a:noFill/>
            <a:ln w="9525">
              <a:noFill/>
              <a:miter lim="800000"/>
              <a:headEnd/>
              <a:tailEnd/>
            </a:ln>
          </p:spPr>
        </p:pic>
        <p:sp>
          <p:nvSpPr>
            <p:cNvPr id="20" name="Rectangle 19"/>
            <p:cNvSpPr/>
            <p:nvPr/>
          </p:nvSpPr>
          <p:spPr>
            <a:xfrm>
              <a:off x="5671702" y="4677760"/>
              <a:ext cx="972000" cy="180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643570" y="5286388"/>
              <a:ext cx="1044000" cy="180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643570" y="5892206"/>
              <a:ext cx="2786082" cy="180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9" name="Virage 38"/>
          <p:cNvSpPr/>
          <p:nvPr/>
        </p:nvSpPr>
        <p:spPr>
          <a:xfrm rot="10800000">
            <a:off x="3786182" y="1428736"/>
            <a:ext cx="214314" cy="500066"/>
          </a:xfrm>
          <a:prstGeom prst="ben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Virage 41"/>
          <p:cNvSpPr/>
          <p:nvPr/>
        </p:nvSpPr>
        <p:spPr>
          <a:xfrm rot="10800000" flipH="1">
            <a:off x="5429256" y="1428736"/>
            <a:ext cx="214314" cy="500066"/>
          </a:xfrm>
          <a:prstGeom prst="ben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44" name="Image 43" descr="Coloration-Vert-de-Malachite.jpg"/>
          <p:cNvPicPr>
            <a:picLocks noChangeAspect="1"/>
          </p:cNvPicPr>
          <p:nvPr/>
        </p:nvPicPr>
        <p:blipFill>
          <a:blip r:embed="rId3" cstate="print"/>
          <a:srcRect t="1839"/>
          <a:stretch>
            <a:fillRect/>
          </a:stretch>
        </p:blipFill>
        <p:spPr>
          <a:xfrm>
            <a:off x="819608" y="4626761"/>
            <a:ext cx="4081349" cy="2160000"/>
          </a:xfrm>
          <a:prstGeom prst="rect">
            <a:avLst/>
          </a:prstGeom>
        </p:spPr>
      </p:pic>
      <p:pic>
        <p:nvPicPr>
          <p:cNvPr id="16" name="Image 15" descr="spore.jpg"/>
          <p:cNvPicPr>
            <a:picLocks noChangeAspect="1"/>
          </p:cNvPicPr>
          <p:nvPr/>
        </p:nvPicPr>
        <p:blipFill>
          <a:blip r:embed="rId4"/>
          <a:stretch>
            <a:fillRect/>
          </a:stretch>
        </p:blipFill>
        <p:spPr>
          <a:xfrm>
            <a:off x="6000760" y="5429264"/>
            <a:ext cx="2500330" cy="12781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00369" y="2967335"/>
            <a:ext cx="1143262" cy="923330"/>
          </a:xfrm>
          <a:prstGeom prst="rect">
            <a:avLst/>
          </a:prstGeom>
          <a:noFill/>
        </p:spPr>
        <p:txBody>
          <a:bodyPr wrap="none" rtlCol="0">
            <a:spAutoFit/>
          </a:bodyPr>
          <a:lstStyle/>
          <a:p>
            <a:pPr algn="ctr"/>
            <a:r>
              <a:rPr lang="fr-FR" sz="5400" b="1" dirty="0" smtClean="0"/>
              <a:t>FIN</a:t>
            </a:r>
            <a:endParaRPr lang="fr-FR"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612000" y="2867045"/>
            <a:ext cx="7920000" cy="157163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dirty="0" smtClean="0">
                <a:solidFill>
                  <a:schemeClr val="tx1"/>
                </a:solidFill>
              </a:rPr>
              <a:t>Bactéries commensales </a:t>
            </a:r>
            <a:r>
              <a:rPr lang="fr-FR" b="1" dirty="0">
                <a:solidFill>
                  <a:schemeClr val="tx1"/>
                </a:solidFill>
              </a:rPr>
              <a:t>: </a:t>
            </a:r>
            <a:r>
              <a:rPr lang="fr-FR" dirty="0" smtClean="0">
                <a:solidFill>
                  <a:schemeClr val="tx1"/>
                </a:solidFill>
              </a:rPr>
              <a:t>on </a:t>
            </a:r>
            <a:r>
              <a:rPr lang="fr-FR" dirty="0">
                <a:solidFill>
                  <a:schemeClr val="tx1"/>
                </a:solidFill>
              </a:rPr>
              <a:t>appelle flore commensale un ensemble de </a:t>
            </a:r>
            <a:r>
              <a:rPr lang="fr-FR" dirty="0" smtClean="0">
                <a:solidFill>
                  <a:schemeClr val="tx1"/>
                </a:solidFill>
              </a:rPr>
              <a:t>bactéries qui </a:t>
            </a:r>
            <a:r>
              <a:rPr lang="fr-FR" dirty="0">
                <a:solidFill>
                  <a:schemeClr val="tx1"/>
                </a:solidFill>
              </a:rPr>
              <a:t>vivent sur ou dans un organisme sans lui </a:t>
            </a:r>
            <a:r>
              <a:rPr lang="fr-FR" dirty="0" smtClean="0">
                <a:solidFill>
                  <a:schemeClr val="tx1"/>
                </a:solidFill>
              </a:rPr>
              <a:t>porter </a:t>
            </a:r>
            <a:r>
              <a:rPr lang="fr-FR" dirty="0">
                <a:solidFill>
                  <a:schemeClr val="tx1"/>
                </a:solidFill>
              </a:rPr>
              <a:t>préjudice. Elle contribue soit </a:t>
            </a:r>
            <a:r>
              <a:rPr lang="fr-FR" dirty="0" smtClean="0">
                <a:solidFill>
                  <a:schemeClr val="tx1"/>
                </a:solidFill>
              </a:rPr>
              <a:t>à sa </a:t>
            </a:r>
            <a:r>
              <a:rPr lang="fr-FR" dirty="0">
                <a:solidFill>
                  <a:schemeClr val="tx1"/>
                </a:solidFill>
              </a:rPr>
              <a:t>défense, soit à son fonctionnement, soit au bon état de ses muqueuses</a:t>
            </a:r>
            <a:r>
              <a:rPr lang="fr-FR" dirty="0" smtClean="0">
                <a:solidFill>
                  <a:schemeClr val="tx1"/>
                </a:solidFill>
              </a:rPr>
              <a:t>. La </a:t>
            </a:r>
            <a:r>
              <a:rPr lang="fr-FR" dirty="0">
                <a:solidFill>
                  <a:schemeClr val="tx1"/>
                </a:solidFill>
              </a:rPr>
              <a:t>flore commensale est principalement sur les muqueuses : peau, tube digestif</a:t>
            </a:r>
            <a:r>
              <a:rPr lang="fr-FR" dirty="0" smtClean="0">
                <a:solidFill>
                  <a:schemeClr val="tx1"/>
                </a:solidFill>
              </a:rPr>
              <a:t>, arbre </a:t>
            </a:r>
            <a:r>
              <a:rPr lang="fr-FR" dirty="0">
                <a:solidFill>
                  <a:schemeClr val="tx1"/>
                </a:solidFill>
              </a:rPr>
              <a:t>respiratoire, appareils génitaux.</a:t>
            </a:r>
          </a:p>
        </p:txBody>
      </p:sp>
      <p:sp>
        <p:nvSpPr>
          <p:cNvPr id="14" name="Rectangle à coins arrondis 13"/>
          <p:cNvSpPr/>
          <p:nvPr/>
        </p:nvSpPr>
        <p:spPr>
          <a:xfrm>
            <a:off x="612000" y="4519692"/>
            <a:ext cx="7920000" cy="900000"/>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Bactéries pathogènes </a:t>
            </a:r>
            <a:r>
              <a:rPr lang="fr-FR" b="1" dirty="0" smtClean="0">
                <a:solidFill>
                  <a:schemeClr val="tx1"/>
                </a:solidFill>
              </a:rPr>
              <a:t>: </a:t>
            </a:r>
            <a:r>
              <a:rPr lang="fr-FR" dirty="0" smtClean="0">
                <a:solidFill>
                  <a:schemeClr val="tx1"/>
                </a:solidFill>
              </a:rPr>
              <a:t>sont </a:t>
            </a:r>
            <a:r>
              <a:rPr lang="fr-FR" dirty="0">
                <a:solidFill>
                  <a:schemeClr val="tx1"/>
                </a:solidFill>
              </a:rPr>
              <a:t>des bactéries qui provoquent un ensemble de </a:t>
            </a:r>
            <a:r>
              <a:rPr lang="fr-FR" dirty="0" smtClean="0">
                <a:solidFill>
                  <a:schemeClr val="tx1"/>
                </a:solidFill>
              </a:rPr>
              <a:t>troubles spécifiques plus </a:t>
            </a:r>
            <a:r>
              <a:rPr lang="fr-FR" dirty="0">
                <a:solidFill>
                  <a:schemeClr val="tx1"/>
                </a:solidFill>
              </a:rPr>
              <a:t>ou moins sévères chez un hôte infecté.</a:t>
            </a:r>
          </a:p>
        </p:txBody>
      </p:sp>
      <p:sp>
        <p:nvSpPr>
          <p:cNvPr id="15" name="Rectangle à coins arrondis 14"/>
          <p:cNvSpPr/>
          <p:nvPr/>
        </p:nvSpPr>
        <p:spPr>
          <a:xfrm>
            <a:off x="612000" y="5500702"/>
            <a:ext cx="7920000" cy="1214446"/>
          </a:xfrm>
          <a:prstGeom prst="round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Bactéries opportunistes</a:t>
            </a:r>
            <a:r>
              <a:rPr lang="fr-FR" b="1" dirty="0" smtClean="0">
                <a:solidFill>
                  <a:schemeClr val="tx1"/>
                </a:solidFill>
              </a:rPr>
              <a:t>: </a:t>
            </a:r>
            <a:r>
              <a:rPr lang="fr-FR" dirty="0" smtClean="0">
                <a:solidFill>
                  <a:schemeClr val="tx1"/>
                </a:solidFill>
              </a:rPr>
              <a:t>bactérie </a:t>
            </a:r>
            <a:r>
              <a:rPr lang="fr-FR" dirty="0">
                <a:solidFill>
                  <a:schemeClr val="tx1"/>
                </a:solidFill>
              </a:rPr>
              <a:t>commensale normalement présente </a:t>
            </a:r>
            <a:r>
              <a:rPr lang="fr-FR" dirty="0" smtClean="0">
                <a:solidFill>
                  <a:schemeClr val="tx1"/>
                </a:solidFill>
              </a:rPr>
              <a:t>dans l'organisme </a:t>
            </a:r>
            <a:r>
              <a:rPr lang="fr-FR" dirty="0">
                <a:solidFill>
                  <a:schemeClr val="tx1"/>
                </a:solidFill>
              </a:rPr>
              <a:t>sans l'affecter, mais qui peut provoquer une maladie à la suite </a:t>
            </a:r>
            <a:r>
              <a:rPr lang="fr-FR" dirty="0" smtClean="0">
                <a:solidFill>
                  <a:schemeClr val="tx1"/>
                </a:solidFill>
              </a:rPr>
              <a:t>d'une diminution </a:t>
            </a:r>
            <a:r>
              <a:rPr lang="fr-FR" dirty="0">
                <a:solidFill>
                  <a:schemeClr val="tx1"/>
                </a:solidFill>
              </a:rPr>
              <a:t>des défenses de l'organisme (chez les immunodéprimés ou les </a:t>
            </a:r>
            <a:r>
              <a:rPr lang="fr-FR" dirty="0" smtClean="0">
                <a:solidFill>
                  <a:schemeClr val="tx1"/>
                </a:solidFill>
              </a:rPr>
              <a:t>malades du </a:t>
            </a:r>
            <a:r>
              <a:rPr lang="fr-FR" dirty="0">
                <a:solidFill>
                  <a:schemeClr val="tx1"/>
                </a:solidFill>
              </a:rPr>
              <a:t>SIDA etc.).</a:t>
            </a:r>
          </a:p>
        </p:txBody>
      </p:sp>
      <p:sp>
        <p:nvSpPr>
          <p:cNvPr id="17" name="ZoneTexte 16"/>
          <p:cNvSpPr txBox="1"/>
          <p:nvPr/>
        </p:nvSpPr>
        <p:spPr>
          <a:xfrm>
            <a:off x="387000" y="714356"/>
            <a:ext cx="8370001" cy="1200329"/>
          </a:xfrm>
          <a:prstGeom prst="rect">
            <a:avLst/>
          </a:prstGeom>
          <a:noFill/>
          <a:ln w="19050">
            <a:solidFill>
              <a:srgbClr val="00B0F0"/>
            </a:solidFill>
            <a:prstDash val="lgDashDot"/>
          </a:ln>
        </p:spPr>
        <p:txBody>
          <a:bodyPr wrap="square" rtlCol="0">
            <a:spAutoFit/>
          </a:bodyPr>
          <a:lstStyle/>
          <a:p>
            <a:pPr lvl="0" algn="ctr"/>
            <a:r>
              <a:rPr lang="fr-FR" dirty="0" smtClean="0">
                <a:solidFill>
                  <a:schemeClr val="tx1"/>
                </a:solidFill>
              </a:rPr>
              <a:t>Faisant preuve d'une extraordinaire diversité, les bactérie ont </a:t>
            </a:r>
            <a:r>
              <a:rPr lang="fr-FR" dirty="0" smtClean="0">
                <a:solidFill>
                  <a:schemeClr val="tx1"/>
                </a:solidFill>
              </a:rPr>
              <a:t>colonisés </a:t>
            </a:r>
            <a:r>
              <a:rPr lang="fr-FR" dirty="0" smtClean="0">
                <a:solidFill>
                  <a:schemeClr val="tx1"/>
                </a:solidFill>
              </a:rPr>
              <a:t>tous les milieux (air, eau, sol et être vivant etc.). Certaines peuvent même vivre dans des conditions extrêmes.</a:t>
            </a:r>
          </a:p>
          <a:p>
            <a:endParaRPr lang="fr-FR" dirty="0"/>
          </a:p>
        </p:txBody>
      </p:sp>
      <p:sp>
        <p:nvSpPr>
          <p:cNvPr id="18" name="Rectangle à coins arrondis 17"/>
          <p:cNvSpPr/>
          <p:nvPr/>
        </p:nvSpPr>
        <p:spPr>
          <a:xfrm>
            <a:off x="642910" y="2000240"/>
            <a:ext cx="7858180" cy="78579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t>
            </a:r>
            <a:r>
              <a:rPr lang="fr-FR" b="1" dirty="0" smtClean="0">
                <a:solidFill>
                  <a:schemeClr val="tx1"/>
                </a:solidFill>
              </a:rPr>
              <a:t>actéries saprophytes: </a:t>
            </a:r>
            <a:r>
              <a:rPr lang="fr-FR" dirty="0">
                <a:solidFill>
                  <a:schemeClr val="tx1"/>
                </a:solidFill>
              </a:rPr>
              <a:t>sont des bactéries qui se nourrissent de </a:t>
            </a:r>
            <a:r>
              <a:rPr lang="fr-FR" dirty="0" smtClean="0">
                <a:solidFill>
                  <a:schemeClr val="tx1"/>
                </a:solidFill>
              </a:rPr>
              <a:t>matières organiques mortes, qu‘elles </a:t>
            </a:r>
            <a:r>
              <a:rPr lang="fr-FR" dirty="0">
                <a:solidFill>
                  <a:schemeClr val="tx1"/>
                </a:solidFill>
              </a:rPr>
              <a:t>soient </a:t>
            </a:r>
            <a:r>
              <a:rPr lang="fr-FR" dirty="0" smtClean="0">
                <a:solidFill>
                  <a:schemeClr val="tx1"/>
                </a:solidFill>
              </a:rPr>
              <a:t>humaines ou végétales</a:t>
            </a:r>
            <a:r>
              <a:rPr lang="fr-FR" b="1" dirty="0" smtClean="0">
                <a:solidFill>
                  <a:schemeClr val="tx1"/>
                </a:solidFill>
              </a:rPr>
              <a:t>.</a:t>
            </a:r>
            <a:endParaRPr lang="fr-FR" dirty="0">
              <a:solidFill>
                <a:schemeClr val="tx1"/>
              </a:solidFill>
            </a:endParaRPr>
          </a:p>
        </p:txBody>
      </p:sp>
      <p:sp>
        <p:nvSpPr>
          <p:cNvPr id="19" name="Rectangle 18"/>
          <p:cNvSpPr/>
          <p:nvPr/>
        </p:nvSpPr>
        <p:spPr>
          <a:xfrm>
            <a:off x="2215329" y="58143"/>
            <a:ext cx="4713342" cy="584775"/>
          </a:xfrm>
          <a:prstGeom prst="rect">
            <a:avLst/>
          </a:prstGeom>
        </p:spPr>
        <p:txBody>
          <a:bodyPr wrap="none">
            <a:spAutoFit/>
          </a:bodyPr>
          <a:lstStyle/>
          <a:p>
            <a:pPr lvl="0" algn="ctr"/>
            <a:r>
              <a:rPr lang="fr-FR" sz="3200" b="1" dirty="0" smtClean="0">
                <a:solidFill>
                  <a:srgbClr val="FF0000"/>
                </a:solidFill>
              </a:rPr>
              <a:t>Bactéries sont ubiquitaires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016653" y="71414"/>
            <a:ext cx="511069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cap="none" normalizeH="0" baseline="0" dirty="0" smtClean="0">
                <a:ln>
                  <a:noFill/>
                </a:ln>
                <a:solidFill>
                  <a:srgbClr val="FF0000"/>
                </a:solidFill>
                <a:effectLst/>
                <a:latin typeface="Times New Roman" pitchFamily="18" charset="0"/>
                <a:ea typeface="Calibri" pitchFamily="34" charset="0"/>
                <a:cs typeface="Times New Roman" pitchFamily="18" charset="0"/>
              </a:rPr>
              <a:t>Quelle</a:t>
            </a:r>
            <a:r>
              <a:rPr kumimoji="0" lang="fr-FR" sz="2000" b="1" i="0" cap="none" normalizeH="0" dirty="0" smtClean="0">
                <a:ln>
                  <a:noFill/>
                </a:ln>
                <a:solidFill>
                  <a:srgbClr val="FF0000"/>
                </a:solidFill>
                <a:effectLst/>
                <a:latin typeface="Times New Roman" pitchFamily="18" charset="0"/>
                <a:ea typeface="Calibri" pitchFamily="34" charset="0"/>
                <a:cs typeface="Times New Roman" pitchFamily="18" charset="0"/>
              </a:rPr>
              <a:t> est la forme </a:t>
            </a:r>
            <a:r>
              <a:rPr kumimoji="0" lang="fr-FR" sz="2000" b="1" i="0" cap="none" normalizeH="0" baseline="0" dirty="0" smtClean="0">
                <a:ln>
                  <a:noFill/>
                </a:ln>
                <a:solidFill>
                  <a:srgbClr val="FF0000"/>
                </a:solidFill>
                <a:effectLst/>
                <a:latin typeface="Times New Roman" pitchFamily="18" charset="0"/>
                <a:ea typeface="Calibri" pitchFamily="34" charset="0"/>
                <a:cs typeface="Times New Roman" pitchFamily="18" charset="0"/>
              </a:rPr>
              <a:t>des cellules bactériennes ?</a:t>
            </a:r>
            <a:endParaRPr kumimoji="0" lang="fr-FR" sz="3200" b="0" i="0" cap="none" normalizeH="0" baseline="0" dirty="0" smtClean="0">
              <a:ln>
                <a:noFill/>
              </a:ln>
              <a:solidFill>
                <a:srgbClr val="FF0000"/>
              </a:solidFill>
              <a:effectLst/>
              <a:latin typeface="Arial" pitchFamily="34" charset="0"/>
              <a:cs typeface="Arial" pitchFamily="34" charset="0"/>
            </a:endParaRPr>
          </a:p>
        </p:txBody>
      </p:sp>
      <p:grpSp>
        <p:nvGrpSpPr>
          <p:cNvPr id="14" name="Groupe 13"/>
          <p:cNvGrpSpPr/>
          <p:nvPr/>
        </p:nvGrpSpPr>
        <p:grpSpPr>
          <a:xfrm>
            <a:off x="142844" y="3786190"/>
            <a:ext cx="8715436" cy="1714512"/>
            <a:chOff x="71406" y="4214818"/>
            <a:chExt cx="8715436" cy="1714512"/>
          </a:xfrm>
        </p:grpSpPr>
        <p:sp>
          <p:nvSpPr>
            <p:cNvPr id="5" name="Rectangle à coins arrondis 4"/>
            <p:cNvSpPr/>
            <p:nvPr/>
          </p:nvSpPr>
          <p:spPr>
            <a:xfrm>
              <a:off x="71406" y="4500570"/>
              <a:ext cx="4320000" cy="1214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b="1" dirty="0" smtClean="0">
                  <a:solidFill>
                    <a:srgbClr val="FF0000"/>
                  </a:solidFill>
                </a:rPr>
                <a:t>Bactéries </a:t>
              </a:r>
              <a:r>
                <a:rPr lang="fr-FR" sz="1600" b="1" dirty="0">
                  <a:solidFill>
                    <a:srgbClr val="FF0000"/>
                  </a:solidFill>
                </a:rPr>
                <a:t>de forme </a:t>
              </a:r>
              <a:r>
                <a:rPr lang="fr-FR" sz="1600" b="1" u="sng" dirty="0" smtClean="0">
                  <a:solidFill>
                    <a:srgbClr val="FF0000"/>
                  </a:solidFill>
                </a:rPr>
                <a:t>spiralée ou hélicoïdale</a:t>
              </a:r>
              <a:r>
                <a:rPr lang="fr-FR" sz="1600" b="1" dirty="0" smtClean="0">
                  <a:solidFill>
                    <a:srgbClr val="FF0000"/>
                  </a:solidFill>
                </a:rPr>
                <a:t>: </a:t>
              </a:r>
            </a:p>
            <a:p>
              <a:pPr algn="ctr">
                <a:buFont typeface="Arial" pitchFamily="34" charset="0"/>
                <a:buChar char="•"/>
              </a:pPr>
              <a:r>
                <a:rPr lang="fr-FR" sz="1600" dirty="0" smtClean="0">
                  <a:solidFill>
                    <a:schemeClr val="tx1"/>
                  </a:solidFill>
                </a:rPr>
                <a:t>Les Spirilles ou </a:t>
              </a:r>
              <a:r>
                <a:rPr lang="fr-FR" sz="1600" i="1" dirty="0" err="1" smtClean="0">
                  <a:solidFill>
                    <a:schemeClr val="tx1"/>
                  </a:solidFill>
                </a:rPr>
                <a:t>Spirillum</a:t>
              </a:r>
              <a:r>
                <a:rPr lang="fr-FR" sz="1600" i="1" dirty="0" smtClean="0">
                  <a:solidFill>
                    <a:schemeClr val="tx1"/>
                  </a:solidFill>
                </a:rPr>
                <a:t> </a:t>
              </a:r>
            </a:p>
            <a:p>
              <a:pPr algn="ctr">
                <a:buFont typeface="Arial" pitchFamily="34" charset="0"/>
                <a:buChar char="•"/>
              </a:pPr>
              <a:r>
                <a:rPr lang="fr-FR" sz="1600" dirty="0" smtClean="0">
                  <a:solidFill>
                    <a:schemeClr val="tx1"/>
                  </a:solidFill>
                </a:rPr>
                <a:t>Les Spirochètes. Ex : </a:t>
              </a:r>
              <a:r>
                <a:rPr lang="fr-FR" sz="1600" i="1" dirty="0" err="1" smtClean="0">
                  <a:solidFill>
                    <a:schemeClr val="tx1"/>
                  </a:solidFill>
                </a:rPr>
                <a:t>Borellia</a:t>
              </a:r>
              <a:r>
                <a:rPr lang="fr-FR" sz="1600" dirty="0" smtClean="0">
                  <a:solidFill>
                    <a:schemeClr val="tx1"/>
                  </a:solidFill>
                </a:rPr>
                <a:t>, </a:t>
              </a:r>
              <a:r>
                <a:rPr lang="fr-FR" sz="1600" i="1" dirty="0" err="1" smtClean="0">
                  <a:solidFill>
                    <a:schemeClr val="tx1"/>
                  </a:solidFill>
                </a:rPr>
                <a:t>Treponema</a:t>
              </a:r>
              <a:r>
                <a:rPr lang="fr-FR" sz="1600" i="1" dirty="0" smtClean="0">
                  <a:solidFill>
                    <a:schemeClr val="tx1"/>
                  </a:solidFill>
                </a:rPr>
                <a:t>, </a:t>
              </a:r>
              <a:r>
                <a:rPr lang="fr-FR" sz="1600" i="1" dirty="0" err="1" smtClean="0">
                  <a:solidFill>
                    <a:schemeClr val="tx1"/>
                  </a:solidFill>
                </a:rPr>
                <a:t>Leptospira</a:t>
              </a:r>
              <a:endParaRPr lang="fr-FR" sz="1600" dirty="0">
                <a:solidFill>
                  <a:schemeClr val="tx1"/>
                </a:solidFill>
              </a:endParaRPr>
            </a:p>
          </p:txBody>
        </p:sp>
        <p:pic>
          <p:nvPicPr>
            <p:cNvPr id="9" name="Image 8"/>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27725" t="62687" r="10448"/>
            <a:stretch>
              <a:fillRect/>
            </a:stretch>
          </p:blipFill>
          <p:spPr>
            <a:xfrm>
              <a:off x="4786314" y="4214818"/>
              <a:ext cx="4000528" cy="1714512"/>
            </a:xfrm>
            <a:prstGeom prst="rect">
              <a:avLst/>
            </a:prstGeom>
          </p:spPr>
        </p:pic>
      </p:grpSp>
      <p:grpSp>
        <p:nvGrpSpPr>
          <p:cNvPr id="13" name="Groupe 12"/>
          <p:cNvGrpSpPr/>
          <p:nvPr/>
        </p:nvGrpSpPr>
        <p:grpSpPr>
          <a:xfrm>
            <a:off x="142844" y="2165066"/>
            <a:ext cx="8858312" cy="1764000"/>
            <a:chOff x="142844" y="2450818"/>
            <a:chExt cx="8858312" cy="1764000"/>
          </a:xfrm>
        </p:grpSpPr>
        <p:sp>
          <p:nvSpPr>
            <p:cNvPr id="4" name="Rectangle à coins arrondis 3"/>
            <p:cNvSpPr/>
            <p:nvPr/>
          </p:nvSpPr>
          <p:spPr>
            <a:xfrm>
              <a:off x="142844" y="2450818"/>
              <a:ext cx="4392000" cy="1764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fr-FR" sz="1400" b="1" dirty="0" smtClean="0">
                <a:solidFill>
                  <a:schemeClr val="tx1"/>
                </a:solidFill>
              </a:endParaRPr>
            </a:p>
            <a:p>
              <a:r>
                <a:rPr lang="fr-FR" sz="1600" b="1" dirty="0" smtClean="0">
                  <a:solidFill>
                    <a:srgbClr val="FF0000"/>
                  </a:solidFill>
                </a:rPr>
                <a:t>Bactéries </a:t>
              </a:r>
              <a:r>
                <a:rPr lang="fr-FR" sz="1600" b="1" dirty="0">
                  <a:solidFill>
                    <a:srgbClr val="FF0000"/>
                  </a:solidFill>
                </a:rPr>
                <a:t>de </a:t>
              </a:r>
              <a:r>
                <a:rPr lang="fr-FR" sz="1600" b="1" dirty="0" smtClean="0">
                  <a:solidFill>
                    <a:srgbClr val="FF0000"/>
                  </a:solidFill>
                </a:rPr>
                <a:t>forme </a:t>
              </a:r>
              <a:r>
                <a:rPr lang="fr-FR" sz="1600" b="1" u="sng" dirty="0" smtClean="0">
                  <a:solidFill>
                    <a:srgbClr val="FF0000"/>
                  </a:solidFill>
                </a:rPr>
                <a:t>cylindrique </a:t>
              </a:r>
              <a:r>
                <a:rPr lang="fr-FR" sz="1600" b="1" u="sng" dirty="0">
                  <a:solidFill>
                    <a:srgbClr val="FF0000"/>
                  </a:solidFill>
                </a:rPr>
                <a:t>ou en </a:t>
              </a:r>
              <a:r>
                <a:rPr lang="fr-FR" sz="1600" b="1" u="sng" dirty="0" smtClean="0">
                  <a:solidFill>
                    <a:srgbClr val="FF0000"/>
                  </a:solidFill>
                </a:rPr>
                <a:t>bâtonnet </a:t>
              </a:r>
              <a:r>
                <a:rPr lang="fr-FR" sz="1600" b="1" dirty="0" smtClean="0">
                  <a:solidFill>
                    <a:srgbClr val="FF0000"/>
                  </a:solidFill>
                </a:rPr>
                <a:t>: </a:t>
              </a:r>
            </a:p>
            <a:p>
              <a:r>
                <a:rPr lang="fr-FR" sz="1400" dirty="0" smtClean="0">
                  <a:solidFill>
                    <a:schemeClr val="tx1"/>
                  </a:solidFill>
                </a:rPr>
                <a:t>On </a:t>
              </a:r>
              <a:r>
                <a:rPr lang="fr-FR" sz="1400" dirty="0">
                  <a:solidFill>
                    <a:schemeClr val="tx1"/>
                  </a:solidFill>
                </a:rPr>
                <a:t>en distingue </a:t>
              </a:r>
              <a:r>
                <a:rPr lang="fr-FR" sz="1400" dirty="0" smtClean="0">
                  <a:solidFill>
                    <a:schemeClr val="tx1"/>
                  </a:solidFill>
                </a:rPr>
                <a:t>deux principales</a:t>
              </a:r>
              <a:r>
                <a:rPr lang="fr-FR" sz="1400" dirty="0">
                  <a:solidFill>
                    <a:schemeClr val="tx1"/>
                  </a:solidFill>
                </a:rPr>
                <a:t>:</a:t>
              </a:r>
            </a:p>
            <a:p>
              <a:pPr lvl="0">
                <a:buFont typeface="Arial" pitchFamily="34" charset="0"/>
                <a:buChar char="•"/>
              </a:pPr>
              <a:r>
                <a:rPr lang="fr-FR" sz="1400" b="1" dirty="0">
                  <a:solidFill>
                    <a:schemeClr val="tx1"/>
                  </a:solidFill>
                </a:rPr>
                <a:t>Le bâtonnet droit ou bacille (allongée) </a:t>
              </a:r>
              <a:r>
                <a:rPr lang="fr-FR" sz="1400" dirty="0">
                  <a:solidFill>
                    <a:schemeClr val="tx1"/>
                  </a:solidFill>
                </a:rPr>
                <a:t>: isolée, en chaînette ou en amas, </a:t>
              </a:r>
              <a:r>
                <a:rPr lang="fr-FR" sz="1400" dirty="0" smtClean="0">
                  <a:solidFill>
                    <a:schemeClr val="tx1"/>
                  </a:solidFill>
                </a:rPr>
                <a:t>de longueur </a:t>
              </a:r>
              <a:r>
                <a:rPr lang="fr-FR" sz="1400" dirty="0">
                  <a:solidFill>
                    <a:schemeClr val="tx1"/>
                  </a:solidFill>
                </a:rPr>
                <a:t>et de diamètre </a:t>
              </a:r>
              <a:r>
                <a:rPr lang="fr-FR" sz="1400" dirty="0" smtClean="0">
                  <a:solidFill>
                    <a:schemeClr val="tx1"/>
                  </a:solidFill>
                </a:rPr>
                <a:t>variables. Ex : </a:t>
              </a:r>
              <a:r>
                <a:rPr lang="fr-FR" sz="1400" i="1" dirty="0" smtClean="0">
                  <a:solidFill>
                    <a:schemeClr val="tx1"/>
                  </a:solidFill>
                </a:rPr>
                <a:t>E. coli</a:t>
              </a:r>
              <a:r>
                <a:rPr lang="fr-FR" sz="1400" dirty="0">
                  <a:solidFill>
                    <a:schemeClr val="tx1"/>
                  </a:solidFill>
                </a:rPr>
                <a:t>, </a:t>
              </a:r>
              <a:r>
                <a:rPr lang="fr-FR" sz="1400" i="1" dirty="0">
                  <a:solidFill>
                    <a:schemeClr val="tx1"/>
                  </a:solidFill>
                </a:rPr>
                <a:t>Salmonella</a:t>
              </a:r>
              <a:r>
                <a:rPr lang="fr-FR" sz="1400" dirty="0">
                  <a:solidFill>
                    <a:schemeClr val="tx1"/>
                  </a:solidFill>
                </a:rPr>
                <a:t>, </a:t>
              </a:r>
              <a:r>
                <a:rPr lang="fr-FR" sz="1400" i="1" dirty="0" err="1">
                  <a:solidFill>
                    <a:schemeClr val="tx1"/>
                  </a:solidFill>
                </a:rPr>
                <a:t>Bacillus</a:t>
              </a:r>
              <a:r>
                <a:rPr lang="fr-FR" sz="1400" dirty="0">
                  <a:solidFill>
                    <a:schemeClr val="tx1"/>
                  </a:solidFill>
                </a:rPr>
                <a:t>.</a:t>
              </a:r>
            </a:p>
            <a:p>
              <a:pPr lvl="0">
                <a:buFont typeface="Arial" pitchFamily="34" charset="0"/>
                <a:buChar char="•"/>
              </a:pPr>
              <a:r>
                <a:rPr lang="fr-FR" sz="1400" b="1" dirty="0">
                  <a:solidFill>
                    <a:schemeClr val="tx1"/>
                  </a:solidFill>
                </a:rPr>
                <a:t>le bâtonnet incurvé ou vibrion</a:t>
              </a:r>
              <a:r>
                <a:rPr lang="fr-FR" sz="1400" dirty="0" smtClean="0">
                  <a:solidFill>
                    <a:schemeClr val="tx1"/>
                  </a:solidFill>
                </a:rPr>
                <a:t>: bacille incurvé</a:t>
              </a:r>
              <a:r>
                <a:rPr lang="fr-FR" sz="1400" dirty="0">
                  <a:solidFill>
                    <a:schemeClr val="tx1"/>
                  </a:solidFill>
                </a:rPr>
                <a:t>, en </a:t>
              </a:r>
              <a:r>
                <a:rPr lang="fr-FR" sz="1400" dirty="0" smtClean="0">
                  <a:solidFill>
                    <a:schemeClr val="tx1"/>
                  </a:solidFill>
                </a:rPr>
                <a:t>virgule. Ex: </a:t>
              </a:r>
              <a:r>
                <a:rPr lang="fr-FR" sz="1400" i="1" dirty="0" err="1" smtClean="0">
                  <a:solidFill>
                    <a:schemeClr val="tx1"/>
                  </a:solidFill>
                </a:rPr>
                <a:t>Vibrio</a:t>
              </a:r>
              <a:r>
                <a:rPr lang="fr-FR" sz="1400" i="1" dirty="0" smtClean="0">
                  <a:solidFill>
                    <a:schemeClr val="tx1"/>
                  </a:solidFill>
                </a:rPr>
                <a:t> </a:t>
              </a:r>
              <a:r>
                <a:rPr lang="fr-FR" sz="1400" i="1" dirty="0" err="1" smtClean="0">
                  <a:solidFill>
                    <a:schemeClr val="tx1"/>
                  </a:solidFill>
                </a:rPr>
                <a:t>cholerae</a:t>
              </a:r>
              <a:r>
                <a:rPr lang="fr-FR" sz="1400" dirty="0">
                  <a:solidFill>
                    <a:schemeClr val="tx1"/>
                  </a:solidFill>
                </a:rPr>
                <a:t>.</a:t>
              </a:r>
            </a:p>
            <a:p>
              <a:pPr algn="ctr"/>
              <a:endParaRPr lang="fr-FR" sz="1400" dirty="0">
                <a:solidFill>
                  <a:schemeClr val="tx1"/>
                </a:solidFill>
              </a:endParaRPr>
            </a:p>
          </p:txBody>
        </p:sp>
        <p:pic>
          <p:nvPicPr>
            <p:cNvPr id="7" name="Image 6"/>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1940" t="32836" r="70959" b="37313"/>
            <a:stretch>
              <a:fillRect/>
            </a:stretch>
          </p:blipFill>
          <p:spPr>
            <a:xfrm>
              <a:off x="4643438" y="2643182"/>
              <a:ext cx="928694" cy="1428760"/>
            </a:xfrm>
            <a:prstGeom prst="rect">
              <a:avLst/>
            </a:prstGeom>
          </p:spPr>
        </p:pic>
        <p:pic>
          <p:nvPicPr>
            <p:cNvPr id="8" name="Image 7"/>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1940" t="62687" r="70959"/>
            <a:stretch>
              <a:fillRect/>
            </a:stretch>
          </p:blipFill>
          <p:spPr>
            <a:xfrm>
              <a:off x="6643702" y="2500306"/>
              <a:ext cx="1143008" cy="1500198"/>
            </a:xfrm>
            <a:prstGeom prst="rect">
              <a:avLst/>
            </a:prstGeom>
          </p:spPr>
        </p:pic>
        <p:pic>
          <p:nvPicPr>
            <p:cNvPr id="10" name="Image 9"/>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66089" t="32382" r="9158" b="38255"/>
            <a:stretch>
              <a:fillRect/>
            </a:stretch>
          </p:blipFill>
          <p:spPr>
            <a:xfrm>
              <a:off x="7572396" y="2786058"/>
              <a:ext cx="1428760" cy="1071546"/>
            </a:xfrm>
            <a:prstGeom prst="rect">
              <a:avLst/>
            </a:prstGeom>
          </p:spPr>
        </p:pic>
        <p:pic>
          <p:nvPicPr>
            <p:cNvPr id="11" name="Image 10"/>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38249" t="54546" r="44650" b="37313"/>
            <a:stretch>
              <a:fillRect/>
            </a:stretch>
          </p:blipFill>
          <p:spPr>
            <a:xfrm>
              <a:off x="5286380" y="3714752"/>
              <a:ext cx="928694" cy="428628"/>
            </a:xfrm>
            <a:prstGeom prst="rect">
              <a:avLst/>
            </a:prstGeom>
          </p:spPr>
        </p:pic>
      </p:grpSp>
      <p:sp>
        <p:nvSpPr>
          <p:cNvPr id="16" name="ZoneTexte 15"/>
          <p:cNvSpPr txBox="1"/>
          <p:nvPr/>
        </p:nvSpPr>
        <p:spPr>
          <a:xfrm>
            <a:off x="179438" y="5851148"/>
            <a:ext cx="4464000" cy="828000"/>
          </a:xfrm>
          <a:prstGeom prst="rect">
            <a:avLst/>
          </a:prstGeom>
          <a:solidFill>
            <a:schemeClr val="accent6">
              <a:lumMod val="20000"/>
              <a:lumOff val="80000"/>
            </a:schemeClr>
          </a:solidFill>
          <a:ln>
            <a:solidFill>
              <a:srgbClr val="FF0000"/>
            </a:solidFill>
          </a:ln>
        </p:spPr>
        <p:txBody>
          <a:bodyPr wrap="square" rtlCol="0">
            <a:spAutoFit/>
          </a:bodyPr>
          <a:lstStyle/>
          <a:p>
            <a:pPr algn="ctr"/>
            <a:r>
              <a:rPr lang="fr-FR" sz="1600" b="1" dirty="0" smtClean="0">
                <a:solidFill>
                  <a:srgbClr val="FF0000"/>
                </a:solidFill>
              </a:rPr>
              <a:t>Un groupe particulier de bactéries de </a:t>
            </a:r>
            <a:r>
              <a:rPr lang="fr-FR" sz="1600" b="1" u="sng" dirty="0" smtClean="0">
                <a:solidFill>
                  <a:srgbClr val="FF0000"/>
                </a:solidFill>
              </a:rPr>
              <a:t>forme filamenteuse</a:t>
            </a:r>
            <a:r>
              <a:rPr lang="fr-FR" sz="1600" dirty="0" smtClean="0">
                <a:solidFill>
                  <a:srgbClr val="FF0000"/>
                </a:solidFill>
              </a:rPr>
              <a:t> </a:t>
            </a:r>
            <a:r>
              <a:rPr lang="fr-FR" sz="1600" dirty="0" smtClean="0"/>
              <a:t>se rapprochant des moisissures comme : les Actinomycètes.</a:t>
            </a:r>
          </a:p>
          <a:p>
            <a:endParaRPr lang="fr-FR" dirty="0"/>
          </a:p>
        </p:txBody>
      </p:sp>
      <p:pic>
        <p:nvPicPr>
          <p:cNvPr id="18" name="Image 17" descr="actinomycetes_-300x270.gif"/>
          <p:cNvPicPr preferRelativeResize="0">
            <a:picLocks/>
          </p:cNvPicPr>
          <p:nvPr/>
        </p:nvPicPr>
        <p:blipFill>
          <a:blip r:embed="rId3"/>
          <a:stretch>
            <a:fillRect/>
          </a:stretch>
        </p:blipFill>
        <p:spPr>
          <a:xfrm>
            <a:off x="4857752" y="5643577"/>
            <a:ext cx="1440000" cy="1152000"/>
          </a:xfrm>
          <a:prstGeom prst="rect">
            <a:avLst/>
          </a:prstGeom>
        </p:spPr>
      </p:pic>
      <p:pic>
        <p:nvPicPr>
          <p:cNvPr id="19" name="Image 18" descr="800px-Actinomyces_spp_01.jpg"/>
          <p:cNvPicPr preferRelativeResize="0">
            <a:picLocks/>
          </p:cNvPicPr>
          <p:nvPr/>
        </p:nvPicPr>
        <p:blipFill>
          <a:blip r:embed="rId4" cstate="print"/>
          <a:stretch>
            <a:fillRect/>
          </a:stretch>
        </p:blipFill>
        <p:spPr>
          <a:xfrm>
            <a:off x="6346710" y="5643578"/>
            <a:ext cx="1440000" cy="1152000"/>
          </a:xfrm>
          <a:prstGeom prst="rect">
            <a:avLst/>
          </a:prstGeom>
        </p:spPr>
      </p:pic>
      <p:pic>
        <p:nvPicPr>
          <p:cNvPr id="26" name="Image 25" descr="treponema.jpg"/>
          <p:cNvPicPr>
            <a:picLocks noChangeAspect="1"/>
          </p:cNvPicPr>
          <p:nvPr/>
        </p:nvPicPr>
        <p:blipFill>
          <a:blip r:embed="rId5"/>
          <a:stretch>
            <a:fillRect/>
          </a:stretch>
        </p:blipFill>
        <p:spPr>
          <a:xfrm rot="20158192">
            <a:off x="6922961" y="4097665"/>
            <a:ext cx="1016665" cy="886208"/>
          </a:xfrm>
          <a:prstGeom prst="rect">
            <a:avLst/>
          </a:prstGeom>
        </p:spPr>
      </p:pic>
      <p:pic>
        <p:nvPicPr>
          <p:cNvPr id="27" name="Image 26" descr="imgbin_stock-photography-bacteria-microorganism-coccus-e-coli-png.png"/>
          <p:cNvPicPr>
            <a:picLocks noChangeAspect="1"/>
          </p:cNvPicPr>
          <p:nvPr/>
        </p:nvPicPr>
        <p:blipFill>
          <a:blip r:embed="rId6"/>
          <a:srcRect l="42188" t="74585" r="39062"/>
          <a:stretch>
            <a:fillRect/>
          </a:stretch>
        </p:blipFill>
        <p:spPr>
          <a:xfrm>
            <a:off x="5357818" y="2285992"/>
            <a:ext cx="789766" cy="714380"/>
          </a:xfrm>
          <a:prstGeom prst="rect">
            <a:avLst/>
          </a:prstGeom>
        </p:spPr>
      </p:pic>
      <p:pic>
        <p:nvPicPr>
          <p:cNvPr id="28" name="Image 27" descr="imgbin_stock-photography-bacteria-microorganism-coccus-e-coli-png.png"/>
          <p:cNvPicPr>
            <a:picLocks noChangeAspect="1"/>
          </p:cNvPicPr>
          <p:nvPr/>
        </p:nvPicPr>
        <p:blipFill>
          <a:blip r:embed="rId7" cstate="print"/>
          <a:srcRect l="8594" t="78097" r="57812" b="4342"/>
          <a:stretch>
            <a:fillRect/>
          </a:stretch>
        </p:blipFill>
        <p:spPr>
          <a:xfrm rot="8293300">
            <a:off x="5415826" y="2783696"/>
            <a:ext cx="1228733" cy="428628"/>
          </a:xfrm>
          <a:prstGeom prst="rect">
            <a:avLst/>
          </a:prstGeom>
        </p:spPr>
      </p:pic>
      <p:grpSp>
        <p:nvGrpSpPr>
          <p:cNvPr id="32" name="Groupe 31"/>
          <p:cNvGrpSpPr/>
          <p:nvPr/>
        </p:nvGrpSpPr>
        <p:grpSpPr>
          <a:xfrm>
            <a:off x="142844" y="500042"/>
            <a:ext cx="8643998" cy="1571636"/>
            <a:chOff x="142844" y="500042"/>
            <a:chExt cx="8643998" cy="1571636"/>
          </a:xfrm>
        </p:grpSpPr>
        <p:grpSp>
          <p:nvGrpSpPr>
            <p:cNvPr id="31" name="Groupe 30"/>
            <p:cNvGrpSpPr/>
            <p:nvPr/>
          </p:nvGrpSpPr>
          <p:grpSpPr>
            <a:xfrm>
              <a:off x="142844" y="500042"/>
              <a:ext cx="8643998" cy="1571636"/>
              <a:chOff x="142844" y="500042"/>
              <a:chExt cx="8643998" cy="1571636"/>
            </a:xfrm>
          </p:grpSpPr>
          <p:grpSp>
            <p:nvGrpSpPr>
              <p:cNvPr id="12" name="Groupe 11"/>
              <p:cNvGrpSpPr/>
              <p:nvPr/>
            </p:nvGrpSpPr>
            <p:grpSpPr>
              <a:xfrm>
                <a:off x="142844" y="500042"/>
                <a:ext cx="8643998" cy="1571636"/>
                <a:chOff x="142844" y="642918"/>
                <a:chExt cx="8643998" cy="1571636"/>
              </a:xfrm>
            </p:grpSpPr>
            <p:sp>
              <p:nvSpPr>
                <p:cNvPr id="3" name="Rectangle à coins arrondis 2"/>
                <p:cNvSpPr/>
                <p:nvPr/>
              </p:nvSpPr>
              <p:spPr>
                <a:xfrm>
                  <a:off x="142844" y="714356"/>
                  <a:ext cx="4320000" cy="1428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FF0000"/>
                      </a:solidFill>
                    </a:rPr>
                    <a:t>Bactéries </a:t>
                  </a:r>
                  <a:r>
                    <a:rPr lang="fr-FR" sz="1600" b="1" dirty="0">
                      <a:solidFill>
                        <a:srgbClr val="FF0000"/>
                      </a:solidFill>
                    </a:rPr>
                    <a:t>de forme </a:t>
                  </a:r>
                  <a:r>
                    <a:rPr lang="fr-FR" sz="1600" b="1" u="sng" dirty="0">
                      <a:solidFill>
                        <a:srgbClr val="FF0000"/>
                      </a:solidFill>
                    </a:rPr>
                    <a:t>sphérique</a:t>
                  </a:r>
                  <a:r>
                    <a:rPr lang="fr-FR" sz="1600" b="1" u="sng" dirty="0" smtClean="0">
                      <a:solidFill>
                        <a:srgbClr val="FF0000"/>
                      </a:solidFill>
                    </a:rPr>
                    <a:t>, arrondies </a:t>
                  </a:r>
                  <a:r>
                    <a:rPr lang="fr-FR" sz="1600" b="1" u="sng" dirty="0">
                      <a:solidFill>
                        <a:srgbClr val="FF0000"/>
                      </a:solidFill>
                    </a:rPr>
                    <a:t>ou </a:t>
                  </a:r>
                  <a:r>
                    <a:rPr lang="fr-FR" sz="1600" b="1" u="sng" dirty="0" err="1">
                      <a:solidFill>
                        <a:srgbClr val="FF0000"/>
                      </a:solidFill>
                    </a:rPr>
                    <a:t>cocci</a:t>
                  </a:r>
                  <a:r>
                    <a:rPr lang="fr-FR" sz="1600" dirty="0">
                      <a:solidFill>
                        <a:srgbClr val="FF0000"/>
                      </a:solidFill>
                    </a:rPr>
                    <a:t> </a:t>
                  </a:r>
                  <a:r>
                    <a:rPr lang="fr-FR" sz="1600" b="1" dirty="0">
                      <a:solidFill>
                        <a:srgbClr val="FF0000"/>
                      </a:solidFill>
                    </a:rPr>
                    <a:t>:</a:t>
                  </a:r>
                  <a:r>
                    <a:rPr lang="fr-FR" sz="1600" dirty="0">
                      <a:solidFill>
                        <a:srgbClr val="FF0000"/>
                      </a:solidFill>
                    </a:rPr>
                    <a:t> </a:t>
                  </a:r>
                  <a:endParaRPr lang="fr-FR" sz="1600" dirty="0" smtClean="0">
                    <a:solidFill>
                      <a:srgbClr val="FF0000"/>
                    </a:solidFill>
                  </a:endParaRPr>
                </a:p>
                <a:p>
                  <a:pPr algn="ctr"/>
                  <a:r>
                    <a:rPr lang="fr-FR" sz="1600" dirty="0" smtClean="0">
                      <a:solidFill>
                        <a:schemeClr val="tx1"/>
                      </a:solidFill>
                    </a:rPr>
                    <a:t>Isolées</a:t>
                  </a:r>
                  <a:r>
                    <a:rPr lang="fr-FR" sz="1600" dirty="0">
                      <a:solidFill>
                        <a:schemeClr val="tx1"/>
                      </a:solidFill>
                    </a:rPr>
                    <a:t>, en </a:t>
                  </a:r>
                  <a:r>
                    <a:rPr lang="fr-FR" sz="1600" dirty="0" smtClean="0">
                      <a:solidFill>
                        <a:schemeClr val="tx1"/>
                      </a:solidFill>
                    </a:rPr>
                    <a:t>chaînette ou en amas </a:t>
                  </a:r>
                  <a:r>
                    <a:rPr lang="fr-FR" sz="1600" dirty="0">
                      <a:solidFill>
                        <a:schemeClr val="tx1"/>
                      </a:solidFill>
                    </a:rPr>
                    <a:t>(nombre variable de cellules) </a:t>
                  </a:r>
                  <a:r>
                    <a:rPr lang="fr-FR" sz="1600" dirty="0" smtClean="0">
                      <a:solidFill>
                        <a:schemeClr val="tx1"/>
                      </a:solidFill>
                    </a:rPr>
                    <a:t>: Ex </a:t>
                  </a:r>
                  <a:r>
                    <a:rPr lang="fr-FR" sz="1600" i="1" dirty="0">
                      <a:solidFill>
                        <a:schemeClr val="tx1"/>
                      </a:solidFill>
                    </a:rPr>
                    <a:t>Staphylocoques</a:t>
                  </a:r>
                  <a:r>
                    <a:rPr lang="fr-FR" sz="1600" dirty="0">
                      <a:solidFill>
                        <a:schemeClr val="tx1"/>
                      </a:solidFill>
                    </a:rPr>
                    <a:t>, </a:t>
                  </a:r>
                  <a:r>
                    <a:rPr lang="fr-FR" sz="1600" i="1" dirty="0">
                      <a:solidFill>
                        <a:schemeClr val="tx1"/>
                      </a:solidFill>
                    </a:rPr>
                    <a:t>Streptocoques</a:t>
                  </a:r>
                  <a:r>
                    <a:rPr lang="fr-FR" sz="1600" dirty="0">
                      <a:solidFill>
                        <a:schemeClr val="tx1"/>
                      </a:solidFill>
                    </a:rPr>
                    <a:t> etc</a:t>
                  </a:r>
                  <a:r>
                    <a:rPr lang="fr-FR" sz="1600" dirty="0" smtClean="0">
                      <a:solidFill>
                        <a:schemeClr val="tx1"/>
                      </a:solidFill>
                    </a:rPr>
                    <a:t>.</a:t>
                  </a:r>
                  <a:endParaRPr lang="fr-FR" sz="1600" dirty="0">
                    <a:solidFill>
                      <a:schemeClr val="tx1"/>
                    </a:solidFill>
                  </a:endParaRPr>
                </a:p>
              </p:txBody>
            </p:sp>
            <p:pic>
              <p:nvPicPr>
                <p:cNvPr id="6" name="Image 5"/>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1940" r="10448" b="67164"/>
                <a:stretch>
                  <a:fillRect/>
                </a:stretch>
              </p:blipFill>
              <p:spPr>
                <a:xfrm>
                  <a:off x="4572000" y="642918"/>
                  <a:ext cx="4214842" cy="1571636"/>
                </a:xfrm>
                <a:prstGeom prst="rect">
                  <a:avLst/>
                </a:prstGeom>
              </p:spPr>
            </p:pic>
          </p:grpSp>
          <p:pic>
            <p:nvPicPr>
              <p:cNvPr id="21" name="Image 20" descr="staph.jpg"/>
              <p:cNvPicPr>
                <a:picLocks noChangeAspect="1"/>
              </p:cNvPicPr>
              <p:nvPr/>
            </p:nvPicPr>
            <p:blipFill>
              <a:blip r:embed="rId8"/>
              <a:stretch>
                <a:fillRect/>
              </a:stretch>
            </p:blipFill>
            <p:spPr>
              <a:xfrm>
                <a:off x="7786710" y="571480"/>
                <a:ext cx="928694" cy="1050138"/>
              </a:xfrm>
              <a:prstGeom prst="rect">
                <a:avLst/>
              </a:prstGeom>
            </p:spPr>
          </p:pic>
        </p:grpSp>
        <p:pic>
          <p:nvPicPr>
            <p:cNvPr id="30" name="Image 29" descr="Sans titre-1.jpg"/>
            <p:cNvPicPr>
              <a:picLocks noChangeAspect="1"/>
            </p:cNvPicPr>
            <p:nvPr/>
          </p:nvPicPr>
          <p:blipFill>
            <a:blip r:embed="rId9" cstate="print"/>
            <a:stretch>
              <a:fillRect/>
            </a:stretch>
          </p:blipFill>
          <p:spPr>
            <a:xfrm>
              <a:off x="5572132" y="571480"/>
              <a:ext cx="951253" cy="1031868"/>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37020" y="99932"/>
            <a:ext cx="546996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Quelle est la structure de la cellule bactérienne ?</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ZoneTexte 2"/>
          <p:cNvSpPr txBox="1"/>
          <p:nvPr/>
        </p:nvSpPr>
        <p:spPr>
          <a:xfrm>
            <a:off x="820813" y="714356"/>
            <a:ext cx="7502375" cy="9360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dirty="0" smtClean="0"/>
              <a:t>Les bactéries les plus petites ont une taille d’environ 0,2 </a:t>
            </a:r>
            <a:r>
              <a:rPr lang="fr-FR" dirty="0" err="1" smtClean="0"/>
              <a:t>μm</a:t>
            </a:r>
            <a:r>
              <a:rPr lang="fr-FR" dirty="0" smtClean="0"/>
              <a:t> (</a:t>
            </a:r>
            <a:r>
              <a:rPr lang="fr-FR" i="1" dirty="0" smtClean="0"/>
              <a:t>Chlamydia</a:t>
            </a:r>
            <a:r>
              <a:rPr lang="fr-FR" dirty="0" smtClean="0"/>
              <a:t>) et les </a:t>
            </a:r>
          </a:p>
          <a:p>
            <a:pPr algn="ctr"/>
            <a:r>
              <a:rPr lang="fr-FR" dirty="0" smtClean="0"/>
              <a:t>plus longues sont certaines Spirochètes peuvent atteindre 250 </a:t>
            </a:r>
            <a:r>
              <a:rPr lang="fr-FR" dirty="0" err="1" smtClean="0"/>
              <a:t>μm</a:t>
            </a:r>
            <a:r>
              <a:rPr lang="fr-FR" dirty="0" smtClean="0"/>
              <a:t> de long. </a:t>
            </a:r>
          </a:p>
          <a:p>
            <a:pPr algn="ctr"/>
            <a:r>
              <a:rPr lang="fr-FR" b="1" dirty="0" smtClean="0">
                <a:solidFill>
                  <a:srgbClr val="FF0000"/>
                </a:solidFill>
              </a:rPr>
              <a:t>En moyenne la taille se situe entre 1 et 10 </a:t>
            </a:r>
            <a:r>
              <a:rPr lang="fr-FR" b="1" dirty="0" err="1" smtClean="0">
                <a:solidFill>
                  <a:srgbClr val="FF0000"/>
                </a:solidFill>
              </a:rPr>
              <a:t>μm</a:t>
            </a:r>
            <a:r>
              <a:rPr lang="fr-FR" b="1" dirty="0" smtClean="0">
                <a:solidFill>
                  <a:srgbClr val="FF0000"/>
                </a:solidFill>
              </a:rPr>
              <a:t>.</a:t>
            </a:r>
          </a:p>
          <a:p>
            <a:endParaRPr lang="fr-FR" dirty="0"/>
          </a:p>
        </p:txBody>
      </p:sp>
      <p:grpSp>
        <p:nvGrpSpPr>
          <p:cNvPr id="10" name="Groupe 9"/>
          <p:cNvGrpSpPr/>
          <p:nvPr/>
        </p:nvGrpSpPr>
        <p:grpSpPr>
          <a:xfrm>
            <a:off x="3929058" y="1714488"/>
            <a:ext cx="4786346" cy="4910168"/>
            <a:chOff x="3178961" y="1714488"/>
            <a:chExt cx="4786346" cy="4910168"/>
          </a:xfrm>
        </p:grpSpPr>
        <p:pic>
          <p:nvPicPr>
            <p:cNvPr id="4" name="Image 3"/>
            <p:cNvPicPr/>
            <p:nvPr/>
          </p:nvPicPr>
          <p:blipFill rotWithShape="1">
            <a:blip r:embed="rId2">
              <a:extLst>
                <a:ext uri="{28A0092B-C50C-407E-A947-70E740481C1C}">
                  <a14:useLocalDpi xmlns:arto="http://schemas.microsoft.com/office/word/2006/arto" xmlns:wp="http://schemas.openxmlformats.org/drawingml/2006/wordprocessingDrawing"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4099" r="11993" b="35971"/>
            <a:stretch/>
          </p:blipFill>
          <p:spPr bwMode="auto">
            <a:xfrm>
              <a:off x="3178961" y="1714488"/>
              <a:ext cx="4786346" cy="2643206"/>
            </a:xfrm>
            <a:prstGeom prst="rect">
              <a:avLst/>
            </a:prstGeom>
            <a:ln>
              <a:noFill/>
            </a:ln>
            <a:extLst>
              <a:ext uri="{53640926-AAD7-44D8-BBD7-CCE9431645EC}">
                <a14:shadowObscured xmlns:arto="http://schemas.microsoft.com/office/word/2006/arto" xmlns:wp="http://schemas.openxmlformats.org/drawingml/2006/wordprocessingDrawing"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5" name="Image 4"/>
            <p:cNvPicPr/>
            <p:nvPr/>
          </p:nvPicPr>
          <p:blipFill rotWithShape="1">
            <a:blip r:embed="rId2">
              <a:extLst>
                <a:ext uri="{28A0092B-C50C-407E-A947-70E740481C1C}">
                  <a14:useLocalDpi xmlns:arto="http://schemas.microsoft.com/office/word/2006/arto" xmlns:wp="http://schemas.openxmlformats.org/drawingml/2006/wordprocessingDrawing"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23613" t="67345" r="25678"/>
            <a:stretch/>
          </p:blipFill>
          <p:spPr bwMode="auto">
            <a:xfrm>
              <a:off x="3643312" y="4286256"/>
              <a:ext cx="3857644" cy="2338400"/>
            </a:xfrm>
            <a:prstGeom prst="rect">
              <a:avLst/>
            </a:prstGeom>
            <a:ln>
              <a:noFill/>
            </a:ln>
            <a:extLst>
              <a:ext uri="{53640926-AAD7-44D8-BBD7-CCE9431645EC}">
                <a14:shadowObscured xmlns:arto="http://schemas.microsoft.com/office/word/2006/arto" xmlns:wp="http://schemas.openxmlformats.org/drawingml/2006/wordprocessingDrawing"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grpSp>
      <p:grpSp>
        <p:nvGrpSpPr>
          <p:cNvPr id="11" name="Groupe 10"/>
          <p:cNvGrpSpPr/>
          <p:nvPr/>
        </p:nvGrpSpPr>
        <p:grpSpPr>
          <a:xfrm>
            <a:off x="292079" y="2357430"/>
            <a:ext cx="3187700" cy="1439863"/>
            <a:chOff x="292079" y="2071678"/>
            <a:chExt cx="3187700" cy="1439863"/>
          </a:xfrm>
          <a:solidFill>
            <a:schemeClr val="accent3">
              <a:lumMod val="40000"/>
              <a:lumOff val="60000"/>
            </a:schemeClr>
          </a:solidFill>
        </p:grpSpPr>
        <p:sp>
          <p:nvSpPr>
            <p:cNvPr id="1026" name="Flèche droite 23"/>
            <p:cNvSpPr>
              <a:spLocks noChangeArrowheads="1"/>
            </p:cNvSpPr>
            <p:nvPr/>
          </p:nvSpPr>
          <p:spPr bwMode="auto">
            <a:xfrm>
              <a:off x="292079" y="2182803"/>
              <a:ext cx="1260475" cy="1231900"/>
            </a:xfrm>
            <a:prstGeom prst="rightArrow">
              <a:avLst>
                <a:gd name="adj1" fmla="val 50000"/>
                <a:gd name="adj2" fmla="val 50042"/>
              </a:avLst>
            </a:prstGeom>
            <a:grp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0000"/>
                  </a:solidFill>
                  <a:effectLst/>
                  <a:latin typeface="Times New Roman" pitchFamily="18" charset="0"/>
                  <a:ea typeface="Arial" pitchFamily="34" charset="0"/>
                  <a:cs typeface="Arial" pitchFamily="34" charset="0"/>
                </a:rPr>
                <a:t>Elements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0000"/>
                  </a:solidFill>
                  <a:effectLst/>
                  <a:latin typeface="Times New Roman" pitchFamily="18" charset="0"/>
                  <a:ea typeface="Arial" pitchFamily="34" charset="0"/>
                  <a:cs typeface="Arial" pitchFamily="34" charset="0"/>
                </a:rPr>
                <a:t>Constants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à coins arrondis 26"/>
            <p:cNvSpPr>
              <a:spLocks noChangeArrowheads="1"/>
            </p:cNvSpPr>
            <p:nvPr/>
          </p:nvSpPr>
          <p:spPr bwMode="auto">
            <a:xfrm>
              <a:off x="1571604" y="2071678"/>
              <a:ext cx="1908175" cy="1439863"/>
            </a:xfrm>
            <a:prstGeom prst="roundRect">
              <a:avLst>
                <a:gd name="adj" fmla="val 16667"/>
              </a:avLst>
            </a:prstGeom>
            <a:grpFill/>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-Paroi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-Membrane plasmique</a:t>
              </a:r>
              <a:r>
                <a:rPr kumimoji="0" lang="fr-FR" sz="1100" b="1" i="0" u="none" strike="noStrike" cap="none" normalizeH="0" baseline="0" dirty="0" smtClean="0">
                  <a:ln>
                    <a:noFill/>
                  </a:ln>
                  <a:solidFill>
                    <a:srgbClr val="000000"/>
                  </a:solidFill>
                  <a:effectLst/>
                  <a:latin typeface="Arial" pitchFamily="34" charset="0"/>
                  <a:ea typeface="Arial" pitchFamily="34" charset="0"/>
                  <a:cs typeface="Arial" pitchFamily="34" charset="0"/>
                </a:rPr>
                <a:t/>
              </a:r>
              <a:br>
                <a:rPr kumimoji="0" lang="fr-FR" sz="1100" b="1" i="0" u="none" strike="noStrike" cap="none" normalizeH="0" baseline="0" dirty="0" smtClean="0">
                  <a:ln>
                    <a:noFill/>
                  </a:ln>
                  <a:solidFill>
                    <a:srgbClr val="000000"/>
                  </a:solidFill>
                  <a:effectLst/>
                  <a:latin typeface="Arial" pitchFamily="34" charset="0"/>
                  <a:ea typeface="Arial" pitchFamily="34" charset="0"/>
                  <a:cs typeface="Arial" pitchFamily="34" charset="0"/>
                </a:rPr>
              </a:br>
              <a:r>
                <a:rPr kumimoji="0" lang="fr-FR" sz="12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-Cytoplasme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-Chromosome</a:t>
              </a:r>
              <a:r>
                <a:rPr kumimoji="0" lang="fr-FR" sz="1100" b="1" i="0" u="none" strike="noStrike" cap="none" normalizeH="0" baseline="0" dirty="0" smtClean="0">
                  <a:ln>
                    <a:noFill/>
                  </a:ln>
                  <a:solidFill>
                    <a:srgbClr val="000000"/>
                  </a:solidFill>
                  <a:effectLst/>
                  <a:latin typeface="Arial" pitchFamily="34" charset="0"/>
                  <a:ea typeface="Arial" pitchFamily="34" charset="0"/>
                  <a:cs typeface="Arial" pitchFamily="34" charset="0"/>
                </a:rPr>
                <a:t/>
              </a:r>
              <a:br>
                <a:rPr kumimoji="0" lang="fr-FR" sz="1100" b="1" i="0" u="none" strike="noStrike" cap="none" normalizeH="0" baseline="0" dirty="0" smtClean="0">
                  <a:ln>
                    <a:noFill/>
                  </a:ln>
                  <a:solidFill>
                    <a:srgbClr val="000000"/>
                  </a:solidFill>
                  <a:effectLst/>
                  <a:latin typeface="Arial" pitchFamily="34" charset="0"/>
                  <a:ea typeface="Arial" pitchFamily="34" charset="0"/>
                  <a:cs typeface="Arial" pitchFamily="34" charset="0"/>
                </a:rPr>
              </a:br>
              <a:r>
                <a:rPr kumimoji="0" lang="fr-FR" sz="12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-Ribosomes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e 11"/>
          <p:cNvGrpSpPr/>
          <p:nvPr/>
        </p:nvGrpSpPr>
        <p:grpSpPr>
          <a:xfrm>
            <a:off x="300017" y="4632344"/>
            <a:ext cx="3179762" cy="1582738"/>
            <a:chOff x="300017" y="3643314"/>
            <a:chExt cx="3179762" cy="1582738"/>
          </a:xfrm>
          <a:solidFill>
            <a:schemeClr val="accent6">
              <a:lumMod val="40000"/>
              <a:lumOff val="60000"/>
            </a:schemeClr>
          </a:solidFill>
        </p:grpSpPr>
        <p:sp>
          <p:nvSpPr>
            <p:cNvPr id="1027" name="Flèche droite 25"/>
            <p:cNvSpPr>
              <a:spLocks noChangeArrowheads="1"/>
            </p:cNvSpPr>
            <p:nvPr/>
          </p:nvSpPr>
          <p:spPr bwMode="auto">
            <a:xfrm>
              <a:off x="300017" y="3768727"/>
              <a:ext cx="1260475" cy="1231900"/>
            </a:xfrm>
            <a:prstGeom prst="rightArrow">
              <a:avLst>
                <a:gd name="adj1" fmla="val 50000"/>
                <a:gd name="adj2" fmla="val 50023"/>
              </a:avLst>
            </a:prstGeom>
            <a:grpFill/>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FF0000"/>
                  </a:solidFill>
                  <a:effectLst/>
                  <a:latin typeface="Times New Roman" pitchFamily="18" charset="0"/>
                  <a:ea typeface="Arial" pitchFamily="34" charset="0"/>
                  <a:cs typeface="Arial" pitchFamily="34" charset="0"/>
                </a:rPr>
                <a:t>Elements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FF0000"/>
                  </a:solidFill>
                  <a:effectLst/>
                  <a:latin typeface="Times New Roman" pitchFamily="18" charset="0"/>
                  <a:ea typeface="Arial" pitchFamily="34" charset="0"/>
                  <a:cs typeface="Arial" pitchFamily="34" charset="0"/>
                </a:rPr>
                <a:t>Inconstants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à coins arrondis 27"/>
            <p:cNvSpPr>
              <a:spLocks noChangeArrowheads="1"/>
            </p:cNvSpPr>
            <p:nvPr/>
          </p:nvSpPr>
          <p:spPr bwMode="auto">
            <a:xfrm>
              <a:off x="1571604" y="3643314"/>
              <a:ext cx="1908175" cy="1582738"/>
            </a:xfrm>
            <a:prstGeom prst="roundRect">
              <a:avLst>
                <a:gd name="adj" fmla="val 16667"/>
              </a:avLst>
            </a:prstGeom>
            <a:grpFill/>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-Capsule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t>
              </a:r>
              <a:r>
                <a:rPr kumimoji="0" lang="fr-FR" sz="1100" b="1" i="0" u="none" strike="noStrike" cap="none" normalizeH="0" baseline="0" dirty="0" err="1" smtClean="0">
                  <a:ln>
                    <a:noFill/>
                  </a:ln>
                  <a:solidFill>
                    <a:srgbClr val="000000"/>
                  </a:solidFill>
                  <a:effectLst/>
                  <a:latin typeface="Times New Roman" pitchFamily="18" charset="0"/>
                  <a:ea typeface="Arial" pitchFamily="34" charset="0"/>
                  <a:cs typeface="Arial" pitchFamily="34" charset="0"/>
                </a:rPr>
                <a:t>Pili</a:t>
              </a:r>
              <a:r>
                <a:rPr kumimoji="0" lang="fr-FR" sz="1050" b="1" i="0" u="none" strike="noStrike" cap="none" normalizeH="0" baseline="0" dirty="0" smtClean="0">
                  <a:ln>
                    <a:noFill/>
                  </a:ln>
                  <a:solidFill>
                    <a:srgbClr val="000000"/>
                  </a:solidFill>
                  <a:effectLst/>
                  <a:latin typeface="Arial" pitchFamily="34" charset="0"/>
                  <a:ea typeface="Arial" pitchFamily="34" charset="0"/>
                  <a:cs typeface="Arial" pitchFamily="34" charset="0"/>
                </a:rPr>
                <a:t/>
              </a:r>
              <a:br>
                <a:rPr kumimoji="0" lang="fr-FR" sz="1050" b="1" i="0" u="none" strike="noStrike" cap="none" normalizeH="0" baseline="0" dirty="0" smtClean="0">
                  <a:ln>
                    <a:noFill/>
                  </a:ln>
                  <a:solidFill>
                    <a:srgbClr val="000000"/>
                  </a:solidFill>
                  <a:effectLst/>
                  <a:latin typeface="Arial" pitchFamily="34" charset="0"/>
                  <a:ea typeface="Arial" pitchFamily="34" charset="0"/>
                  <a:cs typeface="Arial" pitchFamily="34" charset="0"/>
                </a:rPr>
              </a:b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-Flagelle</a:t>
              </a:r>
              <a:r>
                <a:rPr kumimoji="0" lang="fr-FR" sz="1050" b="1" i="0" u="none" strike="noStrike" cap="none" normalizeH="0" baseline="0" dirty="0" smtClean="0">
                  <a:ln>
                    <a:noFill/>
                  </a:ln>
                  <a:solidFill>
                    <a:srgbClr val="000000"/>
                  </a:solidFill>
                  <a:effectLst/>
                  <a:latin typeface="Arial" pitchFamily="34" charset="0"/>
                  <a:ea typeface="Arial" pitchFamily="34" charset="0"/>
                  <a:cs typeface="Arial" pitchFamily="34" charset="0"/>
                </a:rPr>
                <a:t/>
              </a:r>
              <a:br>
                <a:rPr kumimoji="0" lang="fr-FR" sz="1050" b="1" i="0" u="none" strike="noStrike" cap="none" normalizeH="0" baseline="0" dirty="0" smtClean="0">
                  <a:ln>
                    <a:noFill/>
                  </a:ln>
                  <a:solidFill>
                    <a:srgbClr val="000000"/>
                  </a:solidFill>
                  <a:effectLst/>
                  <a:latin typeface="Arial" pitchFamily="34" charset="0"/>
                  <a:ea typeface="Arial" pitchFamily="34" charset="0"/>
                  <a:cs typeface="Arial" pitchFamily="34" charset="0"/>
                </a:rPr>
              </a:b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-Plasmide</a:t>
              </a:r>
              <a:r>
                <a:rPr kumimoji="0" lang="fr-FR" sz="1050" b="1" i="0" u="none" strike="noStrike" cap="none" normalizeH="0" baseline="0" dirty="0" smtClean="0">
                  <a:ln>
                    <a:noFill/>
                  </a:ln>
                  <a:solidFill>
                    <a:srgbClr val="000000"/>
                  </a:solidFill>
                  <a:effectLst/>
                  <a:latin typeface="Arial" pitchFamily="34" charset="0"/>
                  <a:ea typeface="Arial" pitchFamily="34" charset="0"/>
                  <a:cs typeface="Arial" pitchFamily="34" charset="0"/>
                </a:rPr>
                <a:t/>
              </a:r>
              <a:br>
                <a:rPr kumimoji="0" lang="fr-FR" sz="1050" b="1" i="0" u="none" strike="noStrike" cap="none" normalizeH="0" baseline="0" dirty="0" smtClean="0">
                  <a:ln>
                    <a:noFill/>
                  </a:ln>
                  <a:solidFill>
                    <a:srgbClr val="000000"/>
                  </a:solidFill>
                  <a:effectLst/>
                  <a:latin typeface="Arial" pitchFamily="34" charset="0"/>
                  <a:ea typeface="Arial" pitchFamily="34" charset="0"/>
                  <a:cs typeface="Arial" pitchFamily="34" charset="0"/>
                </a:rPr>
              </a:b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-La spore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a:t>
              </a:r>
              <a:r>
                <a:rPr kumimoji="0" lang="fr-FR" sz="1100" b="1" i="0" u="none" strike="noStrike" cap="none" normalizeH="0" baseline="0" dirty="0" err="1" smtClean="0">
                  <a:ln>
                    <a:noFill/>
                  </a:ln>
                  <a:solidFill>
                    <a:srgbClr val="000000"/>
                  </a:solidFill>
                  <a:effectLst/>
                  <a:latin typeface="Times New Roman" pitchFamily="18" charset="0"/>
                  <a:ea typeface="Arial" pitchFamily="34" charset="0"/>
                  <a:cs typeface="Arial" pitchFamily="34" charset="0"/>
                </a:rPr>
                <a:t>Mesosome</a:t>
              </a:r>
              <a:endPar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-Vacuole à gaz</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-Grains de réserves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Times New Roman" pitchFamily="18" charset="0"/>
                  <a:ea typeface="Arial" pitchFamily="34" charset="0"/>
                  <a:cs typeface="Arial" pitchFamily="34" charset="0"/>
                </a:rPr>
                <a:t>-Chromatophore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03768" y="59272"/>
            <a:ext cx="2536464" cy="400110"/>
          </a:xfrm>
          <a:prstGeom prst="rect">
            <a:avLst/>
          </a:prstGeom>
          <a:solidFill>
            <a:schemeClr val="accent5">
              <a:lumMod val="20000"/>
              <a:lumOff val="80000"/>
            </a:schemeClr>
          </a:solidFill>
        </p:spPr>
        <p:txBody>
          <a:bodyPr wrap="none" rtlCol="0">
            <a:spAutoFit/>
          </a:bodyPr>
          <a:lstStyle/>
          <a:p>
            <a:r>
              <a:rPr lang="fr-FR" sz="2000" b="1" u="sng" dirty="0" smtClean="0">
                <a:solidFill>
                  <a:srgbClr val="FF0000"/>
                </a:solidFill>
                <a:latin typeface="Times New Roman" pitchFamily="18" charset="0"/>
                <a:cs typeface="Times New Roman" pitchFamily="18" charset="0"/>
              </a:rPr>
              <a:t>La paroi bactérienne </a:t>
            </a:r>
            <a:endParaRPr lang="fr-FR" sz="2000" b="1" u="sng" dirty="0">
              <a:solidFill>
                <a:srgbClr val="FF0000"/>
              </a:solidFill>
              <a:latin typeface="Times New Roman" pitchFamily="18" charset="0"/>
              <a:cs typeface="Times New Roman" pitchFamily="18" charset="0"/>
            </a:endParaRPr>
          </a:p>
        </p:txBody>
      </p:sp>
      <p:sp>
        <p:nvSpPr>
          <p:cNvPr id="3" name="Rectangle à coins arrondis 2"/>
          <p:cNvSpPr/>
          <p:nvPr/>
        </p:nvSpPr>
        <p:spPr>
          <a:xfrm>
            <a:off x="250001" y="642918"/>
            <a:ext cx="8643998"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r>
              <a:rPr lang="fr-FR" b="1" dirty="0" smtClean="0">
                <a:solidFill>
                  <a:schemeClr val="tx1"/>
                </a:solidFill>
              </a:rPr>
              <a:t>La paroi </a:t>
            </a:r>
            <a:r>
              <a:rPr lang="fr-FR" dirty="0" smtClean="0">
                <a:solidFill>
                  <a:schemeClr val="tx1"/>
                </a:solidFill>
              </a:rPr>
              <a:t>est une enveloppe rigide assurant l'intégrité et la forme de la bactérie et la protège des variations de pression osmotique. Elle permet la différenciation de deux (02) grands groupes de bactéries : Les </a:t>
            </a:r>
            <a:r>
              <a:rPr lang="fr-FR" dirty="0" smtClean="0">
                <a:solidFill>
                  <a:srgbClr val="FF0000"/>
                </a:solidFill>
              </a:rPr>
              <a:t>bactéries à Gram positif </a:t>
            </a:r>
            <a:r>
              <a:rPr lang="fr-FR" dirty="0" smtClean="0">
                <a:solidFill>
                  <a:schemeClr val="tx1"/>
                </a:solidFill>
              </a:rPr>
              <a:t>et Les </a:t>
            </a:r>
            <a:r>
              <a:rPr lang="fr-FR" dirty="0" smtClean="0">
                <a:solidFill>
                  <a:srgbClr val="FF0000"/>
                </a:solidFill>
              </a:rPr>
              <a:t>bactéries à Gram négatif</a:t>
            </a:r>
            <a:r>
              <a:rPr lang="fr-FR" dirty="0" smtClean="0">
                <a:solidFill>
                  <a:schemeClr val="tx1"/>
                </a:solidFill>
              </a:rPr>
              <a:t>.</a:t>
            </a:r>
          </a:p>
          <a:p>
            <a:pPr algn="ctr"/>
            <a:endParaRPr lang="fr-FR" dirty="0">
              <a:solidFill>
                <a:schemeClr val="tx1"/>
              </a:solidFill>
            </a:endParaRPr>
          </a:p>
        </p:txBody>
      </p:sp>
      <p:sp>
        <p:nvSpPr>
          <p:cNvPr id="4" name="Rectangle 3"/>
          <p:cNvSpPr/>
          <p:nvPr/>
        </p:nvSpPr>
        <p:spPr>
          <a:xfrm>
            <a:off x="3643306" y="1857364"/>
            <a:ext cx="4786346" cy="584775"/>
          </a:xfrm>
          <a:prstGeom prst="rect">
            <a:avLst/>
          </a:prstGeom>
          <a:ln w="25400">
            <a:solidFill>
              <a:srgbClr val="FF0000"/>
            </a:solidFill>
            <a:prstDash val="dash"/>
          </a:ln>
        </p:spPr>
        <p:txBody>
          <a:bodyPr wrap="square">
            <a:spAutoFit/>
          </a:bodyPr>
          <a:lstStyle/>
          <a:p>
            <a:pPr algn="ctr"/>
            <a:r>
              <a:rPr lang="fr-FR" sz="1600" b="1" dirty="0" smtClean="0"/>
              <a:t>La coloration de Gram </a:t>
            </a:r>
            <a:r>
              <a:rPr lang="fr-FR" sz="1600" dirty="0" smtClean="0"/>
              <a:t>a été inventée en 1884 par le bactériologiste Danois </a:t>
            </a:r>
            <a:r>
              <a:rPr lang="fr-FR" sz="1600" b="1" dirty="0" smtClean="0"/>
              <a:t>Hans Christian Gram</a:t>
            </a:r>
            <a:r>
              <a:rPr lang="fr-FR" sz="1600" dirty="0" smtClean="0"/>
              <a:t> </a:t>
            </a:r>
            <a:endParaRPr lang="fr-FR" sz="1600" dirty="0"/>
          </a:p>
        </p:txBody>
      </p:sp>
      <p:sp>
        <p:nvSpPr>
          <p:cNvPr id="6" name="ZoneTexte 5"/>
          <p:cNvSpPr txBox="1"/>
          <p:nvPr/>
        </p:nvSpPr>
        <p:spPr>
          <a:xfrm>
            <a:off x="1146607" y="2786058"/>
            <a:ext cx="6850786" cy="461665"/>
          </a:xfrm>
          <a:prstGeom prst="rect">
            <a:avLst/>
          </a:prstGeom>
          <a:noFill/>
        </p:spPr>
        <p:txBody>
          <a:bodyPr wrap="none" rtlCol="0">
            <a:spAutoFit/>
          </a:bodyPr>
          <a:lstStyle/>
          <a:p>
            <a:r>
              <a:rPr lang="fr-FR" sz="2400" b="1" dirty="0" smtClean="0">
                <a:solidFill>
                  <a:srgbClr val="FF0000"/>
                </a:solidFill>
                <a:latin typeface="Times New Roman" pitchFamily="18" charset="0"/>
                <a:cs typeface="Times New Roman" pitchFamily="18" charset="0"/>
              </a:rPr>
              <a:t>Quelle est la composition de la paroi bactérienne ? </a:t>
            </a:r>
            <a:endParaRPr lang="fr-FR" sz="2400" b="1" dirty="0">
              <a:solidFill>
                <a:srgbClr val="FF0000"/>
              </a:solidFill>
              <a:latin typeface="Times New Roman" pitchFamily="18" charset="0"/>
              <a:cs typeface="Times New Roman" pitchFamily="18" charset="0"/>
            </a:endParaRPr>
          </a:p>
        </p:txBody>
      </p:sp>
      <p:grpSp>
        <p:nvGrpSpPr>
          <p:cNvPr id="12" name="Groupe 11"/>
          <p:cNvGrpSpPr/>
          <p:nvPr/>
        </p:nvGrpSpPr>
        <p:grpSpPr>
          <a:xfrm>
            <a:off x="285752" y="3357562"/>
            <a:ext cx="7000892" cy="1619438"/>
            <a:chOff x="285720" y="3429000"/>
            <a:chExt cx="7000892" cy="1619438"/>
          </a:xfrm>
        </p:grpSpPr>
        <p:sp>
          <p:nvSpPr>
            <p:cNvPr id="8" name="Rectangle à coins arrondis 7"/>
            <p:cNvSpPr/>
            <p:nvPr/>
          </p:nvSpPr>
          <p:spPr>
            <a:xfrm>
              <a:off x="285720" y="3500438"/>
              <a:ext cx="2520000" cy="154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b="1" u="sng" dirty="0" smtClean="0">
                <a:solidFill>
                  <a:srgbClr val="FF0000"/>
                </a:solidFill>
              </a:endParaRPr>
            </a:p>
            <a:p>
              <a:pPr lvl="0" algn="ctr"/>
              <a:endParaRPr lang="fr-FR" b="1" u="sng" dirty="0" smtClean="0">
                <a:solidFill>
                  <a:srgbClr val="FF0000"/>
                </a:solidFill>
              </a:endParaRPr>
            </a:p>
            <a:p>
              <a:pPr lvl="0" algn="ctr"/>
              <a:r>
                <a:rPr lang="fr-FR" sz="1600" b="1" u="sng" dirty="0" smtClean="0">
                  <a:solidFill>
                    <a:srgbClr val="FF0000"/>
                  </a:solidFill>
                </a:rPr>
                <a:t>LES PEPTIDOGLYCANES</a:t>
              </a:r>
            </a:p>
            <a:p>
              <a:pPr algn="ctr"/>
              <a:r>
                <a:rPr lang="fr-FR" sz="1600" dirty="0" smtClean="0">
                  <a:solidFill>
                    <a:schemeClr val="tx1"/>
                  </a:solidFill>
                </a:rPr>
                <a:t>Une substance de base, spécifique des bactéries, toujours présente : c'est la </a:t>
              </a:r>
              <a:r>
                <a:rPr lang="fr-FR" sz="1600" b="1" dirty="0" err="1" smtClean="0">
                  <a:solidFill>
                    <a:schemeClr val="tx1"/>
                  </a:solidFill>
                </a:rPr>
                <a:t>muréine</a:t>
              </a:r>
              <a:r>
                <a:rPr lang="fr-FR" sz="1600" dirty="0" smtClean="0">
                  <a:solidFill>
                    <a:schemeClr val="tx1"/>
                  </a:solidFill>
                </a:rPr>
                <a:t>, appelée encore peptidoglycane.</a:t>
              </a:r>
            </a:p>
            <a:p>
              <a:pPr lvl="0" algn="ctr"/>
              <a:endParaRPr lang="fr-FR" dirty="0" smtClean="0">
                <a:solidFill>
                  <a:schemeClr val="tx1"/>
                </a:solidFill>
              </a:endParaRPr>
            </a:p>
            <a:p>
              <a:pPr algn="ctr"/>
              <a:endParaRPr lang="fr-FR" dirty="0">
                <a:solidFill>
                  <a:schemeClr val="tx1"/>
                </a:solidFill>
              </a:endParaRPr>
            </a:p>
          </p:txBody>
        </p:sp>
        <p:grpSp>
          <p:nvGrpSpPr>
            <p:cNvPr id="11" name="Groupe 10"/>
            <p:cNvGrpSpPr/>
            <p:nvPr/>
          </p:nvGrpSpPr>
          <p:grpSpPr>
            <a:xfrm>
              <a:off x="2714612" y="3429000"/>
              <a:ext cx="4572000" cy="1188187"/>
              <a:chOff x="3214678" y="3500438"/>
              <a:chExt cx="4572000" cy="1188187"/>
            </a:xfrm>
          </p:grpSpPr>
          <p:sp>
            <p:nvSpPr>
              <p:cNvPr id="9" name="Rectangle 8"/>
              <p:cNvSpPr/>
              <p:nvPr/>
            </p:nvSpPr>
            <p:spPr>
              <a:xfrm>
                <a:off x="3214678" y="3500438"/>
                <a:ext cx="4572000" cy="369332"/>
              </a:xfrm>
              <a:prstGeom prst="rect">
                <a:avLst/>
              </a:prstGeom>
            </p:spPr>
            <p:txBody>
              <a:bodyPr>
                <a:spAutoFit/>
              </a:bodyPr>
              <a:lstStyle/>
              <a:p>
                <a:pPr algn="ctr"/>
                <a:r>
                  <a:rPr lang="fr-FR" b="1" dirty="0" smtClean="0">
                    <a:solidFill>
                      <a:srgbClr val="FF0000"/>
                    </a:solidFill>
                    <a:latin typeface="Times New Roman" pitchFamily="18" charset="0"/>
                    <a:cs typeface="Times New Roman" pitchFamily="18" charset="0"/>
                  </a:rPr>
                  <a:t>Quel est le rôle des peptidoglycanes ?</a:t>
                </a:r>
                <a:endParaRPr lang="fr-FR" b="1" dirty="0">
                  <a:solidFill>
                    <a:srgbClr val="FF0000"/>
                  </a:solidFill>
                  <a:latin typeface="Times New Roman" pitchFamily="18" charset="0"/>
                  <a:cs typeface="Times New Roman" pitchFamily="18" charset="0"/>
                </a:endParaRPr>
              </a:p>
            </p:txBody>
          </p:sp>
          <p:sp>
            <p:nvSpPr>
              <p:cNvPr id="10" name="ZoneTexte 9"/>
              <p:cNvSpPr txBox="1"/>
              <p:nvPr/>
            </p:nvSpPr>
            <p:spPr>
              <a:xfrm>
                <a:off x="3571868" y="3857628"/>
                <a:ext cx="3786214"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dirty="0" smtClean="0"/>
                  <a:t>Le maintient de la forme des cellules et assure une protection mécanique contre la pression osmotique. Il forme une </a:t>
                </a:r>
                <a:r>
                  <a:rPr lang="fr-FR" sz="1200" b="1" dirty="0" smtClean="0"/>
                  <a:t>couche fine</a:t>
                </a:r>
                <a:r>
                  <a:rPr lang="fr-FR" sz="1200" dirty="0" smtClean="0"/>
                  <a:t> chez les Gram négatif et une </a:t>
                </a:r>
                <a:r>
                  <a:rPr lang="fr-FR" sz="1200" b="1" dirty="0" smtClean="0"/>
                  <a:t>couche épaisse</a:t>
                </a:r>
                <a:r>
                  <a:rPr lang="fr-FR" sz="1200" dirty="0" smtClean="0"/>
                  <a:t> chez les Gram positif.</a:t>
                </a:r>
              </a:p>
            </p:txBody>
          </p:sp>
        </p:grpSp>
      </p:grpSp>
      <p:sp>
        <p:nvSpPr>
          <p:cNvPr id="13" name="Rectangle à coins arrondis 12"/>
          <p:cNvSpPr/>
          <p:nvPr/>
        </p:nvSpPr>
        <p:spPr>
          <a:xfrm>
            <a:off x="214298" y="5072074"/>
            <a:ext cx="2643206" cy="150019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endParaRPr lang="fr-FR" sz="1600" b="1" u="sng" dirty="0" smtClean="0">
              <a:solidFill>
                <a:srgbClr val="FF0000"/>
              </a:solidFill>
            </a:endParaRPr>
          </a:p>
          <a:p>
            <a:pPr lvl="0" algn="ctr"/>
            <a:r>
              <a:rPr lang="fr-FR" sz="1600" b="1" u="sng" dirty="0" smtClean="0">
                <a:solidFill>
                  <a:srgbClr val="FF0000"/>
                </a:solidFill>
              </a:rPr>
              <a:t>ACIDE TEÏCHOIQUE </a:t>
            </a:r>
          </a:p>
          <a:p>
            <a:pPr lvl="0" algn="ctr"/>
            <a:r>
              <a:rPr lang="fr-FR" sz="1600" dirty="0" smtClean="0">
                <a:solidFill>
                  <a:schemeClr val="tx1"/>
                </a:solidFill>
              </a:rPr>
              <a:t>Permet au peptidoglycane de s'attacher à la membrane des bactéries. Il est présent chez les Gram + mais pas chez les Gram -.</a:t>
            </a:r>
          </a:p>
          <a:p>
            <a:pPr algn="ctr"/>
            <a:endParaRPr lang="fr-FR" sz="1600" dirty="0">
              <a:solidFill>
                <a:schemeClr val="tx1"/>
              </a:solidFill>
            </a:endParaRPr>
          </a:p>
        </p:txBody>
      </p:sp>
      <p:sp>
        <p:nvSpPr>
          <p:cNvPr id="14" name="Rectangle à coins arrondis 13"/>
          <p:cNvSpPr/>
          <p:nvPr/>
        </p:nvSpPr>
        <p:spPr>
          <a:xfrm>
            <a:off x="2928942" y="5072074"/>
            <a:ext cx="2643206" cy="15001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endParaRPr lang="fr-FR" sz="1600" b="1" u="sng" dirty="0" smtClean="0">
              <a:solidFill>
                <a:srgbClr val="FF0000"/>
              </a:solidFill>
            </a:endParaRPr>
          </a:p>
          <a:p>
            <a:pPr lvl="0" algn="ctr"/>
            <a:r>
              <a:rPr lang="fr-FR" sz="1600" b="1" u="sng" dirty="0" smtClean="0">
                <a:solidFill>
                  <a:srgbClr val="FF0000"/>
                </a:solidFill>
              </a:rPr>
              <a:t>ACIDE LIPOTEÏCHOIQUE</a:t>
            </a:r>
          </a:p>
          <a:p>
            <a:pPr lvl="0" algn="ctr"/>
            <a:r>
              <a:rPr lang="fr-FR" sz="1200" dirty="0" smtClean="0"/>
              <a:t>Un </a:t>
            </a:r>
            <a:r>
              <a:rPr lang="fr-FR" sz="1200" b="1" dirty="0" smtClean="0"/>
              <a:t>acide </a:t>
            </a:r>
            <a:r>
              <a:rPr lang="fr-FR" sz="1200" b="1" dirty="0" err="1" smtClean="0"/>
              <a:t>lipotéichoïque</a:t>
            </a:r>
            <a:r>
              <a:rPr lang="fr-FR" sz="1200" dirty="0" smtClean="0"/>
              <a:t> (LTA) est un </a:t>
            </a:r>
            <a:r>
              <a:rPr lang="fr-FR" sz="1200" b="1" dirty="0" smtClean="0"/>
              <a:t>acide</a:t>
            </a:r>
            <a:r>
              <a:rPr lang="fr-FR" sz="1200" dirty="0" smtClean="0"/>
              <a:t> </a:t>
            </a:r>
            <a:r>
              <a:rPr lang="fr-FR" sz="1200" dirty="0" err="1" smtClean="0"/>
              <a:t>téichoïque</a:t>
            </a:r>
            <a:r>
              <a:rPr lang="fr-FR" sz="1200" dirty="0" smtClean="0"/>
              <a:t> lié à un </a:t>
            </a:r>
            <a:r>
              <a:rPr lang="fr-FR" sz="1200" dirty="0" err="1" smtClean="0"/>
              <a:t>diglycéride</a:t>
            </a:r>
            <a:r>
              <a:rPr lang="fr-FR" sz="1200" dirty="0" smtClean="0"/>
              <a:t> par une liaison ester. Les </a:t>
            </a:r>
            <a:r>
              <a:rPr lang="fr-FR" sz="1200" b="1" dirty="0" smtClean="0"/>
              <a:t>acides</a:t>
            </a:r>
            <a:r>
              <a:rPr lang="fr-FR" sz="1200" dirty="0" smtClean="0"/>
              <a:t> </a:t>
            </a:r>
            <a:r>
              <a:rPr lang="fr-FR" sz="1200" dirty="0" err="1" smtClean="0"/>
              <a:t>lipotéichoïques</a:t>
            </a:r>
            <a:r>
              <a:rPr lang="fr-FR" sz="1200" dirty="0" smtClean="0"/>
              <a:t> sont des constituants importants des parois chez les bactéries à Gram +.</a:t>
            </a:r>
            <a:r>
              <a:rPr lang="fr-FR" sz="1200" b="1" u="sng" dirty="0" smtClean="0">
                <a:solidFill>
                  <a:srgbClr val="FF0000"/>
                </a:solidFill>
              </a:rPr>
              <a:t> </a:t>
            </a:r>
          </a:p>
          <a:p>
            <a:pPr algn="ctr"/>
            <a:endParaRPr lang="fr-FR" sz="1600" dirty="0">
              <a:solidFill>
                <a:schemeClr val="tx1"/>
              </a:solidFill>
            </a:endParaRPr>
          </a:p>
        </p:txBody>
      </p:sp>
      <p:sp>
        <p:nvSpPr>
          <p:cNvPr id="15" name="Rectangle à coins arrondis 14"/>
          <p:cNvSpPr/>
          <p:nvPr/>
        </p:nvSpPr>
        <p:spPr>
          <a:xfrm>
            <a:off x="5822164" y="4786322"/>
            <a:ext cx="2964677" cy="61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endParaRPr lang="fr-FR" sz="1600" b="1" u="sng" dirty="0" smtClean="0">
              <a:solidFill>
                <a:srgbClr val="FF0000"/>
              </a:solidFill>
            </a:endParaRPr>
          </a:p>
          <a:p>
            <a:pPr lvl="0" algn="ctr"/>
            <a:r>
              <a:rPr lang="fr-FR" sz="1200" b="1" u="sng" dirty="0" err="1" smtClean="0">
                <a:solidFill>
                  <a:srgbClr val="FF0000"/>
                </a:solidFill>
              </a:rPr>
              <a:t>Oseamines</a:t>
            </a:r>
            <a:r>
              <a:rPr lang="fr-FR" sz="1200" b="1" u="sng" dirty="0" smtClean="0">
                <a:solidFill>
                  <a:srgbClr val="FF0000"/>
                </a:solidFill>
              </a:rPr>
              <a:t> (Sucre </a:t>
            </a:r>
            <a:r>
              <a:rPr lang="fr-FR" sz="1200" b="1" u="sng" dirty="0" err="1" smtClean="0">
                <a:solidFill>
                  <a:srgbClr val="FF0000"/>
                </a:solidFill>
              </a:rPr>
              <a:t>saminés</a:t>
            </a:r>
            <a:r>
              <a:rPr lang="fr-FR" sz="1200" b="1" u="sng" dirty="0" smtClean="0">
                <a:solidFill>
                  <a:srgbClr val="FF0000"/>
                </a:solidFill>
              </a:rPr>
              <a:t>)</a:t>
            </a:r>
          </a:p>
          <a:p>
            <a:pPr lvl="0" algn="ctr"/>
            <a:r>
              <a:rPr lang="fr-FR" sz="1200" b="1" dirty="0" smtClean="0">
                <a:solidFill>
                  <a:schemeClr val="tx1"/>
                </a:solidFill>
              </a:rPr>
              <a:t>Gram positif (++)</a:t>
            </a:r>
          </a:p>
          <a:p>
            <a:pPr lvl="0" algn="ctr"/>
            <a:r>
              <a:rPr lang="fr-FR" sz="1200" b="1" dirty="0" smtClean="0">
                <a:solidFill>
                  <a:schemeClr val="tx1"/>
                </a:solidFill>
              </a:rPr>
              <a:t>Gram négatif (+)</a:t>
            </a:r>
          </a:p>
          <a:p>
            <a:pPr algn="ctr"/>
            <a:endParaRPr lang="fr-FR" sz="1600" dirty="0">
              <a:solidFill>
                <a:schemeClr val="tx1"/>
              </a:solidFill>
            </a:endParaRPr>
          </a:p>
        </p:txBody>
      </p:sp>
      <p:sp>
        <p:nvSpPr>
          <p:cNvPr id="16" name="Rectangle à coins arrondis 15"/>
          <p:cNvSpPr/>
          <p:nvPr/>
        </p:nvSpPr>
        <p:spPr>
          <a:xfrm>
            <a:off x="5822164" y="5500702"/>
            <a:ext cx="2964677" cy="540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endParaRPr lang="fr-FR" sz="1600" b="1" u="sng" dirty="0" smtClean="0">
              <a:solidFill>
                <a:srgbClr val="FF0000"/>
              </a:solidFill>
            </a:endParaRPr>
          </a:p>
          <a:p>
            <a:pPr lvl="0" algn="ctr"/>
            <a:r>
              <a:rPr lang="fr-FR" sz="1200" b="1" u="sng" dirty="0" smtClean="0">
                <a:solidFill>
                  <a:srgbClr val="FF0000"/>
                </a:solidFill>
              </a:rPr>
              <a:t>Oses (Sucres)</a:t>
            </a:r>
          </a:p>
          <a:p>
            <a:pPr lvl="0" algn="ctr"/>
            <a:r>
              <a:rPr lang="fr-FR" sz="1200" b="1" dirty="0" smtClean="0">
                <a:solidFill>
                  <a:schemeClr val="tx1"/>
                </a:solidFill>
              </a:rPr>
              <a:t>Gram positif (60 %)</a:t>
            </a:r>
          </a:p>
          <a:p>
            <a:pPr lvl="0" algn="ctr"/>
            <a:r>
              <a:rPr lang="fr-FR" sz="1200" b="1" dirty="0" smtClean="0">
                <a:solidFill>
                  <a:schemeClr val="tx1"/>
                </a:solidFill>
              </a:rPr>
              <a:t>Gram négatif (/)</a:t>
            </a:r>
            <a:endParaRPr lang="fr-FR" sz="1200" b="1" u="sng" dirty="0" smtClean="0">
              <a:solidFill>
                <a:srgbClr val="FF0000"/>
              </a:solidFill>
            </a:endParaRPr>
          </a:p>
          <a:p>
            <a:pPr algn="ctr"/>
            <a:endParaRPr lang="fr-FR" sz="1600" dirty="0">
              <a:solidFill>
                <a:schemeClr val="tx1"/>
              </a:solidFill>
            </a:endParaRPr>
          </a:p>
        </p:txBody>
      </p:sp>
      <p:sp>
        <p:nvSpPr>
          <p:cNvPr id="17" name="Rectangle à coins arrondis 16"/>
          <p:cNvSpPr/>
          <p:nvPr/>
        </p:nvSpPr>
        <p:spPr>
          <a:xfrm>
            <a:off x="5822164" y="6143644"/>
            <a:ext cx="2964677" cy="57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lang="fr-FR" sz="1600" b="1" u="sng" dirty="0" smtClean="0">
              <a:solidFill>
                <a:srgbClr val="FF0000"/>
              </a:solidFill>
            </a:endParaRPr>
          </a:p>
          <a:p>
            <a:pPr lvl="0" algn="ctr"/>
            <a:r>
              <a:rPr lang="fr-FR" sz="1200" b="1" u="sng" dirty="0" smtClean="0">
                <a:solidFill>
                  <a:srgbClr val="FF0000"/>
                </a:solidFill>
              </a:rPr>
              <a:t>Lipides</a:t>
            </a:r>
          </a:p>
          <a:p>
            <a:pPr lvl="0" algn="ctr"/>
            <a:r>
              <a:rPr lang="fr-FR" sz="1200" b="1" dirty="0" smtClean="0">
                <a:solidFill>
                  <a:schemeClr val="tx1"/>
                </a:solidFill>
              </a:rPr>
              <a:t>Gram positif (1.25 %)</a:t>
            </a:r>
          </a:p>
          <a:p>
            <a:pPr lvl="0" algn="ctr"/>
            <a:r>
              <a:rPr lang="fr-FR" sz="1200" b="1" dirty="0" smtClean="0">
                <a:solidFill>
                  <a:schemeClr val="tx1"/>
                </a:solidFill>
              </a:rPr>
              <a:t>Gram négatif (10-22 %) surtout les LPS</a:t>
            </a:r>
            <a:endParaRPr lang="fr-FR" sz="1200" b="1" u="sng" dirty="0" smtClean="0">
              <a:solidFill>
                <a:srgbClr val="FF0000"/>
              </a:solidFill>
            </a:endParaRPr>
          </a:p>
          <a:p>
            <a:pPr algn="ctr"/>
            <a:endParaRPr lang="fr-FR" sz="1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3727" y="3929066"/>
            <a:ext cx="4476546" cy="369332"/>
          </a:xfrm>
          <a:prstGeom prst="rect">
            <a:avLst/>
          </a:prstGeom>
          <a:noFill/>
        </p:spPr>
        <p:txBody>
          <a:bodyPr wrap="none" rtlCol="0">
            <a:spAutoFit/>
          </a:bodyPr>
          <a:lstStyle/>
          <a:p>
            <a:r>
              <a:rPr lang="fr-FR" b="1" dirty="0" smtClean="0">
                <a:solidFill>
                  <a:srgbClr val="FF0000"/>
                </a:solidFill>
                <a:latin typeface="Times New Roman" pitchFamily="18" charset="0"/>
                <a:cs typeface="Times New Roman" pitchFamily="18" charset="0"/>
              </a:rPr>
              <a:t>Quels sont les principaux rôles de la paroi ?</a:t>
            </a:r>
            <a:endParaRPr lang="fr-FR" b="1" dirty="0">
              <a:solidFill>
                <a:srgbClr val="FF0000"/>
              </a:solidFill>
              <a:latin typeface="Times New Roman" pitchFamily="18" charset="0"/>
              <a:cs typeface="Times New Roman" pitchFamily="18" charset="0"/>
            </a:endParaRPr>
          </a:p>
        </p:txBody>
      </p:sp>
      <p:sp>
        <p:nvSpPr>
          <p:cNvPr id="3" name="Rectangle à coins arrondis 2"/>
          <p:cNvSpPr/>
          <p:nvPr/>
        </p:nvSpPr>
        <p:spPr>
          <a:xfrm>
            <a:off x="612000" y="4429132"/>
            <a:ext cx="7920000" cy="216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ü"/>
            </a:pPr>
            <a:r>
              <a:rPr lang="fr-FR" sz="1400" dirty="0" smtClean="0">
                <a:solidFill>
                  <a:schemeClr val="tx1"/>
                </a:solidFill>
              </a:rPr>
              <a:t>Assurer le maintien de la forme de la bactérie. </a:t>
            </a:r>
          </a:p>
          <a:p>
            <a:pPr lvl="0">
              <a:buFont typeface="Wingdings" pitchFamily="2" charset="2"/>
              <a:buChar char="ü"/>
            </a:pPr>
            <a:r>
              <a:rPr lang="fr-FR" sz="1400" dirty="0" smtClean="0">
                <a:solidFill>
                  <a:schemeClr val="tx1"/>
                </a:solidFill>
              </a:rPr>
              <a:t>Assurer une protection contre la pression osmotique.</a:t>
            </a:r>
          </a:p>
          <a:p>
            <a:pPr lvl="0">
              <a:buFont typeface="Wingdings" pitchFamily="2" charset="2"/>
              <a:buChar char="ü"/>
            </a:pPr>
            <a:r>
              <a:rPr lang="fr-FR" sz="1400" dirty="0" smtClean="0">
                <a:solidFill>
                  <a:schemeClr val="tx1"/>
                </a:solidFill>
              </a:rPr>
              <a:t>Propriétés antigéniques.</a:t>
            </a:r>
          </a:p>
          <a:p>
            <a:pPr lvl="0">
              <a:buFont typeface="Wingdings" pitchFamily="2" charset="2"/>
              <a:buChar char="ü"/>
            </a:pPr>
            <a:r>
              <a:rPr lang="fr-FR" sz="1400" dirty="0" smtClean="0">
                <a:solidFill>
                  <a:schemeClr val="tx1"/>
                </a:solidFill>
              </a:rPr>
              <a:t>Permettre la fixation des bactériophages. Ils reconnaissent des récepteurs localisés sur le peptidoglycane des Gram(+) ou la membrane externe des Gram(-).</a:t>
            </a:r>
          </a:p>
          <a:p>
            <a:pPr lvl="0">
              <a:buFont typeface="Wingdings" pitchFamily="2" charset="2"/>
              <a:buChar char="ü"/>
            </a:pPr>
            <a:r>
              <a:rPr lang="fr-FR" sz="1400" dirty="0" smtClean="0">
                <a:solidFill>
                  <a:schemeClr val="tx1"/>
                </a:solidFill>
              </a:rPr>
              <a:t>Participer à la mobilité. En effet, les flagelles sont implantés dans la membrane cytoplasmique mais ne peuvent pas fonctionner en absence de peptidoglycane.</a:t>
            </a:r>
          </a:p>
          <a:p>
            <a:pPr lvl="0">
              <a:buFont typeface="Wingdings" pitchFamily="2" charset="2"/>
              <a:buChar char="ü"/>
            </a:pPr>
            <a:r>
              <a:rPr lang="fr-FR" sz="1400" dirty="0" smtClean="0">
                <a:solidFill>
                  <a:schemeClr val="tx1"/>
                </a:solidFill>
              </a:rPr>
              <a:t>La toxicité, chez les Gram(-), le LPS est une endotoxine.</a:t>
            </a:r>
          </a:p>
          <a:p>
            <a:pPr lvl="0">
              <a:buFont typeface="Wingdings" pitchFamily="2" charset="2"/>
              <a:buChar char="ü"/>
            </a:pPr>
            <a:r>
              <a:rPr lang="fr-FR" sz="1400" dirty="0" smtClean="0">
                <a:solidFill>
                  <a:schemeClr val="tx1"/>
                </a:solidFill>
              </a:rPr>
              <a:t>La perméabilité, la paroi laisse passer de petites molécules comme l’eau, les sels minéraux ou des métabolites simples. </a:t>
            </a:r>
          </a:p>
        </p:txBody>
      </p:sp>
      <p:pic>
        <p:nvPicPr>
          <p:cNvPr id="5" name="Image 4" descr="Capture.JPG"/>
          <p:cNvPicPr>
            <a:picLocks noChangeAspect="1"/>
          </p:cNvPicPr>
          <p:nvPr/>
        </p:nvPicPr>
        <p:blipFill>
          <a:blip r:embed="rId2"/>
          <a:srcRect l="6499" r="3813" b="52712"/>
          <a:stretch>
            <a:fillRect/>
          </a:stretch>
        </p:blipFill>
        <p:spPr>
          <a:xfrm>
            <a:off x="71406" y="1285860"/>
            <a:ext cx="4382609" cy="2214578"/>
          </a:xfrm>
          <a:prstGeom prst="rect">
            <a:avLst/>
          </a:prstGeom>
        </p:spPr>
      </p:pic>
      <p:pic>
        <p:nvPicPr>
          <p:cNvPr id="6" name="Image 5" descr="Capture.JPG"/>
          <p:cNvPicPr>
            <a:picLocks noChangeAspect="1"/>
          </p:cNvPicPr>
          <p:nvPr/>
        </p:nvPicPr>
        <p:blipFill>
          <a:blip r:embed="rId2"/>
          <a:srcRect l="7105" t="50000" r="3206"/>
          <a:stretch>
            <a:fillRect/>
          </a:stretch>
        </p:blipFill>
        <p:spPr>
          <a:xfrm>
            <a:off x="4572000" y="1214422"/>
            <a:ext cx="4412265" cy="2357454"/>
          </a:xfrm>
          <a:prstGeom prst="rect">
            <a:avLst/>
          </a:prstGeom>
        </p:spPr>
      </p:pic>
      <p:sp>
        <p:nvSpPr>
          <p:cNvPr id="7" name="Rectangle 6"/>
          <p:cNvSpPr/>
          <p:nvPr/>
        </p:nvSpPr>
        <p:spPr>
          <a:xfrm>
            <a:off x="566577" y="285728"/>
            <a:ext cx="8010847"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Comparatif entre la paroi chez les Bactéries G+ et la paroi chez les Bactéries G-</a:t>
            </a:r>
            <a:endParaRPr lang="fr-FR" b="1" dirty="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562" y="59272"/>
            <a:ext cx="1576072" cy="369332"/>
          </a:xfrm>
          <a:prstGeom prst="rect">
            <a:avLst/>
          </a:prstGeom>
          <a:solidFill>
            <a:schemeClr val="accent5">
              <a:lumMod val="20000"/>
              <a:lumOff val="80000"/>
            </a:schemeClr>
          </a:solidFill>
        </p:spPr>
        <p:txBody>
          <a:bodyPr wrap="none">
            <a:spAutoFit/>
          </a:bodyPr>
          <a:lstStyle/>
          <a:p>
            <a:r>
              <a:rPr lang="fr-FR" b="1" u="sng" dirty="0" smtClean="0">
                <a:solidFill>
                  <a:srgbClr val="FF0000"/>
                </a:solidFill>
                <a:latin typeface="Times New Roman" pitchFamily="18" charset="0"/>
                <a:cs typeface="Times New Roman" pitchFamily="18" charset="0"/>
              </a:rPr>
              <a:t>La membrane</a:t>
            </a:r>
            <a:endParaRPr lang="fr-FR" b="1" u="sng" dirty="0">
              <a:solidFill>
                <a:srgbClr val="FF0000"/>
              </a:solidFill>
              <a:latin typeface="Times New Roman" pitchFamily="18" charset="0"/>
              <a:cs typeface="Times New Roman" pitchFamily="18" charset="0"/>
            </a:endParaRPr>
          </a:p>
        </p:txBody>
      </p:sp>
      <p:sp>
        <p:nvSpPr>
          <p:cNvPr id="4" name="Rectangle 3"/>
          <p:cNvSpPr/>
          <p:nvPr/>
        </p:nvSpPr>
        <p:spPr>
          <a:xfrm>
            <a:off x="142844" y="500042"/>
            <a:ext cx="400052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0"/>
              </a:spcBef>
              <a:spcAft>
                <a:spcPct val="0"/>
              </a:spcAft>
            </a:pPr>
            <a:r>
              <a:rPr lang="fr-FR" sz="1200" b="1" dirty="0" smtClean="0">
                <a:solidFill>
                  <a:prstClr val="black"/>
                </a:solidFill>
                <a:latin typeface="+mj-lt"/>
                <a:ea typeface="Calibri" pitchFamily="34" charset="0"/>
                <a:cs typeface="Times New Roman" pitchFamily="18" charset="0"/>
              </a:rPr>
              <a:t>C’est une barrière semi-perméable</a:t>
            </a:r>
            <a:r>
              <a:rPr lang="fr-FR" sz="1200" dirty="0" smtClean="0">
                <a:solidFill>
                  <a:prstClr val="black"/>
                </a:solidFill>
                <a:latin typeface="+mj-lt"/>
                <a:ea typeface="Calibri" pitchFamily="34" charset="0"/>
                <a:cs typeface="Times New Roman" pitchFamily="18" charset="0"/>
              </a:rPr>
              <a:t>: elle permet le passage de molécules lipophiles et empêche le passage des molécules hydrophiles. </a:t>
            </a:r>
            <a:endParaRPr lang="fr-FR" sz="800" dirty="0" smtClean="0">
              <a:solidFill>
                <a:prstClr val="black"/>
              </a:solidFill>
              <a:latin typeface="+mj-lt"/>
              <a:cs typeface="Arial" pitchFamily="34" charset="0"/>
            </a:endParaRPr>
          </a:p>
        </p:txBody>
      </p:sp>
      <p:sp>
        <p:nvSpPr>
          <p:cNvPr id="5" name="Rectangle 4"/>
          <p:cNvSpPr/>
          <p:nvPr/>
        </p:nvSpPr>
        <p:spPr>
          <a:xfrm>
            <a:off x="4143372" y="1142984"/>
            <a:ext cx="1973617"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eaLnBrk="0" fontAlgn="base" hangingPunct="0">
              <a:spcBef>
                <a:spcPct val="0"/>
              </a:spcBef>
              <a:spcAft>
                <a:spcPct val="0"/>
              </a:spcAft>
            </a:pPr>
            <a:r>
              <a:rPr lang="fr-FR" sz="1200" dirty="0" smtClean="0">
                <a:solidFill>
                  <a:srgbClr val="000000"/>
                </a:solidFill>
                <a:latin typeface="+mj-lt"/>
                <a:ea typeface="Calibri" pitchFamily="34" charset="0"/>
                <a:cs typeface="Times New Roman" pitchFamily="18" charset="0"/>
              </a:rPr>
              <a:t>Site de fixation des flagelles </a:t>
            </a:r>
            <a:endParaRPr lang="fr-FR" sz="800" dirty="0" smtClean="0">
              <a:solidFill>
                <a:prstClr val="black"/>
              </a:solidFill>
              <a:latin typeface="+mj-lt"/>
              <a:cs typeface="Arial" pitchFamily="34" charset="0"/>
            </a:endParaRPr>
          </a:p>
        </p:txBody>
      </p:sp>
      <p:sp>
        <p:nvSpPr>
          <p:cNvPr id="6" name="Rectangle 5"/>
          <p:cNvSpPr/>
          <p:nvPr/>
        </p:nvSpPr>
        <p:spPr>
          <a:xfrm>
            <a:off x="857224" y="1428736"/>
            <a:ext cx="3286148"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eaLnBrk="0" fontAlgn="base" hangingPunct="0">
              <a:spcBef>
                <a:spcPct val="0"/>
              </a:spcBef>
              <a:spcAft>
                <a:spcPct val="0"/>
              </a:spcAft>
            </a:pPr>
            <a:r>
              <a:rPr lang="fr-FR" sz="1200" dirty="0" smtClean="0">
                <a:solidFill>
                  <a:srgbClr val="000000"/>
                </a:solidFill>
                <a:latin typeface="+mj-lt"/>
                <a:ea typeface="Calibri" pitchFamily="34" charset="0"/>
                <a:cs typeface="Times New Roman" pitchFamily="18" charset="0"/>
              </a:rPr>
              <a:t>Possède des protéines membranaires qui jouent le rôle : d’enzymes responsables de la biosynthèse et de l’excrétion dans l’espace </a:t>
            </a:r>
            <a:r>
              <a:rPr lang="fr-FR" sz="1200" dirty="0" err="1" smtClean="0">
                <a:solidFill>
                  <a:srgbClr val="000000"/>
                </a:solidFill>
                <a:latin typeface="+mj-lt"/>
                <a:ea typeface="Calibri" pitchFamily="34" charset="0"/>
                <a:cs typeface="Times New Roman" pitchFamily="18" charset="0"/>
              </a:rPr>
              <a:t>périplasmique</a:t>
            </a:r>
            <a:r>
              <a:rPr lang="fr-FR" sz="1200" dirty="0" smtClean="0">
                <a:solidFill>
                  <a:srgbClr val="000000"/>
                </a:solidFill>
                <a:latin typeface="+mj-lt"/>
                <a:ea typeface="Calibri" pitchFamily="34" charset="0"/>
                <a:cs typeface="Times New Roman" pitchFamily="18" charset="0"/>
              </a:rPr>
              <a:t> de molécules nécessaires à la synthèse de la paroi. </a:t>
            </a:r>
            <a:endParaRPr lang="fr-FR" sz="800" dirty="0" smtClean="0">
              <a:solidFill>
                <a:prstClr val="black"/>
              </a:solidFill>
              <a:latin typeface="+mj-lt"/>
              <a:cs typeface="Arial" pitchFamily="34" charset="0"/>
            </a:endParaRPr>
          </a:p>
        </p:txBody>
      </p:sp>
      <p:sp>
        <p:nvSpPr>
          <p:cNvPr id="7" name="Rectangle 6"/>
          <p:cNvSpPr/>
          <p:nvPr/>
        </p:nvSpPr>
        <p:spPr>
          <a:xfrm>
            <a:off x="4143372" y="2455314"/>
            <a:ext cx="4786346" cy="118800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1200" dirty="0" smtClean="0">
                <a:solidFill>
                  <a:srgbClr val="000000"/>
                </a:solidFill>
                <a:ea typeface="Calibri" pitchFamily="34" charset="0"/>
                <a:cs typeface="Times New Roman" pitchFamily="18" charset="0"/>
              </a:rPr>
              <a:t>La détection des signaux et de composés présents dans le milieu environnant grâce à la présence de protéines transmembranaires du </a:t>
            </a:r>
            <a:r>
              <a:rPr lang="fr-FR" sz="1200" b="1" dirty="0" smtClean="0">
                <a:solidFill>
                  <a:srgbClr val="000000"/>
                </a:solidFill>
                <a:ea typeface="Calibri" pitchFamily="34" charset="0"/>
                <a:cs typeface="Times New Roman" pitchFamily="18" charset="0"/>
              </a:rPr>
              <a:t>chimiotactisme</a:t>
            </a:r>
            <a:r>
              <a:rPr lang="fr-FR" sz="1200" dirty="0" smtClean="0">
                <a:solidFill>
                  <a:srgbClr val="000000"/>
                </a:solidFill>
                <a:ea typeface="Calibri" pitchFamily="34" charset="0"/>
                <a:cs typeface="Times New Roman" pitchFamily="18" charset="0"/>
              </a:rPr>
              <a:t>. Ceci, permet aux bactéries dotées de flagelles, de nager vers les endroits les plus riches en nutriments, ou bien, de s’éloigner des endroits défavorables comme ceux qui contiennent des substances toxiques. </a:t>
            </a:r>
            <a:endParaRPr lang="fr-FR" sz="1200" dirty="0" smtClean="0"/>
          </a:p>
          <a:p>
            <a:endParaRPr lang="fr-FR" dirty="0"/>
          </a:p>
        </p:txBody>
      </p:sp>
      <p:sp>
        <p:nvSpPr>
          <p:cNvPr id="9" name="Rectangle 8"/>
          <p:cNvSpPr/>
          <p:nvPr/>
        </p:nvSpPr>
        <p:spPr>
          <a:xfrm>
            <a:off x="3786182" y="3786190"/>
            <a:ext cx="1601721" cy="369332"/>
          </a:xfrm>
          <a:prstGeom prst="rect">
            <a:avLst/>
          </a:prstGeom>
          <a:solidFill>
            <a:schemeClr val="accent5">
              <a:lumMod val="20000"/>
              <a:lumOff val="80000"/>
            </a:schemeClr>
          </a:solidFill>
        </p:spPr>
        <p:txBody>
          <a:bodyPr wrap="none">
            <a:spAutoFit/>
          </a:bodyPr>
          <a:lstStyle/>
          <a:p>
            <a:r>
              <a:rPr lang="fr-FR" b="1" dirty="0" smtClean="0">
                <a:solidFill>
                  <a:srgbClr val="FF0000"/>
                </a:solidFill>
                <a:latin typeface="Times New Roman" pitchFamily="18" charset="0"/>
                <a:cs typeface="Times New Roman" pitchFamily="18" charset="0"/>
              </a:rPr>
              <a:t>Le cytoplasme</a:t>
            </a:r>
            <a:endParaRPr lang="fr-FR" dirty="0">
              <a:solidFill>
                <a:srgbClr val="FF0000"/>
              </a:solidFill>
              <a:latin typeface="Times New Roman" pitchFamily="18" charset="0"/>
              <a:cs typeface="Times New Roman" pitchFamily="18" charset="0"/>
            </a:endParaRPr>
          </a:p>
        </p:txBody>
      </p:sp>
      <p:sp>
        <p:nvSpPr>
          <p:cNvPr id="1026" name="Rectangle 2"/>
          <p:cNvSpPr>
            <a:spLocks noChangeArrowheads="1"/>
          </p:cNvSpPr>
          <p:nvPr/>
        </p:nvSpPr>
        <p:spPr bwMode="auto">
          <a:xfrm>
            <a:off x="162000" y="4214818"/>
            <a:ext cx="8820000" cy="118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kumimoji="0" lang="fr-FR" sz="1400" b="0" i="0" u="none" strike="noStrike" cap="none" normalizeH="0" baseline="0" dirty="0" smtClean="0">
              <a:ln>
                <a:noFill/>
              </a:ln>
              <a:solidFill>
                <a:schemeClr val="tx1"/>
              </a:solidFill>
              <a:effectLst/>
              <a:ea typeface="Calibri" pitchFamily="34" charset="0"/>
              <a:cs typeface="Times New Roman" pitchFamily="18" charset="0"/>
            </a:endParaRPr>
          </a:p>
          <a:p>
            <a:pPr algn="ctr" fontAlgn="base">
              <a:spcBef>
                <a:spcPct val="0"/>
              </a:spcBef>
              <a:spcAft>
                <a:spcPct val="0"/>
              </a:spcAft>
            </a:pPr>
            <a:r>
              <a:rPr kumimoji="0" lang="fr-FR" sz="1400" b="0" i="0" u="none" strike="noStrike" cap="none" normalizeH="0" baseline="0" dirty="0" smtClean="0">
                <a:ln>
                  <a:noFill/>
                </a:ln>
                <a:solidFill>
                  <a:schemeClr val="tx1"/>
                </a:solidFill>
                <a:effectLst/>
                <a:ea typeface="Calibri" pitchFamily="34" charset="0"/>
                <a:cs typeface="Times New Roman" pitchFamily="18" charset="0"/>
              </a:rPr>
              <a:t>Il se présente sous un aspect colloïdal coagulable, il est constitué de </a:t>
            </a:r>
            <a:r>
              <a:rPr kumimoji="0" lang="fr-FR" sz="1400" b="1" i="0" u="none" strike="noStrike" cap="none" normalizeH="0" baseline="0" dirty="0" smtClean="0">
                <a:ln>
                  <a:noFill/>
                </a:ln>
                <a:solidFill>
                  <a:schemeClr val="tx1"/>
                </a:solidFill>
                <a:effectLst/>
                <a:ea typeface="Calibri" pitchFamily="34" charset="0"/>
                <a:cs typeface="Times New Roman" pitchFamily="18" charset="0"/>
              </a:rPr>
              <a:t>80% d’H</a:t>
            </a:r>
            <a:r>
              <a:rPr kumimoji="0" lang="fr-FR" sz="1400" b="1" i="0" u="none" strike="noStrike" cap="none" normalizeH="0" baseline="-30000" dirty="0" smtClean="0">
                <a:ln>
                  <a:noFill/>
                </a:ln>
                <a:solidFill>
                  <a:schemeClr val="tx1"/>
                </a:solidFill>
                <a:effectLst/>
                <a:ea typeface="Calibri" pitchFamily="34" charset="0"/>
                <a:cs typeface="Times New Roman" pitchFamily="18" charset="0"/>
              </a:rPr>
              <a:t>2</a:t>
            </a:r>
            <a:r>
              <a:rPr kumimoji="0" lang="fr-FR" sz="1400" b="1" i="0" u="none" strike="noStrike" cap="none" normalizeH="0" baseline="0" dirty="0" smtClean="0">
                <a:ln>
                  <a:noFill/>
                </a:ln>
                <a:solidFill>
                  <a:schemeClr val="tx1"/>
                </a:solidFill>
                <a:effectLst/>
                <a:ea typeface="Calibri" pitchFamily="34" charset="0"/>
                <a:cs typeface="Times New Roman" pitchFamily="18" charset="0"/>
              </a:rPr>
              <a:t>O</a:t>
            </a:r>
            <a:r>
              <a:rPr kumimoji="0" lang="fr-FR" sz="1400" b="0" i="0" u="none" strike="noStrike" cap="none" normalizeH="0" baseline="0" dirty="0" smtClean="0">
                <a:ln>
                  <a:noFill/>
                </a:ln>
                <a:solidFill>
                  <a:schemeClr val="tx1"/>
                </a:solidFill>
                <a:effectLst/>
                <a:ea typeface="Calibri" pitchFamily="34" charset="0"/>
                <a:cs typeface="Times New Roman" pitchFamily="18" charset="0"/>
              </a:rPr>
              <a:t>, et d’</a:t>
            </a:r>
            <a:r>
              <a:rPr kumimoji="0" lang="fr-FR" sz="1400" b="1" i="0" u="none" strike="noStrike" cap="none" normalizeH="0" baseline="0" dirty="0" smtClean="0">
                <a:ln>
                  <a:noFill/>
                </a:ln>
                <a:solidFill>
                  <a:schemeClr val="tx1"/>
                </a:solidFill>
                <a:effectLst/>
                <a:ea typeface="Calibri" pitchFamily="34" charset="0"/>
                <a:cs typeface="Times New Roman" pitchFamily="18" charset="0"/>
              </a:rPr>
              <a:t>éléments constitutifs</a:t>
            </a:r>
          </a:p>
          <a:p>
            <a:pPr algn="ctr" fontAlgn="base">
              <a:spcBef>
                <a:spcPct val="0"/>
              </a:spcBef>
              <a:spcAft>
                <a:spcPct val="0"/>
              </a:spcAft>
            </a:pPr>
            <a:r>
              <a:rPr kumimoji="0" lang="fr-FR" sz="1400" b="0" i="0" u="none" strike="noStrike" cap="none" normalizeH="0" baseline="0" dirty="0" smtClean="0">
                <a:ln>
                  <a:noFill/>
                </a:ln>
                <a:solidFill>
                  <a:schemeClr val="tx1"/>
                </a:solidFill>
                <a:effectLst/>
                <a:ea typeface="Calibri" pitchFamily="34" charset="0"/>
                <a:cs typeface="Times New Roman" pitchFamily="18" charset="0"/>
              </a:rPr>
              <a:t>comme le </a:t>
            </a:r>
            <a:r>
              <a:rPr kumimoji="0" lang="fr-FR" sz="1400" b="0" i="0" u="sng" strike="noStrike" cap="none" normalizeH="0" baseline="0" dirty="0" smtClean="0">
                <a:ln>
                  <a:noFill/>
                </a:ln>
                <a:solidFill>
                  <a:schemeClr val="tx1"/>
                </a:solidFill>
                <a:effectLst/>
                <a:ea typeface="Calibri" pitchFamily="34" charset="0"/>
                <a:cs typeface="Times New Roman" pitchFamily="18" charset="0"/>
              </a:rPr>
              <a:t>ribosome</a:t>
            </a:r>
            <a:r>
              <a:rPr kumimoji="0" lang="fr-FR" sz="1400" b="0" i="0" u="none" strike="noStrike" cap="none" normalizeH="0" baseline="0" dirty="0" smtClean="0">
                <a:ln>
                  <a:noFill/>
                </a:ln>
                <a:solidFill>
                  <a:schemeClr val="tx1"/>
                </a:solidFill>
                <a:effectLst/>
                <a:ea typeface="Calibri" pitchFamily="34" charset="0"/>
                <a:cs typeface="Times New Roman" pitchFamily="18" charset="0"/>
              </a:rPr>
              <a:t>, et </a:t>
            </a:r>
            <a:r>
              <a:rPr lang="fr-FR" sz="1400" dirty="0" smtClean="0">
                <a:solidFill>
                  <a:schemeClr val="tx1"/>
                </a:solidFill>
                <a:ea typeface="Calibri" pitchFamily="34" charset="0"/>
                <a:cs typeface="Times New Roman" pitchFamily="18" charset="0"/>
              </a:rPr>
              <a:t>les </a:t>
            </a:r>
            <a:r>
              <a:rPr lang="fr-FR" sz="1400" u="sng" dirty="0" smtClean="0">
                <a:solidFill>
                  <a:schemeClr val="tx1"/>
                </a:solidFill>
                <a:ea typeface="Calibri" pitchFamily="34" charset="0"/>
                <a:cs typeface="Times New Roman" pitchFamily="18" charset="0"/>
              </a:rPr>
              <a:t>inclusions</a:t>
            </a:r>
            <a:r>
              <a:rPr lang="fr-FR" sz="1400" dirty="0" smtClean="0">
                <a:solidFill>
                  <a:schemeClr val="tx1"/>
                </a:solidFill>
                <a:ea typeface="Calibri" pitchFamily="34" charset="0"/>
                <a:cs typeface="Times New Roman" pitchFamily="18" charset="0"/>
              </a:rPr>
              <a:t> (inclusions cytoplasmiques) = substances de réserve.</a:t>
            </a:r>
            <a:r>
              <a:rPr lang="fr-FR" sz="1400" dirty="0" smtClean="0">
                <a:solidFill>
                  <a:schemeClr val="tx1"/>
                </a:solidFill>
                <a:cs typeface="Arial" pitchFamily="34" charset="0"/>
              </a:rPr>
              <a:t> Cela peut être des glucides </a:t>
            </a:r>
          </a:p>
          <a:p>
            <a:pPr algn="ctr" fontAlgn="base">
              <a:spcBef>
                <a:spcPct val="0"/>
              </a:spcBef>
              <a:spcAft>
                <a:spcPct val="0"/>
              </a:spcAft>
            </a:pPr>
            <a:r>
              <a:rPr lang="fr-FR" sz="1400" dirty="0" smtClean="0">
                <a:solidFill>
                  <a:schemeClr val="tx1"/>
                </a:solidFill>
                <a:cs typeface="Arial" pitchFamily="34" charset="0"/>
              </a:rPr>
              <a:t>(amidon et glycogène), des lipides, du </a:t>
            </a:r>
            <a:r>
              <a:rPr lang="fr-FR" sz="1400" dirty="0" err="1" smtClean="0">
                <a:solidFill>
                  <a:schemeClr val="tx1"/>
                </a:solidFill>
                <a:cs typeface="Arial" pitchFamily="34" charset="0"/>
              </a:rPr>
              <a:t>polyphosphate</a:t>
            </a:r>
            <a:r>
              <a:rPr lang="fr-FR" sz="1400" dirty="0" smtClean="0">
                <a:solidFill>
                  <a:schemeClr val="tx1"/>
                </a:solidFill>
                <a:cs typeface="Arial" pitchFamily="34" charset="0"/>
              </a:rPr>
              <a:t>, et parfois des minéraux (fer, soufre). </a:t>
            </a:r>
          </a:p>
          <a:p>
            <a:pPr algn="ctr" fontAlgn="base">
              <a:spcBef>
                <a:spcPct val="0"/>
              </a:spcBef>
              <a:spcAft>
                <a:spcPct val="0"/>
              </a:spcAft>
            </a:pPr>
            <a:r>
              <a:rPr lang="fr-FR" sz="1400" dirty="0" smtClean="0"/>
              <a:t>On trouve aussi des </a:t>
            </a:r>
            <a:r>
              <a:rPr lang="fr-FR" sz="1400" b="1" dirty="0" smtClean="0"/>
              <a:t>éléments spécialisés </a:t>
            </a:r>
            <a:r>
              <a:rPr lang="fr-FR" sz="1400" dirty="0" smtClean="0"/>
              <a:t>comme les </a:t>
            </a:r>
            <a:r>
              <a:rPr lang="fr-FR" sz="1400" u="sng" dirty="0" smtClean="0"/>
              <a:t>chromatophores</a:t>
            </a:r>
            <a:r>
              <a:rPr lang="fr-FR" sz="1400" dirty="0" smtClean="0"/>
              <a:t> (éléments spécialisés dans la photosynthèse), des </a:t>
            </a:r>
            <a:r>
              <a:rPr lang="fr-FR" sz="1400" u="sng" dirty="0" smtClean="0"/>
              <a:t>vacuoles à gaz </a:t>
            </a:r>
            <a:r>
              <a:rPr lang="fr-FR" sz="1400" dirty="0" smtClean="0"/>
              <a:t>(permettant aux bactéries aquatiques de flotter à la surface de l’eau).</a:t>
            </a:r>
          </a:p>
          <a:p>
            <a:pPr algn="ctr" fontAlgn="base">
              <a:spcBef>
                <a:spcPct val="0"/>
              </a:spcBef>
              <a:spcAft>
                <a:spcPct val="0"/>
              </a:spcAft>
            </a:pPr>
            <a:endParaRPr lang="fr-FR" sz="1400" dirty="0" smtClean="0">
              <a:solidFill>
                <a:schemeClr val="tx1"/>
              </a:solidFill>
              <a:cs typeface="Arial" pitchFamily="34" charset="0"/>
            </a:endParaRPr>
          </a:p>
        </p:txBody>
      </p:sp>
      <p:sp>
        <p:nvSpPr>
          <p:cNvPr id="1027" name="Rectangle 3"/>
          <p:cNvSpPr>
            <a:spLocks noChangeArrowheads="1"/>
          </p:cNvSpPr>
          <p:nvPr/>
        </p:nvSpPr>
        <p:spPr bwMode="auto">
          <a:xfrm>
            <a:off x="1643042" y="6143644"/>
            <a:ext cx="5857916" cy="52322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ea typeface="Calibri" pitchFamily="34" charset="0"/>
                <a:cs typeface="Times New Roman" pitchFamily="18" charset="0"/>
              </a:rPr>
              <a:t>C’est une région habituellement composé de 60% d’ADN (chromosome), 40% d’ARN, l’ADN chez les procaryotes n’est pas couplé aux protéines histones. </a:t>
            </a:r>
            <a:endParaRPr kumimoji="0" lang="fr-FR" sz="2000" b="0" i="0" u="none" strike="noStrike" cap="none" normalizeH="0" baseline="0" dirty="0" smtClean="0">
              <a:ln>
                <a:noFill/>
              </a:ln>
              <a:solidFill>
                <a:schemeClr val="tx1"/>
              </a:solidFill>
              <a:effectLst/>
              <a:cs typeface="Arial" pitchFamily="34" charset="0"/>
            </a:endParaRPr>
          </a:p>
        </p:txBody>
      </p:sp>
      <p:sp>
        <p:nvSpPr>
          <p:cNvPr id="12" name="Rectangle 11"/>
          <p:cNvSpPr/>
          <p:nvPr/>
        </p:nvSpPr>
        <p:spPr>
          <a:xfrm>
            <a:off x="3455669" y="5715016"/>
            <a:ext cx="2232662" cy="369332"/>
          </a:xfrm>
          <a:prstGeom prst="rect">
            <a:avLst/>
          </a:prstGeom>
          <a:solidFill>
            <a:schemeClr val="accent5">
              <a:lumMod val="20000"/>
              <a:lumOff val="80000"/>
            </a:schemeClr>
          </a:solidFill>
        </p:spPr>
        <p:txBody>
          <a:bodyPr wrap="none">
            <a:spAutoFit/>
          </a:bodyPr>
          <a:lstStyle/>
          <a:p>
            <a:pPr lvl="0" algn="justLow" fontAlgn="base">
              <a:spcBef>
                <a:spcPct val="0"/>
              </a:spcBef>
              <a:spcAft>
                <a:spcPct val="0"/>
              </a:spcAft>
            </a:pPr>
            <a:r>
              <a:rPr lang="fr-FR" b="1" dirty="0" smtClean="0">
                <a:solidFill>
                  <a:srgbClr val="FF0000"/>
                </a:solidFill>
                <a:latin typeface="Times New Roman" pitchFamily="18" charset="0"/>
                <a:ea typeface="Calibri" pitchFamily="34" charset="0"/>
                <a:cs typeface="Times New Roman" pitchFamily="18" charset="0"/>
              </a:rPr>
              <a:t>L’appareil nucléaire</a:t>
            </a:r>
            <a:r>
              <a:rPr lang="fr-FR" dirty="0" smtClean="0">
                <a:solidFill>
                  <a:srgbClr val="FF0000"/>
                </a:solidFill>
                <a:latin typeface="Times New Roman" pitchFamily="18" charset="0"/>
                <a:ea typeface="Calibri" pitchFamily="34" charset="0"/>
                <a:cs typeface="Times New Roman" pitchFamily="18" charset="0"/>
              </a:rPr>
              <a:t> </a:t>
            </a:r>
            <a:endParaRPr lang="fr-FR" sz="1050" dirty="0" smtClean="0">
              <a:solidFill>
                <a:prstClr val="black"/>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32410" y="500042"/>
            <a:ext cx="8479181" cy="584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Les </a:t>
            </a:r>
            <a:r>
              <a:rPr kumimoji="0" lang="fr-FR" sz="1600" b="1" i="0" u="none" strike="noStrike" cap="none" normalizeH="0" baseline="0" dirty="0" smtClean="0">
                <a:ln>
                  <a:noFill/>
                </a:ln>
                <a:solidFill>
                  <a:schemeClr val="tx1"/>
                </a:solidFill>
                <a:effectLst/>
                <a:ea typeface="Calibri" pitchFamily="34" charset="0"/>
                <a:cs typeface="Times New Roman" pitchFamily="18" charset="0"/>
              </a:rPr>
              <a:t>ribosomes</a:t>
            </a:r>
            <a:r>
              <a:rPr kumimoji="0" lang="fr-FR" sz="1600" b="0" i="0" u="none" strike="noStrike" cap="none" normalizeH="0" baseline="0" dirty="0" smtClean="0">
                <a:ln>
                  <a:noFill/>
                </a:ln>
                <a:solidFill>
                  <a:schemeClr val="tx1"/>
                </a:solidFill>
                <a:effectLst/>
                <a:ea typeface="Calibri" pitchFamily="34" charset="0"/>
                <a:cs typeface="Times New Roman" pitchFamily="18" charset="0"/>
              </a:rPr>
              <a:t> sont de petites granulations sphériques de 10 à 30 nm de diamètre qui paraissent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remplir totalement le cytoplasme, les ribosomes sont constitués d’ARN (65%) et de protéines (35%).</a:t>
            </a:r>
            <a:endParaRPr kumimoji="0" lang="fr-FR" sz="2400" b="0" i="0" u="none" strike="noStrike" cap="none" normalizeH="0" baseline="0" dirty="0" smtClean="0">
              <a:ln>
                <a:noFill/>
              </a:ln>
              <a:solidFill>
                <a:schemeClr val="tx1"/>
              </a:solidFill>
              <a:effectLst/>
              <a:cs typeface="Arial" pitchFamily="34" charset="0"/>
            </a:endParaRPr>
          </a:p>
        </p:txBody>
      </p:sp>
      <p:sp>
        <p:nvSpPr>
          <p:cNvPr id="3" name="Rectangle 2"/>
          <p:cNvSpPr/>
          <p:nvPr/>
        </p:nvSpPr>
        <p:spPr>
          <a:xfrm>
            <a:off x="3222000" y="59272"/>
            <a:ext cx="2700000" cy="369332"/>
          </a:xfrm>
          <a:prstGeom prst="rect">
            <a:avLst/>
          </a:prstGeom>
          <a:solidFill>
            <a:schemeClr val="accent5">
              <a:lumMod val="20000"/>
              <a:lumOff val="80000"/>
            </a:schemeClr>
          </a:solidFill>
        </p:spPr>
        <p:txBody>
          <a:bodyPr wrap="square">
            <a:spAutoFit/>
          </a:bodyPr>
          <a:lstStyle/>
          <a:p>
            <a:pPr algn="ctr"/>
            <a:r>
              <a:rPr lang="fr-FR" b="1" dirty="0" smtClean="0">
                <a:solidFill>
                  <a:srgbClr val="FF0000"/>
                </a:solidFill>
                <a:latin typeface="Times New Roman" pitchFamily="18" charset="0"/>
                <a:ea typeface="Calibri" pitchFamily="34" charset="0"/>
                <a:cs typeface="Times New Roman" pitchFamily="18" charset="0"/>
              </a:rPr>
              <a:t>L’ARN et les ribosomes</a:t>
            </a:r>
            <a:endParaRPr lang="fr-FR" sz="2800" dirty="0"/>
          </a:p>
        </p:txBody>
      </p:sp>
      <p:sp>
        <p:nvSpPr>
          <p:cNvPr id="4" name="Rectangle 3"/>
          <p:cNvSpPr/>
          <p:nvPr/>
        </p:nvSpPr>
        <p:spPr>
          <a:xfrm>
            <a:off x="3790376" y="1716464"/>
            <a:ext cx="1563248" cy="369332"/>
          </a:xfrm>
          <a:prstGeom prst="rect">
            <a:avLst/>
          </a:prstGeom>
          <a:solidFill>
            <a:schemeClr val="accent5">
              <a:lumMod val="20000"/>
              <a:lumOff val="80000"/>
            </a:schemeClr>
          </a:solidFill>
        </p:spPr>
        <p:txBody>
          <a:bodyPr wrap="none">
            <a:spAutoFit/>
          </a:bodyPr>
          <a:lstStyle/>
          <a:p>
            <a:r>
              <a:rPr lang="fr-FR" b="1" dirty="0" smtClean="0">
                <a:solidFill>
                  <a:srgbClr val="FF0000"/>
                </a:solidFill>
                <a:latin typeface="Times New Roman" pitchFamily="18" charset="0"/>
                <a:cs typeface="Times New Roman" pitchFamily="18" charset="0"/>
              </a:rPr>
              <a:t>Les plasmides</a:t>
            </a:r>
            <a:endParaRPr lang="fr-FR" dirty="0">
              <a:solidFill>
                <a:srgbClr val="FF0000"/>
              </a:solidFill>
              <a:latin typeface="Times New Roman" pitchFamily="18" charset="0"/>
              <a:cs typeface="Times New Roman" pitchFamily="18" charset="0"/>
            </a:endParaRPr>
          </a:p>
        </p:txBody>
      </p:sp>
      <p:sp>
        <p:nvSpPr>
          <p:cNvPr id="20482" name="Rectangle 2"/>
          <p:cNvSpPr>
            <a:spLocks noChangeArrowheads="1"/>
          </p:cNvSpPr>
          <p:nvPr/>
        </p:nvSpPr>
        <p:spPr bwMode="auto">
          <a:xfrm>
            <a:off x="945142" y="2145092"/>
            <a:ext cx="7253717" cy="156966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ADN extra-chromosomique</a:t>
            </a:r>
            <a:r>
              <a:rPr kumimoji="0" lang="fr-FR" sz="1600" b="0" i="0" u="none" strike="noStrike" cap="none" normalizeH="0" dirty="0" smtClean="0">
                <a:ln>
                  <a:noFill/>
                </a:ln>
                <a:solidFill>
                  <a:schemeClr val="tx1"/>
                </a:solidFill>
                <a:effectLst/>
                <a:ea typeface="Calibri" pitchFamily="34" charset="0"/>
                <a:cs typeface="Times New Roman" pitchFamily="18" charset="0"/>
              </a:rPr>
              <a:t> dont </a:t>
            </a:r>
            <a:r>
              <a:rPr lang="fr-FR" sz="1600" dirty="0" smtClean="0">
                <a:ea typeface="Calibri" pitchFamily="34" charset="0"/>
                <a:cs typeface="Times New Roman" pitchFamily="18" charset="0"/>
              </a:rPr>
              <a:t>l</a:t>
            </a:r>
            <a:r>
              <a:rPr kumimoji="0" lang="fr-FR" sz="1600" b="0" i="0" u="none" strike="noStrike" cap="none" normalizeH="0" baseline="0" dirty="0" smtClean="0">
                <a:ln>
                  <a:noFill/>
                </a:ln>
                <a:solidFill>
                  <a:schemeClr val="tx1"/>
                </a:solidFill>
                <a:effectLst/>
                <a:ea typeface="Calibri" pitchFamily="34" charset="0"/>
                <a:cs typeface="Times New Roman" pitchFamily="18" charset="0"/>
              </a:rPr>
              <a:t>es principales fonctions codées sont les suivants :</a:t>
            </a:r>
            <a:endParaRPr kumimoji="0" lang="fr-FR" sz="1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Production de toxines, </a:t>
            </a:r>
          </a:p>
          <a:p>
            <a:pPr lvl="0" algn="ctr" eaLnBrk="0" fontAlgn="base" hangingPunct="0">
              <a:spcBef>
                <a:spcPct val="0"/>
              </a:spcBef>
              <a:spcAft>
                <a:spcPct val="0"/>
              </a:spcAft>
              <a:buFont typeface="Wingdings" pitchFamily="2" charset="2"/>
              <a:buChar char="§"/>
            </a:pPr>
            <a:r>
              <a:rPr lang="fr-FR" sz="1600" dirty="0" smtClean="0">
                <a:solidFill>
                  <a:schemeClr val="tx1"/>
                </a:solidFill>
                <a:ea typeface="Calibri" pitchFamily="34" charset="0"/>
                <a:cs typeface="Times New Roman" pitchFamily="18" charset="0"/>
              </a:rPr>
              <a:t>Production de f</a:t>
            </a:r>
            <a:r>
              <a:rPr kumimoji="0" lang="fr-FR" sz="1600" b="0" i="0" u="none" strike="noStrike" cap="none" normalizeH="0" baseline="0" dirty="0" smtClean="0">
                <a:ln>
                  <a:noFill/>
                </a:ln>
                <a:solidFill>
                  <a:schemeClr val="tx1"/>
                </a:solidFill>
                <a:effectLst/>
                <a:ea typeface="Calibri" pitchFamily="34" charset="0"/>
                <a:cs typeface="Times New Roman" pitchFamily="18" charset="0"/>
              </a:rPr>
              <a:t>acteurs de virulence (ex : </a:t>
            </a:r>
            <a:r>
              <a:rPr kumimoji="0" lang="fr-FR" sz="1600" b="0" i="1" u="none" strike="noStrike" cap="none" normalizeH="0" baseline="0" dirty="0" err="1" smtClean="0">
                <a:ln>
                  <a:noFill/>
                </a:ln>
                <a:solidFill>
                  <a:schemeClr val="tx1"/>
                </a:solidFill>
                <a:effectLst/>
                <a:ea typeface="Calibri" pitchFamily="34" charset="0"/>
                <a:cs typeface="Times New Roman" pitchFamily="18" charset="0"/>
              </a:rPr>
              <a:t>Clostridium</a:t>
            </a:r>
            <a:r>
              <a:rPr kumimoji="0" lang="fr-FR" sz="1600" b="0" i="1" u="none" strike="noStrike" cap="none" normalizeH="0" baseline="0" dirty="0" smtClean="0">
                <a:ln>
                  <a:noFill/>
                </a:ln>
                <a:solidFill>
                  <a:schemeClr val="tx1"/>
                </a:solidFill>
                <a:effectLst/>
                <a:ea typeface="Calibri" pitchFamily="34" charset="0"/>
                <a:cs typeface="Times New Roman" pitchFamily="18" charset="0"/>
              </a:rPr>
              <a:t> </a:t>
            </a:r>
            <a:r>
              <a:rPr kumimoji="0" lang="fr-FR" sz="1600" b="0" i="1" u="none" strike="noStrike" cap="none" normalizeH="0" baseline="0" dirty="0" err="1" smtClean="0">
                <a:ln>
                  <a:noFill/>
                </a:ln>
                <a:solidFill>
                  <a:schemeClr val="tx1"/>
                </a:solidFill>
                <a:effectLst/>
                <a:ea typeface="Calibri" pitchFamily="34" charset="0"/>
                <a:cs typeface="Times New Roman" pitchFamily="18" charset="0"/>
              </a:rPr>
              <a:t>tetani</a:t>
            </a:r>
            <a:r>
              <a:rPr kumimoji="0" lang="fr-FR" sz="16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Production des bactériocines,</a:t>
            </a:r>
            <a:endParaRPr lang="fr-FR" sz="1600" dirty="0" smtClean="0">
              <a:solidFill>
                <a:schemeClr val="tx1"/>
              </a:solidFill>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600" b="0" i="0" u="none" strike="noStrike" cap="none" normalizeH="0" baseline="0" dirty="0" smtClean="0">
                <a:ln>
                  <a:noFill/>
                </a:ln>
                <a:solidFill>
                  <a:schemeClr val="tx1"/>
                </a:solidFill>
                <a:effectLst/>
                <a:ea typeface="Calibri" pitchFamily="34" charset="0"/>
                <a:cs typeface="Times New Roman" pitchFamily="18" charset="0"/>
              </a:rPr>
              <a:t>Résistance aux ATB </a:t>
            </a:r>
            <a:r>
              <a:rPr kumimoji="0" lang="fr-FR" sz="1600" b="0" i="0" u="none" strike="noStrike" cap="none" normalizeH="0" baseline="0" dirty="0" smtClean="0">
                <a:ln>
                  <a:noFill/>
                </a:ln>
                <a:solidFill>
                  <a:srgbClr val="000000"/>
                </a:solidFill>
                <a:effectLst/>
                <a:ea typeface="Calibri" pitchFamily="34" charset="0"/>
                <a:cs typeface="Times New Roman" pitchFamily="18" charset="0"/>
              </a:rPr>
              <a:t>(90 % </a:t>
            </a:r>
            <a:r>
              <a:rPr kumimoji="0" lang="fr-FR" sz="1600" b="0" i="0" u="none" strike="noStrike" cap="none" normalizeH="0" baseline="0" dirty="0" err="1" smtClean="0">
                <a:ln>
                  <a:noFill/>
                </a:ln>
                <a:solidFill>
                  <a:srgbClr val="000000"/>
                </a:solidFill>
                <a:effectLst/>
                <a:ea typeface="Calibri" pitchFamily="34" charset="0"/>
                <a:cs typeface="Times New Roman" pitchFamily="18" charset="0"/>
              </a:rPr>
              <a:t>plasmidique</a:t>
            </a:r>
            <a:r>
              <a:rPr kumimoji="0" lang="fr-FR" sz="1600" b="0" i="0" u="none" strike="noStrike" cap="none" normalizeH="0" baseline="0" dirty="0" smtClean="0">
                <a:ln>
                  <a:noFill/>
                </a:ln>
                <a:solidFill>
                  <a:srgbClr val="000000"/>
                </a:solidFill>
                <a:effectLst/>
                <a:ea typeface="Calibri" pitchFamily="34" charset="0"/>
                <a:cs typeface="Times New Roman" pitchFamily="18" charset="0"/>
              </a:rPr>
              <a:t>),</a:t>
            </a:r>
          </a:p>
          <a:p>
            <a:pPr lvl="0" algn="ctr" eaLnBrk="0" fontAlgn="base" hangingPunct="0">
              <a:spcBef>
                <a:spcPct val="0"/>
              </a:spcBef>
              <a:spcAft>
                <a:spcPct val="0"/>
              </a:spcAft>
              <a:buFont typeface="Wingdings" pitchFamily="2" charset="2"/>
              <a:buChar char="§"/>
            </a:pPr>
            <a:r>
              <a:rPr lang="fr-FR" sz="1600" dirty="0" smtClean="0">
                <a:solidFill>
                  <a:schemeClr val="tx1"/>
                </a:solidFill>
                <a:ea typeface="Calibri" pitchFamily="34" charset="0"/>
                <a:cs typeface="Times New Roman" pitchFamily="18" charset="0"/>
              </a:rPr>
              <a:t>Résistance aux </a:t>
            </a:r>
            <a:r>
              <a:rPr kumimoji="0" lang="fr-FR" sz="1600" b="0" i="0" u="none" strike="noStrike" cap="none" normalizeH="0" baseline="0" dirty="0" smtClean="0">
                <a:ln>
                  <a:noFill/>
                </a:ln>
                <a:solidFill>
                  <a:schemeClr val="tx1"/>
                </a:solidFill>
                <a:effectLst/>
                <a:ea typeface="Calibri" pitchFamily="34" charset="0"/>
                <a:cs typeface="Times New Roman" pitchFamily="18" charset="0"/>
              </a:rPr>
              <a:t>agents antagonistes : métaux lourds, rayonnements, bactériophages.</a:t>
            </a:r>
            <a:endParaRPr kumimoji="0" lang="fr-FR" sz="1600" b="0" i="0" u="none" strike="noStrike" cap="none" normalizeH="0" baseline="0" dirty="0" smtClean="0">
              <a:ln>
                <a:noFill/>
              </a:ln>
              <a:solidFill>
                <a:schemeClr val="tx1"/>
              </a:solidFill>
              <a:effectLst/>
              <a:cs typeface="Arial" pitchFamily="34" charset="0"/>
            </a:endParaRPr>
          </a:p>
        </p:txBody>
      </p:sp>
      <p:sp>
        <p:nvSpPr>
          <p:cNvPr id="20483" name="Rectangle 3"/>
          <p:cNvSpPr>
            <a:spLocks noChangeArrowheads="1"/>
          </p:cNvSpPr>
          <p:nvPr/>
        </p:nvSpPr>
        <p:spPr bwMode="auto">
          <a:xfrm>
            <a:off x="90000" y="4669705"/>
            <a:ext cx="896400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ea typeface="Calibri" pitchFamily="34" charset="0"/>
                <a:cs typeface="Times New Roman" pitchFamily="18" charset="0"/>
              </a:rPr>
              <a:t>Protège</a:t>
            </a:r>
            <a:r>
              <a:rPr kumimoji="0" lang="fr-FR" sz="1600" b="0" i="0" u="none" strike="noStrike" cap="none" normalizeH="0" dirty="0" smtClean="0">
                <a:ln>
                  <a:noFill/>
                </a:ln>
                <a:solidFill>
                  <a:srgbClr val="000000"/>
                </a:solidFill>
                <a:effectLst/>
                <a:ea typeface="Calibri" pitchFamily="34" charset="0"/>
                <a:cs typeface="Times New Roman" pitchFamily="18" charset="0"/>
              </a:rPr>
              <a:t> la bactérie </a:t>
            </a:r>
            <a:r>
              <a:rPr kumimoji="0" lang="fr-FR" sz="1600" b="0" i="0" u="none" strike="noStrike" cap="none" normalizeH="0" baseline="0" dirty="0" smtClean="0">
                <a:ln>
                  <a:noFill/>
                </a:ln>
                <a:solidFill>
                  <a:srgbClr val="000000"/>
                </a:solidFill>
                <a:effectLst/>
                <a:ea typeface="Calibri" pitchFamily="34" charset="0"/>
                <a:cs typeface="Times New Roman" pitchFamily="18" charset="0"/>
              </a:rPr>
              <a:t>contre les ultraviolets, la déshydratation, les agents physiques et chimiques. </a:t>
            </a:r>
            <a:endParaRPr kumimoji="0" lang="fr-FR" sz="1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ea typeface="Calibri" pitchFamily="34" charset="0"/>
                <a:cs typeface="Times New Roman" pitchFamily="18" charset="0"/>
              </a:rPr>
              <a:t>Virulence : en diminuant l’adhésion de bactéries aux macrophages.</a:t>
            </a:r>
            <a:endParaRPr kumimoji="0" lang="fr-FR" sz="1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ea typeface="Calibri" pitchFamily="34" charset="0"/>
                <a:cs typeface="Times New Roman" pitchFamily="18" charset="0"/>
              </a:rPr>
              <a:t>Les Antigènes capsulaires sont responsable de la spécificité sérologique (Antig</a:t>
            </a:r>
            <a:r>
              <a:rPr lang="fr-FR" sz="1600" dirty="0" smtClean="0">
                <a:solidFill>
                  <a:srgbClr val="000000"/>
                </a:solidFill>
                <a:ea typeface="Calibri" pitchFamily="34" charset="0"/>
                <a:cs typeface="Times New Roman" pitchFamily="18" charset="0"/>
              </a:rPr>
              <a:t>ène</a:t>
            </a:r>
            <a:r>
              <a:rPr kumimoji="0" lang="fr-FR" sz="1600" b="0" i="0" u="none" strike="noStrike" cap="none" normalizeH="0" baseline="0" dirty="0" smtClean="0">
                <a:ln>
                  <a:noFill/>
                </a:ln>
                <a:solidFill>
                  <a:srgbClr val="000000"/>
                </a:solidFill>
                <a:effectLst/>
                <a:ea typeface="Calibri" pitchFamily="34" charset="0"/>
                <a:cs typeface="Times New Roman" pitchFamily="18" charset="0"/>
              </a:rPr>
              <a:t> K) </a:t>
            </a:r>
            <a:r>
              <a:rPr kumimoji="0" lang="fr-FR" sz="1600" b="1" i="0" u="none" strike="noStrike" cap="none" normalizeH="0" baseline="0" dirty="0" smtClean="0">
                <a:ln>
                  <a:noFill/>
                </a:ln>
                <a:solidFill>
                  <a:srgbClr val="FF0000"/>
                </a:solidFill>
                <a:effectLst/>
                <a:ea typeface="Calibri" pitchFamily="34" charset="0"/>
                <a:cs typeface="Times New Roman" pitchFamily="18" charset="0"/>
              </a:rPr>
              <a:t>Capsule </a:t>
            </a:r>
            <a:r>
              <a:rPr kumimoji="0" lang="fr-FR" sz="1600" b="1" i="0" u="none" strike="noStrike" cap="none" normalizeH="0" baseline="0" dirty="0" smtClean="0">
                <a:ln>
                  <a:noFill/>
                </a:ln>
                <a:solidFill>
                  <a:srgbClr val="FF0000"/>
                </a:solidFill>
                <a:effectLst/>
                <a:ea typeface="Calibri" pitchFamily="34" charset="0"/>
                <a:cs typeface="Times New Roman" pitchFamily="18" charset="0"/>
                <a:sym typeface="Symbol"/>
              </a:rPr>
              <a:t>Antigène</a:t>
            </a:r>
            <a:r>
              <a:rPr kumimoji="0" lang="fr-FR" sz="1600" b="1" i="0" u="none" strike="noStrike" cap="none" normalizeH="0" dirty="0" smtClean="0">
                <a:ln>
                  <a:noFill/>
                </a:ln>
                <a:solidFill>
                  <a:srgbClr val="FF0000"/>
                </a:solidFill>
                <a:effectLst/>
                <a:ea typeface="Calibri" pitchFamily="34" charset="0"/>
                <a:cs typeface="Times New Roman" pitchFamily="18" charset="0"/>
                <a:sym typeface="Symbol"/>
              </a:rPr>
              <a:t> K</a:t>
            </a:r>
            <a:r>
              <a:rPr kumimoji="0" lang="fr-FR" sz="1600" b="0" i="0" u="none" strike="noStrike" cap="none" normalizeH="0" baseline="0" dirty="0" smtClean="0">
                <a:ln>
                  <a:noFill/>
                </a:ln>
                <a:solidFill>
                  <a:srgbClr val="000000"/>
                </a:solidFill>
                <a:effectLst/>
                <a:ea typeface="Calibri" pitchFamily="34" charset="0"/>
                <a:cs typeface="Times New Roman" pitchFamily="18" charset="0"/>
              </a:rPr>
              <a:t>. </a:t>
            </a:r>
            <a:endParaRPr kumimoji="0" lang="fr-FR" sz="1600" b="0" i="0" u="none" strike="noStrike" cap="none" normalizeH="0" baseline="0" dirty="0" smtClean="0">
              <a:ln>
                <a:noFill/>
              </a:ln>
              <a:solidFill>
                <a:schemeClr val="tx1"/>
              </a:solidFill>
              <a:effectLst/>
              <a:cs typeface="Arial" pitchFamily="34" charset="0"/>
            </a:endParaRPr>
          </a:p>
        </p:txBody>
      </p:sp>
      <p:sp>
        <p:nvSpPr>
          <p:cNvPr id="7" name="Rectangle 6"/>
          <p:cNvSpPr/>
          <p:nvPr/>
        </p:nvSpPr>
        <p:spPr>
          <a:xfrm>
            <a:off x="3921822" y="4241077"/>
            <a:ext cx="1300356" cy="369332"/>
          </a:xfrm>
          <a:prstGeom prst="rect">
            <a:avLst/>
          </a:prstGeom>
          <a:solidFill>
            <a:schemeClr val="accent5">
              <a:lumMod val="20000"/>
              <a:lumOff val="80000"/>
            </a:schemeClr>
          </a:solidFill>
        </p:spPr>
        <p:txBody>
          <a:bodyPr wrap="none">
            <a:spAutoFit/>
          </a:bodyPr>
          <a:lstStyle/>
          <a:p>
            <a:pPr lvl="0" algn="justLow" fontAlgn="base">
              <a:spcBef>
                <a:spcPct val="0"/>
              </a:spcBef>
              <a:spcAft>
                <a:spcPct val="0"/>
              </a:spcAft>
            </a:pPr>
            <a:r>
              <a:rPr lang="fr-FR" b="1" dirty="0" smtClean="0">
                <a:solidFill>
                  <a:srgbClr val="FF0000"/>
                </a:solidFill>
                <a:latin typeface="Times New Roman" pitchFamily="18" charset="0"/>
                <a:ea typeface="Calibri" pitchFamily="34" charset="0"/>
                <a:cs typeface="Times New Roman" pitchFamily="18" charset="0"/>
              </a:rPr>
              <a:t>La capsule </a:t>
            </a:r>
            <a:endParaRPr lang="fr-FR" sz="1050" dirty="0" smtClean="0">
              <a:solidFill>
                <a:prstClr val="black"/>
              </a:solidFill>
              <a:latin typeface="Arial" pitchFamily="34" charset="0"/>
              <a:cs typeface="Arial" pitchFamily="34" charset="0"/>
            </a:endParaRPr>
          </a:p>
        </p:txBody>
      </p:sp>
      <p:sp>
        <p:nvSpPr>
          <p:cNvPr id="10" name="ZoneTexte 9"/>
          <p:cNvSpPr txBox="1"/>
          <p:nvPr/>
        </p:nvSpPr>
        <p:spPr>
          <a:xfrm>
            <a:off x="989898" y="6143644"/>
            <a:ext cx="7164205" cy="36933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Sa </a:t>
            </a:r>
            <a:r>
              <a:rPr lang="fr-FR" b="1" dirty="0" smtClean="0"/>
              <a:t>mise en évidence</a:t>
            </a:r>
            <a:r>
              <a:rPr lang="fr-FR" dirty="0" smtClean="0"/>
              <a:t> s'effectue par coloration négative à l’encre de Chine </a:t>
            </a:r>
            <a:endParaRPr lang="fr-FR" dirty="0"/>
          </a:p>
        </p:txBody>
      </p:sp>
      <p:cxnSp>
        <p:nvCxnSpPr>
          <p:cNvPr id="12" name="Connecteur droit avec flèche 11"/>
          <p:cNvCxnSpPr/>
          <p:nvPr/>
        </p:nvCxnSpPr>
        <p:spPr>
          <a:xfrm rot="5400000">
            <a:off x="4357686" y="5786454"/>
            <a:ext cx="42862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954" y="2143116"/>
            <a:ext cx="5606086" cy="1200329"/>
          </a:xfrm>
          <a:prstGeom prst="rect">
            <a:avLst/>
          </a:prstGeom>
          <a:noFill/>
        </p:spPr>
        <p:txBody>
          <a:bodyPr wrap="none" rtlCol="0">
            <a:spAutoFit/>
          </a:bodyPr>
          <a:lstStyle/>
          <a:p>
            <a:r>
              <a:rPr lang="fr-FR" sz="1400" dirty="0" smtClean="0"/>
              <a:t>Il est constitué de 03 parties :</a:t>
            </a:r>
          </a:p>
          <a:p>
            <a:r>
              <a:rPr lang="fr-FR" sz="1400" dirty="0" smtClean="0"/>
              <a:t>1- un </a:t>
            </a:r>
            <a:r>
              <a:rPr lang="fr-FR" sz="1400" b="1" dirty="0" smtClean="0"/>
              <a:t>filament hélicoïdal</a:t>
            </a:r>
            <a:r>
              <a:rPr lang="fr-FR" sz="1400" dirty="0" smtClean="0"/>
              <a:t> externe, </a:t>
            </a:r>
          </a:p>
          <a:p>
            <a:r>
              <a:rPr lang="fr-FR" sz="1400" dirty="0" smtClean="0"/>
              <a:t>2- un </a:t>
            </a:r>
            <a:r>
              <a:rPr lang="fr-FR" sz="1400" b="1" dirty="0" smtClean="0"/>
              <a:t>crochet coudé </a:t>
            </a:r>
            <a:r>
              <a:rPr lang="fr-FR" sz="1400" dirty="0" smtClean="0"/>
              <a:t>qui fixe le filament à la cellule, </a:t>
            </a:r>
          </a:p>
          <a:p>
            <a:r>
              <a:rPr lang="fr-FR" sz="1400" dirty="0" smtClean="0"/>
              <a:t>3- un </a:t>
            </a:r>
            <a:r>
              <a:rPr lang="fr-FR" sz="1400" b="1" dirty="0" smtClean="0"/>
              <a:t>corps basal </a:t>
            </a:r>
            <a:r>
              <a:rPr lang="fr-FR" sz="1400" dirty="0" smtClean="0"/>
              <a:t>entièrement logé dans la cellule et terminé </a:t>
            </a:r>
          </a:p>
          <a:p>
            <a:r>
              <a:rPr lang="fr-FR" sz="1400" dirty="0" smtClean="0"/>
              <a:t>par un </a:t>
            </a:r>
            <a:r>
              <a:rPr lang="fr-FR" sz="1400" b="1" dirty="0" smtClean="0"/>
              <a:t>système complexe d’anneaux  d’ancrage </a:t>
            </a:r>
            <a:r>
              <a:rPr lang="fr-FR" sz="1400" dirty="0" smtClean="0"/>
              <a:t>qui permettent sa fixation</a:t>
            </a:r>
            <a:r>
              <a:rPr lang="fr-FR" sz="1600" dirty="0" smtClean="0"/>
              <a:t>.</a:t>
            </a:r>
            <a:endParaRPr lang="fr-FR" sz="1600" dirty="0"/>
          </a:p>
        </p:txBody>
      </p:sp>
      <p:sp>
        <p:nvSpPr>
          <p:cNvPr id="3" name="Rectangle 2"/>
          <p:cNvSpPr/>
          <p:nvPr/>
        </p:nvSpPr>
        <p:spPr>
          <a:xfrm>
            <a:off x="3851290" y="90050"/>
            <a:ext cx="1441420" cy="369332"/>
          </a:xfrm>
          <a:prstGeom prst="rect">
            <a:avLst/>
          </a:prstGeom>
          <a:solidFill>
            <a:schemeClr val="accent5">
              <a:lumMod val="20000"/>
              <a:lumOff val="80000"/>
            </a:schemeClr>
          </a:solidFill>
        </p:spPr>
        <p:txBody>
          <a:bodyPr wrap="none">
            <a:spAutoFit/>
          </a:bodyPr>
          <a:lstStyle/>
          <a:p>
            <a:pPr lvl="0"/>
            <a:r>
              <a:rPr lang="fr-FR" b="1" dirty="0" smtClean="0">
                <a:solidFill>
                  <a:srgbClr val="FF0000"/>
                </a:solidFill>
                <a:latin typeface="Times New Roman" pitchFamily="18" charset="0"/>
                <a:cs typeface="Times New Roman" pitchFamily="18" charset="0"/>
              </a:rPr>
              <a:t>Les flagelles </a:t>
            </a:r>
          </a:p>
        </p:txBody>
      </p:sp>
      <p:sp>
        <p:nvSpPr>
          <p:cNvPr id="5" name="Rectangle à coins arrondis 4"/>
          <p:cNvSpPr/>
          <p:nvPr/>
        </p:nvSpPr>
        <p:spPr>
          <a:xfrm>
            <a:off x="214282" y="642918"/>
            <a:ext cx="8643998"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1600" dirty="0" smtClean="0">
              <a:solidFill>
                <a:prstClr val="black"/>
              </a:solidFill>
            </a:endParaRPr>
          </a:p>
          <a:p>
            <a:pPr lvl="0" algn="ctr"/>
            <a:r>
              <a:rPr lang="fr-FR" sz="1600" dirty="0" smtClean="0">
                <a:solidFill>
                  <a:prstClr val="black"/>
                </a:solidFill>
              </a:rPr>
              <a:t>La plupart des bactéries mobiles se déplacent grâce à des flagelles qui s’étendent à l’extérieur de la membrane plasmique et de la paroi cellulaire. Ce sont des structures minces d’environ 20 nm de diamètre et 15 à 20 µm de long, constitués d’une même protéine « </a:t>
            </a:r>
            <a:r>
              <a:rPr lang="fr-FR" sz="1600" b="1" dirty="0" smtClean="0">
                <a:solidFill>
                  <a:prstClr val="black"/>
                </a:solidFill>
              </a:rPr>
              <a:t>la </a:t>
            </a:r>
            <a:r>
              <a:rPr lang="fr-FR" sz="1600" b="1" dirty="0" err="1" smtClean="0">
                <a:solidFill>
                  <a:prstClr val="black"/>
                </a:solidFill>
              </a:rPr>
              <a:t>flagélline</a:t>
            </a:r>
            <a:r>
              <a:rPr lang="fr-FR" sz="1600" b="1" dirty="0" smtClean="0">
                <a:solidFill>
                  <a:prstClr val="black"/>
                </a:solidFill>
              </a:rPr>
              <a:t> </a:t>
            </a:r>
            <a:r>
              <a:rPr lang="fr-FR" sz="1600" dirty="0" smtClean="0">
                <a:solidFill>
                  <a:prstClr val="black"/>
                </a:solidFill>
              </a:rPr>
              <a:t>».</a:t>
            </a:r>
          </a:p>
          <a:p>
            <a:pPr lvl="0" algn="ctr"/>
            <a:r>
              <a:rPr lang="fr-FR" sz="1600" b="1" dirty="0" smtClean="0">
                <a:solidFill>
                  <a:srgbClr val="FF0000"/>
                </a:solidFill>
              </a:rPr>
              <a:t>Les flagelles </a:t>
            </a:r>
            <a:r>
              <a:rPr lang="fr-FR" sz="1600" b="1" dirty="0" smtClean="0">
                <a:solidFill>
                  <a:srgbClr val="FF0000"/>
                </a:solidFill>
                <a:sym typeface="Symbol"/>
              </a:rPr>
              <a:t> Antigène H</a:t>
            </a:r>
            <a:endParaRPr lang="fr-FR" sz="1600" b="1" dirty="0" smtClean="0">
              <a:solidFill>
                <a:srgbClr val="FF0000"/>
              </a:solidFill>
            </a:endParaRPr>
          </a:p>
          <a:p>
            <a:pPr algn="ctr"/>
            <a:endParaRPr lang="fr-FR" sz="1600" dirty="0"/>
          </a:p>
        </p:txBody>
      </p:sp>
      <p:pic>
        <p:nvPicPr>
          <p:cNvPr id="7" name="Image 6" descr="55555.JPG"/>
          <p:cNvPicPr>
            <a:picLocks noChangeAspect="1"/>
          </p:cNvPicPr>
          <p:nvPr/>
        </p:nvPicPr>
        <p:blipFill>
          <a:blip r:embed="rId2"/>
          <a:stretch>
            <a:fillRect/>
          </a:stretch>
        </p:blipFill>
        <p:spPr>
          <a:xfrm>
            <a:off x="857224" y="3357562"/>
            <a:ext cx="4214842" cy="2438925"/>
          </a:xfrm>
          <a:prstGeom prst="rect">
            <a:avLst/>
          </a:prstGeom>
        </p:spPr>
      </p:pic>
      <p:grpSp>
        <p:nvGrpSpPr>
          <p:cNvPr id="11" name="Groupe 10"/>
          <p:cNvGrpSpPr/>
          <p:nvPr/>
        </p:nvGrpSpPr>
        <p:grpSpPr>
          <a:xfrm>
            <a:off x="5929322" y="2000240"/>
            <a:ext cx="3007140" cy="2828925"/>
            <a:chOff x="5639662" y="2000240"/>
            <a:chExt cx="3069789" cy="2828925"/>
          </a:xfrm>
        </p:grpSpPr>
        <p:pic>
          <p:nvPicPr>
            <p:cNvPr id="6" name="Image 5" descr="333.JPG"/>
            <p:cNvPicPr>
              <a:picLocks noChangeAspect="1"/>
            </p:cNvPicPr>
            <p:nvPr/>
          </p:nvPicPr>
          <p:blipFill>
            <a:blip r:embed="rId3"/>
            <a:stretch>
              <a:fillRect/>
            </a:stretch>
          </p:blipFill>
          <p:spPr>
            <a:xfrm>
              <a:off x="6000760" y="2000240"/>
              <a:ext cx="1733550" cy="2828925"/>
            </a:xfrm>
            <a:prstGeom prst="rect">
              <a:avLst/>
            </a:prstGeom>
          </p:spPr>
        </p:pic>
        <p:sp>
          <p:nvSpPr>
            <p:cNvPr id="8" name="Accolade fermante 7"/>
            <p:cNvSpPr/>
            <p:nvPr/>
          </p:nvSpPr>
          <p:spPr>
            <a:xfrm>
              <a:off x="7215206" y="4000504"/>
              <a:ext cx="214314" cy="714380"/>
            </a:xfrm>
            <a:prstGeom prst="rightBrace">
              <a:avLst/>
            </a:prstGeom>
            <a:ln w="28575">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sp>
          <p:nvSpPr>
            <p:cNvPr id="9" name="ZoneTexte 8"/>
            <p:cNvSpPr txBox="1"/>
            <p:nvPr/>
          </p:nvSpPr>
          <p:spPr>
            <a:xfrm>
              <a:off x="5639662" y="3143248"/>
              <a:ext cx="882000" cy="338554"/>
            </a:xfrm>
            <a:prstGeom prst="rect">
              <a:avLst/>
            </a:prstGeom>
            <a:solidFill>
              <a:schemeClr val="bg1"/>
            </a:solidFill>
          </p:spPr>
          <p:txBody>
            <a:bodyPr wrap="square" rtlCol="0">
              <a:spAutoFit/>
            </a:bodyPr>
            <a:lstStyle/>
            <a:p>
              <a:r>
                <a:rPr lang="fr-FR" sz="1600" b="1" dirty="0" smtClean="0"/>
                <a:t>Crochet</a:t>
              </a:r>
              <a:endParaRPr lang="fr-FR" sz="1600" b="1" dirty="0"/>
            </a:p>
          </p:txBody>
        </p:sp>
        <p:sp>
          <p:nvSpPr>
            <p:cNvPr id="10" name="ZoneTexte 9"/>
            <p:cNvSpPr txBox="1"/>
            <p:nvPr/>
          </p:nvSpPr>
          <p:spPr>
            <a:xfrm>
              <a:off x="7500958" y="4202676"/>
              <a:ext cx="1208493" cy="338554"/>
            </a:xfrm>
            <a:prstGeom prst="rect">
              <a:avLst/>
            </a:prstGeom>
            <a:solidFill>
              <a:schemeClr val="bg1"/>
            </a:solidFill>
          </p:spPr>
          <p:txBody>
            <a:bodyPr wrap="square" rtlCol="0">
              <a:spAutoFit/>
            </a:bodyPr>
            <a:lstStyle/>
            <a:p>
              <a:r>
                <a:rPr lang="fr-FR" sz="1600" b="1" dirty="0" smtClean="0"/>
                <a:t>Corps basal</a:t>
              </a:r>
              <a:endParaRPr lang="fr-FR" sz="1600" b="1" dirty="0"/>
            </a:p>
          </p:txBody>
        </p:sp>
      </p:grpSp>
      <p:sp>
        <p:nvSpPr>
          <p:cNvPr id="12" name="ZoneTexte 11"/>
          <p:cNvSpPr txBox="1"/>
          <p:nvPr/>
        </p:nvSpPr>
        <p:spPr>
          <a:xfrm>
            <a:off x="6000760" y="4929198"/>
            <a:ext cx="2393989" cy="338554"/>
          </a:xfrm>
          <a:prstGeom prst="rect">
            <a:avLst/>
          </a:prstGeom>
          <a:noFill/>
        </p:spPr>
        <p:txBody>
          <a:bodyPr wrap="none" rtlCol="0">
            <a:spAutoFit/>
          </a:bodyPr>
          <a:lstStyle/>
          <a:p>
            <a:r>
              <a:rPr lang="fr-FR" sz="1600" b="1" dirty="0" smtClean="0"/>
              <a:t>Microscopie électronique </a:t>
            </a:r>
            <a:endParaRPr lang="fr-FR" sz="1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1296</Words>
  <Application>Microsoft Office PowerPoint</Application>
  <PresentationFormat>Affichage à l'écran (4:3)</PresentationFormat>
  <Paragraphs>138</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Simed</dc:creator>
  <cp:lastModifiedBy>SIMED2021</cp:lastModifiedBy>
  <cp:revision>85</cp:revision>
  <dcterms:created xsi:type="dcterms:W3CDTF">2022-03-18T17:06:14Z</dcterms:created>
  <dcterms:modified xsi:type="dcterms:W3CDTF">2022-04-11T18:15:09Z</dcterms:modified>
</cp:coreProperties>
</file>