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9"/>
  </p:notesMasterIdLst>
  <p:handoutMasterIdLst>
    <p:handoutMasterId r:id="rId20"/>
  </p:handoutMasterIdLst>
  <p:sldIdLst>
    <p:sldId id="325" r:id="rId2"/>
    <p:sldId id="320" r:id="rId3"/>
    <p:sldId id="282" r:id="rId4"/>
    <p:sldId id="284" r:id="rId5"/>
    <p:sldId id="285" r:id="rId6"/>
    <p:sldId id="286" r:id="rId7"/>
    <p:sldId id="287" r:id="rId8"/>
    <p:sldId id="297" r:id="rId9"/>
    <p:sldId id="298" r:id="rId10"/>
    <p:sldId id="293" r:id="rId11"/>
    <p:sldId id="289" r:id="rId12"/>
    <p:sldId id="291" r:id="rId13"/>
    <p:sldId id="326" r:id="rId14"/>
    <p:sldId id="327" r:id="rId15"/>
    <p:sldId id="328" r:id="rId16"/>
    <p:sldId id="329" r:id="rId17"/>
    <p:sldId id="324" r:id="rId1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3300"/>
    <a:srgbClr val="0033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39" autoAdjust="0"/>
    <p:restoredTop sz="94660"/>
  </p:normalViewPr>
  <p:slideViewPr>
    <p:cSldViewPr>
      <p:cViewPr varScale="1">
        <p:scale>
          <a:sx n="74" d="100"/>
          <a:sy n="74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FA3BFE9-9F09-43CD-A9B6-73696F29DF71}" type="slidenum">
              <a:rPr lang="en-US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775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E8BF5A1E-8814-424F-B287-3B92730D648D}" type="slidenum">
              <a:rPr lang="en-US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2841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39813" y="793750"/>
            <a:ext cx="5019675" cy="3765550"/>
          </a:xfrm>
          <a:ln/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8F45B-7379-444B-BC56-11F861A829BE}" type="slidenum">
              <a:rPr lang="fr-FR" smtClean="0"/>
              <a:pPr/>
              <a:t>1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929506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553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869CF-838A-4011-86F3-D1DC10F0B6E2}" type="slidenum">
              <a:rPr lang="fr-FR" smtClean="0"/>
              <a:pPr/>
              <a:t>17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50389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88400-8D1D-4A7E-B7E6-4002C7ED357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8F904-50E9-4687-AD7A-5991DA9BCC9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0C86D-F113-4090-A4F8-9DC2F2B3053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6A812-FBD5-490F-8574-653CE846113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AA2B-DD2F-408F-BFAE-4AF4F2CB46D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11EF-55B2-45CC-BBF6-451D3C0F76E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88B59-C642-4EED-8E55-0D002CBD22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0C91-B91A-497D-8168-A28EA6E3BF6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6C820-9498-44E4-ADBD-814FA00095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27C1-B7FD-4958-BE67-311EAAA37D4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C1429-939A-4C15-A37E-BA9F1A87C7C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9201B-E951-4E5A-9DCA-04007464474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68DCA-CFC0-407C-98FC-87B8198BE99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E2503-0064-45F2-8175-EDA6041C16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843C-7FE6-4295-8597-0D3ADA8F755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4C386-91E9-4E4F-9131-BA881499BA1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63A79-49E3-4772-B8DB-8EBD86331AA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05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5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5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C3CE89D-8B73-4173-83F7-1306DEF897F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642910" y="426178"/>
            <a:ext cx="799468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9999FF">
                <a:alpha val="31765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Université </a:t>
            </a: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Ahmed </a:t>
            </a:r>
            <a:r>
              <a:rPr lang="fr-FR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Zabana</a:t>
            </a: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de Relizane</a:t>
            </a:r>
          </a:p>
          <a:p>
            <a:pPr algn="ctr">
              <a:defRPr/>
            </a:pPr>
            <a:r>
              <a:rPr lang="fr-FR" sz="2800" b="1" cap="small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Faculté </a:t>
            </a:r>
            <a:r>
              <a:rPr lang="fr-FR" sz="2800" b="1" cap="sm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sz="2800" b="1" cap="sm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Sciences et Technologies</a:t>
            </a:r>
          </a:p>
          <a:p>
            <a:pPr algn="ctr">
              <a:defRPr/>
            </a:pPr>
            <a:r>
              <a:rPr lang="fr-F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Département de génie électrique</a:t>
            </a:r>
            <a:endParaRPr lang="fr-F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1428750" y="2073275"/>
            <a:ext cx="6643688" cy="4270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5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Logique Combinatoire et Séquentielle</a:t>
            </a:r>
            <a:endParaRPr lang="fr-FR" sz="25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5786" y="2928934"/>
            <a:ext cx="7500990" cy="2031325"/>
          </a:xfrm>
          <a:prstGeom prst="rect">
            <a:avLst/>
          </a:prstGeom>
          <a:solidFill>
            <a:srgbClr val="CCECFF"/>
          </a:solidFill>
          <a:ln w="381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Chapitre IV: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Circuits </a:t>
            </a:r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combinatoires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Circuits combinatoires aiguilleurs 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 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Semaines)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0430" y="6069297"/>
            <a:ext cx="1572866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cmpd="dbl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latin typeface="Comic Sans MS" pitchFamily="66" charset="0"/>
                <a:cs typeface="Times New Roman" pitchFamily="18" charset="0"/>
              </a:rPr>
              <a:t>2021/2022</a:t>
            </a:r>
            <a:endParaRPr lang="fr-FR" sz="2000" b="1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4588" name="Sous-titre 2"/>
          <p:cNvSpPr txBox="1">
            <a:spLocks/>
          </p:cNvSpPr>
          <p:nvPr/>
        </p:nvSpPr>
        <p:spPr bwMode="auto">
          <a:xfrm>
            <a:off x="1714500" y="5357830"/>
            <a:ext cx="5873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Mem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fr-FR" sz="2500" b="1" i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Benaouda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fr-FR" sz="2500" b="1" i="1" dirty="0" err="1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imen</a:t>
            </a:r>
            <a:r>
              <a:rPr lang="fr-FR" sz="2500" b="1" i="1" dirty="0" smtClean="0">
                <a:solidFill>
                  <a:schemeClr val="tx2"/>
                </a:solidFill>
                <a:latin typeface="Comic Sans MS" pitchFamily="66" charset="0"/>
                <a:ea typeface="MS PGothic" pitchFamily="34" charset="-128"/>
                <a:cs typeface="Times New Roman" pitchFamily="18" charset="0"/>
              </a:rPr>
              <a:t> </a:t>
            </a:r>
            <a:endParaRPr lang="fr-FR" sz="2500" b="1" i="1" dirty="0">
              <a:solidFill>
                <a:schemeClr val="tx2"/>
              </a:solidFill>
              <a:latin typeface="Comic Sans MS" pitchFamily="66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458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CFF29-2149-4986-B710-57E6A7BD543C}" type="slidenum">
              <a:rPr lang="fr-BE" smtClean="0"/>
              <a:pPr/>
              <a:t>1</a:t>
            </a:fld>
            <a:endParaRPr lang="fr-BE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9E8DC5-1AC8-4FAE-99A1-266925B3977F}" type="slidenum">
              <a:rPr lang="fr-FR" smtClean="0"/>
              <a:pPr/>
              <a:t>10</a:t>
            </a:fld>
            <a:endParaRPr lang="fr-FR" smtClean="0"/>
          </a:p>
        </p:txBody>
      </p:sp>
      <p:grpSp>
        <p:nvGrpSpPr>
          <p:cNvPr id="43011" name="Groupe 40"/>
          <p:cNvGrpSpPr>
            <a:grpSpLocks/>
          </p:cNvGrpSpPr>
          <p:nvPr/>
        </p:nvGrpSpPr>
        <p:grpSpPr bwMode="auto">
          <a:xfrm>
            <a:off x="142875" y="2143125"/>
            <a:ext cx="8785225" cy="3157538"/>
            <a:chOff x="323850" y="2924175"/>
            <a:chExt cx="8785225" cy="3157554"/>
          </a:xfrm>
        </p:grpSpPr>
        <p:sp>
          <p:nvSpPr>
            <p:cNvPr id="43013" name="Text Box 52"/>
            <p:cNvSpPr txBox="1">
              <a:spLocks noChangeArrowheads="1"/>
            </p:cNvSpPr>
            <p:nvPr/>
          </p:nvSpPr>
          <p:spPr bwMode="auto">
            <a:xfrm>
              <a:off x="565127" y="3778263"/>
              <a:ext cx="792163" cy="14366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fr-FR" sz="1600" b="1" baseline="-25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i-1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bi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ai</a:t>
              </a:r>
            </a:p>
            <a:p>
              <a:pPr>
                <a:spcBef>
                  <a:spcPct val="50000"/>
                </a:spcBef>
              </a:pPr>
              <a:endParaRPr lang="fr-FR" sz="1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14" name="Rectangle 5"/>
            <p:cNvSpPr>
              <a:spLocks noChangeArrowheads="1"/>
            </p:cNvSpPr>
            <p:nvPr/>
          </p:nvSpPr>
          <p:spPr bwMode="auto">
            <a:xfrm>
              <a:off x="5378450" y="3856038"/>
              <a:ext cx="3062288" cy="11271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E7   E6   E5   E4   E3     E2     E1   E0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C0              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C1                    </a:t>
              </a:r>
              <a:r>
                <a:rPr lang="fr-FR" sz="1400" b="1">
                  <a:latin typeface="Times New Roman" pitchFamily="18" charset="0"/>
                  <a:cs typeface="Times New Roman" pitchFamily="18" charset="0"/>
                </a:rPr>
                <a:t>Mux 8 </a:t>
              </a:r>
              <a:r>
                <a:rPr lang="fr-FR" sz="1400" b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fr-FR" sz="14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endParaRPr lang="fr-FR" sz="120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C2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  </a:t>
              </a:r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15" name="Line 6"/>
            <p:cNvSpPr>
              <a:spLocks noChangeShapeType="1"/>
            </p:cNvSpPr>
            <p:nvPr/>
          </p:nvSpPr>
          <p:spPr bwMode="auto">
            <a:xfrm>
              <a:off x="5003800" y="4425950"/>
              <a:ext cx="349250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6" name="Line 7"/>
            <p:cNvSpPr>
              <a:spLocks noChangeShapeType="1"/>
            </p:cNvSpPr>
            <p:nvPr/>
          </p:nvSpPr>
          <p:spPr bwMode="auto">
            <a:xfrm>
              <a:off x="6153150" y="3573463"/>
              <a:ext cx="1588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6838950" y="4999038"/>
              <a:ext cx="1588" cy="657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8" name="Line 12"/>
            <p:cNvSpPr>
              <a:spLocks noChangeShapeType="1"/>
            </p:cNvSpPr>
            <p:nvPr/>
          </p:nvSpPr>
          <p:spPr bwMode="auto">
            <a:xfrm>
              <a:off x="5003800" y="4786322"/>
              <a:ext cx="349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9" name="Line 13"/>
            <p:cNvSpPr>
              <a:spLocks noChangeShapeType="1"/>
            </p:cNvSpPr>
            <p:nvPr/>
          </p:nvSpPr>
          <p:spPr bwMode="auto">
            <a:xfrm>
              <a:off x="5003800" y="4198938"/>
              <a:ext cx="349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0" name="Line 14"/>
            <p:cNvSpPr>
              <a:spLocks noChangeShapeType="1"/>
            </p:cNvSpPr>
            <p:nvPr/>
          </p:nvSpPr>
          <p:spPr bwMode="auto">
            <a:xfrm>
              <a:off x="6953250" y="3573463"/>
              <a:ext cx="1588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1" name="Line 15"/>
            <p:cNvSpPr>
              <a:spLocks noChangeShapeType="1"/>
            </p:cNvSpPr>
            <p:nvPr/>
          </p:nvSpPr>
          <p:spPr bwMode="auto">
            <a:xfrm>
              <a:off x="6383338" y="3573463"/>
              <a:ext cx="0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2" name="Line 17"/>
            <p:cNvSpPr>
              <a:spLocks noChangeShapeType="1"/>
            </p:cNvSpPr>
            <p:nvPr/>
          </p:nvSpPr>
          <p:spPr bwMode="auto">
            <a:xfrm>
              <a:off x="7983538" y="3573463"/>
              <a:ext cx="0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3" name="Rectangle 19"/>
            <p:cNvSpPr>
              <a:spLocks noChangeArrowheads="1"/>
            </p:cNvSpPr>
            <p:nvPr/>
          </p:nvSpPr>
          <p:spPr bwMode="auto">
            <a:xfrm>
              <a:off x="1346200" y="3711575"/>
              <a:ext cx="3062288" cy="11271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E7   E6   E5   E4   E3     E2     E1   E0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C0              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C1                    </a:t>
              </a:r>
              <a:r>
                <a:rPr lang="fr-FR" sz="1400" b="1">
                  <a:latin typeface="Times New Roman" pitchFamily="18" charset="0"/>
                  <a:cs typeface="Times New Roman" pitchFamily="18" charset="0"/>
                </a:rPr>
                <a:t>Mux 8 </a:t>
              </a:r>
              <a:r>
                <a:rPr lang="fr-FR" sz="1400" b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fr-FR" sz="14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endParaRPr lang="fr-FR" sz="120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C2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  </a:t>
              </a:r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024" name="Line 20"/>
            <p:cNvSpPr>
              <a:spLocks noChangeShapeType="1"/>
            </p:cNvSpPr>
            <p:nvPr/>
          </p:nvSpPr>
          <p:spPr bwMode="auto">
            <a:xfrm>
              <a:off x="971550" y="4281488"/>
              <a:ext cx="349250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5" name="Line 23"/>
            <p:cNvSpPr>
              <a:spLocks noChangeShapeType="1"/>
            </p:cNvSpPr>
            <p:nvPr/>
          </p:nvSpPr>
          <p:spPr bwMode="auto">
            <a:xfrm>
              <a:off x="2806700" y="4854575"/>
              <a:ext cx="1588" cy="657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6" name="Line 24"/>
            <p:cNvSpPr>
              <a:spLocks noChangeShapeType="1"/>
            </p:cNvSpPr>
            <p:nvPr/>
          </p:nvSpPr>
          <p:spPr bwMode="auto">
            <a:xfrm>
              <a:off x="2692400" y="3429000"/>
              <a:ext cx="1588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7" name="Line 25"/>
            <p:cNvSpPr>
              <a:spLocks noChangeShapeType="1"/>
            </p:cNvSpPr>
            <p:nvPr/>
          </p:nvSpPr>
          <p:spPr bwMode="auto">
            <a:xfrm>
              <a:off x="3263900" y="3429000"/>
              <a:ext cx="1588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8" name="Line 26"/>
            <p:cNvSpPr>
              <a:spLocks noChangeShapeType="1"/>
            </p:cNvSpPr>
            <p:nvPr/>
          </p:nvSpPr>
          <p:spPr bwMode="auto">
            <a:xfrm>
              <a:off x="981914" y="4643446"/>
              <a:ext cx="349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9" name="Line 27"/>
            <p:cNvSpPr>
              <a:spLocks noChangeShapeType="1"/>
            </p:cNvSpPr>
            <p:nvPr/>
          </p:nvSpPr>
          <p:spPr bwMode="auto">
            <a:xfrm>
              <a:off x="971550" y="4054475"/>
              <a:ext cx="3492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0" name="Line 30"/>
            <p:cNvSpPr>
              <a:spLocks noChangeShapeType="1"/>
            </p:cNvSpPr>
            <p:nvPr/>
          </p:nvSpPr>
          <p:spPr bwMode="auto">
            <a:xfrm>
              <a:off x="3608388" y="3429000"/>
              <a:ext cx="0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1" name="Line 31"/>
            <p:cNvSpPr>
              <a:spLocks noChangeShapeType="1"/>
            </p:cNvSpPr>
            <p:nvPr/>
          </p:nvSpPr>
          <p:spPr bwMode="auto">
            <a:xfrm>
              <a:off x="3951288" y="3429000"/>
              <a:ext cx="0" cy="2825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2" name="Line 36"/>
            <p:cNvSpPr>
              <a:spLocks noChangeShapeType="1"/>
            </p:cNvSpPr>
            <p:nvPr/>
          </p:nvSpPr>
          <p:spPr bwMode="auto">
            <a:xfrm flipV="1">
              <a:off x="7740650" y="3284538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3" name="Line 37"/>
            <p:cNvSpPr>
              <a:spLocks noChangeShapeType="1"/>
            </p:cNvSpPr>
            <p:nvPr/>
          </p:nvSpPr>
          <p:spPr bwMode="auto">
            <a:xfrm flipV="1">
              <a:off x="7380288" y="3284538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4" name="Line 38"/>
            <p:cNvSpPr>
              <a:spLocks noChangeShapeType="1"/>
            </p:cNvSpPr>
            <p:nvPr/>
          </p:nvSpPr>
          <p:spPr bwMode="auto">
            <a:xfrm flipV="1">
              <a:off x="6732588" y="3284538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5" name="Line 39"/>
            <p:cNvSpPr>
              <a:spLocks noChangeShapeType="1"/>
            </p:cNvSpPr>
            <p:nvPr/>
          </p:nvSpPr>
          <p:spPr bwMode="auto">
            <a:xfrm flipV="1">
              <a:off x="5868988" y="3284538"/>
              <a:ext cx="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6" name="Line 40"/>
            <p:cNvSpPr>
              <a:spLocks noChangeShapeType="1"/>
            </p:cNvSpPr>
            <p:nvPr/>
          </p:nvSpPr>
          <p:spPr bwMode="auto">
            <a:xfrm>
              <a:off x="5868988" y="3284538"/>
              <a:ext cx="26638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7" name="Line 41"/>
            <p:cNvSpPr>
              <a:spLocks noChangeShapeType="1"/>
            </p:cNvSpPr>
            <p:nvPr/>
          </p:nvSpPr>
          <p:spPr bwMode="auto">
            <a:xfrm>
              <a:off x="6156325" y="3573463"/>
              <a:ext cx="2376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38" name="Text Box 42"/>
            <p:cNvSpPr txBox="1">
              <a:spLocks noChangeArrowheads="1"/>
            </p:cNvSpPr>
            <p:nvPr/>
          </p:nvSpPr>
          <p:spPr bwMode="auto">
            <a:xfrm>
              <a:off x="8532813" y="3068638"/>
              <a:ext cx="576262" cy="779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‘1’</a:t>
              </a:r>
            </a:p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‘0’</a:t>
              </a:r>
            </a:p>
          </p:txBody>
        </p:sp>
        <p:sp>
          <p:nvSpPr>
            <p:cNvPr id="43039" name="Line 43"/>
            <p:cNvSpPr>
              <a:spLocks noChangeShapeType="1"/>
            </p:cNvSpPr>
            <p:nvPr/>
          </p:nvSpPr>
          <p:spPr bwMode="auto">
            <a:xfrm flipV="1">
              <a:off x="1835150" y="3141663"/>
              <a:ext cx="0" cy="574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0" name="Line 46"/>
            <p:cNvSpPr>
              <a:spLocks noChangeShapeType="1"/>
            </p:cNvSpPr>
            <p:nvPr/>
          </p:nvSpPr>
          <p:spPr bwMode="auto">
            <a:xfrm flipV="1">
              <a:off x="2124075" y="3141663"/>
              <a:ext cx="0" cy="574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1" name="Line 47"/>
            <p:cNvSpPr>
              <a:spLocks noChangeShapeType="1"/>
            </p:cNvSpPr>
            <p:nvPr/>
          </p:nvSpPr>
          <p:spPr bwMode="auto">
            <a:xfrm flipV="1">
              <a:off x="2411413" y="3141663"/>
              <a:ext cx="0" cy="574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2" name="Line 48"/>
            <p:cNvSpPr>
              <a:spLocks noChangeShapeType="1"/>
            </p:cNvSpPr>
            <p:nvPr/>
          </p:nvSpPr>
          <p:spPr bwMode="auto">
            <a:xfrm flipV="1">
              <a:off x="2987675" y="3141663"/>
              <a:ext cx="0" cy="574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3" name="Line 49"/>
            <p:cNvSpPr>
              <a:spLocks noChangeShapeType="1"/>
            </p:cNvSpPr>
            <p:nvPr/>
          </p:nvSpPr>
          <p:spPr bwMode="auto">
            <a:xfrm flipH="1">
              <a:off x="1042988" y="3141663"/>
              <a:ext cx="19446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4" name="Line 50"/>
            <p:cNvSpPr>
              <a:spLocks noChangeShapeType="1"/>
            </p:cNvSpPr>
            <p:nvPr/>
          </p:nvSpPr>
          <p:spPr bwMode="auto">
            <a:xfrm flipH="1">
              <a:off x="971550" y="3429000"/>
              <a:ext cx="2952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45" name="Text Box 51"/>
            <p:cNvSpPr txBox="1">
              <a:spLocks noChangeArrowheads="1"/>
            </p:cNvSpPr>
            <p:nvPr/>
          </p:nvSpPr>
          <p:spPr bwMode="auto">
            <a:xfrm>
              <a:off x="323850" y="2924175"/>
              <a:ext cx="576263" cy="7794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‘1’</a:t>
              </a:r>
            </a:p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‘0’</a:t>
              </a:r>
            </a:p>
          </p:txBody>
        </p:sp>
        <p:sp>
          <p:nvSpPr>
            <p:cNvPr id="43046" name="Text Box 53"/>
            <p:cNvSpPr txBox="1">
              <a:spLocks noChangeArrowheads="1"/>
            </p:cNvSpPr>
            <p:nvPr/>
          </p:nvSpPr>
          <p:spPr bwMode="auto">
            <a:xfrm>
              <a:off x="6300788" y="5715016"/>
              <a:ext cx="1008062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Si</a:t>
              </a:r>
            </a:p>
          </p:txBody>
        </p:sp>
        <p:sp>
          <p:nvSpPr>
            <p:cNvPr id="43047" name="Text Box 54"/>
            <p:cNvSpPr txBox="1">
              <a:spLocks noChangeArrowheads="1"/>
            </p:cNvSpPr>
            <p:nvPr/>
          </p:nvSpPr>
          <p:spPr bwMode="auto">
            <a:xfrm>
              <a:off x="2071670" y="5572140"/>
              <a:ext cx="1439862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Ri</a:t>
              </a:r>
            </a:p>
          </p:txBody>
        </p:sp>
        <p:sp>
          <p:nvSpPr>
            <p:cNvPr id="43048" name="Text Box 55"/>
            <p:cNvSpPr txBox="1">
              <a:spLocks noChangeArrowheads="1"/>
            </p:cNvSpPr>
            <p:nvPr/>
          </p:nvSpPr>
          <p:spPr bwMode="auto">
            <a:xfrm>
              <a:off x="4637315" y="3860800"/>
              <a:ext cx="647700" cy="143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fr-FR" sz="1600" b="1" baseline="-25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i-1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bi</a:t>
              </a:r>
            </a:p>
            <a:p>
              <a:pPr>
                <a:spcBef>
                  <a:spcPct val="50000"/>
                </a:spcBef>
              </a:pPr>
              <a:r>
                <a:rPr lang="fr-FR" sz="16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ai</a:t>
              </a:r>
            </a:p>
            <a:p>
              <a:pPr>
                <a:spcBef>
                  <a:spcPct val="50000"/>
                </a:spcBef>
              </a:pPr>
              <a:endParaRPr lang="fr-FR" sz="1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357188" y="214313"/>
            <a:ext cx="8358187" cy="928687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fr-FR" sz="2800" b="1" kern="0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Exemple : Réalisation d’un additionneur complet avec des multiplexeurs 8</a:t>
            </a:r>
            <a:r>
              <a:rPr lang="fr-FR" sz="2800" b="1" kern="0" dirty="0">
                <a:solidFill>
                  <a:srgbClr val="FF0000"/>
                </a:solidFill>
                <a:latin typeface="Times New Roman" pitchFamily="18" charset="0"/>
                <a:cs typeface="+mn-cs"/>
                <a:sym typeface="Wingdings" pitchFamily="2" charset="2"/>
              </a:rPr>
              <a:t>1</a:t>
            </a:r>
            <a:endParaRPr lang="fr-FR" sz="2800" b="1" kern="0" dirty="0">
              <a:solidFill>
                <a:srgbClr val="FF0000"/>
              </a:solidFill>
              <a:latin typeface="Times New Roman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8BC58-A6C7-4DFF-BAF5-BB6513B51941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 </a:t>
            </a:r>
            <a:r>
              <a:rPr lang="fr-FR" sz="3800" b="1" dirty="0" smtClean="0">
                <a:solidFill>
                  <a:srgbClr val="FF0000"/>
                </a:solidFill>
              </a:rPr>
              <a:t>Démultiplexeurs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1341438"/>
            <a:ext cx="8423275" cy="28797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fr-FR" sz="2300" b="1" dirty="0" smtClean="0"/>
              <a:t>Il joue le rôle inverse d’un multiplexeurs, il permet de faire passer une information dans l’une des sorties selon les valeurs des entrées de commandes.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fr-FR" sz="2300" b="1" dirty="0" smtClean="0"/>
              <a:t>Il possède :</a:t>
            </a:r>
          </a:p>
          <a:p>
            <a:pPr lvl="1" algn="just" eaLnBrk="1" hangingPunct="1"/>
            <a:r>
              <a:rPr lang="fr-FR" sz="2300" b="1" dirty="0" smtClean="0"/>
              <a:t>une </a:t>
            </a:r>
            <a:r>
              <a:rPr lang="fr-FR" sz="2300" b="1" dirty="0" smtClean="0">
                <a:solidFill>
                  <a:srgbClr val="FF0000"/>
                </a:solidFill>
              </a:rPr>
              <a:t>seule</a:t>
            </a:r>
            <a:r>
              <a:rPr lang="fr-FR" sz="2300" b="1" dirty="0" smtClean="0"/>
              <a:t> entrée </a:t>
            </a:r>
          </a:p>
          <a:p>
            <a:pPr lvl="1" algn="just" eaLnBrk="1" hangingPunct="1"/>
            <a:r>
              <a:rPr lang="fr-FR" sz="2300" b="1" dirty="0" smtClean="0">
                <a:solidFill>
                  <a:srgbClr val="FF0000"/>
                </a:solidFill>
              </a:rPr>
              <a:t>2</a:t>
            </a:r>
            <a:r>
              <a:rPr lang="fr-FR" sz="2300" b="1" baseline="30000" dirty="0" smtClean="0">
                <a:solidFill>
                  <a:srgbClr val="FF0000"/>
                </a:solidFill>
              </a:rPr>
              <a:t>n</a:t>
            </a:r>
            <a:r>
              <a:rPr lang="fr-FR" sz="2300" b="1" dirty="0" smtClean="0"/>
              <a:t> sorties</a:t>
            </a:r>
          </a:p>
          <a:p>
            <a:pPr lvl="1" algn="just" eaLnBrk="1" hangingPunct="1"/>
            <a:r>
              <a:rPr lang="fr-FR" sz="2300" b="1" dirty="0" smtClean="0">
                <a:solidFill>
                  <a:srgbClr val="FF0000"/>
                </a:solidFill>
              </a:rPr>
              <a:t>N </a:t>
            </a:r>
            <a:r>
              <a:rPr lang="fr-FR" sz="2300" b="1" dirty="0" smtClean="0"/>
              <a:t>entrées de sélection ( commandes)</a:t>
            </a:r>
          </a:p>
        </p:txBody>
      </p:sp>
      <p:grpSp>
        <p:nvGrpSpPr>
          <p:cNvPr id="45061" name="Groupe 14"/>
          <p:cNvGrpSpPr>
            <a:grpSpLocks/>
          </p:cNvGrpSpPr>
          <p:nvPr/>
        </p:nvGrpSpPr>
        <p:grpSpPr bwMode="auto">
          <a:xfrm>
            <a:off x="2695575" y="4286250"/>
            <a:ext cx="3532188" cy="2154238"/>
            <a:chOff x="2695426" y="4429132"/>
            <a:chExt cx="3532337" cy="2154231"/>
          </a:xfrm>
        </p:grpSpPr>
        <p:sp>
          <p:nvSpPr>
            <p:cNvPr id="45062" name="Rectangle 15"/>
            <p:cNvSpPr>
              <a:spLocks noChangeArrowheads="1"/>
            </p:cNvSpPr>
            <p:nvPr/>
          </p:nvSpPr>
          <p:spPr bwMode="auto">
            <a:xfrm>
              <a:off x="3062125" y="5338445"/>
              <a:ext cx="3165638" cy="98056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  <a:p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fr-FR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DeMux 1 </a:t>
              </a:r>
              <a:r>
                <a:rPr lang="fr-FR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fr-FR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  <a:p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  <a:p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   </a:t>
              </a:r>
              <a:r>
                <a:rPr lang="fr-FR" sz="14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S3     S2         S1      S0</a:t>
              </a:r>
            </a:p>
            <a:p>
              <a:endParaRPr lang="fr-FR" sz="1400">
                <a:latin typeface="Times New Roman" pitchFamily="18" charset="0"/>
                <a:cs typeface="Times New Roman" pitchFamily="18" charset="0"/>
              </a:endParaRPr>
            </a:p>
            <a:p>
              <a:endParaRPr lang="fr-F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063" name="Line 16"/>
            <p:cNvSpPr>
              <a:spLocks noChangeShapeType="1"/>
            </p:cNvSpPr>
            <p:nvPr/>
          </p:nvSpPr>
          <p:spPr bwMode="auto">
            <a:xfrm>
              <a:off x="2695426" y="5695830"/>
              <a:ext cx="36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64" name="Line 17"/>
            <p:cNvSpPr>
              <a:spLocks noChangeShapeType="1"/>
            </p:cNvSpPr>
            <p:nvPr/>
          </p:nvSpPr>
          <p:spPr bwMode="auto">
            <a:xfrm>
              <a:off x="4364559" y="6338222"/>
              <a:ext cx="0" cy="245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65" name="Line 18"/>
            <p:cNvSpPr>
              <a:spLocks noChangeShapeType="1"/>
            </p:cNvSpPr>
            <p:nvPr/>
          </p:nvSpPr>
          <p:spPr bwMode="auto">
            <a:xfrm>
              <a:off x="4038951" y="6338222"/>
              <a:ext cx="0" cy="245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66" name="Line 19"/>
            <p:cNvSpPr>
              <a:spLocks noChangeShapeType="1"/>
            </p:cNvSpPr>
            <p:nvPr/>
          </p:nvSpPr>
          <p:spPr bwMode="auto">
            <a:xfrm>
              <a:off x="4653989" y="4785148"/>
              <a:ext cx="0" cy="5725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67" name="Line 20"/>
            <p:cNvSpPr>
              <a:spLocks noChangeShapeType="1"/>
            </p:cNvSpPr>
            <p:nvPr/>
          </p:nvSpPr>
          <p:spPr bwMode="auto">
            <a:xfrm>
              <a:off x="5015776" y="6306715"/>
              <a:ext cx="0" cy="245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68" name="Line 21"/>
            <p:cNvSpPr>
              <a:spLocks noChangeShapeType="1"/>
            </p:cNvSpPr>
            <p:nvPr/>
          </p:nvSpPr>
          <p:spPr bwMode="auto">
            <a:xfrm>
              <a:off x="5504189" y="6306715"/>
              <a:ext cx="0" cy="245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69" name="Line 22"/>
            <p:cNvSpPr>
              <a:spLocks noChangeShapeType="1"/>
            </p:cNvSpPr>
            <p:nvPr/>
          </p:nvSpPr>
          <p:spPr bwMode="auto">
            <a:xfrm>
              <a:off x="2700338" y="5929330"/>
              <a:ext cx="3617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070" name="Text Box 23"/>
            <p:cNvSpPr txBox="1">
              <a:spLocks noChangeArrowheads="1"/>
            </p:cNvSpPr>
            <p:nvPr/>
          </p:nvSpPr>
          <p:spPr bwMode="auto">
            <a:xfrm>
              <a:off x="4328380" y="4429132"/>
              <a:ext cx="651217" cy="27664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5A5C1-0AFA-486E-A774-A626186364A7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642938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2.1 Démultiplexeur  1</a:t>
            </a:r>
            <a:r>
              <a:rPr lang="fr-FR" sz="3600" b="1" dirty="0" smtClean="0">
                <a:solidFill>
                  <a:srgbClr val="FF0000"/>
                </a:solidFill>
                <a:sym typeface="Wingdings" pitchFamily="2" charset="2"/>
              </a:rPr>
              <a:t>4</a:t>
            </a:r>
            <a:endParaRPr lang="fr-FR" sz="36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59682" name="Group 258"/>
          <p:cNvGraphicFramePr>
            <a:graphicFrameLocks noGrp="1"/>
          </p:cNvGraphicFramePr>
          <p:nvPr>
            <p:ph sz="half" idx="1"/>
          </p:nvPr>
        </p:nvGraphicFramePr>
        <p:xfrm>
          <a:off x="654050" y="1600200"/>
          <a:ext cx="3417472" cy="3114684"/>
        </p:xfrm>
        <a:graphic>
          <a:graphicData uri="http://schemas.openxmlformats.org/drawingml/2006/table">
            <a:tbl>
              <a:tblPr/>
              <a:tblGrid>
                <a:gridCol w="566497"/>
                <a:gridCol w="582313"/>
                <a:gridCol w="208280"/>
                <a:gridCol w="491731"/>
                <a:gridCol w="546368"/>
                <a:gridCol w="546368"/>
                <a:gridCol w="475915"/>
              </a:tblGrid>
              <a:tr h="8137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2765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3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79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17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4" name="Object 233"/>
          <p:cNvGraphicFramePr>
            <a:graphicFrameLocks noGrp="1" noChangeAspect="1"/>
          </p:cNvGraphicFramePr>
          <p:nvPr>
            <p:ph sz="half" idx="2"/>
          </p:nvPr>
        </p:nvGraphicFramePr>
        <p:xfrm>
          <a:off x="5286375" y="1873250"/>
          <a:ext cx="1944688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Équation" r:id="rId3" imgW="914400" imgH="990360" progId="Equation.3">
                  <p:embed/>
                </p:oleObj>
              </mc:Choice>
              <mc:Fallback>
                <p:oleObj name="Équation" r:id="rId3" imgW="914400" imgH="990360" progId="Equation.3">
                  <p:embed/>
                  <p:pic>
                    <p:nvPicPr>
                      <p:cNvPr id="0" name="Object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1873250"/>
                        <a:ext cx="1944688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87" name="Groupe 15"/>
          <p:cNvGrpSpPr>
            <a:grpSpLocks/>
          </p:cNvGrpSpPr>
          <p:nvPr/>
        </p:nvGrpSpPr>
        <p:grpSpPr bwMode="auto">
          <a:xfrm>
            <a:off x="4429125" y="4143375"/>
            <a:ext cx="3527425" cy="2114550"/>
            <a:chOff x="4932363" y="4397874"/>
            <a:chExt cx="3527425" cy="2114051"/>
          </a:xfrm>
        </p:grpSpPr>
        <p:sp>
          <p:nvSpPr>
            <p:cNvPr id="18488" name="Rectangle 249"/>
            <p:cNvSpPr>
              <a:spLocks noChangeArrowheads="1"/>
            </p:cNvSpPr>
            <p:nvPr/>
          </p:nvSpPr>
          <p:spPr bwMode="auto">
            <a:xfrm>
              <a:off x="5294150" y="5267008"/>
              <a:ext cx="3165638" cy="9805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  <a:p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fr-FR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DeMux 1 </a:t>
              </a:r>
              <a:r>
                <a:rPr lang="fr-FR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fr-FR" sz="1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  <a:p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fr-FR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fr-FR" sz="14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S3     S2         S1      S0</a:t>
              </a:r>
            </a:p>
            <a:p>
              <a:endParaRPr lang="fr-FR" sz="1400">
                <a:latin typeface="Times New Roman" pitchFamily="18" charset="0"/>
                <a:cs typeface="Times New Roman" pitchFamily="18" charset="0"/>
              </a:endParaRPr>
            </a:p>
            <a:p>
              <a:endParaRPr lang="fr-F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89" name="Line 250"/>
            <p:cNvSpPr>
              <a:spLocks noChangeShapeType="1"/>
            </p:cNvSpPr>
            <p:nvPr/>
          </p:nvSpPr>
          <p:spPr bwMode="auto">
            <a:xfrm>
              <a:off x="4932363" y="5643578"/>
              <a:ext cx="3617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0" name="Line 251"/>
            <p:cNvSpPr>
              <a:spLocks noChangeShapeType="1"/>
            </p:cNvSpPr>
            <p:nvPr/>
          </p:nvSpPr>
          <p:spPr bwMode="auto">
            <a:xfrm>
              <a:off x="6609647" y="6253721"/>
              <a:ext cx="0" cy="245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1" name="Line 252"/>
            <p:cNvSpPr>
              <a:spLocks noChangeShapeType="1"/>
            </p:cNvSpPr>
            <p:nvPr/>
          </p:nvSpPr>
          <p:spPr bwMode="auto">
            <a:xfrm>
              <a:off x="6169762" y="6266784"/>
              <a:ext cx="0" cy="245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2" name="Line 253"/>
            <p:cNvSpPr>
              <a:spLocks noChangeShapeType="1"/>
            </p:cNvSpPr>
            <p:nvPr/>
          </p:nvSpPr>
          <p:spPr bwMode="auto">
            <a:xfrm>
              <a:off x="6886014" y="4713711"/>
              <a:ext cx="0" cy="5725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3" name="Line 254"/>
            <p:cNvSpPr>
              <a:spLocks noChangeShapeType="1"/>
            </p:cNvSpPr>
            <p:nvPr/>
          </p:nvSpPr>
          <p:spPr bwMode="auto">
            <a:xfrm>
              <a:off x="7195549" y="6248340"/>
              <a:ext cx="0" cy="245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4" name="Line 255"/>
            <p:cNvSpPr>
              <a:spLocks noChangeShapeType="1"/>
            </p:cNvSpPr>
            <p:nvPr/>
          </p:nvSpPr>
          <p:spPr bwMode="auto">
            <a:xfrm>
              <a:off x="7670899" y="6248340"/>
              <a:ext cx="0" cy="245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5" name="Line 256"/>
            <p:cNvSpPr>
              <a:spLocks noChangeShapeType="1"/>
            </p:cNvSpPr>
            <p:nvPr/>
          </p:nvSpPr>
          <p:spPr bwMode="auto">
            <a:xfrm>
              <a:off x="4932363" y="5871794"/>
              <a:ext cx="3617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6" name="Text Box 257"/>
            <p:cNvSpPr txBox="1">
              <a:spLocks noChangeArrowheads="1"/>
            </p:cNvSpPr>
            <p:nvPr/>
          </p:nvSpPr>
          <p:spPr bwMode="auto">
            <a:xfrm>
              <a:off x="6765240" y="4397874"/>
              <a:ext cx="651217" cy="276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2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8BC58-A6C7-4DFF-BAF5-BB6513B51941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3. </a:t>
            </a:r>
            <a:r>
              <a:rPr lang="fr-FR" sz="4000" b="1" dirty="0" smtClean="0">
                <a:solidFill>
                  <a:srgbClr val="FF0000"/>
                </a:solidFill>
              </a:rPr>
              <a:t>Applications des multiplexeurs</a:t>
            </a:r>
            <a:endParaRPr lang="fr-FR" sz="3800" b="1" dirty="0" smtClean="0">
              <a:solidFill>
                <a:srgbClr val="FF0000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1341438"/>
            <a:ext cx="8423275" cy="330200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300" b="1" dirty="0" smtClean="0"/>
              <a:t>Conversion parallèle/série : aiguiller les informations présentes en parallèle à l’entrée du MUX en des informations de type série en sortie ; toutes les combinaisons d’adresses sont énumérées une par une sur les entrées de sélection. 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300" b="1" dirty="0" smtClean="0"/>
              <a:t>Réalisation de fonctions logiques : toute fonction logique de N variables est réalisable avec un multiplexeur de 2</a:t>
            </a:r>
            <a:r>
              <a:rPr lang="fr-FR" sz="2300" b="1" baseline="30000" dirty="0" smtClean="0"/>
              <a:t>N</a:t>
            </a:r>
            <a:r>
              <a:rPr lang="fr-FR" sz="2300" b="1" dirty="0" smtClean="0"/>
              <a:t> vers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8BC58-A6C7-4DFF-BAF5-BB6513B51941}" type="slidenum">
              <a:rPr lang="fr-FR" smtClean="0"/>
              <a:pPr/>
              <a:t>14</a:t>
            </a:fld>
            <a:endParaRPr lang="fr-F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400" b="1" dirty="0" smtClean="0">
                <a:solidFill>
                  <a:srgbClr val="FF0000"/>
                </a:solidFill>
              </a:rPr>
              <a:t>4. Exemple de circuit intégré de MUX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1142984"/>
            <a:ext cx="8423275" cy="1230305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fr-FR" sz="2400" b="1" dirty="0" smtClean="0"/>
              <a:t>Le circuit intégré 74151 est un MUX : respectivement. Le constructeur indique généralement le fonctionnement de son circuit par une table de fonctionnement.</a:t>
            </a:r>
            <a:endParaRPr lang="fr-FR" sz="2300" b="1" dirty="0" smtClean="0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28868"/>
            <a:ext cx="37147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571744"/>
            <a:ext cx="4687426" cy="347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8BC58-A6C7-4DFF-BAF5-BB6513B51941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400" b="1" dirty="0" smtClean="0">
                <a:solidFill>
                  <a:srgbClr val="FF0000"/>
                </a:solidFill>
              </a:rPr>
              <a:t>4. Exemple de circuit intégré de MUX</a:t>
            </a: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6715171" cy="430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8BC58-A6C7-4DFF-BAF5-BB6513B51941}" type="slidenum">
              <a:rPr lang="fr-FR" smtClean="0"/>
              <a:pPr/>
              <a:t>16</a:t>
            </a:fld>
            <a:endParaRPr lang="fr-F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400" b="1" dirty="0" smtClean="0">
                <a:solidFill>
                  <a:srgbClr val="FF0000"/>
                </a:solidFill>
              </a:rPr>
              <a:t>4. Exemple de circuit intégré de MUX</a:t>
            </a: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9782" y="1285860"/>
            <a:ext cx="5495911" cy="507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5F227-A06A-41CE-A112-E87FEF1FE3B2}" type="slidenum">
              <a:rPr lang="fr-BE" smtClean="0"/>
              <a:pPr/>
              <a:t>17</a:t>
            </a:fld>
            <a:endParaRPr lang="fr-BE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85750" y="285732"/>
            <a:ext cx="8643938" cy="9286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F0000"/>
              </a:buClr>
              <a:buFont typeface="Arial" pitchFamily="34" charset="0"/>
              <a:buNone/>
              <a:defRPr/>
            </a:pPr>
            <a:r>
              <a:rPr lang="fr-FR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</a:t>
            </a:r>
            <a:endParaRPr lang="fr-FR" altLang="fr-FR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9090" name="Picture 2" descr="http://i42.servimg.com/u/f42/11/82/32/50/xp10.jpg"/>
          <p:cNvPicPr>
            <a:picLocks noChangeAspect="1" noChangeArrowheads="1"/>
          </p:cNvPicPr>
          <p:nvPr/>
        </p:nvPicPr>
        <p:blipFill>
          <a:blip r:embed="rId3"/>
          <a:srcRect l="23576" t="8646" r="13065" b="7060"/>
          <a:stretch>
            <a:fillRect/>
          </a:stretch>
        </p:blipFill>
        <p:spPr bwMode="auto">
          <a:xfrm>
            <a:off x="2928938" y="2214563"/>
            <a:ext cx="346551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4F102D-E42C-48F3-B1CC-D855A145DFA8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29642" cy="85090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  <a:cs typeface="Times New Roman" pitchFamily="18" charset="0"/>
              </a:rPr>
              <a:t>Les circuits combinatoires: les </a:t>
            </a:r>
            <a:r>
              <a:rPr lang="fr-FR" sz="3600" b="1" dirty="0" smtClean="0">
                <a:solidFill>
                  <a:srgbClr val="FF0000"/>
                </a:solidFill>
              </a:rPr>
              <a:t>aiguilleurs</a:t>
            </a:r>
            <a:endParaRPr lang="fr-FR" sz="3600" b="1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4" y="1428753"/>
            <a:ext cx="8345517" cy="2357437"/>
          </a:xfrm>
          <a:solidFill>
            <a:schemeClr val="accent5"/>
          </a:solidFill>
          <a:ln>
            <a:solidFill>
              <a:srgbClr val="FF0000"/>
            </a:solidFill>
          </a:ln>
        </p:spPr>
        <p:txBody>
          <a:bodyPr/>
          <a:lstStyle/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Multiplexeur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Démultiplexeur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Applications des multiplexeurs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r>
              <a:rPr lang="fr-FR" sz="3000" b="1" dirty="0" smtClean="0">
                <a:solidFill>
                  <a:srgbClr val="002060"/>
                </a:solidFill>
              </a:rPr>
              <a:t>Exemple de circuit intégré de MUX</a:t>
            </a: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endParaRPr lang="fr-FR" sz="3000" b="1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buClr>
                <a:srgbClr val="FF0000"/>
              </a:buClr>
              <a:buFontTx/>
              <a:buAutoNum type="arabicPeriod"/>
              <a:defRPr/>
            </a:pPr>
            <a:endParaRPr lang="fr-FR" sz="3000" b="1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buNone/>
              <a:defRPr/>
            </a:pPr>
            <a:endParaRPr lang="fr-F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8AD778-8100-4FCA-A32E-12AAD7DD89ED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42875"/>
            <a:ext cx="8340725" cy="642938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 Le Multiplexeur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981075"/>
            <a:ext cx="8494712" cy="23764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fr-FR" sz="2300" b="1" smtClean="0"/>
              <a:t>Un multiplexeur est un circuit combinatoire qui permet de </a:t>
            </a:r>
            <a:r>
              <a:rPr lang="fr-FR" sz="2300" b="1" smtClean="0">
                <a:solidFill>
                  <a:srgbClr val="FF3300"/>
                </a:solidFill>
              </a:rPr>
              <a:t>sélectionner une information</a:t>
            </a:r>
            <a:r>
              <a:rPr lang="fr-FR" sz="2300" b="1" smtClean="0"/>
              <a:t> (1 bit) parmi  </a:t>
            </a:r>
            <a:r>
              <a:rPr lang="fr-FR" sz="2300" b="1" smtClean="0">
                <a:solidFill>
                  <a:srgbClr val="FF3300"/>
                </a:solidFill>
              </a:rPr>
              <a:t>2</a:t>
            </a:r>
            <a:r>
              <a:rPr lang="fr-FR" sz="2300" b="1" baseline="30000" smtClean="0">
                <a:solidFill>
                  <a:srgbClr val="FF3300"/>
                </a:solidFill>
              </a:rPr>
              <a:t>n </a:t>
            </a:r>
            <a:r>
              <a:rPr lang="fr-FR" sz="2300" b="1" smtClean="0">
                <a:solidFill>
                  <a:srgbClr val="FF3300"/>
                </a:solidFill>
              </a:rPr>
              <a:t>valeurs en entrée</a:t>
            </a:r>
            <a:r>
              <a:rPr lang="fr-FR" sz="2300" b="1" smtClean="0"/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fr-FR" sz="2300" b="1" smtClean="0"/>
              <a:t>Il possède 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sz="2300" b="1" smtClean="0">
                <a:solidFill>
                  <a:srgbClr val="FF0000"/>
                </a:solidFill>
              </a:rPr>
              <a:t>2</a:t>
            </a:r>
            <a:r>
              <a:rPr lang="fr-FR" sz="2300" b="1" baseline="30000" smtClean="0">
                <a:solidFill>
                  <a:srgbClr val="FF0000"/>
                </a:solidFill>
              </a:rPr>
              <a:t>n</a:t>
            </a:r>
            <a:r>
              <a:rPr lang="fr-FR" sz="2300" b="1" baseline="30000" smtClean="0"/>
              <a:t> </a:t>
            </a:r>
            <a:r>
              <a:rPr lang="fr-FR" sz="2300" b="1" smtClean="0"/>
              <a:t>entrées d’information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sz="2300" b="1" smtClean="0"/>
              <a:t>Une </a:t>
            </a:r>
            <a:r>
              <a:rPr lang="fr-FR" sz="2300" b="1" smtClean="0">
                <a:solidFill>
                  <a:srgbClr val="FF0000"/>
                </a:solidFill>
              </a:rPr>
              <a:t>seule</a:t>
            </a:r>
            <a:r>
              <a:rPr lang="fr-FR" sz="2300" b="1" smtClean="0"/>
              <a:t> sortie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sz="2300" b="1" smtClean="0">
                <a:solidFill>
                  <a:srgbClr val="FF0000"/>
                </a:solidFill>
              </a:rPr>
              <a:t>N</a:t>
            </a:r>
            <a:r>
              <a:rPr lang="fr-FR" sz="2300" b="1" smtClean="0"/>
              <a:t> entrées de sélection ( commandes)</a:t>
            </a:r>
          </a:p>
        </p:txBody>
      </p:sp>
      <p:grpSp>
        <p:nvGrpSpPr>
          <p:cNvPr id="40965" name="Groupe 16"/>
          <p:cNvGrpSpPr>
            <a:grpSpLocks/>
          </p:cNvGrpSpPr>
          <p:nvPr/>
        </p:nvGrpSpPr>
        <p:grpSpPr bwMode="auto">
          <a:xfrm>
            <a:off x="2316163" y="3357563"/>
            <a:ext cx="5327650" cy="2881312"/>
            <a:chOff x="2316184" y="3357562"/>
            <a:chExt cx="5327650" cy="2881312"/>
          </a:xfrm>
        </p:grpSpPr>
        <p:sp>
          <p:nvSpPr>
            <p:cNvPr id="40966" name="Rectangle 5"/>
            <p:cNvSpPr>
              <a:spLocks noChangeArrowheads="1"/>
            </p:cNvSpPr>
            <p:nvPr/>
          </p:nvSpPr>
          <p:spPr bwMode="auto">
            <a:xfrm>
              <a:off x="2789259" y="3751262"/>
              <a:ext cx="4144963" cy="157162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fr-FR" b="1">
                  <a:latin typeface="Times New Roman" pitchFamily="18" charset="0"/>
                  <a:cs typeface="Times New Roman" pitchFamily="18" charset="0"/>
                </a:rPr>
                <a:t>Em       .........           E3   E1   E0</a:t>
              </a:r>
            </a:p>
            <a:p>
              <a:r>
                <a:rPr lang="fr-FR" b="1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b="1" baseline="-2500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fr-FR" b="1">
                  <a:latin typeface="Times New Roman" pitchFamily="18" charset="0"/>
                  <a:cs typeface="Times New Roman" pitchFamily="18" charset="0"/>
                </a:rPr>
                <a:t>         </a:t>
              </a:r>
            </a:p>
            <a:p>
              <a:r>
                <a:rPr lang="fr-FR" b="1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b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fr-FR" b="1">
                  <a:latin typeface="Times New Roman" pitchFamily="18" charset="0"/>
                  <a:cs typeface="Times New Roman" pitchFamily="18" charset="0"/>
                </a:rPr>
                <a:t>                   Mux 2</a:t>
              </a:r>
              <a:r>
                <a:rPr lang="fr-FR" b="1" baseline="3000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fr-FR" b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b="1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fr-FR" b="1">
                  <a:latin typeface="Times New Roman" pitchFamily="18" charset="0"/>
                  <a:cs typeface="Times New Roman" pitchFamily="18" charset="0"/>
                </a:rPr>
                <a:t>1                       V</a:t>
              </a:r>
            </a:p>
            <a:p>
              <a:r>
                <a:rPr lang="fr-FR" b="1"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C</a:t>
              </a:r>
              <a:r>
                <a:rPr lang="fr-FR" b="1" baseline="-25000">
                  <a:latin typeface="Times New Roman" pitchFamily="18" charset="0"/>
                  <a:cs typeface="Times New Roman" pitchFamily="18" charset="0"/>
                </a:rPr>
                <a:t>n-1 </a:t>
              </a:r>
              <a:r>
                <a:rPr lang="fr-FR" b="1">
                  <a:latin typeface="Times New Roman" pitchFamily="18" charset="0"/>
                  <a:cs typeface="Times New Roman" pitchFamily="18" charset="0"/>
                </a:rPr>
                <a:t>                      S</a:t>
              </a:r>
            </a:p>
          </p:txBody>
        </p:sp>
        <p:sp>
          <p:nvSpPr>
            <p:cNvPr id="40967" name="Line 6"/>
            <p:cNvSpPr>
              <a:spLocks noChangeShapeType="1"/>
            </p:cNvSpPr>
            <p:nvPr/>
          </p:nvSpPr>
          <p:spPr bwMode="auto">
            <a:xfrm>
              <a:off x="2316184" y="4214818"/>
              <a:ext cx="4730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8" name="Line 7"/>
            <p:cNvSpPr>
              <a:spLocks noChangeShapeType="1"/>
            </p:cNvSpPr>
            <p:nvPr/>
          </p:nvSpPr>
          <p:spPr bwMode="auto">
            <a:xfrm>
              <a:off x="2316184" y="4500570"/>
              <a:ext cx="4730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69" name="Line 8"/>
            <p:cNvSpPr>
              <a:spLocks noChangeShapeType="1"/>
            </p:cNvSpPr>
            <p:nvPr/>
          </p:nvSpPr>
          <p:spPr bwMode="auto">
            <a:xfrm>
              <a:off x="2316184" y="5060949"/>
              <a:ext cx="4730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0" name="Line 9"/>
            <p:cNvSpPr>
              <a:spLocks noChangeShapeType="1"/>
            </p:cNvSpPr>
            <p:nvPr/>
          </p:nvSpPr>
          <p:spPr bwMode="auto">
            <a:xfrm>
              <a:off x="5843609" y="3357562"/>
              <a:ext cx="0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1" name="Line 10"/>
            <p:cNvSpPr>
              <a:spLocks noChangeShapeType="1"/>
            </p:cNvSpPr>
            <p:nvPr/>
          </p:nvSpPr>
          <p:spPr bwMode="auto">
            <a:xfrm>
              <a:off x="5411809" y="3357562"/>
              <a:ext cx="0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2" name="Line 11"/>
            <p:cNvSpPr>
              <a:spLocks noChangeShapeType="1"/>
            </p:cNvSpPr>
            <p:nvPr/>
          </p:nvSpPr>
          <p:spPr bwMode="auto">
            <a:xfrm>
              <a:off x="3617934" y="3357562"/>
              <a:ext cx="0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3" name="Line 12"/>
            <p:cNvSpPr>
              <a:spLocks noChangeShapeType="1"/>
            </p:cNvSpPr>
            <p:nvPr/>
          </p:nvSpPr>
          <p:spPr bwMode="auto">
            <a:xfrm>
              <a:off x="3617934" y="3357562"/>
              <a:ext cx="0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4" name="Line 13"/>
            <p:cNvSpPr>
              <a:spLocks noChangeShapeType="1"/>
            </p:cNvSpPr>
            <p:nvPr/>
          </p:nvSpPr>
          <p:spPr bwMode="auto">
            <a:xfrm>
              <a:off x="6348434" y="3357562"/>
              <a:ext cx="0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4684734" y="5322887"/>
              <a:ext cx="0" cy="9159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6934221" y="4500570"/>
              <a:ext cx="7096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5700F8-8601-4C87-9BA9-FA4D5DBB7035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703263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1.1 Multiplexeur 2 </a:t>
            </a:r>
            <a:r>
              <a:rPr lang="fr-FR" sz="3600" b="1" dirty="0" smtClean="0">
                <a:solidFill>
                  <a:srgbClr val="FF0000"/>
                </a:solidFill>
                <a:sym typeface="Wingdings" pitchFamily="2" charset="2"/>
              </a:rPr>
              <a:t>1</a:t>
            </a:r>
          </a:p>
        </p:txBody>
      </p:sp>
      <p:graphicFrame>
        <p:nvGraphicFramePr>
          <p:cNvPr id="345177" name="Group 89"/>
          <p:cNvGraphicFramePr>
            <a:graphicFrameLocks noGrp="1"/>
          </p:cNvGraphicFramePr>
          <p:nvPr>
            <p:ph sz="half" idx="1"/>
          </p:nvPr>
        </p:nvGraphicFramePr>
        <p:xfrm>
          <a:off x="457200" y="1847850"/>
          <a:ext cx="2471725" cy="2438406"/>
        </p:xfrm>
        <a:graphic>
          <a:graphicData uri="http://schemas.openxmlformats.org/drawingml/2006/table">
            <a:tbl>
              <a:tblPr/>
              <a:tblGrid>
                <a:gridCol w="591598"/>
                <a:gridCol w="591598"/>
                <a:gridCol w="278484"/>
                <a:gridCol w="1010045"/>
              </a:tblGrid>
              <a:tr h="5530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466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3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3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14" name="Object 70"/>
          <p:cNvGraphicFramePr>
            <a:graphicFrameLocks noGrp="1" noChangeAspect="1"/>
          </p:cNvGraphicFramePr>
          <p:nvPr>
            <p:ph sz="half" idx="2"/>
          </p:nvPr>
        </p:nvGraphicFramePr>
        <p:xfrm>
          <a:off x="4429125" y="4857750"/>
          <a:ext cx="31575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1422360" imgH="253800" progId="Equation.3">
                  <p:embed/>
                </p:oleObj>
              </mc:Choice>
              <mc:Fallback>
                <p:oleObj name="Equation" r:id="rId3" imgW="1422360" imgH="2538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857750"/>
                        <a:ext cx="3157538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44" name="Groupe 15"/>
          <p:cNvGrpSpPr>
            <a:grpSpLocks/>
          </p:cNvGrpSpPr>
          <p:nvPr/>
        </p:nvGrpSpPr>
        <p:grpSpPr bwMode="auto">
          <a:xfrm>
            <a:off x="4357688" y="2500313"/>
            <a:ext cx="4032250" cy="2143125"/>
            <a:chOff x="4357686" y="2500306"/>
            <a:chExt cx="4032250" cy="2143140"/>
          </a:xfrm>
        </p:grpSpPr>
        <p:grpSp>
          <p:nvGrpSpPr>
            <p:cNvPr id="13345" name="Group 63"/>
            <p:cNvGrpSpPr>
              <a:grpSpLocks/>
            </p:cNvGrpSpPr>
            <p:nvPr/>
          </p:nvGrpSpPr>
          <p:grpSpPr bwMode="auto">
            <a:xfrm>
              <a:off x="4357686" y="2500306"/>
              <a:ext cx="3095625" cy="1846263"/>
              <a:chOff x="2677" y="4657"/>
              <a:chExt cx="3900" cy="2340"/>
            </a:xfrm>
          </p:grpSpPr>
          <p:sp>
            <p:nvSpPr>
              <p:cNvPr id="13349" name="Rectangle 64"/>
              <p:cNvSpPr>
                <a:spLocks noChangeArrowheads="1"/>
              </p:cNvSpPr>
              <p:nvPr/>
            </p:nvSpPr>
            <p:spPr bwMode="auto">
              <a:xfrm>
                <a:off x="3077" y="4976"/>
                <a:ext cx="3500" cy="1276"/>
              </a:xfrm>
              <a:prstGeom prst="rect">
                <a:avLst/>
              </a:prstGeom>
              <a:solidFill>
                <a:srgbClr val="CC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200">
                    <a:latin typeface="Times New Roman" pitchFamily="18" charset="0"/>
                    <a:cs typeface="Times New Roman" pitchFamily="18" charset="0"/>
                  </a:rPr>
                  <a:t>                     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E1    E0</a:t>
                </a:r>
              </a:p>
              <a:p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fr-FR" b="1" baseline="-2500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              </a:t>
                </a:r>
              </a:p>
              <a:p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               Mux 2 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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r>
                  <a:rPr lang="fr-FR" sz="120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                                      </a:t>
                </a:r>
              </a:p>
            </p:txBody>
          </p:sp>
          <p:sp>
            <p:nvSpPr>
              <p:cNvPr id="13350" name="Line 65"/>
              <p:cNvSpPr>
                <a:spLocks noChangeShapeType="1"/>
              </p:cNvSpPr>
              <p:nvPr/>
            </p:nvSpPr>
            <p:spPr bwMode="auto">
              <a:xfrm>
                <a:off x="2677" y="5557"/>
                <a:ext cx="4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1" name="Line 66"/>
              <p:cNvSpPr>
                <a:spLocks noChangeShapeType="1"/>
              </p:cNvSpPr>
              <p:nvPr/>
            </p:nvSpPr>
            <p:spPr bwMode="auto">
              <a:xfrm>
                <a:off x="4837" y="4657"/>
                <a:ext cx="0" cy="31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2" name="Line 67"/>
              <p:cNvSpPr>
                <a:spLocks noChangeShapeType="1"/>
              </p:cNvSpPr>
              <p:nvPr/>
            </p:nvSpPr>
            <p:spPr bwMode="auto">
              <a:xfrm>
                <a:off x="4297" y="4657"/>
                <a:ext cx="0" cy="31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3" name="Line 68"/>
              <p:cNvSpPr>
                <a:spLocks noChangeShapeType="1"/>
              </p:cNvSpPr>
              <p:nvPr/>
            </p:nvSpPr>
            <p:spPr bwMode="auto">
              <a:xfrm>
                <a:off x="4677" y="6252"/>
                <a:ext cx="0" cy="7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346" name="Text Box 69"/>
            <p:cNvSpPr txBox="1">
              <a:spLocks noChangeArrowheads="1"/>
            </p:cNvSpPr>
            <p:nvPr/>
          </p:nvSpPr>
          <p:spPr bwMode="auto">
            <a:xfrm>
              <a:off x="5786446" y="4276733"/>
              <a:ext cx="6477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sp>
          <p:nvSpPr>
            <p:cNvPr id="13347" name="Line 90"/>
            <p:cNvSpPr>
              <a:spLocks noChangeShapeType="1"/>
            </p:cNvSpPr>
            <p:nvPr/>
          </p:nvSpPr>
          <p:spPr bwMode="auto">
            <a:xfrm>
              <a:off x="7453311" y="3149594"/>
              <a:ext cx="7921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8" name="Text Box 91"/>
            <p:cNvSpPr txBox="1">
              <a:spLocks noChangeArrowheads="1"/>
            </p:cNvSpPr>
            <p:nvPr/>
          </p:nvSpPr>
          <p:spPr bwMode="auto">
            <a:xfrm>
              <a:off x="7958136" y="3143248"/>
              <a:ext cx="4318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0BD70D-F913-4684-96B1-BBA4127EEFEE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14313"/>
            <a:ext cx="8229600" cy="78581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1.2 Multiplexeur 4 </a:t>
            </a:r>
            <a:r>
              <a:rPr lang="fr-FR" sz="3600" b="1" dirty="0" smtClean="0">
                <a:solidFill>
                  <a:srgbClr val="FF0000"/>
                </a:solidFill>
                <a:sym typeface="Wingdings" pitchFamily="2" charset="2"/>
              </a:rPr>
              <a:t>1</a:t>
            </a:r>
          </a:p>
        </p:txBody>
      </p:sp>
      <p:graphicFrame>
        <p:nvGraphicFramePr>
          <p:cNvPr id="348308" name="Group 148"/>
          <p:cNvGraphicFramePr>
            <a:graphicFrameLocks noGrp="1"/>
          </p:cNvGraphicFramePr>
          <p:nvPr>
            <p:ph sz="half" idx="1"/>
          </p:nvPr>
        </p:nvGraphicFramePr>
        <p:xfrm>
          <a:off x="457200" y="2000250"/>
          <a:ext cx="2270738" cy="2868622"/>
        </p:xfrm>
        <a:graphic>
          <a:graphicData uri="http://schemas.openxmlformats.org/drawingml/2006/table">
            <a:tbl>
              <a:tblPr/>
              <a:tblGrid>
                <a:gridCol w="741475"/>
                <a:gridCol w="741474"/>
                <a:gridCol w="208280"/>
                <a:gridCol w="579509"/>
              </a:tblGrid>
              <a:tr h="5614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007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36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36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E2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36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E3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373" name="Group 146"/>
          <p:cNvGrpSpPr>
            <a:grpSpLocks/>
          </p:cNvGrpSpPr>
          <p:nvPr/>
        </p:nvGrpSpPr>
        <p:grpSpPr bwMode="auto">
          <a:xfrm>
            <a:off x="3995738" y="2420938"/>
            <a:ext cx="4248150" cy="2454275"/>
            <a:chOff x="2783" y="1797"/>
            <a:chExt cx="2410" cy="1282"/>
          </a:xfrm>
        </p:grpSpPr>
        <p:grpSp>
          <p:nvGrpSpPr>
            <p:cNvPr id="14374" name="Group 134"/>
            <p:cNvGrpSpPr>
              <a:grpSpLocks/>
            </p:cNvGrpSpPr>
            <p:nvPr/>
          </p:nvGrpSpPr>
          <p:grpSpPr bwMode="auto">
            <a:xfrm>
              <a:off x="2783" y="1797"/>
              <a:ext cx="2410" cy="1090"/>
              <a:chOff x="6957" y="4837"/>
              <a:chExt cx="3900" cy="2381"/>
            </a:xfrm>
          </p:grpSpPr>
          <p:sp>
            <p:nvSpPr>
              <p:cNvPr id="14376" name="Rectangle 135"/>
              <p:cNvSpPr>
                <a:spLocks noChangeArrowheads="1"/>
              </p:cNvSpPr>
              <p:nvPr/>
            </p:nvSpPr>
            <p:spPr bwMode="auto">
              <a:xfrm>
                <a:off x="7357" y="5197"/>
                <a:ext cx="3500" cy="1276"/>
              </a:xfrm>
              <a:prstGeom prst="rect">
                <a:avLst/>
              </a:prstGeom>
              <a:solidFill>
                <a:srgbClr val="CC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600">
                    <a:latin typeface="Times New Roman" pitchFamily="18" charset="0"/>
                    <a:cs typeface="Times New Roman" pitchFamily="18" charset="0"/>
                  </a:rPr>
                  <a:t>                   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E3     E2         E1    E0</a:t>
                </a:r>
              </a:p>
              <a:p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fr-FR" b="1" baseline="-2500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              </a:t>
                </a:r>
              </a:p>
              <a:p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fr-FR" b="1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               Mux 4 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  <a:sym typeface="Wingdings" pitchFamily="2" charset="2"/>
                  </a:rPr>
                  <a:t></a:t>
                </a:r>
                <a:r>
                  <a:rPr lang="fr-FR" b="1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r>
                  <a:rPr lang="fr-FR" sz="160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                                      </a:t>
                </a:r>
              </a:p>
            </p:txBody>
          </p:sp>
          <p:sp>
            <p:nvSpPr>
              <p:cNvPr id="14377" name="Line 136"/>
              <p:cNvSpPr>
                <a:spLocks noChangeShapeType="1"/>
              </p:cNvSpPr>
              <p:nvPr/>
            </p:nvSpPr>
            <p:spPr bwMode="auto">
              <a:xfrm>
                <a:off x="6957" y="5778"/>
                <a:ext cx="4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8" name="Line 137"/>
              <p:cNvSpPr>
                <a:spLocks noChangeShapeType="1"/>
              </p:cNvSpPr>
              <p:nvPr/>
            </p:nvSpPr>
            <p:spPr bwMode="auto">
              <a:xfrm>
                <a:off x="8797" y="4878"/>
                <a:ext cx="0" cy="31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9" name="Line 138"/>
              <p:cNvSpPr>
                <a:spLocks noChangeShapeType="1"/>
              </p:cNvSpPr>
              <p:nvPr/>
            </p:nvSpPr>
            <p:spPr bwMode="auto">
              <a:xfrm>
                <a:off x="8437" y="4878"/>
                <a:ext cx="0" cy="31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0" name="Line 139"/>
              <p:cNvSpPr>
                <a:spLocks noChangeShapeType="1"/>
              </p:cNvSpPr>
              <p:nvPr/>
            </p:nvSpPr>
            <p:spPr bwMode="auto">
              <a:xfrm>
                <a:off x="8957" y="6473"/>
                <a:ext cx="0" cy="74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1" name="Line 140"/>
              <p:cNvSpPr>
                <a:spLocks noChangeShapeType="1"/>
              </p:cNvSpPr>
              <p:nvPr/>
            </p:nvSpPr>
            <p:spPr bwMode="auto">
              <a:xfrm>
                <a:off x="9517" y="4837"/>
                <a:ext cx="0" cy="31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2" name="Line 141"/>
              <p:cNvSpPr>
                <a:spLocks noChangeShapeType="1"/>
              </p:cNvSpPr>
              <p:nvPr/>
            </p:nvSpPr>
            <p:spPr bwMode="auto">
              <a:xfrm>
                <a:off x="10057" y="4837"/>
                <a:ext cx="0" cy="31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3" name="Line 142"/>
              <p:cNvSpPr>
                <a:spLocks noChangeShapeType="1"/>
              </p:cNvSpPr>
              <p:nvPr/>
            </p:nvSpPr>
            <p:spPr bwMode="auto">
              <a:xfrm>
                <a:off x="6957" y="6018"/>
                <a:ext cx="4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375" name="Text Box 143"/>
            <p:cNvSpPr txBox="1">
              <a:spLocks noChangeArrowheads="1"/>
            </p:cNvSpPr>
            <p:nvPr/>
          </p:nvSpPr>
          <p:spPr bwMode="auto">
            <a:xfrm>
              <a:off x="3787" y="2886"/>
              <a:ext cx="408" cy="1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>
                  <a:latin typeface="Times New Roman" pitchFamily="18" charset="0"/>
                  <a:cs typeface="Times New Roman" pitchFamily="18" charset="0"/>
                </a:rPr>
                <a:t>  S</a:t>
              </a:r>
            </a:p>
          </p:txBody>
        </p:sp>
      </p:grpSp>
      <p:graphicFrame>
        <p:nvGraphicFramePr>
          <p:cNvPr id="14338" name="Object 144"/>
          <p:cNvGraphicFramePr>
            <a:graphicFrameLocks noGrp="1" noChangeAspect="1"/>
          </p:cNvGraphicFramePr>
          <p:nvPr>
            <p:ph sz="half" idx="2"/>
          </p:nvPr>
        </p:nvGraphicFramePr>
        <p:xfrm>
          <a:off x="1192213" y="5253038"/>
          <a:ext cx="68802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Équation" r:id="rId3" imgW="3276360" imgH="253800" progId="Equation.3">
                  <p:embed/>
                </p:oleObj>
              </mc:Choice>
              <mc:Fallback>
                <p:oleObj name="Équation" r:id="rId3" imgW="3276360" imgH="253800" progId="Equation.3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5253038"/>
                        <a:ext cx="68802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363450-A22A-4397-90E9-3770D5892D9C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17475"/>
            <a:ext cx="7924800" cy="668338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FF0000"/>
                </a:solidFill>
              </a:rPr>
              <a:t>1.3 Multiplexeur 8</a:t>
            </a:r>
            <a:r>
              <a:rPr lang="fr-FR" sz="3600" b="1" dirty="0" smtClean="0">
                <a:solidFill>
                  <a:srgbClr val="FF0000"/>
                </a:solidFill>
                <a:sym typeface="Wingdings" pitchFamily="2" charset="2"/>
              </a:rPr>
              <a:t>1</a:t>
            </a:r>
          </a:p>
        </p:txBody>
      </p:sp>
      <p:graphicFrame>
        <p:nvGraphicFramePr>
          <p:cNvPr id="351552" name="Group 320"/>
          <p:cNvGraphicFramePr>
            <a:graphicFrameLocks noGrp="1"/>
          </p:cNvGraphicFramePr>
          <p:nvPr>
            <p:ph sz="half" idx="1"/>
          </p:nvPr>
        </p:nvGraphicFramePr>
        <p:xfrm>
          <a:off x="690563" y="1214438"/>
          <a:ext cx="2881313" cy="3999230"/>
        </p:xfrm>
        <a:graphic>
          <a:graphicData uri="http://schemas.openxmlformats.org/drawingml/2006/table">
            <a:tbl>
              <a:tblPr/>
              <a:tblGrid>
                <a:gridCol w="631825"/>
                <a:gridCol w="633413"/>
                <a:gridCol w="630237"/>
                <a:gridCol w="209550"/>
                <a:gridCol w="776288"/>
              </a:tblGrid>
              <a:tr h="4175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3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E0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E1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E2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E3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E4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E5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E6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E7</a:t>
                      </a:r>
                      <a:endParaRPr kumimoji="0" lang="en-US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2" name="Object 317"/>
          <p:cNvGraphicFramePr>
            <a:graphicFrameLocks noGrp="1" noChangeAspect="1"/>
          </p:cNvGraphicFramePr>
          <p:nvPr>
            <p:ph sz="half" idx="2"/>
          </p:nvPr>
        </p:nvGraphicFramePr>
        <p:xfrm>
          <a:off x="912813" y="5445125"/>
          <a:ext cx="7659687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Équation" r:id="rId3" imgW="4051080" imgH="507960" progId="Equation.3">
                  <p:embed/>
                </p:oleObj>
              </mc:Choice>
              <mc:Fallback>
                <p:oleObj name="Équation" r:id="rId3" imgW="4051080" imgH="507960" progId="Equation.3">
                  <p:embed/>
                  <p:pic>
                    <p:nvPicPr>
                      <p:cNvPr id="0" name="Object 3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5445125"/>
                        <a:ext cx="7659687" cy="96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427" name="Groupe 20"/>
          <p:cNvGrpSpPr>
            <a:grpSpLocks/>
          </p:cNvGrpSpPr>
          <p:nvPr/>
        </p:nvGrpSpPr>
        <p:grpSpPr bwMode="auto">
          <a:xfrm>
            <a:off x="4067175" y="1916113"/>
            <a:ext cx="4392613" cy="3000375"/>
            <a:chOff x="4067175" y="1916113"/>
            <a:chExt cx="4392613" cy="2999649"/>
          </a:xfrm>
        </p:grpSpPr>
        <p:sp>
          <p:nvSpPr>
            <p:cNvPr id="15428" name="Rectangle 5"/>
            <p:cNvSpPr>
              <a:spLocks noChangeArrowheads="1"/>
            </p:cNvSpPr>
            <p:nvPr/>
          </p:nvSpPr>
          <p:spPr bwMode="auto">
            <a:xfrm>
              <a:off x="4546945" y="2325700"/>
              <a:ext cx="3912843" cy="163742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fr-FR" sz="1200" b="1" i="1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fr-FR" sz="1600" b="1" i="1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E7   E6   E5   E4   E3     E2     E1   E0</a:t>
              </a:r>
            </a:p>
            <a:p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600" b="1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endParaRPr lang="fr-FR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600" b="1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1600" b="1" i="1">
                  <a:latin typeface="Times New Roman" pitchFamily="18" charset="0"/>
                  <a:cs typeface="Times New Roman" pitchFamily="18" charset="0"/>
                </a:rPr>
                <a:t>                   </a:t>
              </a:r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Mux 8 </a:t>
              </a:r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</a:t>
              </a:r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endParaRPr lang="fr-FR" sz="1600" b="1" i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fr-FR" sz="16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600" b="1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fr-FR" sz="1600" b="1" i="1">
                  <a:latin typeface="Times New Roman" pitchFamily="18" charset="0"/>
                  <a:cs typeface="Times New Roman" pitchFamily="18" charset="0"/>
                </a:rPr>
                <a:t>                             </a:t>
              </a:r>
              <a:r>
                <a:rPr lang="fr-FR" sz="16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  <a:p>
              <a:r>
                <a:rPr lang="fr-FR" sz="1200" b="1" i="1">
                  <a:latin typeface="Times New Roman" pitchFamily="18" charset="0"/>
                  <a:cs typeface="Times New Roman" pitchFamily="18" charset="0"/>
                </a:rPr>
                <a:t>              </a:t>
              </a:r>
            </a:p>
            <a:p>
              <a:r>
                <a:rPr lang="fr-FR" sz="1200" b="1" i="1"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                </a:t>
              </a:r>
              <a:endParaRPr lang="fr-FR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29" name="Line 7"/>
            <p:cNvSpPr>
              <a:spLocks noChangeShapeType="1"/>
            </p:cNvSpPr>
            <p:nvPr/>
          </p:nvSpPr>
          <p:spPr bwMode="auto">
            <a:xfrm>
              <a:off x="5499882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0" name="Line 8"/>
            <p:cNvSpPr>
              <a:spLocks noChangeShapeType="1"/>
            </p:cNvSpPr>
            <p:nvPr/>
          </p:nvSpPr>
          <p:spPr bwMode="auto">
            <a:xfrm>
              <a:off x="5033649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1" name="Line 9"/>
            <p:cNvSpPr>
              <a:spLocks noChangeShapeType="1"/>
            </p:cNvSpPr>
            <p:nvPr/>
          </p:nvSpPr>
          <p:spPr bwMode="auto">
            <a:xfrm>
              <a:off x="6413257" y="3960060"/>
              <a:ext cx="812" cy="95570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2" name="Line 10"/>
            <p:cNvSpPr>
              <a:spLocks noChangeShapeType="1"/>
            </p:cNvSpPr>
            <p:nvPr/>
          </p:nvSpPr>
          <p:spPr bwMode="auto">
            <a:xfrm>
              <a:off x="6214262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3" name="Line 11"/>
            <p:cNvSpPr>
              <a:spLocks noChangeShapeType="1"/>
            </p:cNvSpPr>
            <p:nvPr/>
          </p:nvSpPr>
          <p:spPr bwMode="auto">
            <a:xfrm>
              <a:off x="7071518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4" name="Line 12"/>
            <p:cNvSpPr>
              <a:spLocks noChangeShapeType="1"/>
            </p:cNvSpPr>
            <p:nvPr/>
          </p:nvSpPr>
          <p:spPr bwMode="auto">
            <a:xfrm>
              <a:off x="4067175" y="3713830"/>
              <a:ext cx="447298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5" name="Line 13"/>
            <p:cNvSpPr>
              <a:spLocks noChangeShapeType="1"/>
            </p:cNvSpPr>
            <p:nvPr/>
          </p:nvSpPr>
          <p:spPr bwMode="auto">
            <a:xfrm>
              <a:off x="4067175" y="2745947"/>
              <a:ext cx="447298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6" name="Line 14"/>
            <p:cNvSpPr>
              <a:spLocks noChangeShapeType="1"/>
            </p:cNvSpPr>
            <p:nvPr/>
          </p:nvSpPr>
          <p:spPr bwMode="auto">
            <a:xfrm>
              <a:off x="6642890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7" name="Line 15"/>
            <p:cNvSpPr>
              <a:spLocks noChangeShapeType="1"/>
            </p:cNvSpPr>
            <p:nvPr/>
          </p:nvSpPr>
          <p:spPr bwMode="auto">
            <a:xfrm>
              <a:off x="5857072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8" name="Line 16"/>
            <p:cNvSpPr>
              <a:spLocks noChangeShapeType="1"/>
            </p:cNvSpPr>
            <p:nvPr/>
          </p:nvSpPr>
          <p:spPr bwMode="auto">
            <a:xfrm>
              <a:off x="7571584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39" name="Line 17"/>
            <p:cNvSpPr>
              <a:spLocks noChangeShapeType="1"/>
            </p:cNvSpPr>
            <p:nvPr/>
          </p:nvSpPr>
          <p:spPr bwMode="auto">
            <a:xfrm>
              <a:off x="7928774" y="1916113"/>
              <a:ext cx="812" cy="409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440" name="Line 12"/>
            <p:cNvSpPr>
              <a:spLocks noChangeShapeType="1"/>
            </p:cNvSpPr>
            <p:nvPr/>
          </p:nvSpPr>
          <p:spPr bwMode="auto">
            <a:xfrm>
              <a:off x="4071934" y="3227749"/>
              <a:ext cx="447298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C4EB1-AF47-478A-9539-9F33D8E770EE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14313"/>
            <a:ext cx="8358187" cy="714375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fr-FR" sz="2400" b="1" smtClean="0">
                <a:solidFill>
                  <a:srgbClr val="FF0000"/>
                </a:solidFill>
              </a:rPr>
              <a:t>Exemple : Réalisation d’un additionneur complet avec des multiplexeurs 8</a:t>
            </a:r>
            <a:r>
              <a:rPr lang="fr-FR" sz="2400" b="1" smtClean="0">
                <a:solidFill>
                  <a:srgbClr val="FF0000"/>
                </a:solidFill>
                <a:sym typeface="Wingdings" pitchFamily="2" charset="2"/>
              </a:rPr>
              <a:t>1</a:t>
            </a:r>
            <a:endParaRPr lang="fr-FR" sz="2400" b="1" smtClean="0">
              <a:solidFill>
                <a:srgbClr val="FF0000"/>
              </a:solidFill>
            </a:endParaRPr>
          </a:p>
        </p:txBody>
      </p:sp>
      <p:graphicFrame>
        <p:nvGraphicFramePr>
          <p:cNvPr id="354631" name="Group 327"/>
          <p:cNvGraphicFramePr>
            <a:graphicFrameLocks noGrp="1"/>
          </p:cNvGraphicFramePr>
          <p:nvPr>
            <p:ph sz="half" idx="1"/>
          </p:nvPr>
        </p:nvGraphicFramePr>
        <p:xfrm>
          <a:off x="857250" y="2428875"/>
          <a:ext cx="2857495" cy="3786213"/>
        </p:xfrm>
        <a:graphic>
          <a:graphicData uri="http://schemas.openxmlformats.org/drawingml/2006/table">
            <a:tbl>
              <a:tblPr/>
              <a:tblGrid>
                <a:gridCol w="649357"/>
                <a:gridCol w="642896"/>
                <a:gridCol w="652588"/>
                <a:gridCol w="369908"/>
                <a:gridCol w="542746"/>
              </a:tblGrid>
              <a:tr h="43723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2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22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62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4630" name="Group 326"/>
          <p:cNvGraphicFramePr>
            <a:graphicFrameLocks noGrp="1"/>
          </p:cNvGraphicFramePr>
          <p:nvPr>
            <p:ph sz="quarter" idx="2"/>
          </p:nvPr>
        </p:nvGraphicFramePr>
        <p:xfrm>
          <a:off x="5643563" y="2428875"/>
          <a:ext cx="2638447" cy="3792557"/>
        </p:xfrm>
        <a:graphic>
          <a:graphicData uri="http://schemas.openxmlformats.org/drawingml/2006/table">
            <a:tbl>
              <a:tblPr/>
              <a:tblGrid>
                <a:gridCol w="598615"/>
                <a:gridCol w="594359"/>
                <a:gridCol w="602871"/>
                <a:gridCol w="340445"/>
                <a:gridCol w="502157"/>
              </a:tblGrid>
              <a:tr h="4499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8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2112" name="Text Box 159"/>
          <p:cNvSpPr txBox="1">
            <a:spLocks noChangeArrowheads="1"/>
          </p:cNvSpPr>
          <p:nvPr/>
        </p:nvSpPr>
        <p:spPr bwMode="auto">
          <a:xfrm>
            <a:off x="204788" y="1196975"/>
            <a:ext cx="8535987" cy="1154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fr-FR" sz="2300" b="1">
                <a:latin typeface="Times New Roman" pitchFamily="18" charset="0"/>
                <a:cs typeface="Times New Roman" pitchFamily="18" charset="0"/>
              </a:rPr>
              <a:t>Nous avons besoin d’utiliser </a:t>
            </a:r>
            <a:r>
              <a:rPr lang="fr-FR" sz="23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deux multiplexeurs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:Le premier pour réaliser la fonction de </a:t>
            </a:r>
            <a:r>
              <a:rPr lang="fr-FR" sz="23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la somme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 et l’autres pour donner </a:t>
            </a:r>
            <a:r>
              <a:rPr lang="fr-FR" sz="23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la retenue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412853-8072-4EE5-B47D-213F206597A7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16389" name="Rectangle 36"/>
          <p:cNvSpPr>
            <a:spLocks noGrp="1" noChangeArrowheads="1"/>
          </p:cNvSpPr>
          <p:nvPr>
            <p:ph type="title"/>
          </p:nvPr>
        </p:nvSpPr>
        <p:spPr>
          <a:xfrm>
            <a:off x="342900" y="1081088"/>
            <a:ext cx="8229600" cy="561975"/>
          </a:xfrm>
        </p:spPr>
        <p:txBody>
          <a:bodyPr/>
          <a:lstStyle/>
          <a:p>
            <a:pPr algn="l" eaLnBrk="1" hangingPunct="1"/>
            <a:r>
              <a:rPr lang="fr-FR" sz="2300" b="1" smtClean="0"/>
              <a:t>Réalisation de la fonction de la somme:</a:t>
            </a:r>
          </a:p>
        </p:txBody>
      </p:sp>
      <p:graphicFrame>
        <p:nvGraphicFramePr>
          <p:cNvPr id="16386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00063" y="2994025"/>
          <a:ext cx="807243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Équation" r:id="rId3" imgW="4038480" imgH="507960" progId="Equation.3">
                  <p:embed/>
                </p:oleObj>
              </mc:Choice>
              <mc:Fallback>
                <p:oleObj name="Équation" r:id="rId3" imgW="403848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994025"/>
                        <a:ext cx="8072437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514350" y="1744663"/>
          <a:ext cx="824230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Équation" r:id="rId5" imgW="5448240" imgH="507960" progId="Equation.3">
                  <p:embed/>
                </p:oleObj>
              </mc:Choice>
              <mc:Fallback>
                <p:oleObj name="Équation" r:id="rId5" imgW="5448240" imgH="507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1744663"/>
                        <a:ext cx="8242300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Text Box 54"/>
          <p:cNvSpPr txBox="1">
            <a:spLocks noChangeArrowheads="1"/>
          </p:cNvSpPr>
          <p:nvPr/>
        </p:nvSpPr>
        <p:spPr bwMode="auto">
          <a:xfrm>
            <a:off x="512763" y="4149725"/>
            <a:ext cx="7488237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 b="1">
                <a:latin typeface="Times New Roman" pitchFamily="18" charset="0"/>
                <a:cs typeface="Times New Roman" pitchFamily="18" charset="0"/>
              </a:rPr>
              <a:t>On pose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:</a:t>
            </a:r>
            <a:endParaRPr lang="en-US" sz="23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=A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=R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i-1</a:t>
            </a: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E0=0, E1=1, E2=1, E3=0, E4=1, E5=0, E6=0, E7=1</a:t>
            </a:r>
          </a:p>
          <a:p>
            <a:pPr>
              <a:spcBef>
                <a:spcPct val="50000"/>
              </a:spcBef>
            </a:pPr>
            <a:endParaRPr lang="fr-FR" sz="2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57188" y="142875"/>
            <a:ext cx="8358187" cy="714375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2400" b="1" kern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Exemple : Réalisation d’un additionneur complet avec des multiplexeurs 8</a:t>
            </a:r>
            <a:r>
              <a:rPr lang="fr-FR" sz="2400" b="1" kern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  <a:sym typeface="Wingdings" pitchFamily="2" charset="2"/>
              </a:rPr>
              <a:t>1</a:t>
            </a:r>
            <a:endParaRPr lang="fr-FR" sz="2400" b="1" kern="0" dirty="0">
              <a:solidFill>
                <a:srgbClr val="FF0000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1826D-F19A-4E6D-88BC-412EC3643949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50" y="1009650"/>
            <a:ext cx="8229600" cy="490538"/>
          </a:xfrm>
        </p:spPr>
        <p:txBody>
          <a:bodyPr/>
          <a:lstStyle/>
          <a:p>
            <a:pPr algn="l" eaLnBrk="1" hangingPunct="1"/>
            <a:r>
              <a:rPr lang="fr-FR" sz="2300" b="1" smtClean="0"/>
              <a:t>Réalisation de la fonction de la retenue: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663575" y="1643063"/>
          <a:ext cx="80327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Équation" r:id="rId3" imgW="3733560" imgH="507960" progId="Equation.3">
                  <p:embed/>
                </p:oleObj>
              </mc:Choice>
              <mc:Fallback>
                <p:oleObj name="Équation" r:id="rId3" imgW="373356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1643063"/>
                        <a:ext cx="80327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930275" y="3141663"/>
          <a:ext cx="7418388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Équation" r:id="rId5" imgW="4051080" imgH="507960" progId="Equation.3">
                  <p:embed/>
                </p:oleObj>
              </mc:Choice>
              <mc:Fallback>
                <p:oleObj name="Équation" r:id="rId5" imgW="405108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141663"/>
                        <a:ext cx="7418388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428625" y="4221163"/>
            <a:ext cx="7488238" cy="239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 b="1">
                <a:latin typeface="Times New Roman" pitchFamily="18" charset="0"/>
                <a:cs typeface="Times New Roman" pitchFamily="18" charset="0"/>
              </a:rPr>
              <a:t>On pose </a:t>
            </a:r>
            <a:r>
              <a:rPr lang="fr-FR" sz="2300" b="1">
                <a:latin typeface="Times New Roman" pitchFamily="18" charset="0"/>
                <a:cs typeface="Times New Roman" pitchFamily="18" charset="0"/>
              </a:rPr>
              <a:t>:</a:t>
            </a:r>
            <a:endParaRPr lang="en-US" sz="23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=A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=R</a:t>
            </a:r>
            <a:r>
              <a:rPr lang="en-US" sz="2300" b="1" i="1" baseline="-25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i-1</a:t>
            </a:r>
          </a:p>
          <a:p>
            <a:r>
              <a:rPr lang="en-US" sz="23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E0=0, E1=0, E2=0, E3=1, E4=0, E5=1, E6=1, E7=1</a:t>
            </a:r>
          </a:p>
          <a:p>
            <a:pPr>
              <a:spcBef>
                <a:spcPct val="50000"/>
              </a:spcBef>
            </a:pPr>
            <a:endParaRPr lang="fr-FR" sz="2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57188" y="142875"/>
            <a:ext cx="8358187" cy="714375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2400" b="1" kern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Exemple : Réalisation d’un additionneur complet avec des multiplexeurs 8</a:t>
            </a:r>
            <a:r>
              <a:rPr lang="fr-FR" sz="2400" b="1" kern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  <a:sym typeface="Wingdings" pitchFamily="2" charset="2"/>
              </a:rPr>
              <a:t>1</a:t>
            </a:r>
            <a:endParaRPr lang="fr-FR" sz="2400" b="1" kern="0" dirty="0">
              <a:solidFill>
                <a:srgbClr val="FF0000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3804</TotalTime>
  <Words>728</Words>
  <Application>Microsoft Office PowerPoint</Application>
  <PresentationFormat>Affichage à l'écran (4:3)</PresentationFormat>
  <Paragraphs>299</Paragraphs>
  <Slides>17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Modèle par défaut</vt:lpstr>
      <vt:lpstr>Equation</vt:lpstr>
      <vt:lpstr>Équation</vt:lpstr>
      <vt:lpstr>Présentation PowerPoint</vt:lpstr>
      <vt:lpstr>Les circuits combinatoires: les aiguilleurs</vt:lpstr>
      <vt:lpstr>1. Le Multiplexeur</vt:lpstr>
      <vt:lpstr>1.1 Multiplexeur 2 1</vt:lpstr>
      <vt:lpstr>1.2 Multiplexeur 4 1</vt:lpstr>
      <vt:lpstr>1.3 Multiplexeur 81</vt:lpstr>
      <vt:lpstr>Exemple : Réalisation d’un additionneur complet avec des multiplexeurs 81</vt:lpstr>
      <vt:lpstr>Réalisation de la fonction de la somme:</vt:lpstr>
      <vt:lpstr>Réalisation de la fonction de la retenue:</vt:lpstr>
      <vt:lpstr>Présentation PowerPoint</vt:lpstr>
      <vt:lpstr>2. Démultiplexeurs</vt:lpstr>
      <vt:lpstr>2.1 Démultiplexeur  14</vt:lpstr>
      <vt:lpstr>3. Applications des multiplexeurs</vt:lpstr>
      <vt:lpstr>4. Exemple de circuit intégré de MUX</vt:lpstr>
      <vt:lpstr>4. Exemple de circuit intégré de MUX</vt:lpstr>
      <vt:lpstr>4. Exemple de circuit intégré de MUX</vt:lpstr>
      <vt:lpstr>Présentation PowerPoint</vt:lpstr>
    </vt:vector>
  </TitlesOfParts>
  <Company>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Algèbre de Boole</dc:title>
  <dc:creator>h</dc:creator>
  <cp:lastModifiedBy>2022</cp:lastModifiedBy>
  <cp:revision>241</cp:revision>
  <dcterms:created xsi:type="dcterms:W3CDTF">2007-10-28T19:09:09Z</dcterms:created>
  <dcterms:modified xsi:type="dcterms:W3CDTF">2022-05-15T22:33:55Z</dcterms:modified>
</cp:coreProperties>
</file>