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1"/>
  </p:notesMasterIdLst>
  <p:handoutMasterIdLst>
    <p:handoutMasterId r:id="rId32"/>
  </p:handoutMasterIdLst>
  <p:sldIdLst>
    <p:sldId id="325" r:id="rId2"/>
    <p:sldId id="320" r:id="rId3"/>
    <p:sldId id="261" r:id="rId4"/>
    <p:sldId id="273" r:id="rId5"/>
    <p:sldId id="262" r:id="rId6"/>
    <p:sldId id="263" r:id="rId7"/>
    <p:sldId id="271" r:id="rId8"/>
    <p:sldId id="310" r:id="rId9"/>
    <p:sldId id="264" r:id="rId10"/>
    <p:sldId id="272" r:id="rId11"/>
    <p:sldId id="313" r:id="rId12"/>
    <p:sldId id="266" r:id="rId13"/>
    <p:sldId id="314" r:id="rId14"/>
    <p:sldId id="274" r:id="rId15"/>
    <p:sldId id="275" r:id="rId16"/>
    <p:sldId id="276" r:id="rId17"/>
    <p:sldId id="315" r:id="rId18"/>
    <p:sldId id="278" r:id="rId19"/>
    <p:sldId id="277" r:id="rId20"/>
    <p:sldId id="279" r:id="rId21"/>
    <p:sldId id="294" r:id="rId22"/>
    <p:sldId id="308" r:id="rId23"/>
    <p:sldId id="292" r:id="rId24"/>
    <p:sldId id="280" r:id="rId25"/>
    <p:sldId id="309" r:id="rId26"/>
    <p:sldId id="281" r:id="rId27"/>
    <p:sldId id="326" r:id="rId28"/>
    <p:sldId id="327" r:id="rId29"/>
    <p:sldId id="324" r:id="rId30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3300"/>
    <a:srgbClr val="0033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42" autoAdjust="0"/>
    <p:restoredTop sz="94660"/>
  </p:normalViewPr>
  <p:slideViewPr>
    <p:cSldViewPr>
      <p:cViewPr varScale="1">
        <p:scale>
          <a:sx n="74" d="100"/>
          <a:sy n="74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9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FA3BFE9-9F09-43CD-A9B6-73696F29DF71}" type="slidenum">
              <a:rPr lang="en-US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0134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E8BF5A1E-8814-424F-B287-3B92730D648D}" type="slidenum">
              <a:rPr lang="en-US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4063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39813" y="793750"/>
            <a:ext cx="5019675" cy="3765550"/>
          </a:xfrm>
          <a:ln/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18F45B-7379-444B-BC56-11F861A829BE}" type="slidenum">
              <a:rPr lang="fr-FR" smtClean="0"/>
              <a:pPr/>
              <a:t>1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885151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52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5530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A869CF-838A-4011-86F3-D1DC10F0B6E2}" type="slidenum">
              <a:rPr lang="fr-FR" smtClean="0"/>
              <a:pPr/>
              <a:t>29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20328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88400-8D1D-4A7E-B7E6-4002C7ED357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8F904-50E9-4687-AD7A-5991DA9BCC9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0C86D-F113-4090-A4F8-9DC2F2B3053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6A812-FBD5-490F-8574-653CE846113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AAA2B-DD2F-408F-BFAE-4AF4F2CB46D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411EF-55B2-45CC-BBF6-451D3C0F76E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88B59-C642-4EED-8E55-0D002CBD22A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A0C91-B91A-497D-8168-A28EA6E3BF6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6C820-9498-44E4-ADBD-814FA00095D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E27C1-B7FD-4958-BE67-311EAAA37D4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C1429-939A-4C15-A37E-BA9F1A87C7C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9201B-E951-4E5A-9DCA-04007464474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68DCA-CFC0-407C-98FC-87B8198BE99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E2503-0064-45F2-8175-EDA6041C165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843C-7FE6-4295-8597-0D3ADA8F755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4C386-91E9-4E4F-9131-BA881499BA1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63A79-49E3-4772-B8DB-8EBD86331AA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05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5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5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C3CE89D-8B73-4173-83F7-1306DEF897F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0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1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642910" y="426178"/>
            <a:ext cx="799468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9999FF">
                <a:alpha val="31765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Université </a:t>
            </a:r>
            <a:r>
              <a:rPr lang="fr-F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Ahmed </a:t>
            </a:r>
            <a:r>
              <a:rPr lang="fr-FR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Zabana</a:t>
            </a:r>
            <a:r>
              <a:rPr lang="fr-F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de Relizane</a:t>
            </a:r>
          </a:p>
          <a:p>
            <a:pPr algn="ctr">
              <a:defRPr/>
            </a:pPr>
            <a:r>
              <a:rPr lang="fr-FR" sz="2800" b="1" cap="small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Faculté des </a:t>
            </a:r>
            <a:r>
              <a:rPr lang="fr-FR" sz="2800" b="1" cap="small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Sciences et Technologies</a:t>
            </a:r>
          </a:p>
          <a:p>
            <a:pPr algn="ctr">
              <a:defRPr/>
            </a:pPr>
            <a:r>
              <a:rPr lang="fr-F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Département de génie électrique</a:t>
            </a:r>
            <a:endParaRPr lang="fr-F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1428750" y="2073275"/>
            <a:ext cx="6643688" cy="42703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5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Logique Combinatoire et Séquentielle</a:t>
            </a:r>
            <a:endParaRPr lang="fr-FR" sz="25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7224" y="2928934"/>
            <a:ext cx="7500990" cy="2031325"/>
          </a:xfrm>
          <a:prstGeom prst="rect">
            <a:avLst/>
          </a:prstGeom>
          <a:solidFill>
            <a:srgbClr val="CCECFF"/>
          </a:solidFill>
          <a:ln w="38100"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Chapitre </a:t>
            </a:r>
            <a:r>
              <a:rPr lang="fr-FR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Circuits </a:t>
            </a:r>
            <a:r>
              <a:rPr lang="fr-F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combinatoires de comparaison </a:t>
            </a: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02  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Semaines)</a:t>
            </a:r>
          </a:p>
        </p:txBody>
      </p:sp>
      <p:sp>
        <p:nvSpPr>
          <p:cNvPr id="2458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CFF29-2149-4986-B710-57E6A7BD543C}" type="slidenum">
              <a:rPr lang="fr-BE" smtClean="0"/>
              <a:pPr/>
              <a:t>1</a:t>
            </a:fld>
            <a:endParaRPr lang="fr-BE" smtClean="0"/>
          </a:p>
        </p:txBody>
      </p:sp>
      <p:sp>
        <p:nvSpPr>
          <p:cNvPr id="8" name="Rectangle 7"/>
          <p:cNvSpPr/>
          <p:nvPr/>
        </p:nvSpPr>
        <p:spPr>
          <a:xfrm>
            <a:off x="3491880" y="5949280"/>
            <a:ext cx="1572866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cmpd="dbl"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smtClean="0">
                <a:latin typeface="Comic Sans MS" pitchFamily="66" charset="0"/>
                <a:cs typeface="Times New Roman" pitchFamily="18" charset="0"/>
              </a:rPr>
              <a:t>2021/2022</a:t>
            </a:r>
            <a:endParaRPr lang="fr-FR" sz="2000" b="1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 bwMode="auto">
          <a:xfrm>
            <a:off x="1600542" y="5229200"/>
            <a:ext cx="5873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fr-FR" sz="2500" b="1" i="1" dirty="0" err="1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Mem</a:t>
            </a:r>
            <a:r>
              <a:rPr lang="fr-FR" sz="2500" b="1" i="1" dirty="0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fr-FR" sz="2500" b="1" i="1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Benaouda</a:t>
            </a:r>
            <a:r>
              <a:rPr lang="fr-FR" sz="2500" b="1" i="1" dirty="0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fr-FR" sz="2500" b="1" i="1" dirty="0" err="1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imen</a:t>
            </a:r>
            <a:r>
              <a:rPr lang="fr-FR" sz="2500" b="1" i="1" dirty="0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 </a:t>
            </a:r>
            <a:endParaRPr lang="fr-FR" sz="2500" b="1" i="1" dirty="0">
              <a:solidFill>
                <a:schemeClr val="tx2"/>
              </a:solidFill>
              <a:latin typeface="Comic Sans MS" pitchFamily="66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FEA27F-4E21-4E15-903D-C4B4FBCCF0A9}" type="slidenum">
              <a:rPr lang="fr-FR" smtClean="0"/>
              <a:pPr/>
              <a:t>10</a:t>
            </a:fld>
            <a:endParaRPr lang="fr-FR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>
          <a:xfrm>
            <a:off x="428625" y="152400"/>
            <a:ext cx="8229600" cy="633413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2.2 Schéma d’un additionneur complet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5122" name="Object 32"/>
          <p:cNvGraphicFramePr>
            <a:graphicFrameLocks noGrp="1" noChangeAspect="1"/>
          </p:cNvGraphicFramePr>
          <p:nvPr>
            <p:ph sz="half" idx="1"/>
          </p:nvPr>
        </p:nvGraphicFramePr>
        <p:xfrm>
          <a:off x="179388" y="2276475"/>
          <a:ext cx="8137525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Visio" r:id="rId3" imgW="6925056" imgH="3094482" progId="Visio.Drawing.11">
                  <p:embed/>
                </p:oleObj>
              </mc:Choice>
              <mc:Fallback>
                <p:oleObj name="Visio" r:id="rId3" imgW="6925056" imgH="3094482" progId="Visio.Drawing.11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276475"/>
                        <a:ext cx="8137525" cy="403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4"/>
          <p:cNvGraphicFramePr>
            <a:graphicFrameLocks noGrp="1" noChangeAspect="1"/>
          </p:cNvGraphicFramePr>
          <p:nvPr>
            <p:ph sz="half" idx="2"/>
          </p:nvPr>
        </p:nvGraphicFramePr>
        <p:xfrm>
          <a:off x="684213" y="989013"/>
          <a:ext cx="4032250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Équation" r:id="rId5" imgW="1562040" imgH="457200" progId="Equation.3">
                  <p:embed/>
                </p:oleObj>
              </mc:Choice>
              <mc:Fallback>
                <p:oleObj name="Équation" r:id="rId5" imgW="1562040" imgH="4572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989013"/>
                        <a:ext cx="4032250" cy="1179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B5E0F7-25F7-437C-A470-6BC8817ECD17}" type="slidenum">
              <a:rPr lang="fr-FR" smtClean="0"/>
              <a:pPr/>
              <a:t>11</a:t>
            </a:fld>
            <a:endParaRPr lang="fr-FR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633413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2.3 Additionneur sur 4  bits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000125"/>
            <a:ext cx="8280400" cy="50720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fr-FR" sz="2300" b="1" smtClean="0"/>
              <a:t>Un additionneur sur 4 bits est un circuit qui permet de faire l’addition de deux nombres  A et B de 4 bits chacun:</a:t>
            </a:r>
          </a:p>
          <a:p>
            <a:pPr lvl="1" algn="just" eaLnBrk="1" hangingPunct="1"/>
            <a:r>
              <a:rPr lang="fr-FR" sz="2300" b="1" smtClean="0"/>
              <a:t>A(A</a:t>
            </a:r>
            <a:r>
              <a:rPr lang="fr-FR" sz="2300" b="1" baseline="-25000" smtClean="0"/>
              <a:t>3</a:t>
            </a:r>
            <a:r>
              <a:rPr lang="fr-FR" sz="2300" b="1" smtClean="0"/>
              <a:t>A</a:t>
            </a:r>
            <a:r>
              <a:rPr lang="fr-FR" sz="2300" b="1" baseline="-25000" smtClean="0"/>
              <a:t>2</a:t>
            </a:r>
            <a:r>
              <a:rPr lang="fr-FR" sz="2300" b="1" smtClean="0"/>
              <a:t>A</a:t>
            </a:r>
            <a:r>
              <a:rPr lang="fr-FR" sz="2300" b="1" baseline="-25000" smtClean="0"/>
              <a:t>1</a:t>
            </a:r>
            <a:r>
              <a:rPr lang="fr-FR" sz="2300" b="1" smtClean="0"/>
              <a:t>A</a:t>
            </a:r>
            <a:r>
              <a:rPr lang="fr-FR" sz="2300" b="1" baseline="-25000" smtClean="0"/>
              <a:t>0</a:t>
            </a:r>
            <a:r>
              <a:rPr lang="fr-FR" sz="2300" b="1" smtClean="0"/>
              <a:t>)</a:t>
            </a:r>
          </a:p>
          <a:p>
            <a:pPr lvl="1" algn="just" eaLnBrk="1" hangingPunct="1"/>
            <a:r>
              <a:rPr lang="fr-FR" sz="2300" b="1" smtClean="0"/>
              <a:t>B(B</a:t>
            </a:r>
            <a:r>
              <a:rPr lang="fr-FR" sz="2300" b="1" baseline="-25000" smtClean="0"/>
              <a:t>3</a:t>
            </a:r>
            <a:r>
              <a:rPr lang="fr-FR" sz="2300" b="1" smtClean="0"/>
              <a:t>B</a:t>
            </a:r>
            <a:r>
              <a:rPr lang="fr-FR" sz="2300" b="1" baseline="-25000" smtClean="0"/>
              <a:t>2</a:t>
            </a:r>
            <a:r>
              <a:rPr lang="fr-FR" sz="2300" b="1" smtClean="0"/>
              <a:t>B</a:t>
            </a:r>
            <a:r>
              <a:rPr lang="fr-FR" sz="2300" b="1" baseline="-25000" smtClean="0"/>
              <a:t>1</a:t>
            </a:r>
            <a:r>
              <a:rPr lang="fr-FR" sz="2300" b="1" smtClean="0"/>
              <a:t>B</a:t>
            </a:r>
            <a:r>
              <a:rPr lang="fr-FR" sz="2300" b="1" baseline="-25000" smtClean="0"/>
              <a:t>0</a:t>
            </a:r>
            <a:r>
              <a:rPr lang="fr-FR" sz="2300" b="1" smtClean="0"/>
              <a:t>)</a:t>
            </a:r>
          </a:p>
          <a:p>
            <a:pPr lvl="1" algn="just" eaLnBrk="1" hangingPunct="1">
              <a:buFontTx/>
              <a:buNone/>
            </a:pPr>
            <a:r>
              <a:rPr lang="fr-FR" sz="2300" b="1" smtClean="0"/>
              <a:t>En plus il tient en compte de la retenu entrante. 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fr-FR" sz="2300" b="1" smtClean="0"/>
              <a:t>En sortie on va avoir le résultat sur 4 bits ainsi que la retenu  (5 bits en sortie )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fr-FR" sz="2300" b="1" smtClean="0"/>
              <a:t>Donc au total le circuit possède 9 entrées et 5 sorties.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fr-FR" sz="2300" b="1" smtClean="0"/>
              <a:t>Avec 9 entrées on a  </a:t>
            </a:r>
            <a:r>
              <a:rPr lang="fr-FR" sz="2300" b="1" smtClean="0">
                <a:solidFill>
                  <a:srgbClr val="FF0000"/>
                </a:solidFill>
              </a:rPr>
              <a:t>2</a:t>
            </a:r>
            <a:r>
              <a:rPr lang="fr-FR" sz="2300" b="1" baseline="30000" smtClean="0">
                <a:solidFill>
                  <a:srgbClr val="FF0000"/>
                </a:solidFill>
              </a:rPr>
              <a:t>9</a:t>
            </a:r>
            <a:r>
              <a:rPr lang="fr-FR" sz="2300" b="1" smtClean="0">
                <a:solidFill>
                  <a:srgbClr val="FF0000"/>
                </a:solidFill>
              </a:rPr>
              <a:t>=512 combinaisons !!!!!!</a:t>
            </a:r>
            <a:r>
              <a:rPr lang="fr-FR" sz="2300" b="1" smtClean="0"/>
              <a:t> Comment faire pour représenter la  table de vérité </a:t>
            </a:r>
            <a:r>
              <a:rPr lang="fr-FR" sz="2300" b="1" smtClean="0">
                <a:solidFill>
                  <a:srgbClr val="FF0000"/>
                </a:solidFill>
              </a:rPr>
              <a:t>?????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fr-FR" sz="2300" b="1" smtClean="0"/>
              <a:t>Il faut trouver une solution plus facile et plus efficace pour concevoir ce circuit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B3B6C8-535C-47C5-AA50-A8825FDE9CED}" type="slidenum">
              <a:rPr lang="fr-FR" smtClean="0"/>
              <a:pPr/>
              <a:t>12</a:t>
            </a:fld>
            <a:endParaRPr lang="fr-FR" smtClean="0"/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title"/>
          </p:nvPr>
        </p:nvSpPr>
        <p:spPr>
          <a:xfrm>
            <a:off x="250825" y="771525"/>
            <a:ext cx="8353425" cy="1800225"/>
          </a:xfrm>
        </p:spPr>
        <p:txBody>
          <a:bodyPr/>
          <a:lstStyle/>
          <a:p>
            <a:pPr marL="182563" indent="-182563" algn="just" eaLnBrk="1" hangingPunct="1">
              <a:buFont typeface="Wingdings" pitchFamily="2" charset="2"/>
              <a:buChar char="§"/>
            </a:pPr>
            <a:r>
              <a:rPr lang="fr-FR" sz="2300" b="1" smtClean="0"/>
              <a:t>Lorsque on fait l’addition en binaire , on additionne </a:t>
            </a:r>
            <a:r>
              <a:rPr lang="fr-FR" sz="2300" b="1" smtClean="0">
                <a:solidFill>
                  <a:srgbClr val="FF3300"/>
                </a:solidFill>
              </a:rPr>
              <a:t>bit par bit</a:t>
            </a:r>
            <a:r>
              <a:rPr lang="fr-FR" sz="2300" b="1" smtClean="0"/>
              <a:t> en commençant à partir du poids fiable et à chaque fois on </a:t>
            </a:r>
            <a:r>
              <a:rPr lang="fr-FR" sz="2300" b="1" smtClean="0">
                <a:solidFill>
                  <a:srgbClr val="FF3300"/>
                </a:solidFill>
              </a:rPr>
              <a:t>propage</a:t>
            </a:r>
            <a:r>
              <a:rPr lang="fr-FR" sz="2300" b="1" smtClean="0"/>
              <a:t> la retenue sortante au bit du rang supérieur.</a:t>
            </a:r>
            <a:br>
              <a:rPr lang="fr-FR" sz="2300" b="1" smtClean="0"/>
            </a:br>
            <a:r>
              <a:rPr lang="fr-FR" sz="2300" b="1" smtClean="0"/>
              <a:t>L’addition sur un bit peut se faire par un additionneur complet sur 1 bits. </a:t>
            </a:r>
          </a:p>
        </p:txBody>
      </p:sp>
      <p:graphicFrame>
        <p:nvGraphicFramePr>
          <p:cNvPr id="295991" name="Group 55"/>
          <p:cNvGraphicFramePr>
            <a:graphicFrameLocks noGrp="1"/>
          </p:cNvGraphicFramePr>
          <p:nvPr>
            <p:ph idx="1"/>
          </p:nvPr>
        </p:nvGraphicFramePr>
        <p:xfrm>
          <a:off x="2098675" y="2505075"/>
          <a:ext cx="4687887" cy="3119120"/>
        </p:xfrm>
        <a:graphic>
          <a:graphicData uri="http://schemas.openxmlformats.org/drawingml/2006/table">
            <a:tbl>
              <a:tblPr/>
              <a:tblGrid>
                <a:gridCol w="915987"/>
                <a:gridCol w="914400"/>
                <a:gridCol w="914400"/>
                <a:gridCol w="917575"/>
                <a:gridCol w="1025525"/>
              </a:tblGrid>
              <a:tr h="406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+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8" name="Line 40"/>
          <p:cNvSpPr>
            <a:spLocks noChangeShapeType="1"/>
          </p:cNvSpPr>
          <p:nvPr/>
        </p:nvSpPr>
        <p:spPr bwMode="auto">
          <a:xfrm>
            <a:off x="2357438" y="4357688"/>
            <a:ext cx="4103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32799" name="Groupe 16"/>
          <p:cNvGrpSpPr>
            <a:grpSpLocks/>
          </p:cNvGrpSpPr>
          <p:nvPr/>
        </p:nvGrpSpPr>
        <p:grpSpPr bwMode="auto">
          <a:xfrm>
            <a:off x="2471738" y="2289175"/>
            <a:ext cx="4319587" cy="4178300"/>
            <a:chOff x="2472101" y="2289175"/>
            <a:chExt cx="4319587" cy="4178124"/>
          </a:xfrm>
        </p:grpSpPr>
        <p:sp>
          <p:nvSpPr>
            <p:cNvPr id="32802" name="Freeform 42"/>
            <p:cNvSpPr>
              <a:spLocks/>
            </p:cNvSpPr>
            <p:nvPr/>
          </p:nvSpPr>
          <p:spPr bwMode="auto">
            <a:xfrm>
              <a:off x="5194300" y="2289175"/>
              <a:ext cx="649288" cy="3311525"/>
            </a:xfrm>
            <a:custGeom>
              <a:avLst/>
              <a:gdLst>
                <a:gd name="T0" fmla="*/ 2147483647 w 499"/>
                <a:gd name="T1" fmla="*/ 2147483647 h 2419"/>
                <a:gd name="T2" fmla="*/ 2147483647 w 499"/>
                <a:gd name="T3" fmla="*/ 2147483647 h 2419"/>
                <a:gd name="T4" fmla="*/ 2147483647 w 499"/>
                <a:gd name="T5" fmla="*/ 2147483647 h 2419"/>
                <a:gd name="T6" fmla="*/ 0 w 499"/>
                <a:gd name="T7" fmla="*/ 2147483647 h 24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2419"/>
                <a:gd name="T14" fmla="*/ 499 w 499"/>
                <a:gd name="T15" fmla="*/ 2419 h 24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2419">
                  <a:moveTo>
                    <a:pt x="454" y="1844"/>
                  </a:moveTo>
                  <a:cubicBezTo>
                    <a:pt x="476" y="2131"/>
                    <a:pt x="499" y="2419"/>
                    <a:pt x="454" y="2162"/>
                  </a:cubicBezTo>
                  <a:cubicBezTo>
                    <a:pt x="409" y="1905"/>
                    <a:pt x="258" y="604"/>
                    <a:pt x="182" y="302"/>
                  </a:cubicBezTo>
                  <a:cubicBezTo>
                    <a:pt x="106" y="0"/>
                    <a:pt x="53" y="173"/>
                    <a:pt x="0" y="34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fr-F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803" name="Freeform 43"/>
            <p:cNvSpPr>
              <a:spLocks/>
            </p:cNvSpPr>
            <p:nvPr/>
          </p:nvSpPr>
          <p:spPr bwMode="auto">
            <a:xfrm>
              <a:off x="4402138" y="2336800"/>
              <a:ext cx="504825" cy="3263900"/>
            </a:xfrm>
            <a:custGeom>
              <a:avLst/>
              <a:gdLst>
                <a:gd name="T0" fmla="*/ 2147483647 w 499"/>
                <a:gd name="T1" fmla="*/ 2147483647 h 2419"/>
                <a:gd name="T2" fmla="*/ 2147483647 w 499"/>
                <a:gd name="T3" fmla="*/ 2147483647 h 2419"/>
                <a:gd name="T4" fmla="*/ 2147483647 w 499"/>
                <a:gd name="T5" fmla="*/ 2147483647 h 2419"/>
                <a:gd name="T6" fmla="*/ 0 w 499"/>
                <a:gd name="T7" fmla="*/ 2147483647 h 24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2419"/>
                <a:gd name="T14" fmla="*/ 499 w 499"/>
                <a:gd name="T15" fmla="*/ 2419 h 24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2419">
                  <a:moveTo>
                    <a:pt x="454" y="1844"/>
                  </a:moveTo>
                  <a:cubicBezTo>
                    <a:pt x="476" y="2131"/>
                    <a:pt x="499" y="2419"/>
                    <a:pt x="454" y="2162"/>
                  </a:cubicBezTo>
                  <a:cubicBezTo>
                    <a:pt x="409" y="1905"/>
                    <a:pt x="258" y="604"/>
                    <a:pt x="182" y="302"/>
                  </a:cubicBezTo>
                  <a:cubicBezTo>
                    <a:pt x="106" y="0"/>
                    <a:pt x="53" y="173"/>
                    <a:pt x="0" y="34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fr-F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804" name="Freeform 44"/>
            <p:cNvSpPr>
              <a:spLocks/>
            </p:cNvSpPr>
            <p:nvPr/>
          </p:nvSpPr>
          <p:spPr bwMode="auto">
            <a:xfrm>
              <a:off x="3467100" y="2336800"/>
              <a:ext cx="503238" cy="3263900"/>
            </a:xfrm>
            <a:custGeom>
              <a:avLst/>
              <a:gdLst>
                <a:gd name="T0" fmla="*/ 2147483647 w 499"/>
                <a:gd name="T1" fmla="*/ 2147483647 h 2419"/>
                <a:gd name="T2" fmla="*/ 2147483647 w 499"/>
                <a:gd name="T3" fmla="*/ 2147483647 h 2419"/>
                <a:gd name="T4" fmla="*/ 2147483647 w 499"/>
                <a:gd name="T5" fmla="*/ 2147483647 h 2419"/>
                <a:gd name="T6" fmla="*/ 0 w 499"/>
                <a:gd name="T7" fmla="*/ 2147483647 h 24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2419"/>
                <a:gd name="T14" fmla="*/ 499 w 499"/>
                <a:gd name="T15" fmla="*/ 2419 h 24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2419">
                  <a:moveTo>
                    <a:pt x="454" y="1844"/>
                  </a:moveTo>
                  <a:cubicBezTo>
                    <a:pt x="476" y="2131"/>
                    <a:pt x="499" y="2419"/>
                    <a:pt x="454" y="2162"/>
                  </a:cubicBezTo>
                  <a:cubicBezTo>
                    <a:pt x="409" y="1905"/>
                    <a:pt x="258" y="604"/>
                    <a:pt x="182" y="302"/>
                  </a:cubicBezTo>
                  <a:cubicBezTo>
                    <a:pt x="106" y="0"/>
                    <a:pt x="53" y="173"/>
                    <a:pt x="0" y="34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fr-F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805" name="Text Box 47"/>
            <p:cNvSpPr txBox="1">
              <a:spLocks noChangeArrowheads="1"/>
            </p:cNvSpPr>
            <p:nvPr/>
          </p:nvSpPr>
          <p:spPr bwMode="auto">
            <a:xfrm>
              <a:off x="2472101" y="6021023"/>
              <a:ext cx="4319587" cy="4462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200" b="1">
                  <a:latin typeface="Times New Roman" pitchFamily="18" charset="0"/>
                  <a:cs typeface="Times New Roman" pitchFamily="18" charset="0"/>
                </a:rPr>
                <a:t>       R</a:t>
              </a:r>
              <a:r>
                <a:rPr lang="fr-FR" sz="2200" b="1" baseline="-2500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fr-FR" sz="2200" b="1">
                  <a:latin typeface="Times New Roman" pitchFamily="18" charset="0"/>
                  <a:cs typeface="Times New Roman" pitchFamily="18" charset="0"/>
                </a:rPr>
                <a:t>      S</a:t>
              </a:r>
              <a:r>
                <a:rPr lang="fr-FR" sz="2200" b="1" baseline="-2500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fr-FR" sz="2200" b="1">
                  <a:latin typeface="Times New Roman" pitchFamily="18" charset="0"/>
                  <a:cs typeface="Times New Roman" pitchFamily="18" charset="0"/>
                </a:rPr>
                <a:t>        S</a:t>
              </a:r>
              <a:r>
                <a:rPr lang="fr-FR" sz="2200" b="1" baseline="-25000">
                  <a:latin typeface="Times New Roman" pitchFamily="18" charset="0"/>
                  <a:cs typeface="Times New Roman" pitchFamily="18" charset="0"/>
                </a:rPr>
                <a:t>3          </a:t>
              </a:r>
              <a:r>
                <a:rPr lang="fr-FR" sz="2200" b="1">
                  <a:latin typeface="Times New Roman" pitchFamily="18" charset="0"/>
                  <a:cs typeface="Times New Roman" pitchFamily="18" charset="0"/>
                </a:rPr>
                <a:t>  S</a:t>
              </a:r>
              <a:r>
                <a:rPr lang="fr-FR" sz="2200" b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fr-FR" sz="2200" b="1">
                  <a:latin typeface="Times New Roman" pitchFamily="18" charset="0"/>
                  <a:cs typeface="Times New Roman" pitchFamily="18" charset="0"/>
                </a:rPr>
                <a:t>        S</a:t>
              </a:r>
              <a:r>
                <a:rPr lang="fr-FR" sz="2200" b="1" baseline="-250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2806" name="Line 48"/>
            <p:cNvSpPr>
              <a:spLocks noChangeShapeType="1"/>
            </p:cNvSpPr>
            <p:nvPr/>
          </p:nvSpPr>
          <p:spPr bwMode="auto">
            <a:xfrm>
              <a:off x="6275388" y="5085986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7" name="Line 49"/>
            <p:cNvSpPr>
              <a:spLocks noChangeShapeType="1"/>
            </p:cNvSpPr>
            <p:nvPr/>
          </p:nvSpPr>
          <p:spPr bwMode="auto">
            <a:xfrm>
              <a:off x="5410200" y="5072074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8" name="Line 50"/>
            <p:cNvSpPr>
              <a:spLocks noChangeShapeType="1"/>
            </p:cNvSpPr>
            <p:nvPr/>
          </p:nvSpPr>
          <p:spPr bwMode="auto">
            <a:xfrm>
              <a:off x="4618038" y="5085986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09" name="Line 51"/>
            <p:cNvSpPr>
              <a:spLocks noChangeShapeType="1"/>
            </p:cNvSpPr>
            <p:nvPr/>
          </p:nvSpPr>
          <p:spPr bwMode="auto">
            <a:xfrm>
              <a:off x="3715249" y="5085986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810" name="Line 52"/>
            <p:cNvSpPr>
              <a:spLocks noChangeShapeType="1"/>
            </p:cNvSpPr>
            <p:nvPr/>
          </p:nvSpPr>
          <p:spPr bwMode="auto">
            <a:xfrm>
              <a:off x="3178175" y="5085986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2800" name="Text Box 53"/>
          <p:cNvSpPr txBox="1">
            <a:spLocks noChangeArrowheads="1"/>
          </p:cNvSpPr>
          <p:nvPr/>
        </p:nvSpPr>
        <p:spPr bwMode="auto">
          <a:xfrm>
            <a:off x="-19050" y="5888038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Résultat final</a:t>
            </a: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 bwMode="auto">
          <a:xfrm>
            <a:off x="457200" y="80963"/>
            <a:ext cx="8229600" cy="633412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FR" sz="36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+mj-cs"/>
              </a:rPr>
              <a:t>2.3 </a:t>
            </a:r>
            <a:r>
              <a:rPr lang="fr-FR" sz="3600" b="1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+mj-cs"/>
              </a:rPr>
              <a:t>Additionneur sur 4 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B98430-4B98-4375-8510-8E545A2B845C}" type="slidenum">
              <a:rPr lang="fr-FR" smtClean="0"/>
              <a:pPr/>
              <a:t>13</a:t>
            </a:fld>
            <a:endParaRPr lang="fr-FR" smtClean="0"/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229600" cy="725488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500" b="1" dirty="0" smtClean="0">
                <a:solidFill>
                  <a:srgbClr val="FF0000"/>
                </a:solidFill>
              </a:rPr>
              <a:t>2.3.1 Additionneur 4 bits ( schéma )</a:t>
            </a:r>
          </a:p>
        </p:txBody>
      </p:sp>
      <p:graphicFrame>
        <p:nvGraphicFramePr>
          <p:cNvPr id="6146" name="Object 11"/>
          <p:cNvGraphicFramePr>
            <a:graphicFrameLocks noGrp="1" noChangeAspect="1"/>
          </p:cNvGraphicFramePr>
          <p:nvPr>
            <p:ph idx="1"/>
          </p:nvPr>
        </p:nvGraphicFramePr>
        <p:xfrm>
          <a:off x="250825" y="1785938"/>
          <a:ext cx="8569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Visio" r:id="rId3" imgW="7078980" imgH="3176016" progId="Visio.Drawing.11">
                  <p:embed/>
                </p:oleObj>
              </mc:Choice>
              <mc:Fallback>
                <p:oleObj name="Visio" r:id="rId3" imgW="7078980" imgH="3176016" progId="Visio.Drawing.11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785938"/>
                        <a:ext cx="8569325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0B10D3-6136-415E-AC84-8B43ED8CD4A2}" type="slidenum">
              <a:rPr lang="fr-FR" smtClean="0"/>
              <a:pPr/>
              <a:t>14</a:t>
            </a:fld>
            <a:endParaRPr lang="fr-FR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smtClean="0">
                <a:solidFill>
                  <a:srgbClr val="FF0000"/>
                </a:solidFill>
              </a:rPr>
              <a:t>Exercice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34004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fr-FR" sz="2400" b="1" smtClean="0"/>
              <a:t>Soit une information binaire sur 5 bits ( i</a:t>
            </a:r>
            <a:r>
              <a:rPr lang="fr-FR" sz="2400" b="1" baseline="-25000" smtClean="0"/>
              <a:t>4</a:t>
            </a:r>
            <a:r>
              <a:rPr lang="fr-FR" sz="2400" b="1" smtClean="0"/>
              <a:t>i</a:t>
            </a:r>
            <a:r>
              <a:rPr lang="fr-FR" sz="2400" b="1" baseline="-25000" smtClean="0"/>
              <a:t>3</a:t>
            </a:r>
            <a:r>
              <a:rPr lang="fr-FR" sz="2400" b="1" smtClean="0"/>
              <a:t>i</a:t>
            </a:r>
            <a:r>
              <a:rPr lang="fr-FR" sz="2400" b="1" baseline="-25000" smtClean="0"/>
              <a:t>2</a:t>
            </a:r>
            <a:r>
              <a:rPr lang="fr-FR" sz="2400" b="1" smtClean="0"/>
              <a:t>i</a:t>
            </a:r>
            <a:r>
              <a:rPr lang="fr-FR" sz="2400" b="1" baseline="-25000" smtClean="0"/>
              <a:t>1</a:t>
            </a:r>
            <a:r>
              <a:rPr lang="fr-FR" sz="2400" b="1" smtClean="0"/>
              <a:t>i</a:t>
            </a:r>
            <a:r>
              <a:rPr lang="fr-FR" sz="2400" b="1" baseline="-25000" smtClean="0"/>
              <a:t>0</a:t>
            </a:r>
            <a:r>
              <a:rPr lang="fr-FR" sz="2400" b="1" smtClean="0"/>
              <a:t>). Donner le circuit qui permet de </a:t>
            </a:r>
            <a:r>
              <a:rPr lang="fr-FR" sz="2400" b="1" smtClean="0">
                <a:solidFill>
                  <a:srgbClr val="FF3300"/>
                </a:solidFill>
              </a:rPr>
              <a:t>calculer le  nombre de 1</a:t>
            </a:r>
            <a:r>
              <a:rPr lang="fr-FR" sz="2400" b="1" smtClean="0"/>
              <a:t> dans l’information en entrée en utilisant uniquement des additionneurs complets sur 1 bit ?</a:t>
            </a:r>
          </a:p>
          <a:p>
            <a:pPr algn="just" eaLnBrk="1" hangingPunct="1">
              <a:buFontTx/>
              <a:buNone/>
            </a:pPr>
            <a:r>
              <a:rPr lang="fr-FR" sz="2400" b="1" smtClean="0">
                <a:solidFill>
                  <a:srgbClr val="FF0000"/>
                </a:solidFill>
              </a:rPr>
              <a:t>Exemple :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fr-FR" sz="2400" b="1" smtClean="0"/>
              <a:t>Si on a en entrée l’information ( i</a:t>
            </a:r>
            <a:r>
              <a:rPr lang="fr-FR" sz="2400" b="1" baseline="-25000" smtClean="0"/>
              <a:t>4</a:t>
            </a:r>
            <a:r>
              <a:rPr lang="fr-FR" sz="2400" b="1" smtClean="0"/>
              <a:t>i</a:t>
            </a:r>
            <a:r>
              <a:rPr lang="fr-FR" sz="2400" b="1" baseline="-25000" smtClean="0"/>
              <a:t>3</a:t>
            </a:r>
            <a:r>
              <a:rPr lang="fr-FR" sz="2400" b="1" smtClean="0"/>
              <a:t>i</a:t>
            </a:r>
            <a:r>
              <a:rPr lang="fr-FR" sz="2400" b="1" baseline="-25000" smtClean="0"/>
              <a:t>2</a:t>
            </a:r>
            <a:r>
              <a:rPr lang="fr-FR" sz="2400" b="1" smtClean="0"/>
              <a:t>i</a:t>
            </a:r>
            <a:r>
              <a:rPr lang="fr-FR" sz="2400" b="1" baseline="-25000" smtClean="0"/>
              <a:t>1</a:t>
            </a:r>
            <a:r>
              <a:rPr lang="fr-FR" sz="2400" b="1" smtClean="0"/>
              <a:t>i</a:t>
            </a:r>
            <a:r>
              <a:rPr lang="fr-FR" sz="2400" b="1" baseline="-25000" smtClean="0"/>
              <a:t>0</a:t>
            </a:r>
            <a:r>
              <a:rPr lang="fr-FR" sz="2400" b="1" smtClean="0"/>
              <a:t>) =( 10110) alors en sortie on obtient la valeur 3 en binaire ( 011) puisque il existe 3 bits qui sont à 1 dans l’information en entrée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E72ACA-4EA6-4554-9F7F-485F8B40F7FE}" type="slidenum">
              <a:rPr lang="fr-FR" smtClean="0"/>
              <a:pPr/>
              <a:t>15</a:t>
            </a:fld>
            <a:endParaRPr lang="fr-FR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3200"/>
            <a:ext cx="8229600" cy="65405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3. Le Comparateur 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28688"/>
            <a:ext cx="8462963" cy="3786187"/>
          </a:xfrm>
        </p:spPr>
        <p:txBody>
          <a:bodyPr/>
          <a:lstStyle/>
          <a:p>
            <a:pPr marL="182563" indent="-182563" algn="just" eaLnBrk="1" hangingPunct="1">
              <a:buFont typeface="Wingdings" pitchFamily="2" charset="2"/>
              <a:buChar char="§"/>
            </a:pPr>
            <a:r>
              <a:rPr lang="fr-FR" sz="2300" b="1" smtClean="0"/>
              <a:t>C’est un circuit combinatoire qui permet </a:t>
            </a:r>
            <a:r>
              <a:rPr lang="fr-FR" sz="2300" b="1" smtClean="0">
                <a:solidFill>
                  <a:srgbClr val="FF3300"/>
                </a:solidFill>
              </a:rPr>
              <a:t>de comparer</a:t>
            </a:r>
            <a:r>
              <a:rPr lang="fr-FR" sz="2300" b="1" smtClean="0"/>
              <a:t> entre deux nombres binaire A et B.</a:t>
            </a:r>
          </a:p>
          <a:p>
            <a:pPr marL="182563" indent="-182563" algn="just" eaLnBrk="1" hangingPunct="1">
              <a:buFont typeface="Wingdings" pitchFamily="2" charset="2"/>
              <a:buChar char="§"/>
            </a:pPr>
            <a:r>
              <a:rPr lang="fr-FR" sz="2300" b="1" smtClean="0"/>
              <a:t>Il possède 2 entrées:</a:t>
            </a:r>
          </a:p>
          <a:p>
            <a:pPr marL="182563" indent="-182563" algn="just" eaLnBrk="1" hangingPunct="1">
              <a:buFontTx/>
              <a:buChar char="-"/>
            </a:pPr>
            <a:r>
              <a:rPr lang="fr-FR" sz="2300" b="1" smtClean="0">
                <a:solidFill>
                  <a:srgbClr val="FF0000"/>
                </a:solidFill>
              </a:rPr>
              <a:t>A</a:t>
            </a:r>
            <a:r>
              <a:rPr lang="fr-FR" sz="2300" b="1" smtClean="0"/>
              <a:t> : sur un bit</a:t>
            </a:r>
          </a:p>
          <a:p>
            <a:pPr marL="182563" indent="-182563" algn="just" eaLnBrk="1" hangingPunct="1">
              <a:buFontTx/>
              <a:buChar char="-"/>
            </a:pPr>
            <a:r>
              <a:rPr lang="fr-FR" sz="2300" b="1" smtClean="0">
                <a:solidFill>
                  <a:srgbClr val="FF0000"/>
                </a:solidFill>
              </a:rPr>
              <a:t>B</a:t>
            </a:r>
            <a:r>
              <a:rPr lang="fr-FR" sz="2300" b="1" smtClean="0"/>
              <a:t> : sur un bit</a:t>
            </a:r>
          </a:p>
          <a:p>
            <a:pPr marL="182563" indent="-182563" algn="just" eaLnBrk="1" hangingPunct="1">
              <a:buFont typeface="Wingdings" pitchFamily="2" charset="2"/>
              <a:buChar char="§"/>
            </a:pPr>
            <a:r>
              <a:rPr lang="fr-FR" sz="2300" b="1" smtClean="0"/>
              <a:t>Il possède 3 sorties:</a:t>
            </a:r>
          </a:p>
          <a:p>
            <a:pPr marL="182563" indent="-182563" algn="just" eaLnBrk="1" hangingPunct="1">
              <a:buFontTx/>
              <a:buChar char="-"/>
            </a:pPr>
            <a:r>
              <a:rPr lang="fr-FR" sz="2300" b="1" smtClean="0">
                <a:solidFill>
                  <a:srgbClr val="002060"/>
                </a:solidFill>
              </a:rPr>
              <a:t>fe</a:t>
            </a:r>
            <a:r>
              <a:rPr lang="fr-FR" sz="2300" b="1" smtClean="0"/>
              <a:t> : égalité ( A=B)	</a:t>
            </a:r>
          </a:p>
          <a:p>
            <a:pPr marL="182563" indent="-182563" algn="just" eaLnBrk="1" hangingPunct="1">
              <a:buFontTx/>
              <a:buChar char="-"/>
            </a:pPr>
            <a:r>
              <a:rPr lang="fr-FR" sz="2300" b="1" smtClean="0">
                <a:solidFill>
                  <a:srgbClr val="002060"/>
                </a:solidFill>
              </a:rPr>
              <a:t>fi</a:t>
            </a:r>
            <a:r>
              <a:rPr lang="fr-FR" sz="2300" b="1" smtClean="0"/>
              <a:t>   :  inférieur ( A &lt; B)</a:t>
            </a:r>
          </a:p>
          <a:p>
            <a:pPr marL="182563" indent="-182563" algn="just" eaLnBrk="1" hangingPunct="1">
              <a:buFontTx/>
              <a:buChar char="-"/>
            </a:pPr>
            <a:r>
              <a:rPr lang="fr-FR" sz="2300" b="1" smtClean="0">
                <a:solidFill>
                  <a:srgbClr val="002060"/>
                </a:solidFill>
              </a:rPr>
              <a:t>fs </a:t>
            </a:r>
            <a:r>
              <a:rPr lang="fr-FR" sz="2300" b="1" smtClean="0"/>
              <a:t>: supérieur  (A &gt; B)</a:t>
            </a:r>
          </a:p>
          <a:p>
            <a:pPr lvl="1" algn="just" eaLnBrk="1" hangingPunct="1">
              <a:buFont typeface="Wingdings" pitchFamily="2" charset="2"/>
              <a:buChar char="§"/>
            </a:pPr>
            <a:endParaRPr lang="fr-FR" sz="2300" b="1" smtClean="0"/>
          </a:p>
        </p:txBody>
      </p:sp>
      <p:grpSp>
        <p:nvGrpSpPr>
          <p:cNvPr id="34821" name="Groupe 13"/>
          <p:cNvGrpSpPr>
            <a:grpSpLocks/>
          </p:cNvGrpSpPr>
          <p:nvPr/>
        </p:nvGrpSpPr>
        <p:grpSpPr bwMode="auto">
          <a:xfrm>
            <a:off x="2454275" y="4883150"/>
            <a:ext cx="4689475" cy="1546225"/>
            <a:chOff x="4643438" y="3573463"/>
            <a:chExt cx="4689475" cy="1546225"/>
          </a:xfrm>
        </p:grpSpPr>
        <p:sp>
          <p:nvSpPr>
            <p:cNvPr id="34822" name="Text Box 11"/>
            <p:cNvSpPr txBox="1">
              <a:spLocks noChangeArrowheads="1"/>
            </p:cNvSpPr>
            <p:nvPr/>
          </p:nvSpPr>
          <p:spPr bwMode="auto">
            <a:xfrm>
              <a:off x="8459788" y="3644900"/>
              <a:ext cx="873125" cy="1193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fi</a:t>
              </a:r>
              <a:endParaRPr lang="fr-FR" b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fr-FR" b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fe</a:t>
              </a:r>
            </a:p>
            <a:p>
              <a:pPr>
                <a:spcBef>
                  <a:spcPct val="50000"/>
                </a:spcBef>
              </a:pPr>
              <a:r>
                <a:rPr lang="fr-FR" b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fs</a:t>
              </a:r>
              <a:endParaRPr lang="fr-FR" b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4823" name="Group 16"/>
            <p:cNvGrpSpPr>
              <a:grpSpLocks/>
            </p:cNvGrpSpPr>
            <p:nvPr/>
          </p:nvGrpSpPr>
          <p:grpSpPr bwMode="auto">
            <a:xfrm>
              <a:off x="4643438" y="3573463"/>
              <a:ext cx="3816350" cy="1546225"/>
              <a:chOff x="3016" y="2278"/>
              <a:chExt cx="2240" cy="852"/>
            </a:xfrm>
          </p:grpSpPr>
          <p:sp>
            <p:nvSpPr>
              <p:cNvPr id="34824" name="Rectangle 4"/>
              <p:cNvSpPr>
                <a:spLocks noChangeArrowheads="1"/>
              </p:cNvSpPr>
              <p:nvPr/>
            </p:nvSpPr>
            <p:spPr bwMode="auto">
              <a:xfrm>
                <a:off x="3558" y="2278"/>
                <a:ext cx="1122" cy="827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fr-FR" sz="23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Comparateur</a:t>
                </a:r>
              </a:p>
              <a:p>
                <a:pPr algn="ctr"/>
                <a:r>
                  <a:rPr lang="fr-FR" sz="23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1 bit</a:t>
                </a:r>
              </a:p>
            </p:txBody>
          </p:sp>
          <p:sp>
            <p:nvSpPr>
              <p:cNvPr id="34825" name="Line 7"/>
              <p:cNvSpPr>
                <a:spLocks noChangeShapeType="1"/>
              </p:cNvSpPr>
              <p:nvPr/>
            </p:nvSpPr>
            <p:spPr bwMode="auto">
              <a:xfrm>
                <a:off x="4695" y="2665"/>
                <a:ext cx="561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4826" name="Line 8"/>
              <p:cNvSpPr>
                <a:spLocks noChangeShapeType="1"/>
              </p:cNvSpPr>
              <p:nvPr/>
            </p:nvSpPr>
            <p:spPr bwMode="auto">
              <a:xfrm>
                <a:off x="4679" y="2428"/>
                <a:ext cx="56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4827" name="Line 9"/>
              <p:cNvSpPr>
                <a:spLocks noChangeShapeType="1"/>
              </p:cNvSpPr>
              <p:nvPr/>
            </p:nvSpPr>
            <p:spPr bwMode="auto">
              <a:xfrm>
                <a:off x="4679" y="2932"/>
                <a:ext cx="56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4828" name="Text Box 10"/>
              <p:cNvSpPr txBox="1">
                <a:spLocks noChangeArrowheads="1"/>
              </p:cNvSpPr>
              <p:nvPr/>
            </p:nvSpPr>
            <p:spPr bwMode="auto">
              <a:xfrm>
                <a:off x="3016" y="2432"/>
                <a:ext cx="431" cy="69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sz="20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fr-FR" sz="20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fr-FR" sz="20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fr-FR" sz="20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ct val="50000"/>
                  </a:spcBef>
                </a:pPr>
                <a:endParaRPr lang="fr-FR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9" name="Line 13"/>
              <p:cNvSpPr>
                <a:spLocks noChangeShapeType="1"/>
              </p:cNvSpPr>
              <p:nvPr/>
            </p:nvSpPr>
            <p:spPr bwMode="auto">
              <a:xfrm>
                <a:off x="3243" y="2536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4830" name="Line 14"/>
              <p:cNvSpPr>
                <a:spLocks noChangeShapeType="1"/>
              </p:cNvSpPr>
              <p:nvPr/>
            </p:nvSpPr>
            <p:spPr bwMode="auto">
              <a:xfrm>
                <a:off x="3243" y="2812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5E7613-C6FC-4070-A0BF-17A36DF0F366}" type="slidenum">
              <a:rPr lang="fr-FR" smtClean="0"/>
              <a:pPr/>
              <a:t>16</a:t>
            </a:fld>
            <a:endParaRPr lang="fr-FR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42875"/>
            <a:ext cx="8229600" cy="77470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500" b="1" dirty="0" smtClean="0">
                <a:solidFill>
                  <a:srgbClr val="FF0000"/>
                </a:solidFill>
              </a:rPr>
              <a:t>3.1 Comparateur sur un bit</a:t>
            </a:r>
          </a:p>
        </p:txBody>
      </p:sp>
      <p:graphicFrame>
        <p:nvGraphicFramePr>
          <p:cNvPr id="328757" name="Group 53"/>
          <p:cNvGraphicFramePr>
            <a:graphicFrameLocks noGrp="1"/>
          </p:cNvGraphicFramePr>
          <p:nvPr>
            <p:ph sz="quarter" idx="1"/>
          </p:nvPr>
        </p:nvGraphicFramePr>
        <p:xfrm>
          <a:off x="395288" y="1916113"/>
          <a:ext cx="3384550" cy="3529014"/>
        </p:xfrm>
        <a:graphic>
          <a:graphicData uri="http://schemas.openxmlformats.org/drawingml/2006/table">
            <a:tbl>
              <a:tblPr/>
              <a:tblGrid>
                <a:gridCol w="600075"/>
                <a:gridCol w="500062"/>
                <a:gridCol w="401638"/>
                <a:gridCol w="538162"/>
                <a:gridCol w="600075"/>
                <a:gridCol w="744538"/>
              </a:tblGrid>
              <a:tr h="7635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fs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70" name="Object 47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284663" y="2744788"/>
          <a:ext cx="4464050" cy="170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Équation" r:id="rId3" imgW="1955520" imgH="749160" progId="Equation.3">
                  <p:embed/>
                </p:oleObj>
              </mc:Choice>
              <mc:Fallback>
                <p:oleObj name="Équation" r:id="rId3" imgW="1955520" imgH="74916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744788"/>
                        <a:ext cx="4464050" cy="170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EC17F9-B0A6-4DF1-AE54-77D010AA129F}" type="slidenum">
              <a:rPr lang="fr-FR" smtClean="0"/>
              <a:pPr/>
              <a:t>17</a:t>
            </a:fld>
            <a:endParaRPr lang="fr-FR" smtClean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557213" y="188913"/>
            <a:ext cx="8229600" cy="739775"/>
          </a:xfrm>
          <a:ln>
            <a:solidFill>
              <a:srgbClr val="002060"/>
            </a:solidFill>
          </a:ln>
        </p:spPr>
        <p:txBody>
          <a:bodyPr anchor="t"/>
          <a:lstStyle/>
          <a:p>
            <a:pPr eaLnBrk="1" hangingPunct="1"/>
            <a:r>
              <a:rPr lang="fr-FR" sz="3500" b="1" dirty="0" smtClean="0">
                <a:solidFill>
                  <a:srgbClr val="FF0000"/>
                </a:solidFill>
              </a:rPr>
              <a:t>3.1 Schéma d’un comparateur dur un bit</a:t>
            </a:r>
          </a:p>
        </p:txBody>
      </p:sp>
      <p:graphicFrame>
        <p:nvGraphicFramePr>
          <p:cNvPr id="8194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357188" y="3141663"/>
          <a:ext cx="8243887" cy="273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Visio" r:id="rId3" imgW="8024622" imgH="2665857" progId="Visio.Drawing.11">
                  <p:embed/>
                </p:oleObj>
              </mc:Choice>
              <mc:Fallback>
                <p:oleObj name="Visio" r:id="rId3" imgW="8024622" imgH="2665857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141663"/>
                        <a:ext cx="8243887" cy="2738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3500438" y="1143000"/>
          <a:ext cx="1708150" cy="173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Équation" r:id="rId5" imgW="736560" imgH="749160" progId="Equation.3">
                  <p:embed/>
                </p:oleObj>
              </mc:Choice>
              <mc:Fallback>
                <p:oleObj name="Équation" r:id="rId5" imgW="736560" imgH="7491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1143000"/>
                        <a:ext cx="1708150" cy="173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C4D5A0-43FD-42C6-8B0D-4EEAC7C1F8C2}" type="slidenum">
              <a:rPr lang="fr-FR" smtClean="0"/>
              <a:pPr/>
              <a:t>18</a:t>
            </a:fld>
            <a:endParaRPr lang="fr-FR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3.2 Comparateur 2 bits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43000"/>
            <a:ext cx="8391525" cy="10080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fr-FR" sz="2300" b="1" smtClean="0"/>
              <a:t>Il permet de faire la comparaison entre deux nombres A(</a:t>
            </a:r>
            <a:r>
              <a:rPr lang="fr-FR" sz="2300" b="1" smtClean="0">
                <a:solidFill>
                  <a:srgbClr val="FF0000"/>
                </a:solidFill>
              </a:rPr>
              <a:t>A</a:t>
            </a:r>
            <a:r>
              <a:rPr lang="fr-FR" sz="2300" b="1" baseline="-25000" smtClean="0">
                <a:solidFill>
                  <a:srgbClr val="FF0000"/>
                </a:solidFill>
              </a:rPr>
              <a:t>2</a:t>
            </a:r>
            <a:r>
              <a:rPr lang="fr-FR" sz="2300" b="1" smtClean="0">
                <a:solidFill>
                  <a:srgbClr val="FF0000"/>
                </a:solidFill>
              </a:rPr>
              <a:t>A</a:t>
            </a:r>
            <a:r>
              <a:rPr lang="fr-FR" sz="2300" b="1" baseline="-25000" smtClean="0">
                <a:solidFill>
                  <a:srgbClr val="FF0000"/>
                </a:solidFill>
              </a:rPr>
              <a:t>1</a:t>
            </a:r>
            <a:r>
              <a:rPr lang="fr-FR" sz="2300" b="1" smtClean="0"/>
              <a:t>) et B(</a:t>
            </a:r>
            <a:r>
              <a:rPr lang="fr-FR" sz="2300" b="1" smtClean="0">
                <a:solidFill>
                  <a:srgbClr val="FF0000"/>
                </a:solidFill>
              </a:rPr>
              <a:t>B</a:t>
            </a:r>
            <a:r>
              <a:rPr lang="fr-FR" sz="2300" b="1" baseline="-25000" smtClean="0">
                <a:solidFill>
                  <a:srgbClr val="FF0000"/>
                </a:solidFill>
              </a:rPr>
              <a:t>2</a:t>
            </a:r>
            <a:r>
              <a:rPr lang="fr-FR" sz="2300" b="1" smtClean="0">
                <a:solidFill>
                  <a:srgbClr val="FF0000"/>
                </a:solidFill>
              </a:rPr>
              <a:t>B</a:t>
            </a:r>
            <a:r>
              <a:rPr lang="fr-FR" sz="2300" b="1" baseline="-25000" smtClean="0">
                <a:solidFill>
                  <a:srgbClr val="FF0000"/>
                </a:solidFill>
              </a:rPr>
              <a:t>1</a:t>
            </a:r>
            <a:r>
              <a:rPr lang="fr-FR" sz="2300" b="1" smtClean="0"/>
              <a:t>) chacun sur deux bits.</a:t>
            </a:r>
          </a:p>
        </p:txBody>
      </p:sp>
      <p:grpSp>
        <p:nvGrpSpPr>
          <p:cNvPr id="35845" name="Groupe 18"/>
          <p:cNvGrpSpPr>
            <a:grpSpLocks/>
          </p:cNvGrpSpPr>
          <p:nvPr/>
        </p:nvGrpSpPr>
        <p:grpSpPr bwMode="auto">
          <a:xfrm>
            <a:off x="1928813" y="3571875"/>
            <a:ext cx="5773737" cy="2708275"/>
            <a:chOff x="1928795" y="3786190"/>
            <a:chExt cx="5773808" cy="2708434"/>
          </a:xfrm>
        </p:grpSpPr>
        <p:sp>
          <p:nvSpPr>
            <p:cNvPr id="35846" name="Text Box 8"/>
            <p:cNvSpPr txBox="1">
              <a:spLocks noChangeArrowheads="1"/>
            </p:cNvSpPr>
            <p:nvPr/>
          </p:nvSpPr>
          <p:spPr bwMode="auto">
            <a:xfrm>
              <a:off x="1928795" y="3786190"/>
              <a:ext cx="714379" cy="270843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20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>
                <a:spcBef>
                  <a:spcPct val="50000"/>
                </a:spcBef>
              </a:pPr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20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  <a:p>
              <a:pPr>
                <a:spcBef>
                  <a:spcPct val="50000"/>
                </a:spcBef>
              </a:pPr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fr-FR" sz="20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>
                <a:spcBef>
                  <a:spcPct val="50000"/>
                </a:spcBef>
              </a:pPr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fr-FR" sz="20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  <a:p>
              <a:pPr>
                <a:spcBef>
                  <a:spcPct val="50000"/>
                </a:spcBef>
              </a:pPr>
              <a:endParaRPr lang="fr-FR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endParaRPr lang="fr-FR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5847" name="Groupe 17"/>
            <p:cNvGrpSpPr>
              <a:grpSpLocks/>
            </p:cNvGrpSpPr>
            <p:nvPr/>
          </p:nvGrpSpPr>
          <p:grpSpPr bwMode="auto">
            <a:xfrm>
              <a:off x="2285984" y="3889516"/>
              <a:ext cx="5416619" cy="1682624"/>
              <a:chOff x="2406581" y="3889516"/>
              <a:chExt cx="5416619" cy="1682624"/>
            </a:xfrm>
          </p:grpSpPr>
          <p:sp>
            <p:nvSpPr>
              <p:cNvPr id="35848" name="Rectangle 4"/>
              <p:cNvSpPr>
                <a:spLocks noChangeArrowheads="1"/>
              </p:cNvSpPr>
              <p:nvPr/>
            </p:nvSpPr>
            <p:spPr bwMode="auto">
              <a:xfrm>
                <a:off x="3081940" y="3889516"/>
                <a:ext cx="2347316" cy="168262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fr-FR" sz="23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Comparateur</a:t>
                </a:r>
              </a:p>
              <a:p>
                <a:pPr algn="ctr"/>
                <a:r>
                  <a:rPr lang="fr-FR" sz="23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 bits</a:t>
                </a:r>
              </a:p>
            </p:txBody>
          </p:sp>
          <p:sp>
            <p:nvSpPr>
              <p:cNvPr id="35849" name="Line 7"/>
              <p:cNvSpPr>
                <a:spLocks noChangeShapeType="1"/>
              </p:cNvSpPr>
              <p:nvPr/>
            </p:nvSpPr>
            <p:spPr bwMode="auto">
              <a:xfrm>
                <a:off x="5422847" y="5214950"/>
                <a:ext cx="1170236" cy="174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850" name="Text Box 9"/>
              <p:cNvSpPr txBox="1">
                <a:spLocks noChangeArrowheads="1"/>
              </p:cNvSpPr>
              <p:nvPr/>
            </p:nvSpPr>
            <p:spPr bwMode="auto">
              <a:xfrm>
                <a:off x="6673494" y="4034387"/>
                <a:ext cx="1149706" cy="1323439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sz="20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fi</a:t>
                </a:r>
                <a:endParaRPr lang="fr-FR" sz="2000" b="1" baseline="-2500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fr-FR" sz="20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fe</a:t>
                </a:r>
              </a:p>
              <a:p>
                <a:pPr>
                  <a:spcBef>
                    <a:spcPct val="50000"/>
                  </a:spcBef>
                </a:pPr>
                <a:r>
                  <a:rPr lang="fr-FR" sz="20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fs</a:t>
                </a:r>
                <a:endParaRPr lang="fr-FR" sz="2000" b="1" baseline="-2500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851" name="Line 10"/>
              <p:cNvSpPr>
                <a:spLocks noChangeShapeType="1"/>
              </p:cNvSpPr>
              <p:nvPr/>
            </p:nvSpPr>
            <p:spPr bwMode="auto">
              <a:xfrm>
                <a:off x="2418557" y="4071942"/>
                <a:ext cx="66381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852" name="Line 11"/>
              <p:cNvSpPr>
                <a:spLocks noChangeShapeType="1"/>
              </p:cNvSpPr>
              <p:nvPr/>
            </p:nvSpPr>
            <p:spPr bwMode="auto">
              <a:xfrm>
                <a:off x="2418557" y="4929198"/>
                <a:ext cx="66381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853" name="Line 13"/>
              <p:cNvSpPr>
                <a:spLocks noChangeShapeType="1"/>
              </p:cNvSpPr>
              <p:nvPr/>
            </p:nvSpPr>
            <p:spPr bwMode="auto">
              <a:xfrm>
                <a:off x="2440798" y="4500570"/>
                <a:ext cx="66381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854" name="Line 14"/>
              <p:cNvSpPr>
                <a:spLocks noChangeShapeType="1"/>
              </p:cNvSpPr>
              <p:nvPr/>
            </p:nvSpPr>
            <p:spPr bwMode="auto">
              <a:xfrm>
                <a:off x="2406581" y="5357826"/>
                <a:ext cx="66381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855" name="Line 7"/>
              <p:cNvSpPr>
                <a:spLocks noChangeShapeType="1"/>
              </p:cNvSpPr>
              <p:nvPr/>
            </p:nvSpPr>
            <p:spPr bwMode="auto">
              <a:xfrm>
                <a:off x="5429256" y="4213071"/>
                <a:ext cx="1170236" cy="174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856" name="Line 7"/>
              <p:cNvSpPr>
                <a:spLocks noChangeShapeType="1"/>
              </p:cNvSpPr>
              <p:nvPr/>
            </p:nvSpPr>
            <p:spPr bwMode="auto">
              <a:xfrm>
                <a:off x="5429256" y="4714884"/>
                <a:ext cx="1170236" cy="174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10400" y="6524625"/>
            <a:ext cx="2133600" cy="476250"/>
          </a:xfrm>
          <a:noFill/>
        </p:spPr>
        <p:txBody>
          <a:bodyPr/>
          <a:lstStyle/>
          <a:p>
            <a:fld id="{F57B0E7C-0D56-4AF7-B415-F424C2376430}" type="slidenum">
              <a:rPr lang="fr-FR" smtClean="0"/>
              <a:pPr/>
              <a:t>19</a:t>
            </a:fld>
            <a:endParaRPr lang="fr-FR" smtClean="0"/>
          </a:p>
        </p:txBody>
      </p:sp>
      <p:graphicFrame>
        <p:nvGraphicFramePr>
          <p:cNvPr id="921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22300" y="1831975"/>
          <a:ext cx="329088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Équation" r:id="rId3" imgW="1511280" imgH="241200" progId="Equation.3">
                  <p:embed/>
                </p:oleObj>
              </mc:Choice>
              <mc:Fallback>
                <p:oleObj name="Équation" r:id="rId3" imgW="151128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1831975"/>
                        <a:ext cx="3290888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95325" y="3959225"/>
          <a:ext cx="35861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Équation" r:id="rId5" imgW="1841400" imgH="241200" progId="Equation.3">
                  <p:embed/>
                </p:oleObj>
              </mc:Choice>
              <mc:Fallback>
                <p:oleObj name="Équation" r:id="rId5" imgW="184140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3959225"/>
                        <a:ext cx="3586163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27075" y="5956300"/>
          <a:ext cx="35861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Équation" r:id="rId7" imgW="1828800" imgH="241200" progId="Equation.3">
                  <p:embed/>
                </p:oleObj>
              </mc:Choice>
              <mc:Fallback>
                <p:oleObj name="Équation" r:id="rId7" imgW="1828800" imgH="241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5956300"/>
                        <a:ext cx="3586163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0600" name="Group 872"/>
          <p:cNvGraphicFramePr>
            <a:graphicFrameLocks noGrp="1"/>
          </p:cNvGraphicFramePr>
          <p:nvPr>
            <p:ph sz="quarter" idx="4"/>
          </p:nvPr>
        </p:nvGraphicFramePr>
        <p:xfrm>
          <a:off x="4537075" y="873125"/>
          <a:ext cx="4249738" cy="5699760"/>
        </p:xfrm>
        <a:graphic>
          <a:graphicData uri="http://schemas.openxmlformats.org/drawingml/2006/table">
            <a:tbl>
              <a:tblPr/>
              <a:tblGrid>
                <a:gridCol w="623888"/>
                <a:gridCol w="627062"/>
                <a:gridCol w="622300"/>
                <a:gridCol w="627063"/>
                <a:gridCol w="284162"/>
                <a:gridCol w="520700"/>
                <a:gridCol w="411163"/>
                <a:gridCol w="533400"/>
              </a:tblGrid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423" name="Text Box 867"/>
          <p:cNvSpPr txBox="1">
            <a:spLocks noChangeArrowheads="1"/>
          </p:cNvSpPr>
          <p:nvPr/>
        </p:nvSpPr>
        <p:spPr bwMode="auto">
          <a:xfrm>
            <a:off x="400050" y="776288"/>
            <a:ext cx="3600450" cy="977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23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A=B</a:t>
            </a:r>
            <a:r>
              <a:rPr lang="fr-FR" sz="2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si </a:t>
            </a:r>
          </a:p>
          <a:p>
            <a:pPr algn="ctr">
              <a:spcBef>
                <a:spcPct val="50000"/>
              </a:spcBef>
            </a:pP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=B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=B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424" name="Text Box 868"/>
          <p:cNvSpPr txBox="1">
            <a:spLocks noChangeArrowheads="1"/>
          </p:cNvSpPr>
          <p:nvPr/>
        </p:nvSpPr>
        <p:spPr bwMode="auto">
          <a:xfrm>
            <a:off x="1023938" y="2873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25" name="Text Box 870"/>
          <p:cNvSpPr txBox="1">
            <a:spLocks noChangeArrowheads="1"/>
          </p:cNvSpPr>
          <p:nvPr/>
        </p:nvSpPr>
        <p:spPr bwMode="auto">
          <a:xfrm>
            <a:off x="468313" y="2881313"/>
            <a:ext cx="4032250" cy="977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sz="23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A&gt;B</a:t>
            </a:r>
            <a:r>
              <a:rPr lang="fr-FR" sz="2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si </a:t>
            </a:r>
          </a:p>
          <a:p>
            <a:pPr algn="ctr">
              <a:spcBef>
                <a:spcPct val="50000"/>
              </a:spcBef>
            </a:pP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 &gt; B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ou (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=B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&gt;B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426" name="Text Box 871"/>
          <p:cNvSpPr txBox="1">
            <a:spLocks noChangeArrowheads="1"/>
          </p:cNvSpPr>
          <p:nvPr/>
        </p:nvSpPr>
        <p:spPr bwMode="auto">
          <a:xfrm>
            <a:off x="466725" y="4965700"/>
            <a:ext cx="4176713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fr-FR" sz="23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A&lt;B</a:t>
            </a:r>
            <a:r>
              <a:rPr lang="fr-FR" sz="2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si </a:t>
            </a:r>
          </a:p>
          <a:p>
            <a:pPr algn="ctr">
              <a:spcBef>
                <a:spcPct val="50000"/>
              </a:spcBef>
            </a:pP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 &lt; B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ou (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=B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&lt;B</a:t>
            </a:r>
            <a:r>
              <a:rPr lang="fr-FR" sz="23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4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33413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3.2 Comparateur 2 bits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4F102D-E42C-48F3-B1CC-D855A145DFA8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smtClean="0">
                <a:solidFill>
                  <a:srgbClr val="FF0000"/>
                </a:solidFill>
                <a:cs typeface="Times New Roman" pitchFamily="18" charset="0"/>
              </a:rPr>
              <a:t>Les circuits combinatoires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214439"/>
            <a:ext cx="8229600" cy="2428876"/>
          </a:xfrm>
          <a:solidFill>
            <a:schemeClr val="accent5"/>
          </a:solidFill>
          <a:ln>
            <a:solidFill>
              <a:srgbClr val="FF0000"/>
            </a:solidFill>
          </a:ln>
        </p:spPr>
        <p:txBody>
          <a:bodyPr/>
          <a:lstStyle/>
          <a:p>
            <a:pPr marL="609600" indent="-609600" eaLnBrk="1" hangingPunct="1">
              <a:buClr>
                <a:srgbClr val="FF0000"/>
              </a:buClr>
              <a:buFontTx/>
              <a:buAutoNum type="arabicPeriod"/>
              <a:defRPr/>
            </a:pPr>
            <a:r>
              <a:rPr lang="fr-FR" sz="3000" b="1" dirty="0" smtClean="0">
                <a:solidFill>
                  <a:srgbClr val="002060"/>
                </a:solidFill>
              </a:rPr>
              <a:t>Demi Additionneur</a:t>
            </a:r>
          </a:p>
          <a:p>
            <a:pPr marL="609600" indent="-609600" eaLnBrk="1" hangingPunct="1">
              <a:buClr>
                <a:srgbClr val="FF0000"/>
              </a:buClr>
              <a:buFontTx/>
              <a:buAutoNum type="arabicPeriod"/>
              <a:defRPr/>
            </a:pPr>
            <a:r>
              <a:rPr lang="fr-FR" sz="3000" b="1" dirty="0" smtClean="0">
                <a:solidFill>
                  <a:srgbClr val="002060"/>
                </a:solidFill>
              </a:rPr>
              <a:t>Additionneur complet</a:t>
            </a:r>
          </a:p>
          <a:p>
            <a:pPr marL="609600" indent="-609600" eaLnBrk="1" hangingPunct="1">
              <a:buClr>
                <a:srgbClr val="FF0000"/>
              </a:buClr>
              <a:buFontTx/>
              <a:buAutoNum type="arabicPeriod"/>
              <a:defRPr/>
            </a:pPr>
            <a:r>
              <a:rPr lang="fr-FR" sz="3000" b="1" dirty="0" smtClean="0">
                <a:solidFill>
                  <a:srgbClr val="002060"/>
                </a:solidFill>
              </a:rPr>
              <a:t>Comparateur</a:t>
            </a:r>
          </a:p>
          <a:p>
            <a:pPr marL="609600" indent="-609600" eaLnBrk="1" hangingPunct="1">
              <a:buClr>
                <a:srgbClr val="FF0000"/>
              </a:buClr>
              <a:buFontTx/>
              <a:buAutoNum type="arabicPeriod"/>
              <a:defRPr/>
            </a:pPr>
            <a:r>
              <a:rPr lang="fr-FR" sz="2800" b="1" dirty="0" smtClean="0"/>
              <a:t>Exemple de circuit de comparaison</a:t>
            </a:r>
            <a:endParaRPr lang="fr-F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778F7A-A1AE-41E8-8B6F-373862F12A31}" type="slidenum">
              <a:rPr lang="fr-FR" smtClean="0"/>
              <a:pPr/>
              <a:t>20</a:t>
            </a:fld>
            <a:endParaRPr lang="fr-FR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155575"/>
            <a:ext cx="8288337" cy="714375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2800" b="1" dirty="0" smtClean="0">
                <a:solidFill>
                  <a:srgbClr val="FF0000"/>
                </a:solidFill>
              </a:rPr>
              <a:t>3.2 Comparateur 2 bits avec des comparateurs 1 bit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endParaRPr lang="fr-FR" sz="2000" dirty="0" smtClean="0">
              <a:solidFill>
                <a:srgbClr val="FF0000"/>
              </a:solidFill>
            </a:endParaRPr>
          </a:p>
        </p:txBody>
      </p:sp>
      <p:sp>
        <p:nvSpPr>
          <p:cNvPr id="36868" name="Text Box 10"/>
          <p:cNvSpPr txBox="1">
            <a:spLocks noChangeArrowheads="1"/>
          </p:cNvSpPr>
          <p:nvPr/>
        </p:nvSpPr>
        <p:spPr bwMode="auto">
          <a:xfrm>
            <a:off x="428625" y="1071563"/>
            <a:ext cx="8358188" cy="257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fr-FR" sz="2300" b="1">
                <a:latin typeface="Times New Roman" pitchFamily="18" charset="0"/>
                <a:cs typeface="Times New Roman" pitchFamily="18" charset="0"/>
              </a:rPr>
              <a:t>C’est possible de réaliser un comparateur 2 bits en utilisant des comparateurs 1 bit et des portes logiques.</a:t>
            </a:r>
          </a:p>
          <a:p>
            <a:pPr marL="182563" indent="-182563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fr-FR" sz="2300" b="1">
                <a:latin typeface="Times New Roman" pitchFamily="18" charset="0"/>
                <a:cs typeface="Times New Roman" pitchFamily="18" charset="0"/>
              </a:rPr>
              <a:t>Il faut utiliser un comparateur pour comparer </a:t>
            </a:r>
            <a:r>
              <a:rPr lang="fr-FR" sz="23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les bits du poids faible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 et un autre pour comparer </a:t>
            </a:r>
            <a:r>
              <a:rPr lang="fr-FR" sz="23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les bits du poids fort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82563" indent="-182563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fr-FR" sz="2300" b="1">
                <a:latin typeface="Times New Roman" pitchFamily="18" charset="0"/>
                <a:cs typeface="Times New Roman" pitchFamily="18" charset="0"/>
              </a:rPr>
              <a:t>Il faut </a:t>
            </a:r>
            <a:r>
              <a:rPr lang="fr-FR" sz="23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combiner 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entre les sorties des deux comparateurs utilisés pour réaliser les sorties du comparateur final.</a:t>
            </a:r>
          </a:p>
        </p:txBody>
      </p:sp>
      <p:grpSp>
        <p:nvGrpSpPr>
          <p:cNvPr id="36869" name="Groupe 20"/>
          <p:cNvGrpSpPr>
            <a:grpSpLocks/>
          </p:cNvGrpSpPr>
          <p:nvPr/>
        </p:nvGrpSpPr>
        <p:grpSpPr bwMode="auto">
          <a:xfrm>
            <a:off x="5367338" y="3789363"/>
            <a:ext cx="2660650" cy="2590800"/>
            <a:chOff x="5367338" y="3789363"/>
            <a:chExt cx="2660650" cy="2590800"/>
          </a:xfrm>
        </p:grpSpPr>
        <p:sp>
          <p:nvSpPr>
            <p:cNvPr id="36878" name="Rectangle 14"/>
            <p:cNvSpPr>
              <a:spLocks noChangeArrowheads="1"/>
            </p:cNvSpPr>
            <p:nvPr/>
          </p:nvSpPr>
          <p:spPr bwMode="auto">
            <a:xfrm>
              <a:off x="5367338" y="4681859"/>
              <a:ext cx="2660650" cy="1339729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1400" b="1">
                <a:latin typeface="Times New Roman" pitchFamily="18" charset="0"/>
                <a:cs typeface="Times New Roman" pitchFamily="18" charset="0"/>
              </a:endParaRPr>
            </a:p>
            <a:p>
              <a:endParaRPr lang="fr-FR" sz="1400" b="1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Comparateur  1 bit</a:t>
              </a:r>
            </a:p>
            <a:p>
              <a:endParaRPr lang="fr-FR" b="1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fr-FR" sz="1600" b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       fs1    fe1    fi1</a:t>
              </a:r>
            </a:p>
          </p:txBody>
        </p:sp>
        <p:sp>
          <p:nvSpPr>
            <p:cNvPr id="36879" name="Text Box 18"/>
            <p:cNvSpPr txBox="1">
              <a:spLocks noChangeArrowheads="1"/>
            </p:cNvSpPr>
            <p:nvPr/>
          </p:nvSpPr>
          <p:spPr bwMode="auto">
            <a:xfrm>
              <a:off x="5786446" y="3789363"/>
              <a:ext cx="1785950" cy="39994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20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                        </a:t>
              </a:r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fr-FR" sz="20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fr-FR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880" name="Line 21"/>
            <p:cNvSpPr>
              <a:spLocks noChangeShapeType="1"/>
            </p:cNvSpPr>
            <p:nvPr/>
          </p:nvSpPr>
          <p:spPr bwMode="auto">
            <a:xfrm>
              <a:off x="7078953" y="6023559"/>
              <a:ext cx="0" cy="3566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81" name="Line 22"/>
            <p:cNvSpPr>
              <a:spLocks noChangeShapeType="1"/>
            </p:cNvSpPr>
            <p:nvPr/>
          </p:nvSpPr>
          <p:spPr bwMode="auto">
            <a:xfrm>
              <a:off x="6603388" y="6023559"/>
              <a:ext cx="0" cy="3566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82" name="Line 23"/>
            <p:cNvSpPr>
              <a:spLocks noChangeShapeType="1"/>
            </p:cNvSpPr>
            <p:nvPr/>
          </p:nvSpPr>
          <p:spPr bwMode="auto">
            <a:xfrm>
              <a:off x="6127823" y="6023559"/>
              <a:ext cx="0" cy="3566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83" name="Line 30"/>
            <p:cNvSpPr>
              <a:spLocks noChangeShapeType="1"/>
            </p:cNvSpPr>
            <p:nvPr/>
          </p:nvSpPr>
          <p:spPr bwMode="auto">
            <a:xfrm>
              <a:off x="7286644" y="4234626"/>
              <a:ext cx="0" cy="4472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84" name="Line 31"/>
            <p:cNvSpPr>
              <a:spLocks noChangeShapeType="1"/>
            </p:cNvSpPr>
            <p:nvPr/>
          </p:nvSpPr>
          <p:spPr bwMode="auto">
            <a:xfrm>
              <a:off x="6000760" y="4234626"/>
              <a:ext cx="0" cy="4472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6870" name="Groupe 21"/>
          <p:cNvGrpSpPr>
            <a:grpSpLocks/>
          </p:cNvGrpSpPr>
          <p:nvPr/>
        </p:nvGrpSpPr>
        <p:grpSpPr bwMode="auto">
          <a:xfrm>
            <a:off x="900113" y="3789363"/>
            <a:ext cx="2660650" cy="2590800"/>
            <a:chOff x="900113" y="3789363"/>
            <a:chExt cx="2660650" cy="2590800"/>
          </a:xfrm>
        </p:grpSpPr>
        <p:sp>
          <p:nvSpPr>
            <p:cNvPr id="36871" name="Rectangle 35"/>
            <p:cNvSpPr>
              <a:spLocks noChangeArrowheads="1"/>
            </p:cNvSpPr>
            <p:nvPr/>
          </p:nvSpPr>
          <p:spPr bwMode="auto">
            <a:xfrm>
              <a:off x="900113" y="4681859"/>
              <a:ext cx="2660650" cy="1339729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b="1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Comparateur  1 bit</a:t>
              </a:r>
            </a:p>
            <a:p>
              <a:endParaRPr lang="fr-FR" b="1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fr-FR" b="1">
                  <a:latin typeface="Times New Roman" pitchFamily="18" charset="0"/>
                  <a:cs typeface="Times New Roman" pitchFamily="18" charset="0"/>
                </a:rPr>
                <a:t>           </a:t>
              </a:r>
              <a:r>
                <a:rPr lang="fr-FR" sz="1600" b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fs2   fe2   fi2</a:t>
              </a:r>
            </a:p>
          </p:txBody>
        </p:sp>
        <p:sp>
          <p:nvSpPr>
            <p:cNvPr id="36872" name="Text Box 36"/>
            <p:cNvSpPr txBox="1">
              <a:spLocks noChangeArrowheads="1"/>
            </p:cNvSpPr>
            <p:nvPr/>
          </p:nvSpPr>
          <p:spPr bwMode="auto">
            <a:xfrm>
              <a:off x="1325040" y="3789363"/>
              <a:ext cx="2032513" cy="400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20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                            </a:t>
              </a:r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fr-FR" sz="20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fr-FR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873" name="Line 37"/>
            <p:cNvSpPr>
              <a:spLocks noChangeShapeType="1"/>
            </p:cNvSpPr>
            <p:nvPr/>
          </p:nvSpPr>
          <p:spPr bwMode="auto">
            <a:xfrm>
              <a:off x="2611728" y="6023559"/>
              <a:ext cx="0" cy="3566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74" name="Line 38"/>
            <p:cNvSpPr>
              <a:spLocks noChangeShapeType="1"/>
            </p:cNvSpPr>
            <p:nvPr/>
          </p:nvSpPr>
          <p:spPr bwMode="auto">
            <a:xfrm>
              <a:off x="2136163" y="6023559"/>
              <a:ext cx="0" cy="3566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75" name="Line 39"/>
            <p:cNvSpPr>
              <a:spLocks noChangeShapeType="1"/>
            </p:cNvSpPr>
            <p:nvPr/>
          </p:nvSpPr>
          <p:spPr bwMode="auto">
            <a:xfrm>
              <a:off x="1660598" y="6023559"/>
              <a:ext cx="0" cy="3566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76" name="Line 40"/>
            <p:cNvSpPr>
              <a:spLocks noChangeShapeType="1"/>
            </p:cNvSpPr>
            <p:nvPr/>
          </p:nvSpPr>
          <p:spPr bwMode="auto">
            <a:xfrm>
              <a:off x="2928926" y="4234626"/>
              <a:ext cx="0" cy="4472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877" name="Line 41"/>
            <p:cNvSpPr>
              <a:spLocks noChangeShapeType="1"/>
            </p:cNvSpPr>
            <p:nvPr/>
          </p:nvSpPr>
          <p:spPr bwMode="auto">
            <a:xfrm>
              <a:off x="1500166" y="4234626"/>
              <a:ext cx="0" cy="4472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937B83-28D2-49D0-8B9E-A801FDE2852C}" type="slidenum">
              <a:rPr lang="fr-FR" smtClean="0"/>
              <a:pPr/>
              <a:t>21</a:t>
            </a:fld>
            <a:endParaRPr lang="fr-FR" smtClean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143000" y="2000250"/>
          <a:ext cx="61785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Équation" r:id="rId3" imgW="2082600" imgH="241200" progId="Equation.3">
                  <p:embed/>
                </p:oleObj>
              </mc:Choice>
              <mc:Fallback>
                <p:oleObj name="Équation" r:id="rId3" imgW="208260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000250"/>
                        <a:ext cx="617855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642938" y="4000500"/>
          <a:ext cx="7104062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Équation" r:id="rId5" imgW="2679480" imgH="241200" progId="Equation.3">
                  <p:embed/>
                </p:oleObj>
              </mc:Choice>
              <mc:Fallback>
                <p:oleObj name="Équation" r:id="rId5" imgW="26794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4000500"/>
                        <a:ext cx="7104062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6"/>
          <p:cNvGraphicFramePr>
            <a:graphicFrameLocks noChangeAspect="1"/>
          </p:cNvGraphicFramePr>
          <p:nvPr/>
        </p:nvGraphicFramePr>
        <p:xfrm>
          <a:off x="1311275" y="5786438"/>
          <a:ext cx="6046788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Équation" r:id="rId7" imgW="2666880" imgH="241200" progId="Equation.3">
                  <p:embed/>
                </p:oleObj>
              </mc:Choice>
              <mc:Fallback>
                <p:oleObj name="Équation" r:id="rId7" imgW="26668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75" y="5786438"/>
                        <a:ext cx="6046788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2286000" y="984250"/>
            <a:ext cx="3600450" cy="101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A=B si </a:t>
            </a:r>
          </a:p>
          <a:p>
            <a:pPr algn="ctr">
              <a:spcBef>
                <a:spcPct val="50000"/>
              </a:spcBef>
            </a:pP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A2=B2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A1=B1</a:t>
            </a:r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1968500" y="2927350"/>
            <a:ext cx="4032250" cy="977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A&gt;B si </a:t>
            </a:r>
          </a:p>
          <a:p>
            <a:pPr algn="ctr">
              <a:spcBef>
                <a:spcPct val="50000"/>
              </a:spcBef>
            </a:pP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A2 &gt; B2 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ou (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A2=B2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A1&gt;B1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1895475" y="4856163"/>
            <a:ext cx="4176713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fr-FR" sz="23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A&lt;B</a:t>
            </a:r>
            <a:r>
              <a:rPr lang="fr-FR" sz="23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si </a:t>
            </a:r>
          </a:p>
          <a:p>
            <a:pPr algn="ctr">
              <a:spcBef>
                <a:spcPct val="50000"/>
              </a:spcBef>
            </a:pP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A2 &lt; B2 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ou (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A2=B2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300" b="1" i="1">
                <a:latin typeface="Times New Roman" pitchFamily="18" charset="0"/>
                <a:cs typeface="Times New Roman" pitchFamily="18" charset="0"/>
              </a:rPr>
              <a:t>A1&lt;B1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155575"/>
            <a:ext cx="8288337" cy="714375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2800" b="1" dirty="0" smtClean="0">
                <a:solidFill>
                  <a:srgbClr val="FF0000"/>
                </a:solidFill>
              </a:rPr>
              <a:t>3.2 comparateur 2 bits avec des comparateurs 1 bit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endParaRPr lang="fr-FR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4B34EB-EEA2-4BA2-9CA7-80E948471F7A}" type="slidenum">
              <a:rPr lang="fr-FR" smtClean="0"/>
              <a:pPr/>
              <a:t>22</a:t>
            </a:fld>
            <a:endParaRPr lang="fr-FR" smtClean="0"/>
          </a:p>
        </p:txBody>
      </p:sp>
      <p:graphicFrame>
        <p:nvGraphicFramePr>
          <p:cNvPr id="11266" name="Object 11"/>
          <p:cNvGraphicFramePr>
            <a:graphicFrameLocks noGrp="1" noChangeAspect="1"/>
          </p:cNvGraphicFramePr>
          <p:nvPr>
            <p:ph/>
          </p:nvPr>
        </p:nvGraphicFramePr>
        <p:xfrm>
          <a:off x="2009775" y="1196975"/>
          <a:ext cx="5133975" cy="537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Visio" r:id="rId3" imgW="4367022" imgH="5628894" progId="Visio.Drawing.11">
                  <p:embed/>
                </p:oleObj>
              </mc:Choice>
              <mc:Fallback>
                <p:oleObj name="Visio" r:id="rId3" imgW="4367022" imgH="5628894" progId="Visio.Drawing.11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775" y="1196975"/>
                        <a:ext cx="5133975" cy="537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7038" y="155575"/>
            <a:ext cx="8431212" cy="71437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fr-FR" sz="2800" b="1" kern="0" dirty="0" smtClean="0">
                <a:solidFill>
                  <a:srgbClr val="FF0000"/>
                </a:solidFill>
                <a:latin typeface="Times New Roman" pitchFamily="18" charset="0"/>
                <a:cs typeface="+mn-cs"/>
              </a:rPr>
              <a:t>3.2 </a:t>
            </a:r>
            <a:r>
              <a:rPr lang="fr-FR" sz="2800" b="1" kern="0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comparateur 2 bits avec des comparateurs 1 bit</a:t>
            </a:r>
            <a:r>
              <a:rPr lang="fr-FR" sz="2400" b="1" kern="0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 </a:t>
            </a:r>
            <a:endParaRPr lang="fr-FR" sz="2000" kern="0" dirty="0">
              <a:solidFill>
                <a:srgbClr val="FF0000"/>
              </a:solidFill>
              <a:latin typeface="Times New Roman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1ECC36-9BA4-49EB-91BD-65615DCCF6FE}" type="slidenum">
              <a:rPr lang="fr-FR" smtClean="0"/>
              <a:pPr/>
              <a:t>23</a:t>
            </a:fld>
            <a:endParaRPr lang="fr-FR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85725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000" b="1" dirty="0" smtClean="0">
                <a:solidFill>
                  <a:srgbClr val="FF0000"/>
                </a:solidFill>
              </a:rPr>
              <a:t>3.2 Comparateur avec des entrées de mise en cascade.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sz="2300" b="1" smtClean="0"/>
              <a:t>On remarque que :</a:t>
            </a:r>
          </a:p>
          <a:p>
            <a:pPr lvl="1" algn="just" eaLnBrk="1" hangingPunct="1">
              <a:lnSpc>
                <a:spcPct val="90000"/>
              </a:lnSpc>
              <a:buFontTx/>
              <a:buChar char="-"/>
            </a:pPr>
            <a:r>
              <a:rPr lang="fr-FR" sz="2300" b="1" smtClean="0"/>
              <a:t>Si </a:t>
            </a:r>
            <a:r>
              <a:rPr lang="fr-FR" sz="2300" b="1" i="1" smtClean="0"/>
              <a:t>A</a:t>
            </a:r>
            <a:r>
              <a:rPr lang="fr-FR" sz="2300" b="1" i="1" baseline="-25000" smtClean="0"/>
              <a:t>2</a:t>
            </a:r>
            <a:r>
              <a:rPr lang="fr-FR" sz="2300" b="1" i="1" smtClean="0"/>
              <a:t> &gt;B</a:t>
            </a:r>
            <a:r>
              <a:rPr lang="fr-FR" sz="2300" b="1" i="1" baseline="-25000" smtClean="0"/>
              <a:t>2 </a:t>
            </a:r>
            <a:r>
              <a:rPr lang="fr-FR" sz="2300" b="1" i="1" smtClean="0"/>
              <a:t> </a:t>
            </a:r>
            <a:r>
              <a:rPr lang="fr-FR" sz="2300" b="1" smtClean="0"/>
              <a:t>alors  </a:t>
            </a:r>
            <a:r>
              <a:rPr lang="fr-FR" sz="2300" b="1" i="1" smtClean="0">
                <a:solidFill>
                  <a:srgbClr val="FF3300"/>
                </a:solidFill>
              </a:rPr>
              <a:t>A &gt; B</a:t>
            </a:r>
          </a:p>
          <a:p>
            <a:pPr lvl="1" algn="just" eaLnBrk="1" hangingPunct="1">
              <a:lnSpc>
                <a:spcPct val="90000"/>
              </a:lnSpc>
              <a:buFontTx/>
              <a:buChar char="-"/>
            </a:pPr>
            <a:r>
              <a:rPr lang="fr-FR" sz="2300" b="1" smtClean="0"/>
              <a:t>Si </a:t>
            </a:r>
            <a:r>
              <a:rPr lang="fr-FR" sz="2300" b="1" i="1" smtClean="0"/>
              <a:t>A</a:t>
            </a:r>
            <a:r>
              <a:rPr lang="fr-FR" sz="2300" b="1" i="1" baseline="-25000" smtClean="0"/>
              <a:t>2</a:t>
            </a:r>
            <a:r>
              <a:rPr lang="fr-FR" sz="2300" b="1" i="1" smtClean="0"/>
              <a:t>&lt;B</a:t>
            </a:r>
            <a:r>
              <a:rPr lang="fr-FR" sz="2300" b="1" i="1" baseline="-25000" smtClean="0"/>
              <a:t>2</a:t>
            </a:r>
            <a:r>
              <a:rPr lang="fr-FR" sz="2300" b="1" i="1" smtClean="0"/>
              <a:t> </a:t>
            </a:r>
            <a:r>
              <a:rPr lang="fr-FR" sz="2300" b="1" smtClean="0"/>
              <a:t>  alors </a:t>
            </a:r>
            <a:r>
              <a:rPr lang="fr-FR" sz="2300" b="1" i="1" smtClean="0">
                <a:solidFill>
                  <a:srgbClr val="FF3300"/>
                </a:solidFill>
              </a:rPr>
              <a:t>A &lt; B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fr-FR" sz="2300" b="1" smtClean="0">
              <a:solidFill>
                <a:srgbClr val="FF3300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sz="2300" b="1" smtClean="0"/>
              <a:t>Par contre si A2=B2 alors il faut </a:t>
            </a:r>
            <a:r>
              <a:rPr lang="fr-FR" sz="2300" b="1" smtClean="0">
                <a:solidFill>
                  <a:srgbClr val="FF3300"/>
                </a:solidFill>
              </a:rPr>
              <a:t>tenir en compte</a:t>
            </a:r>
            <a:r>
              <a:rPr lang="fr-FR" sz="2300" b="1" smtClean="0"/>
              <a:t> du résultat de la comparaison des bits du poids faible.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fr-FR" sz="2300" b="1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sz="2300" b="1" smtClean="0"/>
              <a:t>Pour cela on rajoute au comparateur </a:t>
            </a:r>
            <a:r>
              <a:rPr lang="fr-FR" sz="2300" b="1" smtClean="0">
                <a:solidFill>
                  <a:srgbClr val="FF3300"/>
                </a:solidFill>
              </a:rPr>
              <a:t>des entrées</a:t>
            </a:r>
            <a:r>
              <a:rPr lang="fr-FR" sz="2300" b="1" smtClean="0"/>
              <a:t> qui nous indiquent le résultat de la comparaison précédente.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fr-FR" sz="2300" b="1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sz="2300" b="1" smtClean="0"/>
              <a:t>Ces entrées sont appelées des entrées de </a:t>
            </a:r>
            <a:r>
              <a:rPr lang="fr-FR" sz="2300" b="1" smtClean="0">
                <a:solidFill>
                  <a:srgbClr val="FF3300"/>
                </a:solidFill>
              </a:rPr>
              <a:t>mise en cascade</a:t>
            </a:r>
            <a:r>
              <a:rPr lang="fr-FR" sz="2300" b="1" smtClean="0"/>
              <a:t>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fr-FR" sz="2300" b="1" smtClean="0"/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fr-FR" sz="23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4C201C-A2C0-4C1C-8095-1B2C4CDABC6E}" type="slidenum">
              <a:rPr lang="fr-FR" smtClean="0"/>
              <a:pPr/>
              <a:t>24</a:t>
            </a:fld>
            <a:endParaRPr lang="fr-FR" smtClean="0"/>
          </a:p>
        </p:txBody>
      </p:sp>
      <p:grpSp>
        <p:nvGrpSpPr>
          <p:cNvPr id="38915" name="Group 347"/>
          <p:cNvGrpSpPr>
            <a:grpSpLocks/>
          </p:cNvGrpSpPr>
          <p:nvPr/>
        </p:nvGrpSpPr>
        <p:grpSpPr bwMode="auto">
          <a:xfrm>
            <a:off x="4743450" y="1916113"/>
            <a:ext cx="3995738" cy="2665412"/>
            <a:chOff x="3424" y="1207"/>
            <a:chExt cx="2336" cy="1588"/>
          </a:xfrm>
        </p:grpSpPr>
        <p:grpSp>
          <p:nvGrpSpPr>
            <p:cNvPr id="38985" name="Group 5"/>
            <p:cNvGrpSpPr>
              <a:grpSpLocks/>
            </p:cNvGrpSpPr>
            <p:nvPr/>
          </p:nvGrpSpPr>
          <p:grpSpPr bwMode="auto">
            <a:xfrm>
              <a:off x="3424" y="1207"/>
              <a:ext cx="1141" cy="1588"/>
              <a:chOff x="6277" y="3394"/>
              <a:chExt cx="1980" cy="3423"/>
            </a:xfrm>
          </p:grpSpPr>
          <p:sp>
            <p:nvSpPr>
              <p:cNvPr id="38990" name="Rectangle 6"/>
              <p:cNvSpPr>
                <a:spLocks noChangeArrowheads="1"/>
              </p:cNvSpPr>
              <p:nvPr/>
            </p:nvSpPr>
            <p:spPr bwMode="auto">
              <a:xfrm>
                <a:off x="6277" y="4657"/>
                <a:ext cx="1980" cy="1260"/>
              </a:xfrm>
              <a:prstGeom prst="rect">
                <a:avLst/>
              </a:prstGeom>
              <a:solidFill>
                <a:srgbClr val="CC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fr-FR" sz="20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Comp</a:t>
                </a:r>
              </a:p>
              <a:p>
                <a:pPr algn="ctr"/>
                <a:endParaRPr lang="fr-FR" sz="2000" b="1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fr-FR" sz="20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fs    fe    fi </a:t>
                </a:r>
              </a:p>
              <a:p>
                <a:endParaRPr lang="fr-FR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991" name="Line 7"/>
              <p:cNvSpPr>
                <a:spLocks noChangeShapeType="1"/>
              </p:cNvSpPr>
              <p:nvPr/>
            </p:nvSpPr>
            <p:spPr bwMode="auto">
              <a:xfrm>
                <a:off x="7357" y="3937"/>
                <a:ext cx="0" cy="7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992" name="Line 8"/>
              <p:cNvSpPr>
                <a:spLocks noChangeShapeType="1"/>
              </p:cNvSpPr>
              <p:nvPr/>
            </p:nvSpPr>
            <p:spPr bwMode="auto">
              <a:xfrm>
                <a:off x="6817" y="3937"/>
                <a:ext cx="0" cy="7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993" name="Line 9"/>
              <p:cNvSpPr>
                <a:spLocks noChangeShapeType="1"/>
              </p:cNvSpPr>
              <p:nvPr/>
            </p:nvSpPr>
            <p:spPr bwMode="auto">
              <a:xfrm>
                <a:off x="6637" y="5917"/>
                <a:ext cx="0" cy="9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994" name="Line 10"/>
              <p:cNvSpPr>
                <a:spLocks noChangeShapeType="1"/>
              </p:cNvSpPr>
              <p:nvPr/>
            </p:nvSpPr>
            <p:spPr bwMode="auto">
              <a:xfrm>
                <a:off x="7177" y="5917"/>
                <a:ext cx="0" cy="9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995" name="Line 11"/>
              <p:cNvSpPr>
                <a:spLocks noChangeShapeType="1"/>
              </p:cNvSpPr>
              <p:nvPr/>
            </p:nvSpPr>
            <p:spPr bwMode="auto">
              <a:xfrm>
                <a:off x="7717" y="5917"/>
                <a:ext cx="0" cy="9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996" name="Text Box 12"/>
              <p:cNvSpPr txBox="1">
                <a:spLocks noChangeArrowheads="1"/>
              </p:cNvSpPr>
              <p:nvPr/>
            </p:nvSpPr>
            <p:spPr bwMode="auto">
              <a:xfrm>
                <a:off x="6457" y="3394"/>
                <a:ext cx="1440" cy="540"/>
              </a:xfrm>
              <a:prstGeom prst="rect">
                <a:avLst/>
              </a:prstGeom>
              <a:solidFill>
                <a:srgbClr val="FFFFFF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fr-FR" b="1" i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fr-FR" b="1" i="1" baseline="-250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b="1" i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B</a:t>
                </a:r>
                <a:r>
                  <a:rPr lang="fr-FR" b="1" i="1" baseline="-250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38986" name="Line 13"/>
            <p:cNvSpPr>
              <a:spLocks noChangeShapeType="1"/>
            </p:cNvSpPr>
            <p:nvPr/>
          </p:nvSpPr>
          <p:spPr bwMode="auto">
            <a:xfrm>
              <a:off x="4565" y="1960"/>
              <a:ext cx="62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87" name="Line 14"/>
            <p:cNvSpPr>
              <a:spLocks noChangeShapeType="1"/>
            </p:cNvSpPr>
            <p:nvPr/>
          </p:nvSpPr>
          <p:spPr bwMode="auto">
            <a:xfrm>
              <a:off x="4565" y="2127"/>
              <a:ext cx="62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88" name="Line 15"/>
            <p:cNvSpPr>
              <a:spLocks noChangeShapeType="1"/>
            </p:cNvSpPr>
            <p:nvPr/>
          </p:nvSpPr>
          <p:spPr bwMode="auto">
            <a:xfrm>
              <a:off x="4565" y="2294"/>
              <a:ext cx="62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89" name="Text Box 16"/>
            <p:cNvSpPr txBox="1">
              <a:spLocks noChangeArrowheads="1"/>
            </p:cNvSpPr>
            <p:nvPr/>
          </p:nvSpPr>
          <p:spPr bwMode="auto">
            <a:xfrm>
              <a:off x="5187" y="1793"/>
              <a:ext cx="573" cy="668"/>
            </a:xfrm>
            <a:prstGeom prst="rect">
              <a:avLst/>
            </a:prstGeom>
            <a:solidFill>
              <a:srgbClr val="FFFFFF"/>
            </a:solidFill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fr-FR" b="1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Es  ( &gt;)</a:t>
              </a:r>
            </a:p>
            <a:p>
              <a:r>
                <a:rPr lang="fr-FR" b="1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Eg  ( =)</a:t>
              </a:r>
            </a:p>
            <a:p>
              <a:r>
                <a:rPr lang="fr-FR" b="1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Ei   ( &lt;)</a:t>
              </a:r>
              <a:endParaRPr lang="fr-FR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40448" name="Group 480"/>
          <p:cNvGraphicFramePr>
            <a:graphicFrameLocks noGrp="1"/>
          </p:cNvGraphicFramePr>
          <p:nvPr>
            <p:ph idx="1"/>
          </p:nvPr>
        </p:nvGraphicFramePr>
        <p:xfrm>
          <a:off x="179388" y="1773238"/>
          <a:ext cx="4321174" cy="4549776"/>
        </p:xfrm>
        <a:graphic>
          <a:graphicData uri="http://schemas.openxmlformats.org/drawingml/2006/table">
            <a:tbl>
              <a:tblPr/>
              <a:tblGrid>
                <a:gridCol w="534960"/>
                <a:gridCol w="500066"/>
                <a:gridCol w="571504"/>
                <a:gridCol w="500066"/>
                <a:gridCol w="500066"/>
                <a:gridCol w="285752"/>
                <a:gridCol w="500066"/>
                <a:gridCol w="500066"/>
                <a:gridCol w="428628"/>
              </a:tblGrid>
              <a:tr h="844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Ei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fs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fr-F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72707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&gt;B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2707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&lt;B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27075">
                <a:tc rowSpan="3"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=B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25488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98513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8983" name="Text Box 342"/>
          <p:cNvSpPr txBox="1">
            <a:spLocks noChangeArrowheads="1"/>
          </p:cNvSpPr>
          <p:nvPr/>
        </p:nvSpPr>
        <p:spPr bwMode="auto">
          <a:xfrm>
            <a:off x="4797425" y="4921250"/>
            <a:ext cx="4321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fs= (A</a:t>
            </a:r>
            <a:r>
              <a:rPr lang="fr-FR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&gt;B</a:t>
            </a:r>
            <a:r>
              <a:rPr lang="fr-FR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) ou (A</a:t>
            </a:r>
            <a:r>
              <a:rPr lang="fr-FR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=B</a:t>
            </a:r>
            <a:r>
              <a:rPr lang="fr-FR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).Es</a:t>
            </a:r>
          </a:p>
          <a:p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fi= ( A</a:t>
            </a:r>
            <a:r>
              <a:rPr lang="fr-FR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&lt;B</a:t>
            </a:r>
            <a:r>
              <a:rPr lang="fr-FR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) ou (A</a:t>
            </a:r>
            <a:r>
              <a:rPr lang="fr-FR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=B</a:t>
            </a:r>
            <a:r>
              <a:rPr lang="fr-FR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).Ei</a:t>
            </a:r>
          </a:p>
          <a:p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fe=(A</a:t>
            </a:r>
            <a:r>
              <a:rPr lang="fr-FR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=B</a:t>
            </a:r>
            <a:r>
              <a:rPr lang="fr-FR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>
                <a:latin typeface="Times New Roman" pitchFamily="18" charset="0"/>
                <a:cs typeface="Times New Roman" pitchFamily="18" charset="0"/>
              </a:rPr>
              <a:t>).Eg</a:t>
            </a:r>
          </a:p>
        </p:txBody>
      </p:sp>
      <p:sp>
        <p:nvSpPr>
          <p:cNvPr id="389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85725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000" b="1" dirty="0" smtClean="0">
                <a:solidFill>
                  <a:srgbClr val="FF0000"/>
                </a:solidFill>
              </a:rPr>
              <a:t>3.2 Comparateur avec des entrées de mise en cascade.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805927-5F72-4091-8F37-4F67E4DE5E02}" type="slidenum">
              <a:rPr lang="fr-FR" smtClean="0"/>
              <a:pPr/>
              <a:t>25</a:t>
            </a:fld>
            <a:endParaRPr lang="fr-FR" smtClean="0"/>
          </a:p>
        </p:txBody>
      </p:sp>
      <p:graphicFrame>
        <p:nvGraphicFramePr>
          <p:cNvPr id="1229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027113" y="1928813"/>
          <a:ext cx="8259762" cy="349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Visio" r:id="rId3" imgW="8023479" imgH="3498723" progId="Visio.Drawing.11">
                  <p:embed/>
                </p:oleObj>
              </mc:Choice>
              <mc:Fallback>
                <p:oleObj name="Visio" r:id="rId3" imgW="8023479" imgH="3498723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1928813"/>
                        <a:ext cx="8259762" cy="349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85725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000" b="1" dirty="0" smtClean="0">
                <a:solidFill>
                  <a:srgbClr val="FF0000"/>
                </a:solidFill>
              </a:rPr>
              <a:t>3.2 Comparateur avec des entrées de mise en cascade.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090851-4682-4594-B80E-210D1D504F48}" type="slidenum">
              <a:rPr lang="fr-FR" smtClean="0"/>
              <a:pPr/>
              <a:t>26</a:t>
            </a:fld>
            <a:endParaRPr lang="fr-FR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14313"/>
            <a:ext cx="6500813" cy="642937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smtClean="0">
                <a:solidFill>
                  <a:srgbClr val="FF0000"/>
                </a:solidFill>
              </a:rPr>
              <a:t>Exercice 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71675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fr-FR" sz="2300" b="1" smtClean="0"/>
              <a:t>Réaliser un comparateur 4 bits en utilisant des comparateurs 2 bits avec des entrées de mise en cascade?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090851-4682-4594-B80E-210D1D504F48}" type="slidenum">
              <a:rPr lang="fr-FR" smtClean="0"/>
              <a:pPr/>
              <a:t>27</a:t>
            </a:fld>
            <a:endParaRPr lang="fr-FR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313"/>
            <a:ext cx="8286808" cy="642937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4.Exemple de circuit de comparaison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071547"/>
            <a:ext cx="8229600" cy="500065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fr-FR" sz="2400" b="1" dirty="0" smtClean="0"/>
              <a:t>Le circuit intégré de comparaison de 4 bits est 7485. </a:t>
            </a:r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478" y="1571612"/>
            <a:ext cx="7989806" cy="4945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090851-4682-4594-B80E-210D1D504F48}" type="slidenum">
              <a:rPr lang="fr-FR" smtClean="0"/>
              <a:pPr/>
              <a:t>28</a:t>
            </a:fld>
            <a:endParaRPr lang="fr-FR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313"/>
            <a:ext cx="8286808" cy="642937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4.Exemple de circuit de comparaison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071547"/>
            <a:ext cx="8229600" cy="500065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fr-FR" sz="2400" b="1" dirty="0" smtClean="0"/>
              <a:t>Le circuit intégré de comparaison de 4 bits est 7485. </a:t>
            </a:r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95962"/>
            <a:ext cx="7067568" cy="485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A5F227-A06A-41CE-A112-E87FEF1FE3B2}" type="slidenum">
              <a:rPr lang="fr-BE" smtClean="0"/>
              <a:pPr/>
              <a:t>29</a:t>
            </a:fld>
            <a:endParaRPr lang="fr-BE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85750" y="285732"/>
            <a:ext cx="8643938" cy="9286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F0000"/>
              </a:buClr>
              <a:buFont typeface="Arial" pitchFamily="34" charset="0"/>
              <a:buNone/>
              <a:defRPr/>
            </a:pPr>
            <a:r>
              <a:rPr lang="fr-FR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</a:t>
            </a:r>
            <a:endParaRPr lang="fr-FR" altLang="fr-FR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9090" name="Picture 2" descr="http://i42.servimg.com/u/f42/11/82/32/50/xp10.jpg"/>
          <p:cNvPicPr>
            <a:picLocks noChangeAspect="1" noChangeArrowheads="1"/>
          </p:cNvPicPr>
          <p:nvPr/>
        </p:nvPicPr>
        <p:blipFill>
          <a:blip r:embed="rId3"/>
          <a:srcRect l="23576" t="8646" r="13065" b="7060"/>
          <a:stretch>
            <a:fillRect/>
          </a:stretch>
        </p:blipFill>
        <p:spPr bwMode="auto">
          <a:xfrm>
            <a:off x="2928938" y="2214563"/>
            <a:ext cx="3465512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D366E6-14FC-4F32-9D04-921E0627CB5A}" type="slidenum">
              <a:rPr lang="fr-FR" smtClean="0"/>
              <a:pPr/>
              <a:t>3</a:t>
            </a:fld>
            <a:endParaRPr lang="fr-FR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203200"/>
            <a:ext cx="8186737" cy="65405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1. Demi Additionneur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85875"/>
            <a:ext cx="8258175" cy="250031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fr-FR" sz="2300" b="1" smtClean="0"/>
              <a:t>Le </a:t>
            </a:r>
            <a:r>
              <a:rPr lang="fr-FR" sz="2300" b="1" smtClean="0">
                <a:solidFill>
                  <a:srgbClr val="FF3300"/>
                </a:solidFill>
              </a:rPr>
              <a:t>demi additionneur</a:t>
            </a:r>
            <a:r>
              <a:rPr lang="fr-FR" sz="2300" b="1" smtClean="0"/>
              <a:t> est un circuit combinatoire qui permet de réaliser la </a:t>
            </a:r>
            <a:r>
              <a:rPr lang="fr-FR" sz="2300" b="1" smtClean="0">
                <a:solidFill>
                  <a:srgbClr val="FF3300"/>
                </a:solidFill>
              </a:rPr>
              <a:t>somme arithmétique</a:t>
            </a:r>
            <a:r>
              <a:rPr lang="fr-FR" sz="2300" b="1" smtClean="0"/>
              <a:t> de deux nombres A et B chacun sur </a:t>
            </a:r>
            <a:r>
              <a:rPr lang="fr-FR" sz="2300" b="1" smtClean="0">
                <a:solidFill>
                  <a:srgbClr val="FF3300"/>
                </a:solidFill>
              </a:rPr>
              <a:t>un bit</a:t>
            </a:r>
            <a:r>
              <a:rPr lang="fr-FR" sz="2300" b="1" smtClean="0"/>
              <a:t>.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fr-FR" sz="2300" b="1" smtClean="0"/>
              <a:t>A la sotie on va avoir la </a:t>
            </a:r>
            <a:r>
              <a:rPr lang="fr-FR" sz="2300" b="1" smtClean="0">
                <a:solidFill>
                  <a:srgbClr val="FF3300"/>
                </a:solidFill>
              </a:rPr>
              <a:t>somme S et la retenu R </a:t>
            </a:r>
            <a:r>
              <a:rPr lang="fr-FR" sz="2300" b="1" smtClean="0"/>
              <a:t>(</a:t>
            </a:r>
            <a:r>
              <a:rPr lang="fr-FR" sz="2300" b="1" smtClean="0">
                <a:solidFill>
                  <a:srgbClr val="FF3300"/>
                </a:solidFill>
              </a:rPr>
              <a:t> </a:t>
            </a:r>
            <a:r>
              <a:rPr lang="fr-FR" sz="2300" b="1" smtClean="0"/>
              <a:t>Carry).</a:t>
            </a:r>
          </a:p>
          <a:p>
            <a:pPr algn="just" eaLnBrk="1" hangingPunct="1">
              <a:buFontTx/>
              <a:buNone/>
            </a:pPr>
            <a:endParaRPr lang="fr-FR" sz="2300" b="1" smtClean="0"/>
          </a:p>
        </p:txBody>
      </p:sp>
      <p:grpSp>
        <p:nvGrpSpPr>
          <p:cNvPr id="28677" name="Group 15"/>
          <p:cNvGrpSpPr>
            <a:grpSpLocks/>
          </p:cNvGrpSpPr>
          <p:nvPr/>
        </p:nvGrpSpPr>
        <p:grpSpPr bwMode="auto">
          <a:xfrm>
            <a:off x="2339975" y="4416425"/>
            <a:ext cx="4465638" cy="1441450"/>
            <a:chOff x="1337" y="2930"/>
            <a:chExt cx="2813" cy="908"/>
          </a:xfrm>
        </p:grpSpPr>
        <p:sp>
          <p:nvSpPr>
            <p:cNvPr id="28678" name="Rectangle 7"/>
            <p:cNvSpPr>
              <a:spLocks noChangeArrowheads="1"/>
            </p:cNvSpPr>
            <p:nvPr/>
          </p:nvSpPr>
          <p:spPr bwMode="auto">
            <a:xfrm>
              <a:off x="2176" y="2930"/>
              <a:ext cx="1036" cy="90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>
                  <a:latin typeface="Times New Roman" pitchFamily="18" charset="0"/>
                  <a:cs typeface="Times New Roman" pitchFamily="18" charset="0"/>
                </a:rPr>
                <a:t>DA</a:t>
              </a:r>
            </a:p>
          </p:txBody>
        </p:sp>
        <p:sp>
          <p:nvSpPr>
            <p:cNvPr id="28679" name="Line 8"/>
            <p:cNvSpPr>
              <a:spLocks noChangeShapeType="1"/>
            </p:cNvSpPr>
            <p:nvPr/>
          </p:nvSpPr>
          <p:spPr bwMode="auto">
            <a:xfrm>
              <a:off x="1683" y="3190"/>
              <a:ext cx="4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680" name="Line 9"/>
            <p:cNvSpPr>
              <a:spLocks noChangeShapeType="1"/>
            </p:cNvSpPr>
            <p:nvPr/>
          </p:nvSpPr>
          <p:spPr bwMode="auto">
            <a:xfrm>
              <a:off x="1683" y="3514"/>
              <a:ext cx="4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681" name="Line 10"/>
            <p:cNvSpPr>
              <a:spLocks noChangeShapeType="1"/>
            </p:cNvSpPr>
            <p:nvPr/>
          </p:nvSpPr>
          <p:spPr bwMode="auto">
            <a:xfrm>
              <a:off x="3213" y="3190"/>
              <a:ext cx="4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682" name="Line 11"/>
            <p:cNvSpPr>
              <a:spLocks noChangeShapeType="1"/>
            </p:cNvSpPr>
            <p:nvPr/>
          </p:nvSpPr>
          <p:spPr bwMode="auto">
            <a:xfrm>
              <a:off x="3213" y="3514"/>
              <a:ext cx="4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683" name="Text Box 12"/>
            <p:cNvSpPr txBox="1">
              <a:spLocks noChangeArrowheads="1"/>
            </p:cNvSpPr>
            <p:nvPr/>
          </p:nvSpPr>
          <p:spPr bwMode="auto">
            <a:xfrm>
              <a:off x="1337" y="3113"/>
              <a:ext cx="346" cy="49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  <a:p>
              <a:pPr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fr-FR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28684" name="Text Box 13"/>
            <p:cNvSpPr txBox="1">
              <a:spLocks noChangeArrowheads="1"/>
            </p:cNvSpPr>
            <p:nvPr/>
          </p:nvSpPr>
          <p:spPr bwMode="auto">
            <a:xfrm>
              <a:off x="3903" y="3158"/>
              <a:ext cx="247" cy="49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S</a:t>
              </a:r>
            </a:p>
            <a:p>
              <a:pPr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R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688D93-3F09-4527-BBD3-118AF41CA496}" type="slidenum">
              <a:rPr lang="fr-FR" smtClean="0"/>
              <a:pPr/>
              <a:t>4</a:t>
            </a:fld>
            <a:endParaRPr lang="fr-FR" smtClean="0"/>
          </a:p>
        </p:txBody>
      </p:sp>
      <p:graphicFrame>
        <p:nvGraphicFramePr>
          <p:cNvPr id="312377" name="Group 57"/>
          <p:cNvGraphicFramePr>
            <a:graphicFrameLocks noGrp="1"/>
          </p:cNvGraphicFramePr>
          <p:nvPr>
            <p:ph sz="quarter" idx="2"/>
          </p:nvPr>
        </p:nvGraphicFramePr>
        <p:xfrm>
          <a:off x="1158875" y="4357688"/>
          <a:ext cx="2056372" cy="2209800"/>
        </p:xfrm>
        <a:graphic>
          <a:graphicData uri="http://schemas.openxmlformats.org/drawingml/2006/table">
            <a:tbl>
              <a:tblPr/>
              <a:tblGrid>
                <a:gridCol w="446043"/>
                <a:gridCol w="444654"/>
                <a:gridCol w="208280"/>
                <a:gridCol w="415474"/>
                <a:gridCol w="541921"/>
              </a:tblGrid>
              <a:tr h="4056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438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38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6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66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857625" y="2143125"/>
            <a:ext cx="1739900" cy="1643063"/>
          </a:xfrm>
          <a:noFill/>
          <a:ln>
            <a:solidFill>
              <a:srgbClr val="FF3300"/>
            </a:solidFill>
          </a:ln>
        </p:spPr>
      </p:pic>
      <p:sp>
        <p:nvSpPr>
          <p:cNvPr id="1067" name="Text Box 7"/>
          <p:cNvSpPr txBox="1">
            <a:spLocks noChangeArrowheads="1"/>
          </p:cNvSpPr>
          <p:nvPr/>
        </p:nvSpPr>
        <p:spPr bwMode="auto">
          <a:xfrm>
            <a:off x="1239838" y="25130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5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286375" y="4357688"/>
          <a:ext cx="3071813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1409400" imgH="431640" progId="Equation.3">
                  <p:embed/>
                </p:oleObj>
              </mc:Choice>
              <mc:Fallback>
                <p:oleObj name="Equation" r:id="rId4" imgW="1409400" imgH="43164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4357688"/>
                        <a:ext cx="3071813" cy="992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8" name="Rectangle 58"/>
          <p:cNvSpPr>
            <a:spLocks noChangeArrowheads="1"/>
          </p:cNvSpPr>
          <p:nvPr/>
        </p:nvSpPr>
        <p:spPr bwMode="auto">
          <a:xfrm>
            <a:off x="395288" y="3824288"/>
            <a:ext cx="4276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52425" indent="-352425">
              <a:spcBef>
                <a:spcPct val="20000"/>
              </a:spcBef>
              <a:buFont typeface="Wingdings" pitchFamily="2" charset="2"/>
              <a:buChar char="§"/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La table de vérité associée :</a:t>
            </a:r>
          </a:p>
        </p:txBody>
      </p:sp>
      <p:sp>
        <p:nvSpPr>
          <p:cNvPr id="1069" name="Text Box 59"/>
          <p:cNvSpPr txBox="1">
            <a:spLocks noChangeArrowheads="1"/>
          </p:cNvSpPr>
          <p:nvPr/>
        </p:nvSpPr>
        <p:spPr bwMode="auto">
          <a:xfrm>
            <a:off x="4714875" y="3857625"/>
            <a:ext cx="4071938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300" b="1">
                <a:latin typeface="Times New Roman" pitchFamily="18" charset="0"/>
                <a:cs typeface="Times New Roman" pitchFamily="18" charset="0"/>
              </a:rPr>
              <a:t>De la table de vérité on trouve:</a:t>
            </a:r>
          </a:p>
        </p:txBody>
      </p:sp>
      <p:sp>
        <p:nvSpPr>
          <p:cNvPr id="1070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131763"/>
            <a:ext cx="8186737" cy="65405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1. Demi Additionneur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457200" y="857250"/>
            <a:ext cx="82581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fr-FR" sz="2300" b="1" kern="0" dirty="0">
                <a:latin typeface="Times New Roman" pitchFamily="18" charset="0"/>
                <a:cs typeface="Times New Roman" pitchFamily="18" charset="0"/>
              </a:rPr>
              <a:t>Pour trouver la structure ( le schéma ) de ce circuit on doit en premier dresser sa table de vérité.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En binaire l’addition sur un seul bit se fait de la manière suivante: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0D414D-4F9C-49C1-9D44-D569870245D8}" type="slidenum">
              <a:rPr lang="fr-FR" smtClean="0"/>
              <a:pPr/>
              <a:t>5</a:t>
            </a:fld>
            <a:endParaRPr lang="fr-FR" smtClean="0"/>
          </a:p>
        </p:txBody>
      </p:sp>
      <p:graphicFrame>
        <p:nvGraphicFramePr>
          <p:cNvPr id="2050" name="Object 190"/>
          <p:cNvGraphicFramePr>
            <a:graphicFrameLocks noGrp="1" noChangeAspect="1"/>
          </p:cNvGraphicFramePr>
          <p:nvPr>
            <p:ph sz="half" idx="1"/>
          </p:nvPr>
        </p:nvGraphicFramePr>
        <p:xfrm>
          <a:off x="1377950" y="2565400"/>
          <a:ext cx="6408738" cy="340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Visio" r:id="rId3" imgW="3736848" imgH="1987677" progId="Visio.Drawing.11">
                  <p:embed/>
                </p:oleObj>
              </mc:Choice>
              <mc:Fallback>
                <p:oleObj name="Visio" r:id="rId3" imgW="3736848" imgH="1987677" progId="Visio.Drawing.11">
                  <p:embed/>
                  <p:pic>
                    <p:nvPicPr>
                      <p:cNvPr id="0" name="Object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2565400"/>
                        <a:ext cx="6408738" cy="340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92"/>
          <p:cNvGraphicFramePr>
            <a:graphicFrameLocks noGrp="1" noChangeAspect="1"/>
          </p:cNvGraphicFramePr>
          <p:nvPr>
            <p:ph sz="half" idx="2"/>
          </p:nvPr>
        </p:nvGraphicFramePr>
        <p:xfrm>
          <a:off x="3357563" y="1000125"/>
          <a:ext cx="201612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660240" imgH="406080" progId="Equation.3">
                  <p:embed/>
                </p:oleObj>
              </mc:Choice>
              <mc:Fallback>
                <p:oleObj name="Equation" r:id="rId5" imgW="660240" imgH="406080" progId="Equation.3">
                  <p:embed/>
                  <p:pic>
                    <p:nvPicPr>
                      <p:cNvPr id="0" name="Object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1000125"/>
                        <a:ext cx="2016125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131763"/>
            <a:ext cx="8186737" cy="65405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1. Demi Additionneur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2C5746-698D-4E4D-A28B-2F851371AA55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814388" y="214313"/>
            <a:ext cx="7686675" cy="65405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2. L’additionneur complet 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43000"/>
            <a:ext cx="8247062" cy="779463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fr-FR" sz="2300" b="1" smtClean="0"/>
              <a:t>En binaire lorsque on fait une addition il faut tenir en compte de la </a:t>
            </a:r>
            <a:r>
              <a:rPr lang="fr-FR" sz="2300" b="1" smtClean="0">
                <a:solidFill>
                  <a:srgbClr val="FF3300"/>
                </a:solidFill>
              </a:rPr>
              <a:t>retenue entrante</a:t>
            </a:r>
            <a:r>
              <a:rPr lang="fr-FR" sz="2300" b="1" smtClean="0"/>
              <a:t>.</a:t>
            </a:r>
          </a:p>
          <a:p>
            <a:pPr lvl="1" eaLnBrk="1" hangingPunct="1"/>
            <a:endParaRPr lang="fr-FR" sz="2300" b="1" smtClean="0"/>
          </a:p>
        </p:txBody>
      </p:sp>
      <p:graphicFrame>
        <p:nvGraphicFramePr>
          <p:cNvPr id="288887" name="Group 119"/>
          <p:cNvGraphicFramePr>
            <a:graphicFrameLocks noGrp="1"/>
          </p:cNvGraphicFramePr>
          <p:nvPr>
            <p:ph sz="quarter" idx="2"/>
          </p:nvPr>
        </p:nvGraphicFramePr>
        <p:xfrm>
          <a:off x="971550" y="2571750"/>
          <a:ext cx="4457706" cy="2651760"/>
        </p:xfrm>
        <a:graphic>
          <a:graphicData uri="http://schemas.openxmlformats.org/drawingml/2006/table">
            <a:tbl>
              <a:tblPr/>
              <a:tblGrid>
                <a:gridCol w="871219"/>
                <a:gridCol w="871218"/>
                <a:gridCol w="867887"/>
                <a:gridCol w="871218"/>
                <a:gridCol w="976164"/>
              </a:tblGrid>
              <a:tr h="303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7" name="Line 73"/>
          <p:cNvSpPr>
            <a:spLocks noChangeShapeType="1"/>
          </p:cNvSpPr>
          <p:nvPr/>
        </p:nvSpPr>
        <p:spPr bwMode="auto">
          <a:xfrm>
            <a:off x="1071563" y="4000500"/>
            <a:ext cx="3887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aphicFrame>
        <p:nvGraphicFramePr>
          <p:cNvPr id="288886" name="Group 118"/>
          <p:cNvGraphicFramePr>
            <a:graphicFrameLocks noGrp="1"/>
          </p:cNvGraphicFramePr>
          <p:nvPr>
            <p:ph sz="quarter" idx="3"/>
          </p:nvPr>
        </p:nvGraphicFramePr>
        <p:xfrm>
          <a:off x="6391275" y="2913063"/>
          <a:ext cx="1944688" cy="2651760"/>
        </p:xfrm>
        <a:graphic>
          <a:graphicData uri="http://schemas.openxmlformats.org/drawingml/2006/table">
            <a:tbl>
              <a:tblPr/>
              <a:tblGrid>
                <a:gridCol w="973138"/>
                <a:gridCol w="97155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i-1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en-US" sz="23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41" name="Line 115"/>
          <p:cNvSpPr>
            <a:spLocks noChangeShapeType="1"/>
          </p:cNvSpPr>
          <p:nvPr/>
        </p:nvSpPr>
        <p:spPr bwMode="auto">
          <a:xfrm>
            <a:off x="6286500" y="4643438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C5CF0-46A3-4EFF-ACE3-B0A5CFE74644}" type="slidenum">
              <a:rPr lang="fr-FR" smtClean="0"/>
              <a:pPr/>
              <a:t>7</a:t>
            </a:fld>
            <a:endParaRPr lang="fr-FR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0963"/>
            <a:ext cx="8229600" cy="63341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2.1 Additionneur complet 1 bit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874713"/>
            <a:ext cx="8229600" cy="3197225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fr-FR" sz="2300" b="1" smtClean="0"/>
              <a:t>L’additionneur complet </a:t>
            </a:r>
            <a:r>
              <a:rPr lang="fr-FR" sz="2300" b="1" smtClean="0">
                <a:solidFill>
                  <a:srgbClr val="FF3300"/>
                </a:solidFill>
              </a:rPr>
              <a:t>un bit</a:t>
            </a:r>
            <a:r>
              <a:rPr lang="fr-FR" sz="2300" b="1" smtClean="0"/>
              <a:t> possède 3 entrées : 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300" b="1" smtClean="0">
                <a:solidFill>
                  <a:srgbClr val="FF0000"/>
                </a:solidFill>
              </a:rPr>
              <a:t>A</a:t>
            </a:r>
            <a:r>
              <a:rPr lang="fr-FR" sz="2300" b="1" baseline="-25000" smtClean="0">
                <a:solidFill>
                  <a:srgbClr val="FF0000"/>
                </a:solidFill>
              </a:rPr>
              <a:t>i</a:t>
            </a:r>
            <a:r>
              <a:rPr lang="fr-FR" sz="2300" b="1" smtClean="0">
                <a:solidFill>
                  <a:srgbClr val="FF0000"/>
                </a:solidFill>
              </a:rPr>
              <a:t> </a:t>
            </a:r>
            <a:r>
              <a:rPr lang="fr-FR" sz="2300" b="1" smtClean="0"/>
              <a:t>: le premier nombre sur un bit.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300" b="1" smtClean="0">
                <a:solidFill>
                  <a:srgbClr val="FF0000"/>
                </a:solidFill>
              </a:rPr>
              <a:t>B</a:t>
            </a:r>
            <a:r>
              <a:rPr lang="fr-FR" sz="2300" b="1" baseline="-25000" smtClean="0">
                <a:solidFill>
                  <a:srgbClr val="FF0000"/>
                </a:solidFill>
              </a:rPr>
              <a:t>i</a:t>
            </a:r>
            <a:r>
              <a:rPr lang="fr-FR" sz="2300" b="1" smtClean="0"/>
              <a:t> : le deuxième nombre sur un bit.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300" b="1" smtClean="0">
                <a:solidFill>
                  <a:srgbClr val="FF0000"/>
                </a:solidFill>
              </a:rPr>
              <a:t>R</a:t>
            </a:r>
            <a:r>
              <a:rPr lang="fr-FR" sz="2300" b="1" baseline="-25000" smtClean="0">
                <a:solidFill>
                  <a:srgbClr val="FF0000"/>
                </a:solidFill>
              </a:rPr>
              <a:t>i-1</a:t>
            </a:r>
            <a:r>
              <a:rPr lang="fr-FR" sz="2300" b="1" smtClean="0"/>
              <a:t> : le retenue entrante sur un bit.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 sz="2300" b="1" smtClean="0"/>
              <a:t>Il possède deux sorties :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300" b="1" smtClean="0">
                <a:solidFill>
                  <a:srgbClr val="FF0000"/>
                </a:solidFill>
              </a:rPr>
              <a:t>S</a:t>
            </a:r>
            <a:r>
              <a:rPr lang="fr-FR" sz="2300" b="1" baseline="-25000" smtClean="0">
                <a:solidFill>
                  <a:srgbClr val="FF0000"/>
                </a:solidFill>
              </a:rPr>
              <a:t>i</a:t>
            </a:r>
            <a:r>
              <a:rPr lang="fr-FR" sz="2300" b="1" smtClean="0"/>
              <a:t> : la somme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300" b="1" smtClean="0">
                <a:solidFill>
                  <a:srgbClr val="FF0000"/>
                </a:solidFill>
              </a:rPr>
              <a:t>R</a:t>
            </a:r>
            <a:r>
              <a:rPr lang="fr-FR" sz="2300" b="1" baseline="-25000" smtClean="0">
                <a:solidFill>
                  <a:srgbClr val="FF0000"/>
                </a:solidFill>
              </a:rPr>
              <a:t>i</a:t>
            </a:r>
            <a:r>
              <a:rPr lang="fr-FR" sz="2300" b="1" smtClean="0">
                <a:solidFill>
                  <a:srgbClr val="FF0000"/>
                </a:solidFill>
              </a:rPr>
              <a:t> </a:t>
            </a:r>
            <a:r>
              <a:rPr lang="fr-FR" sz="2300" b="1" smtClean="0"/>
              <a:t>la retenue sortante</a:t>
            </a:r>
          </a:p>
        </p:txBody>
      </p:sp>
      <p:grpSp>
        <p:nvGrpSpPr>
          <p:cNvPr id="30725" name="Group 16"/>
          <p:cNvGrpSpPr>
            <a:grpSpLocks/>
          </p:cNvGrpSpPr>
          <p:nvPr/>
        </p:nvGrpSpPr>
        <p:grpSpPr bwMode="auto">
          <a:xfrm>
            <a:off x="1595438" y="4365625"/>
            <a:ext cx="6048375" cy="1863725"/>
            <a:chOff x="1255" y="3022"/>
            <a:chExt cx="3810" cy="1174"/>
          </a:xfrm>
        </p:grpSpPr>
        <p:sp>
          <p:nvSpPr>
            <p:cNvPr id="306180" name="Rectangle 4"/>
            <p:cNvSpPr>
              <a:spLocks noChangeArrowheads="1"/>
            </p:cNvSpPr>
            <p:nvPr/>
          </p:nvSpPr>
          <p:spPr bwMode="auto">
            <a:xfrm>
              <a:off x="2381" y="3022"/>
              <a:ext cx="1395" cy="1036"/>
            </a:xfrm>
            <a:prstGeom prst="rect">
              <a:avLst/>
            </a:prstGeom>
            <a:solidFill>
              <a:schemeClr val="accent5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fr-FR" sz="23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Additionneur </a:t>
              </a:r>
            </a:p>
            <a:p>
              <a:pPr algn="ctr">
                <a:defRPr/>
              </a:pPr>
              <a:r>
                <a:rPr lang="fr-FR" sz="23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complet</a:t>
              </a:r>
            </a:p>
          </p:txBody>
        </p:sp>
        <p:sp>
          <p:nvSpPr>
            <p:cNvPr id="30727" name="Line 5"/>
            <p:cNvSpPr>
              <a:spLocks noChangeShapeType="1"/>
            </p:cNvSpPr>
            <p:nvPr/>
          </p:nvSpPr>
          <p:spPr bwMode="auto">
            <a:xfrm>
              <a:off x="1683" y="3229"/>
              <a:ext cx="6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28" name="Line 6"/>
            <p:cNvSpPr>
              <a:spLocks noChangeShapeType="1"/>
            </p:cNvSpPr>
            <p:nvPr/>
          </p:nvSpPr>
          <p:spPr bwMode="auto">
            <a:xfrm>
              <a:off x="1683" y="3507"/>
              <a:ext cx="6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29" name="Line 7"/>
            <p:cNvSpPr>
              <a:spLocks noChangeShapeType="1"/>
            </p:cNvSpPr>
            <p:nvPr/>
          </p:nvSpPr>
          <p:spPr bwMode="auto">
            <a:xfrm>
              <a:off x="1683" y="3781"/>
              <a:ext cx="6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30" name="Line 8"/>
            <p:cNvSpPr>
              <a:spLocks noChangeShapeType="1"/>
            </p:cNvSpPr>
            <p:nvPr/>
          </p:nvSpPr>
          <p:spPr bwMode="auto">
            <a:xfrm>
              <a:off x="3775" y="3293"/>
              <a:ext cx="6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31" name="Line 9"/>
            <p:cNvSpPr>
              <a:spLocks noChangeShapeType="1"/>
            </p:cNvSpPr>
            <p:nvPr/>
          </p:nvSpPr>
          <p:spPr bwMode="auto">
            <a:xfrm>
              <a:off x="3775" y="3708"/>
              <a:ext cx="6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732" name="Text Box 11"/>
            <p:cNvSpPr txBox="1">
              <a:spLocks noChangeArrowheads="1"/>
            </p:cNvSpPr>
            <p:nvPr/>
          </p:nvSpPr>
          <p:spPr bwMode="auto">
            <a:xfrm>
              <a:off x="1255" y="3110"/>
              <a:ext cx="536" cy="108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2000" b="1" baseline="-25000">
                  <a:latin typeface="Times New Roman" pitchFamily="18" charset="0"/>
                  <a:cs typeface="Times New Roman" pitchFamily="18" charset="0"/>
                </a:rPr>
                <a:t>i</a:t>
              </a:r>
            </a:p>
            <a:p>
              <a:pPr>
                <a:spcBef>
                  <a:spcPct val="50000"/>
                </a:spcBef>
              </a:pPr>
              <a:r>
                <a:rPr lang="fr-FR" sz="2000" b="1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fr-FR" sz="2000" b="1" baseline="-25000">
                  <a:latin typeface="Times New Roman" pitchFamily="18" charset="0"/>
                  <a:cs typeface="Times New Roman" pitchFamily="18" charset="0"/>
                </a:rPr>
                <a:t>i</a:t>
              </a:r>
            </a:p>
            <a:p>
              <a:pPr>
                <a:spcBef>
                  <a:spcPct val="50000"/>
                </a:spcBef>
              </a:pPr>
              <a:r>
                <a:rPr lang="fr-FR" sz="2000" b="1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fr-FR" sz="2000" b="1" baseline="-25000">
                  <a:latin typeface="Times New Roman" pitchFamily="18" charset="0"/>
                  <a:cs typeface="Times New Roman" pitchFamily="18" charset="0"/>
                </a:rPr>
                <a:t>i-1</a:t>
              </a:r>
            </a:p>
            <a:p>
              <a:pPr>
                <a:spcBef>
                  <a:spcPct val="50000"/>
                </a:spcBef>
              </a:pPr>
              <a:endParaRPr lang="fr-F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33" name="Text Box 12"/>
            <p:cNvSpPr txBox="1">
              <a:spLocks noChangeArrowheads="1"/>
            </p:cNvSpPr>
            <p:nvPr/>
          </p:nvSpPr>
          <p:spPr bwMode="auto">
            <a:xfrm>
              <a:off x="4515" y="3175"/>
              <a:ext cx="550" cy="66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fr-FR" b="1" baseline="-25000">
                  <a:latin typeface="Times New Roman" pitchFamily="18" charset="0"/>
                  <a:cs typeface="Times New Roman" pitchFamily="18" charset="0"/>
                </a:rPr>
                <a:t>i</a:t>
              </a:r>
            </a:p>
            <a:p>
              <a:pPr>
                <a:spcBef>
                  <a:spcPct val="50000"/>
                </a:spcBef>
              </a:pPr>
              <a:endParaRPr lang="fr-FR" b="1" baseline="-25000"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fr-FR" b="1" baseline="-25000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AEC5F1-5EC1-4128-8C13-D2BD57A20B0B}" type="slidenum">
              <a:rPr lang="fr-FR" smtClean="0"/>
              <a:pPr/>
              <a:t>8</a:t>
            </a:fld>
            <a:endParaRPr lang="fr-FR" smtClean="0"/>
          </a:p>
        </p:txBody>
      </p:sp>
      <p:graphicFrame>
        <p:nvGraphicFramePr>
          <p:cNvPr id="419930" name="Group 90"/>
          <p:cNvGraphicFramePr>
            <a:graphicFrameLocks noGrp="1"/>
          </p:cNvGraphicFramePr>
          <p:nvPr>
            <p:ph sz="quarter" idx="1"/>
          </p:nvPr>
        </p:nvGraphicFramePr>
        <p:xfrm>
          <a:off x="4859338" y="1071563"/>
          <a:ext cx="3816350" cy="4150410"/>
        </p:xfrm>
        <a:graphic>
          <a:graphicData uri="http://schemas.openxmlformats.org/drawingml/2006/table">
            <a:tbl>
              <a:tblPr/>
              <a:tblGrid>
                <a:gridCol w="796925"/>
                <a:gridCol w="793750"/>
                <a:gridCol w="714375"/>
                <a:gridCol w="215900"/>
                <a:gridCol w="647700"/>
                <a:gridCol w="647700"/>
              </a:tblGrid>
              <a:tr h="6147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3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3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i-1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3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en-US" sz="23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3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414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14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14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995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14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14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995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14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74" name="Object 8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039813" y="5500688"/>
          <a:ext cx="66040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2984400" imgH="507960" progId="Equation.3">
                  <p:embed/>
                </p:oleObj>
              </mc:Choice>
              <mc:Fallback>
                <p:oleObj name="Equation" r:id="rId3" imgW="2984400" imgH="507960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5500688"/>
                        <a:ext cx="6604000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48" name="Rectangle 91"/>
          <p:cNvSpPr>
            <a:spLocks noChangeArrowheads="1"/>
          </p:cNvSpPr>
          <p:nvPr/>
        </p:nvSpPr>
        <p:spPr bwMode="auto">
          <a:xfrm>
            <a:off x="214313" y="2271713"/>
            <a:ext cx="476091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74638" indent="-274638" algn="just">
              <a:buFont typeface="Wingdings" pitchFamily="2" charset="2"/>
              <a:buChar char="§"/>
            </a:pPr>
            <a:r>
              <a:rPr lang="fr-FR" sz="23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Table de vérité d’un additionneur </a:t>
            </a:r>
          </a:p>
          <a:p>
            <a:pPr marL="274638" indent="-274638" algn="just"/>
            <a:r>
              <a:rPr lang="fr-FR" sz="23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complet sur 1 bit</a:t>
            </a:r>
          </a:p>
        </p:txBody>
      </p:sp>
      <p:sp>
        <p:nvSpPr>
          <p:cNvPr id="3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229600" cy="633413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2.1 Additionneur complet 1 bit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7C6017-02B5-4DBE-BFE1-FCD4A5277741}" type="slidenum">
              <a:rPr lang="fr-FR" smtClean="0"/>
              <a:pPr/>
              <a:t>9</a:t>
            </a:fld>
            <a:endParaRPr lang="fr-FR" smtClean="0"/>
          </a:p>
        </p:txBody>
      </p:sp>
      <p:graphicFrame>
        <p:nvGraphicFramePr>
          <p:cNvPr id="4098" name="Object 378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652463" y="4557713"/>
          <a:ext cx="7991475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2692080" imgH="736560" progId="Equation.3">
                  <p:embed/>
                </p:oleObj>
              </mc:Choice>
              <mc:Fallback>
                <p:oleObj name="Equation" r:id="rId3" imgW="2692080" imgH="736560" progId="Equation.3">
                  <p:embed/>
                  <p:pic>
                    <p:nvPicPr>
                      <p:cNvPr id="0" name="Object 3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3" y="4557713"/>
                        <a:ext cx="7991475" cy="165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8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39775" y="1571625"/>
          <a:ext cx="8026400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Équation" r:id="rId5" imgW="2984400" imgH="990360" progId="Equation.3">
                  <p:embed/>
                </p:oleObj>
              </mc:Choice>
              <mc:Fallback>
                <p:oleObj name="Équation" r:id="rId5" imgW="2984400" imgH="990360" progId="Equation.3">
                  <p:embed/>
                  <p:pic>
                    <p:nvPicPr>
                      <p:cNvPr id="0" name="Object 3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75" y="1571625"/>
                        <a:ext cx="8026400" cy="266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Text Box 391"/>
          <p:cNvSpPr txBox="1">
            <a:spLocks noChangeArrowheads="1"/>
          </p:cNvSpPr>
          <p:nvPr/>
        </p:nvSpPr>
        <p:spPr bwMode="auto">
          <a:xfrm>
            <a:off x="576263" y="928688"/>
            <a:ext cx="63039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82563" indent="-182563">
              <a:buFont typeface="Wingdings" pitchFamily="2" charset="2"/>
              <a:buChar char="§"/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Si on veut simplifier les équations on obtient :</a:t>
            </a: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2875"/>
            <a:ext cx="8229600" cy="633413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2.1 Additionneur complet 1 bit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3796</TotalTime>
  <Words>1311</Words>
  <Application>Microsoft Office PowerPoint</Application>
  <PresentationFormat>Affichage à l'écran (4:3)</PresentationFormat>
  <Paragraphs>484</Paragraphs>
  <Slides>29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29</vt:i4>
      </vt:variant>
    </vt:vector>
  </HeadingPairs>
  <TitlesOfParts>
    <vt:vector size="33" baseType="lpstr">
      <vt:lpstr>Modèle par défaut</vt:lpstr>
      <vt:lpstr>Equation</vt:lpstr>
      <vt:lpstr>Visio</vt:lpstr>
      <vt:lpstr>Équation</vt:lpstr>
      <vt:lpstr>Présentation PowerPoint</vt:lpstr>
      <vt:lpstr>Les circuits combinatoires</vt:lpstr>
      <vt:lpstr>1. Demi Additionneur</vt:lpstr>
      <vt:lpstr>1. Demi Additionneur</vt:lpstr>
      <vt:lpstr>1. Demi Additionneur</vt:lpstr>
      <vt:lpstr>2. L’additionneur complet </vt:lpstr>
      <vt:lpstr>2.1 Additionneur complet 1 bit</vt:lpstr>
      <vt:lpstr>2.1 Additionneur complet 1 bit</vt:lpstr>
      <vt:lpstr>2.1 Additionneur complet 1 bit</vt:lpstr>
      <vt:lpstr>2.2 Schéma d’un additionneur complet </vt:lpstr>
      <vt:lpstr>2.3 Additionneur sur 4  bits</vt:lpstr>
      <vt:lpstr>Lorsque on fait l’addition en binaire , on additionne bit par bit en commençant à partir du poids fiable et à chaque fois on propage la retenue sortante au bit du rang supérieur. L’addition sur un bit peut se faire par un additionneur complet sur 1 bits. </vt:lpstr>
      <vt:lpstr>2.3.1 Additionneur 4 bits ( schéma )</vt:lpstr>
      <vt:lpstr>Exercice</vt:lpstr>
      <vt:lpstr>3. Le Comparateur </vt:lpstr>
      <vt:lpstr>3.1 Comparateur sur un bit</vt:lpstr>
      <vt:lpstr>3.1 Schéma d’un comparateur dur un bit</vt:lpstr>
      <vt:lpstr>3.2 Comparateur 2 bits </vt:lpstr>
      <vt:lpstr>3.2 Comparateur 2 bits </vt:lpstr>
      <vt:lpstr>3.2 Comparateur 2 bits avec des comparateurs 1 bit </vt:lpstr>
      <vt:lpstr>3.2 comparateur 2 bits avec des comparateurs 1 bit </vt:lpstr>
      <vt:lpstr>Présentation PowerPoint</vt:lpstr>
      <vt:lpstr>3.2 Comparateur avec des entrées de mise en cascade.</vt:lpstr>
      <vt:lpstr>3.2 Comparateur avec des entrées de mise en cascade.</vt:lpstr>
      <vt:lpstr>3.2 Comparateur avec des entrées de mise en cascade.</vt:lpstr>
      <vt:lpstr>Exercice </vt:lpstr>
      <vt:lpstr>4.Exemple de circuit de comparaison</vt:lpstr>
      <vt:lpstr>4.Exemple de circuit de comparaison</vt:lpstr>
      <vt:lpstr>Présentation PowerPoint</vt:lpstr>
    </vt:vector>
  </TitlesOfParts>
  <Company>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Algèbre de Boole</dc:title>
  <dc:creator>h</dc:creator>
  <cp:lastModifiedBy>2022</cp:lastModifiedBy>
  <cp:revision>242</cp:revision>
  <dcterms:created xsi:type="dcterms:W3CDTF">2007-10-28T19:09:09Z</dcterms:created>
  <dcterms:modified xsi:type="dcterms:W3CDTF">2022-05-15T22:34:06Z</dcterms:modified>
</cp:coreProperties>
</file>