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7" r:id="rId4"/>
    <p:sldId id="267" r:id="rId5"/>
    <p:sldId id="259" r:id="rId6"/>
    <p:sldId id="261" r:id="rId7"/>
    <p:sldId id="262" r:id="rId8"/>
    <p:sldId id="264" r:id="rId9"/>
    <p:sldId id="263" r:id="rId10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0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AAEE924-BD90-47CF-B473-FA6863856A54}" type="datetimeFigureOut">
              <a:rPr lang="fr-FR" smtClean="0"/>
              <a:t>27/12/2020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A5F849-CBE6-4B5B-B02A-4D41FAF3D98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Inform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16016" y="620688"/>
            <a:ext cx="3313355" cy="129658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Méthodologie de la recherche</a:t>
            </a:r>
            <a:r>
              <a:rPr lang="fr-FR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fr-FR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39952" y="2780928"/>
            <a:ext cx="3975224" cy="2232248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Tx/>
              <a:buChar char="-"/>
            </a:pPr>
            <a:r>
              <a:rPr lang="fr-FR" sz="6400" dirty="0" smtClean="0">
                <a:latin typeface="Albertus Medium" pitchFamily="34" charset="0"/>
              </a:rPr>
              <a:t>Généralités: </a:t>
            </a:r>
          </a:p>
          <a:p>
            <a:pPr marL="457200" indent="-457200">
              <a:buFontTx/>
              <a:buChar char="-"/>
            </a:pPr>
            <a:endParaRPr lang="fr-FR" sz="6400" dirty="0" smtClean="0">
              <a:latin typeface="Albertus Medium" pitchFamily="34" charset="0"/>
            </a:endParaRPr>
          </a:p>
          <a:p>
            <a:pPr marL="457200" indent="-457200">
              <a:buFontTx/>
              <a:buChar char="-"/>
            </a:pPr>
            <a:r>
              <a:rPr lang="fr-FR" sz="6400" dirty="0" smtClean="0">
                <a:latin typeface="Albertus Medium" pitchFamily="34" charset="0"/>
              </a:rPr>
              <a:t>-  </a:t>
            </a:r>
            <a:r>
              <a:rPr lang="fr-FR" sz="6400" dirty="0" smtClean="0">
                <a:latin typeface="Albertus Medium" pitchFamily="34" charset="0"/>
                <a:cs typeface="Times New Roman" pitchFamily="18" charset="0"/>
              </a:rPr>
              <a:t>La méthodologie </a:t>
            </a:r>
            <a:endParaRPr lang="fr-FR" sz="6400" dirty="0" smtClean="0">
              <a:latin typeface="Albertus Medium" pitchFamily="34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fr-FR" sz="6400" dirty="0" smtClean="0">
              <a:latin typeface="Albertus Medium" pitchFamily="34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6400" dirty="0" smtClean="0">
                <a:latin typeface="Albertus Medium" pitchFamily="34" charset="0"/>
                <a:cs typeface="Times New Roman" pitchFamily="18" charset="0"/>
              </a:rPr>
              <a:t>-  La différence entre méthodologie et méthode </a:t>
            </a:r>
          </a:p>
          <a:p>
            <a:pPr marL="457200" indent="-457200">
              <a:buFontTx/>
              <a:buChar char="-"/>
            </a:pPr>
            <a:endParaRPr lang="fr-FR" sz="6400" dirty="0" smtClean="0">
              <a:latin typeface="Albertus Medium" pitchFamily="34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6400" dirty="0" smtClean="0">
                <a:latin typeface="Albertus Medium" pitchFamily="34" charset="0"/>
                <a:cs typeface="Times New Roman" pitchFamily="18" charset="0"/>
              </a:rPr>
              <a:t>- </a:t>
            </a:r>
            <a:r>
              <a:rPr lang="fr-FR" sz="6400" dirty="0" smtClean="0">
                <a:latin typeface="Albertus Medium" pitchFamily="34" charset="0"/>
                <a:cs typeface="Times New Roman" pitchFamily="18" charset="0"/>
              </a:rPr>
              <a:t>La recherche </a:t>
            </a:r>
            <a:r>
              <a:rPr lang="fr-FR" sz="6400" dirty="0" smtClean="0">
                <a:latin typeface="Albertus Medium" pitchFamily="34" charset="0"/>
                <a:cs typeface="Times New Roman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endParaRPr lang="fr-FR" sz="6400" dirty="0" smtClean="0">
              <a:latin typeface="Albertus Medium" pitchFamily="34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6400" dirty="0" smtClean="0">
                <a:latin typeface="Albertus Medium" pitchFamily="34" charset="0"/>
                <a:cs typeface="Times New Roman" pitchFamily="18" charset="0"/>
              </a:rPr>
              <a:t>-</a:t>
            </a:r>
            <a:endParaRPr lang="fr-FR" sz="6400" dirty="0">
              <a:latin typeface="Albertus Medium" pitchFamily="34" charset="0"/>
            </a:endParaRPr>
          </a:p>
          <a:p>
            <a:pPr marL="457200" indent="-457200">
              <a:buFontTx/>
              <a:buChar char="-"/>
            </a:pPr>
            <a:endParaRPr lang="fr-FR" sz="6400" dirty="0" smtClean="0">
              <a:latin typeface="Albertus Medium" pitchFamily="34" charset="0"/>
            </a:endParaRPr>
          </a:p>
          <a:p>
            <a:pPr marL="457200" indent="-457200">
              <a:buFontTx/>
              <a:buChar char="-"/>
            </a:pPr>
            <a:endParaRPr lang="fr-FR" dirty="0"/>
          </a:p>
          <a:p>
            <a:pPr marL="457200" indent="-457200">
              <a:buFontTx/>
              <a:buChar char="-"/>
            </a:pPr>
            <a:endParaRPr lang="fr-FR" dirty="0" smtClean="0"/>
          </a:p>
          <a:p>
            <a:pPr marL="457200" indent="-457200">
              <a:buFontTx/>
              <a:buChar char="-"/>
            </a:pPr>
            <a:endParaRPr lang="fr-FR" dirty="0"/>
          </a:p>
          <a:p>
            <a:pPr marL="457200" indent="-457200">
              <a:buFontTx/>
              <a:buChar char="-"/>
            </a:pPr>
            <a:endParaRPr lang="fr-FR" dirty="0" smtClean="0"/>
          </a:p>
          <a:p>
            <a:pPr marL="457200" indent="-457200">
              <a:buFontTx/>
              <a:buChar char="-"/>
            </a:pPr>
            <a:endParaRPr lang="fr-FR" dirty="0"/>
          </a:p>
          <a:p>
            <a:pPr marL="457200" indent="-457200">
              <a:buFontTx/>
              <a:buChar char="-"/>
            </a:pPr>
            <a:endParaRPr lang="fr-FR" dirty="0" smtClean="0"/>
          </a:p>
          <a:p>
            <a:pPr marL="457200" indent="-457200">
              <a:buFontTx/>
              <a:buChar char="-"/>
            </a:pPr>
            <a:endParaRPr lang="fr-FR" dirty="0" smtClean="0"/>
          </a:p>
          <a:p>
            <a:endParaRPr lang="fr-FR" dirty="0" smtClean="0"/>
          </a:p>
          <a:p>
            <a:pPr marL="457200" indent="-457200">
              <a:buFontTx/>
              <a:buChar char="-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108520" y="332656"/>
            <a:ext cx="460851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Université Ahmed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Zabana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Relizane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Faculté des lettres et des Langues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Département de Français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 smtClean="0"/>
          </a:p>
          <a:p>
            <a:endParaRPr lang="fr-FR" b="1" dirty="0"/>
          </a:p>
          <a:p>
            <a:r>
              <a:rPr lang="fr-FR" b="1" dirty="0" smtClean="0"/>
              <a:t>  Niveau</a:t>
            </a:r>
            <a:r>
              <a:rPr lang="fr-FR" b="1" dirty="0"/>
              <a:t> : DLA </a:t>
            </a:r>
            <a:r>
              <a:rPr lang="fr-FR" b="1" dirty="0" smtClean="0"/>
              <a:t>1 /  S1</a:t>
            </a:r>
          </a:p>
          <a:p>
            <a:endParaRPr lang="fr-FR" b="1" dirty="0"/>
          </a:p>
          <a:p>
            <a:endParaRPr lang="fr-FR" b="1" dirty="0" smtClean="0"/>
          </a:p>
          <a:p>
            <a:pPr algn="ctr"/>
            <a:r>
              <a:rPr lang="fr-FR" b="1" dirty="0" smtClean="0"/>
              <a:t>Enseignante</a:t>
            </a:r>
            <a:r>
              <a:rPr lang="fr-FR" b="1" dirty="0"/>
              <a:t> </a:t>
            </a:r>
            <a:endParaRPr lang="fr-FR" b="1" dirty="0" smtClean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Dr</a:t>
            </a:r>
            <a:r>
              <a:rPr lang="fr-FR" b="1" dirty="0"/>
              <a:t>. </a:t>
            </a:r>
            <a:r>
              <a:rPr lang="fr-FR" b="1" dirty="0" smtClean="0"/>
              <a:t>BELMIHOUB </a:t>
            </a:r>
            <a:r>
              <a:rPr lang="fr-FR" b="1" dirty="0" err="1" smtClean="0"/>
              <a:t>Soltana</a:t>
            </a:r>
            <a:endParaRPr lang="fr-FR" b="1" dirty="0" smtClean="0"/>
          </a:p>
          <a:p>
            <a:pPr algn="ctr"/>
            <a:endParaRPr lang="fr-FR" dirty="0"/>
          </a:p>
          <a:p>
            <a:r>
              <a:rPr lang="fr-FR" sz="1600" b="1"/>
              <a:t> </a:t>
            </a:r>
            <a:r>
              <a:rPr lang="fr-FR" sz="1600" b="1" smtClean="0"/>
              <a:t>e-mail</a:t>
            </a:r>
            <a:r>
              <a:rPr lang="fr-FR" sz="1600" b="1" dirty="0" smtClean="0"/>
              <a:t>: </a:t>
            </a:r>
            <a:r>
              <a:rPr lang="fr-FR" sz="1600" b="1" dirty="0" smtClean="0"/>
              <a:t>soltana</a:t>
            </a:r>
            <a:r>
              <a:rPr lang="fr-FR" sz="1600" b="1" dirty="0" smtClean="0"/>
              <a:t>.belmihoub@cu-relizane.dz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113233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8024" y="-99392"/>
            <a:ext cx="3312486" cy="68588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000" dirty="0">
                <a:latin typeface="Albertus Medium" pitchFamily="34" charset="0"/>
                <a:cs typeface="Arial" pitchFamily="34" charset="0"/>
              </a:rPr>
              <a:t>Le travail de recherche est la construction d’un «objet scientifique». Il permet à l’auteur de: </a:t>
            </a:r>
            <a:endParaRPr lang="fr-FR" sz="2000" dirty="0" smtClean="0">
              <a:latin typeface="Albertus Medium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Explorer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un phénomène </a:t>
            </a:r>
            <a:endParaRPr lang="fr-FR" sz="2000" dirty="0" smtClean="0">
              <a:latin typeface="Albertus Medium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Résoudre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un problème </a:t>
            </a:r>
            <a:endParaRPr lang="fr-FR" sz="2000" dirty="0" smtClean="0">
              <a:latin typeface="Albertus Medium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Questionner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ou réfuter des résultats fournis dans des travaux </a:t>
            </a:r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antérieurs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ou une thèse </a:t>
            </a:r>
            <a:endParaRPr lang="fr-FR" sz="2000" dirty="0" smtClean="0">
              <a:latin typeface="Albertus Medium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Expérimenter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un nouveau procédé, une nouvelle solution, une nouvelle </a:t>
            </a:r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théorie.</a:t>
            </a:r>
          </a:p>
          <a:p>
            <a:pPr marL="6858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Appliquer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une pratique à un phénomène </a:t>
            </a:r>
            <a:endParaRPr lang="fr-FR" sz="2000" dirty="0" smtClean="0">
              <a:latin typeface="Albertus Medium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De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décrire un phénomène </a:t>
            </a:r>
            <a:endParaRPr lang="fr-FR" sz="2000" dirty="0" smtClean="0">
              <a:latin typeface="Albertus Medium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fr-FR" sz="2000" dirty="0">
              <a:latin typeface="Albertus Medium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lbertus Medium" pitchFamily="34" charset="0"/>
                <a:cs typeface="Arial" pitchFamily="34" charset="0"/>
              </a:rPr>
              <a:t>Expliquer </a:t>
            </a:r>
            <a:r>
              <a:rPr lang="fr-FR" sz="2000" dirty="0">
                <a:latin typeface="Albertus Medium" pitchFamily="34" charset="0"/>
                <a:cs typeface="Arial" pitchFamily="34" charset="0"/>
              </a:rPr>
              <a:t>un phénomène </a:t>
            </a:r>
          </a:p>
        </p:txBody>
      </p:sp>
    </p:spTree>
    <p:extLst>
      <p:ext uri="{BB962C8B-B14F-4D97-AF65-F5344CB8AC3E}">
        <p14:creationId xmlns:p14="http://schemas.microsoft.com/office/powerpoint/2010/main" val="330377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2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0" y="22385"/>
            <a:ext cx="3672408" cy="432048"/>
          </a:xfrm>
        </p:spPr>
        <p:txBody>
          <a:bodyPr>
            <a:noAutofit/>
          </a:bodyPr>
          <a:lstStyle/>
          <a:p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Qu’est ce que la méthodologie?</a:t>
            </a:r>
            <a:endParaRPr lang="fr-FR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908720"/>
            <a:ext cx="7632848" cy="5328592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La</a:t>
            </a:r>
            <a:r>
              <a:rPr lang="fr-FR" sz="1800" dirty="0">
                <a:latin typeface="Albertus Medium" pitchFamily="34" charset="0"/>
                <a:cs typeface="Arial" pitchFamily="34" charset="0"/>
              </a:rPr>
              <a:t> </a:t>
            </a:r>
            <a:r>
              <a:rPr lang="fr-FR" sz="1800" b="1" dirty="0">
                <a:latin typeface="Albertus Medium" pitchFamily="34" charset="0"/>
                <a:cs typeface="Arial" pitchFamily="34" charset="0"/>
              </a:rPr>
              <a:t>méthodologie</a:t>
            </a:r>
            <a:r>
              <a:rPr lang="fr-FR" sz="1800" dirty="0">
                <a:latin typeface="Albertus Medium" pitchFamily="34" charset="0"/>
                <a:cs typeface="Arial" pitchFamily="34" charset="0"/>
              </a:rPr>
              <a:t> est l'étude de l'ensemble des méthodes scientifiques. Elle peut être considérée comme la science de la méthode, ou « méthode des méthodes </a:t>
            </a:r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»,</a:t>
            </a:r>
          </a:p>
          <a:p>
            <a:pPr marL="68580" indent="0" algn="just">
              <a:buNone/>
            </a:pPr>
            <a:endParaRPr lang="fr-FR" sz="1800" dirty="0">
              <a:latin typeface="Albertus Medium" pitchFamily="34" charset="0"/>
              <a:cs typeface="Arial" pitchFamily="34" charset="0"/>
            </a:endParaRPr>
          </a:p>
          <a:p>
            <a:pPr algn="just"/>
            <a:r>
              <a:rPr lang="fr-FR" sz="1800" dirty="0">
                <a:latin typeface="Albertus Medium" pitchFamily="34" charset="0"/>
                <a:cs typeface="Arial" pitchFamily="34" charset="0"/>
              </a:rPr>
              <a:t>Alors, la méthodologie est une classe de méthodes, une sorte de boîte à outils où chaque outil est une méthode de la même </a:t>
            </a:r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catégorie.</a:t>
            </a:r>
          </a:p>
          <a:p>
            <a:pPr marL="68580" indent="0" algn="just">
              <a:buNone/>
            </a:pPr>
            <a:endParaRPr lang="fr-FR" sz="1800" dirty="0" smtClean="0">
              <a:latin typeface="Albertus Medium" pitchFamily="34" charset="0"/>
              <a:cs typeface="Arial" pitchFamily="34" charset="0"/>
            </a:endParaRPr>
          </a:p>
          <a:p>
            <a:pPr algn="just"/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Lorsque l'on travaille sur un domaine, on peut établir une suite de questions à se poser, de personnes à aller voir et à interroger, d</a:t>
            </a:r>
            <a:r>
              <a:rPr lang="fr-FR" sz="1800" dirty="0" smtClean="0">
                <a:latin typeface="Albertus Medium" pitchFamily="34" charset="0"/>
                <a:cs typeface="Arial" pitchFamily="34" charset="0"/>
                <a:hlinkClick r:id="rId2" tooltip="Information"/>
              </a:rPr>
              <a:t>‘</a:t>
            </a:r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informations à collecter , d'opérations à effectuer, en vue de faire des choix. Cela permet de mener de manière plus efficace une étude ou la résolution d'un problème. </a:t>
            </a:r>
          </a:p>
          <a:p>
            <a:pPr marL="68580" indent="0" algn="just">
              <a:buNone/>
            </a:pPr>
            <a:endParaRPr lang="fr-FR" sz="1800" dirty="0" smtClean="0">
              <a:latin typeface="Albertus Medium" pitchFamily="34" charset="0"/>
              <a:cs typeface="Arial" pitchFamily="34" charset="0"/>
            </a:endParaRPr>
          </a:p>
          <a:p>
            <a:pPr algn="just"/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La </a:t>
            </a:r>
            <a:r>
              <a:rPr lang="fr-FR" sz="1800" dirty="0">
                <a:latin typeface="Albertus Medium" pitchFamily="34" charset="0"/>
                <a:cs typeface="Arial" pitchFamily="34" charset="0"/>
              </a:rPr>
              <a:t>méthodologie est cette systématisation de l'étude, indépendamment du thème à étudier lui-même</a:t>
            </a:r>
            <a:r>
              <a:rPr lang="fr-FR" sz="1800" dirty="0" smtClean="0">
                <a:latin typeface="Albertus Medium" pitchFamily="34" charset="0"/>
                <a:cs typeface="Arial" pitchFamily="34" charset="0"/>
              </a:rPr>
              <a:t>.</a:t>
            </a:r>
          </a:p>
          <a:p>
            <a:pPr algn="just"/>
            <a:endParaRPr lang="fr-FR" sz="1800" dirty="0">
              <a:latin typeface="Albertus Medium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6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094510"/>
            <a:ext cx="6777317" cy="473812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fr-FR" dirty="0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Un ensemble d'outils à utiliser ;</a:t>
            </a:r>
          </a:p>
          <a:p>
            <a:pPr marL="68580" lvl="0" indent="0" algn="just">
              <a:buNone/>
            </a:pPr>
            <a:endParaRPr lang="fr-FR" dirty="0">
              <a:solidFill>
                <a:schemeClr val="tx1"/>
              </a:solidFill>
              <a:latin typeface="Albertus Medium" pitchFamily="34" charset="0"/>
              <a:cs typeface="Times New Roman" pitchFamily="18" charset="0"/>
            </a:endParaRPr>
          </a:p>
          <a:p>
            <a:pPr lvl="0" algn="just"/>
            <a:r>
              <a:rPr lang="fr-FR" dirty="0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Une procédure à appliquer pas à pas, éventuellement avec une liste de contrôle (</a:t>
            </a:r>
            <a:r>
              <a:rPr lang="fr-FR" i="1" dirty="0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check </a:t>
            </a:r>
            <a:r>
              <a:rPr lang="fr-FR" i="1" dirty="0" err="1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list</a:t>
            </a:r>
            <a:r>
              <a:rPr lang="fr-FR" dirty="0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) dont on coche les étapes à chaque fois qu'elles sont finies ,</a:t>
            </a:r>
          </a:p>
          <a:p>
            <a:pPr marL="68580" lvl="0" indent="0" algn="just">
              <a:buNone/>
            </a:pPr>
            <a:endParaRPr lang="fr-FR" dirty="0">
              <a:solidFill>
                <a:schemeClr val="tx1"/>
              </a:solidFill>
              <a:latin typeface="Albertus Medium" pitchFamily="34" charset="0"/>
              <a:cs typeface="Times New Roman" pitchFamily="18" charset="0"/>
            </a:endParaRPr>
          </a:p>
          <a:p>
            <a:pPr lvl="0" algn="just"/>
            <a:r>
              <a:rPr lang="fr-FR" dirty="0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une démarche systématique, qui permet de décomposer le thème d'étude en </a:t>
            </a:r>
            <a:r>
              <a:rPr lang="fr-FR" dirty="0" smtClean="0">
                <a:solidFill>
                  <a:schemeClr val="tx1"/>
                </a:solidFill>
                <a:latin typeface="Albertus Medium" pitchFamily="34" charset="0"/>
                <a:cs typeface="Times New Roman" pitchFamily="18" charset="0"/>
              </a:rPr>
              <a:t>tâches</a:t>
            </a:r>
          </a:p>
          <a:p>
            <a:pPr lvl="0" algn="just"/>
            <a:endParaRPr lang="fr-FR" dirty="0" smtClean="0">
              <a:solidFill>
                <a:schemeClr val="tx1"/>
              </a:solidFill>
              <a:latin typeface="Albertus Medium" pitchFamily="34" charset="0"/>
              <a:cs typeface="Times New Roman" pitchFamily="18" charset="0"/>
            </a:endParaRPr>
          </a:p>
          <a:p>
            <a:pPr algn="just"/>
            <a:r>
              <a:rPr lang="fr-FR" dirty="0">
                <a:solidFill>
                  <a:schemeClr val="tx1"/>
                </a:solidFill>
                <a:latin typeface="Albertus Medium" pitchFamily="34" charset="0"/>
                <a:cs typeface="Arial" pitchFamily="34" charset="0"/>
              </a:rPr>
              <a:t>Il n'existe pas une méthode unique pour étudier un thème. Selon la complexité du thème et les compétences de la personne chargée de l'étude. </a:t>
            </a:r>
          </a:p>
          <a:p>
            <a:pPr lvl="0" algn="just"/>
            <a:endParaRPr lang="fr-FR" dirty="0">
              <a:solidFill>
                <a:schemeClr val="tx1"/>
              </a:solidFill>
              <a:latin typeface="Albertus Medium" pitchFamily="34" charset="0"/>
              <a:cs typeface="Times New Roman" pitchFamily="18" charset="0"/>
            </a:endParaRPr>
          </a:p>
          <a:p>
            <a:pPr lvl="0" algn="just"/>
            <a:endParaRPr lang="fr-FR" sz="2000" dirty="0">
              <a:latin typeface="Albertus Medium" pitchFamily="34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04048" y="24408"/>
            <a:ext cx="2952446" cy="432048"/>
          </a:xfrm>
        </p:spPr>
        <p:txBody>
          <a:bodyPr>
            <a:noAutofit/>
          </a:bodyPr>
          <a:lstStyle/>
          <a:p>
            <a:r>
              <a:rPr lang="fr-FR" sz="2200" b="1" i="1" dirty="0" smtClean="0">
                <a:latin typeface="Times New Roman" pitchFamily="18" charset="0"/>
                <a:cs typeface="Times New Roman" pitchFamily="18" charset="0"/>
              </a:rPr>
              <a:t>La méthode peut être </a:t>
            </a:r>
            <a:endParaRPr lang="fr-FR" sz="2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7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0" y="-30832"/>
            <a:ext cx="3600518" cy="579512"/>
          </a:xfrm>
        </p:spPr>
        <p:txBody>
          <a:bodyPr>
            <a:noAutofit/>
          </a:bodyPr>
          <a:lstStyle/>
          <a:p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Distinction entre méthodologie et méthode (démarche)</a:t>
            </a:r>
            <a:endParaRPr lang="fr-FR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endParaRPr lang="fr-FR" sz="1800" dirty="0" smtClean="0">
              <a:latin typeface="Albertus Medium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1800" b="1" i="1" dirty="0" smtClean="0">
                <a:latin typeface="Albertus Medium" pitchFamily="34" charset="0"/>
                <a:cs typeface="Arial" pitchFamily="34" charset="0"/>
              </a:rPr>
              <a:t>Différencier </a:t>
            </a:r>
            <a:r>
              <a:rPr lang="fr-FR" sz="1800" b="1" i="1" dirty="0">
                <a:latin typeface="Albertus Medium" pitchFamily="34" charset="0"/>
                <a:cs typeface="Arial" pitchFamily="34" charset="0"/>
              </a:rPr>
              <a:t>la méthodologie </a:t>
            </a:r>
            <a:r>
              <a:rPr lang="fr-FR" sz="1800" b="1" i="1" dirty="0" smtClean="0">
                <a:latin typeface="Albertus Medium" pitchFamily="34" charset="0"/>
                <a:cs typeface="Arial" pitchFamily="34" charset="0"/>
              </a:rPr>
              <a:t> et  </a:t>
            </a:r>
            <a:r>
              <a:rPr lang="fr-FR" sz="1800" b="1" i="1" dirty="0">
                <a:latin typeface="Albertus Medium" pitchFamily="34" charset="0"/>
                <a:cs typeface="Arial" pitchFamily="34" charset="0"/>
              </a:rPr>
              <a:t>la démarche : </a:t>
            </a:r>
            <a:endParaRPr lang="fr-FR" sz="1800" b="1" i="1" dirty="0" smtClean="0">
              <a:latin typeface="Albertus Medium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fr-FR" sz="1800" b="1" i="1" dirty="0">
              <a:latin typeface="Albertus Medium" pitchFamily="34" charset="0"/>
              <a:cs typeface="Arial" pitchFamily="34" charset="0"/>
            </a:endParaRPr>
          </a:p>
          <a:p>
            <a:pPr algn="just"/>
            <a:r>
              <a:rPr lang="fr-FR" sz="1800" i="1" dirty="0" smtClean="0">
                <a:latin typeface="Albertus Medium" pitchFamily="34" charset="0"/>
                <a:cs typeface="Arial" pitchFamily="34" charset="0"/>
              </a:rPr>
              <a:t>la </a:t>
            </a:r>
            <a:r>
              <a:rPr lang="fr-FR" sz="1800" i="1" dirty="0">
                <a:latin typeface="Albertus Medium" pitchFamily="34" charset="0"/>
                <a:cs typeface="Arial" pitchFamily="34" charset="0"/>
              </a:rPr>
              <a:t>méthodologie fait référence aux exigences scientifiques de la </a:t>
            </a:r>
            <a:r>
              <a:rPr lang="fr-FR" sz="1800" i="1" dirty="0" smtClean="0">
                <a:latin typeface="Albertus Medium" pitchFamily="34" charset="0"/>
                <a:cs typeface="Arial" pitchFamily="34" charset="0"/>
              </a:rPr>
              <a:t>recherche</a:t>
            </a:r>
          </a:p>
          <a:p>
            <a:pPr marL="68580" indent="0" algn="just">
              <a:buNone/>
            </a:pPr>
            <a:endParaRPr lang="fr-FR" sz="1800" i="1" dirty="0">
              <a:latin typeface="Albertus Medium" pitchFamily="34" charset="0"/>
              <a:cs typeface="Arial" pitchFamily="34" charset="0"/>
            </a:endParaRPr>
          </a:p>
          <a:p>
            <a:pPr algn="just"/>
            <a:r>
              <a:rPr lang="fr-FR" sz="1800" i="1" dirty="0" smtClean="0">
                <a:latin typeface="Albertus Medium" pitchFamily="34" charset="0"/>
                <a:cs typeface="Arial" pitchFamily="34" charset="0"/>
              </a:rPr>
              <a:t>le </a:t>
            </a:r>
            <a:r>
              <a:rPr lang="fr-FR" sz="1800" i="1" dirty="0">
                <a:latin typeface="Albertus Medium" pitchFamily="34" charset="0"/>
                <a:cs typeface="Arial" pitchFamily="34" charset="0"/>
              </a:rPr>
              <a:t>terme de démarche renvoie aux procédés pratiques que chacun choisira de mettre en </a:t>
            </a:r>
            <a:r>
              <a:rPr lang="fr-FR" sz="1800" i="1" dirty="0" smtClean="0">
                <a:latin typeface="Albertus Medium" pitchFamily="34" charset="0"/>
                <a:cs typeface="Arial" pitchFamily="34" charset="0"/>
              </a:rPr>
              <a:t>œuvre </a:t>
            </a:r>
            <a:r>
              <a:rPr lang="fr-FR" sz="1800" i="1" dirty="0">
                <a:latin typeface="Albertus Medium" pitchFamily="34" charset="0"/>
                <a:cs typeface="Arial" pitchFamily="34" charset="0"/>
              </a:rPr>
              <a:t>dans son travail</a:t>
            </a:r>
            <a:r>
              <a:rPr lang="fr-FR" sz="1800" i="1" dirty="0" smtClean="0">
                <a:latin typeface="Albertus Medium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endParaRPr lang="fr-FR" sz="1800" i="1" dirty="0">
              <a:latin typeface="Albertus Medium" pitchFamily="34" charset="0"/>
              <a:cs typeface="Arial" pitchFamily="34" charset="0"/>
            </a:endParaRPr>
          </a:p>
          <a:p>
            <a:pPr algn="just"/>
            <a:r>
              <a:rPr lang="fr-FR" sz="1800" dirty="0" smtClean="0">
                <a:latin typeface="Albertus Medium" pitchFamily="34" charset="0"/>
              </a:rPr>
              <a:t>Une </a:t>
            </a:r>
            <a:r>
              <a:rPr lang="fr-FR" sz="1800" dirty="0">
                <a:latin typeface="Albertus Medium" pitchFamily="34" charset="0"/>
              </a:rPr>
              <a:t>méthode est souvent un </a:t>
            </a:r>
            <a:r>
              <a:rPr lang="fr-FR" sz="1800" b="1" dirty="0" smtClean="0">
                <a:latin typeface="Albertus Medium" pitchFamily="34" charset="0"/>
              </a:rPr>
              <a:t>Savoir-faire</a:t>
            </a:r>
            <a:r>
              <a:rPr lang="fr-FR" sz="1800" dirty="0">
                <a:latin typeface="Albertus Medium" pitchFamily="34" charset="0"/>
              </a:rPr>
              <a:t> développé par une personne ou une équipe travaillant dans un domaine. Une méthodologie est donc également une forme </a:t>
            </a:r>
            <a:r>
              <a:rPr lang="fr-FR" sz="1800" dirty="0" smtClean="0">
                <a:latin typeface="Albertus Medium" pitchFamily="34" charset="0"/>
              </a:rPr>
              <a:t>de </a:t>
            </a:r>
            <a:r>
              <a:rPr lang="fr-FR" sz="1800" b="1" dirty="0" smtClean="0">
                <a:solidFill>
                  <a:srgbClr val="92D050"/>
                </a:solidFill>
                <a:latin typeface="Albertus Medium" pitchFamily="34" charset="0"/>
              </a:rPr>
              <a:t>capitalisation de l’</a:t>
            </a:r>
            <a:r>
              <a:rPr lang="fr-FR" sz="1800" b="1" dirty="0" err="1" smtClean="0">
                <a:solidFill>
                  <a:srgbClr val="92D050"/>
                </a:solidFill>
                <a:latin typeface="Albertus Medium" pitchFamily="34" charset="0"/>
              </a:rPr>
              <a:t>expetience</a:t>
            </a:r>
            <a:r>
              <a:rPr lang="fr-FR" sz="1800" b="1" dirty="0" smtClean="0">
                <a:solidFill>
                  <a:srgbClr val="92D050"/>
                </a:solidFill>
                <a:latin typeface="Albertus Medium" pitchFamily="34" charset="0"/>
              </a:rPr>
              <a:t>.</a:t>
            </a:r>
          </a:p>
          <a:p>
            <a:pPr algn="just"/>
            <a:endParaRPr lang="fr-FR" sz="1800" b="1" dirty="0" smtClean="0">
              <a:solidFill>
                <a:srgbClr val="92D050"/>
              </a:solidFill>
              <a:latin typeface="Albertus Medium" pitchFamily="34" charset="0"/>
            </a:endParaRPr>
          </a:p>
          <a:p>
            <a:pPr algn="just"/>
            <a:r>
              <a:rPr lang="fr-FR" sz="1800" b="1" dirty="0" smtClean="0">
                <a:solidFill>
                  <a:schemeClr val="tx1"/>
                </a:solidFill>
                <a:latin typeface="Albertus Medium" pitchFamily="34" charset="0"/>
              </a:rPr>
              <a:t> </a:t>
            </a:r>
            <a:r>
              <a:rPr lang="fr-FR" sz="1800" dirty="0" smtClean="0">
                <a:latin typeface="Albertus Medium" pitchFamily="34" charset="0"/>
              </a:rPr>
              <a:t>Pour </a:t>
            </a:r>
            <a:r>
              <a:rPr lang="fr-FR" sz="1800" dirty="0">
                <a:latin typeface="Albertus Medium" pitchFamily="34" charset="0"/>
              </a:rPr>
              <a:t>pouvoir les différencier, on peut dire qu'une méthodologie est la science des méthodes</a:t>
            </a:r>
            <a:r>
              <a:rPr lang="fr-FR" sz="1800" dirty="0" smtClean="0">
                <a:latin typeface="Albertus Medium" pitchFamily="34" charset="0"/>
              </a:rPr>
              <a:t>.</a:t>
            </a:r>
          </a:p>
          <a:p>
            <a:pPr algn="just"/>
            <a:endParaRPr lang="fr-FR" sz="1800" dirty="0" smtClean="0">
              <a:latin typeface="Albertus Medium" pitchFamily="34" charset="0"/>
            </a:endParaRPr>
          </a:p>
          <a:p>
            <a:pPr algn="just"/>
            <a:r>
              <a:rPr lang="fr-FR" sz="1800" i="1" dirty="0">
                <a:latin typeface="Albertus Medium" pitchFamily="34" charset="0"/>
                <a:cs typeface="Arial" pitchFamily="34" charset="0"/>
              </a:rPr>
              <a:t>Cette distinction peut se résumer ainsi : pour réussir mon mémoire professionnel, je dois (méthodologie) ; je peux ou je vais faire ainsi (démarches personnelles)</a:t>
            </a:r>
          </a:p>
          <a:p>
            <a:pPr algn="just"/>
            <a:endParaRPr lang="fr-FR" sz="1800" dirty="0">
              <a:latin typeface="Albertus Medium" pitchFamily="34" charset="0"/>
            </a:endParaRPr>
          </a:p>
          <a:p>
            <a:pPr algn="just"/>
            <a:endParaRPr lang="fr-FR" sz="1800" i="1" dirty="0">
              <a:latin typeface="Albertus Medium" pitchFamily="34" charset="0"/>
              <a:cs typeface="Arial" pitchFamily="34" charset="0"/>
            </a:endParaRPr>
          </a:p>
          <a:p>
            <a:pPr algn="just"/>
            <a:endParaRPr lang="fr-FR" dirty="0">
              <a:latin typeface="Albertus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54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0" y="-99392"/>
            <a:ext cx="3528392" cy="757888"/>
          </a:xfrm>
        </p:spPr>
        <p:txBody>
          <a:bodyPr>
            <a:normAutofit fontScale="90000"/>
          </a:bodyPr>
          <a:lstStyle/>
          <a:p>
            <a:r>
              <a:rPr lang="fr-FR" sz="2400" b="1" i="1" dirty="0" smtClean="0">
                <a:solidFill>
                  <a:srgbClr val="92D050"/>
                </a:solidFill>
                <a:latin typeface="Albertus Medium" pitchFamily="34" charset="0"/>
              </a:rPr>
              <a:t>Qu’est-ce que la recherche? </a:t>
            </a:r>
            <a:endParaRPr lang="fr-FR" sz="2400" i="1" dirty="0">
              <a:solidFill>
                <a:srgbClr val="92D050"/>
              </a:solidFill>
              <a:latin typeface="Albertus Medium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>
                <a:latin typeface="Albertus Medium" pitchFamily="34" charset="0"/>
              </a:rPr>
              <a:t>La </a:t>
            </a:r>
            <a:r>
              <a:rPr lang="fr-FR" sz="2000" dirty="0">
                <a:latin typeface="Albertus Medium" pitchFamily="34" charset="0"/>
              </a:rPr>
              <a:t>recherche scientifique est un processus dynamique ou une </a:t>
            </a:r>
            <a:r>
              <a:rPr lang="fr-FR" sz="2000" dirty="0" smtClean="0">
                <a:latin typeface="Albertus Medium" pitchFamily="34" charset="0"/>
              </a:rPr>
              <a:t>démarche rationnelle qui </a:t>
            </a:r>
            <a:r>
              <a:rPr lang="fr-FR" sz="2000" dirty="0">
                <a:latin typeface="Albertus Medium" pitchFamily="34" charset="0"/>
              </a:rPr>
              <a:t>permet </a:t>
            </a:r>
            <a:r>
              <a:rPr lang="fr-FR" sz="2000" dirty="0" smtClean="0">
                <a:latin typeface="Albertus Medium" pitchFamily="34" charset="0"/>
              </a:rPr>
              <a:t>d'examiner </a:t>
            </a:r>
            <a:r>
              <a:rPr lang="fr-FR" sz="2000" dirty="0">
                <a:latin typeface="Albertus Medium" pitchFamily="34" charset="0"/>
              </a:rPr>
              <a:t>des phénomènes, des problèmes à résoudre, et </a:t>
            </a:r>
            <a:r>
              <a:rPr lang="fr-FR" sz="2000" dirty="0" smtClean="0">
                <a:latin typeface="Albertus Medium" pitchFamily="34" charset="0"/>
              </a:rPr>
              <a:t>d'obtenir </a:t>
            </a:r>
            <a:r>
              <a:rPr lang="fr-FR" sz="2000" dirty="0">
                <a:latin typeface="Albertus Medium" pitchFamily="34" charset="0"/>
              </a:rPr>
              <a:t>des réponses précises à partir </a:t>
            </a:r>
            <a:r>
              <a:rPr lang="fr-FR" sz="2000" dirty="0" smtClean="0">
                <a:latin typeface="Albertus Medium" pitchFamily="34" charset="0"/>
              </a:rPr>
              <a:t>d'investigations.</a:t>
            </a:r>
          </a:p>
          <a:p>
            <a:pPr marL="68580" indent="0" algn="just">
              <a:buNone/>
            </a:pPr>
            <a:r>
              <a:rPr lang="fr-FR" sz="2000" dirty="0" smtClean="0">
                <a:latin typeface="Albertus Medium" pitchFamily="34" charset="0"/>
              </a:rPr>
              <a:t> </a:t>
            </a:r>
            <a:endParaRPr lang="fr-FR" sz="2000" dirty="0">
              <a:latin typeface="Albertus Medium" pitchFamily="34" charset="0"/>
            </a:endParaRPr>
          </a:p>
          <a:p>
            <a:pPr algn="just"/>
            <a:r>
              <a:rPr lang="fr-FR" sz="2000" dirty="0" smtClean="0">
                <a:latin typeface="Albertus Medium" pitchFamily="34" charset="0"/>
              </a:rPr>
              <a:t>Ce </a:t>
            </a:r>
            <a:r>
              <a:rPr lang="fr-FR" sz="2000" dirty="0">
                <a:latin typeface="Albertus Medium" pitchFamily="34" charset="0"/>
              </a:rPr>
              <a:t>processus se caractérise par le fait </a:t>
            </a:r>
            <a:r>
              <a:rPr lang="fr-FR" sz="2000" dirty="0" smtClean="0">
                <a:latin typeface="Albertus Medium" pitchFamily="34" charset="0"/>
              </a:rPr>
              <a:t>qu'il </a:t>
            </a:r>
            <a:r>
              <a:rPr lang="fr-FR" sz="2000" dirty="0">
                <a:latin typeface="Albertus Medium" pitchFamily="34" charset="0"/>
              </a:rPr>
              <a:t>est systématique et rigoureux et conduit à </a:t>
            </a:r>
            <a:r>
              <a:rPr lang="fr-FR" sz="2000" dirty="0" smtClean="0">
                <a:latin typeface="Albertus Medium" pitchFamily="34" charset="0"/>
              </a:rPr>
              <a:t>l'acquisition </a:t>
            </a:r>
            <a:r>
              <a:rPr lang="fr-FR" sz="2000" dirty="0">
                <a:latin typeface="Albertus Medium" pitchFamily="34" charset="0"/>
              </a:rPr>
              <a:t>de nouvelles connaissances. Les fonctions de la recherche sont de décrire, </a:t>
            </a:r>
            <a:r>
              <a:rPr lang="fr-FR" sz="2000" dirty="0" smtClean="0">
                <a:latin typeface="Albertus Medium" pitchFamily="34" charset="0"/>
              </a:rPr>
              <a:t>d'expliquer, </a:t>
            </a:r>
            <a:r>
              <a:rPr lang="fr-FR" sz="2000" dirty="0">
                <a:latin typeface="Albertus Medium" pitchFamily="34" charset="0"/>
              </a:rPr>
              <a:t>de comprendre, de contrôler, de prédire des faits, des phénomènes et des conduites. </a:t>
            </a:r>
            <a:endParaRPr lang="fr-FR" sz="2000" dirty="0" smtClean="0">
              <a:latin typeface="Albertus Medium" pitchFamily="34" charset="0"/>
            </a:endParaRPr>
          </a:p>
          <a:p>
            <a:pPr marL="68580" indent="0" algn="just">
              <a:buNone/>
            </a:pPr>
            <a:r>
              <a:rPr lang="fr-FR" sz="2000" dirty="0" smtClean="0">
                <a:latin typeface="Albertus Medium" pitchFamily="34" charset="0"/>
              </a:rPr>
              <a:t> </a:t>
            </a:r>
            <a:endParaRPr lang="fr-FR" sz="2000" dirty="0">
              <a:latin typeface="Albertus Medium" pitchFamily="34" charset="0"/>
            </a:endParaRPr>
          </a:p>
          <a:p>
            <a:pPr algn="just"/>
            <a:r>
              <a:rPr lang="fr-FR" sz="2000" dirty="0">
                <a:latin typeface="Albertus Medium" pitchFamily="34" charset="0"/>
              </a:rPr>
              <a:t>La rigueur scientifique est guidée par la notion </a:t>
            </a:r>
            <a:r>
              <a:rPr lang="fr-FR" sz="2000" dirty="0" smtClean="0">
                <a:latin typeface="Albertus Medium" pitchFamily="34" charset="0"/>
              </a:rPr>
              <a:t>d'objectivité, c'est-à-dire </a:t>
            </a:r>
            <a:r>
              <a:rPr lang="fr-FR" sz="2000" dirty="0">
                <a:latin typeface="Albertus Medium" pitchFamily="34" charset="0"/>
              </a:rPr>
              <a:t>que le chercheur ne traite que des faits, à </a:t>
            </a:r>
            <a:r>
              <a:rPr lang="fr-FR" sz="2000" dirty="0" smtClean="0">
                <a:latin typeface="Albertus Medium" pitchFamily="34" charset="0"/>
              </a:rPr>
              <a:t>l'intérieur d'un </a:t>
            </a:r>
            <a:r>
              <a:rPr lang="fr-FR" sz="2000" dirty="0">
                <a:latin typeface="Albertus Medium" pitchFamily="34" charset="0"/>
              </a:rPr>
              <a:t>canevas défini par la communauté scientifique.</a:t>
            </a:r>
          </a:p>
          <a:p>
            <a:pPr algn="just"/>
            <a:endParaRPr lang="fr-FR" sz="2000" dirty="0">
              <a:latin typeface="Albertus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5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4226" y="-5680"/>
            <a:ext cx="3600400" cy="504056"/>
          </a:xfrm>
        </p:spPr>
        <p:txBody>
          <a:bodyPr>
            <a:normAutofit fontScale="90000"/>
          </a:bodyPr>
          <a:lstStyle/>
          <a:p>
            <a:r>
              <a:rPr lang="fr-FR" sz="2200" b="1" i="1" dirty="0" smtClean="0"/>
              <a:t>Qu’est ce qu’un mémoire ?</a:t>
            </a:r>
            <a:endParaRPr lang="fr-FR" sz="22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052736"/>
            <a:ext cx="7776864" cy="47798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Dans le cadre d’une formation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diplômant,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qu’elle soit de type universitaire ou professionnel, le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 mémoire est défini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comme étant l’aboutissement d’un travail individuel mené par l’étudiant, effectué sous les directives d’un directeur de mémoire et qui doit-être évalué lors d’une défense orale ou une soutenance de mémoire publique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La soutenance de mémoire est une séance qui permet à l’étudiant de défendre ses opinions sur un sujet donné. Ainsi, il aura l’opportunité de démontrer sa capacité à contribuer dans la résolution d’une situation évoquée dans la problématique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C’est pourquoi, le mémoire n’est pas qu’un document écrit, rédigé par l’étudiant. C’est également un  moyen qui permet d’évaluer l’aptitude de l’étudiant à approfondir ses connaissances et à réfléchir sur un sujet précis et actuel. </a:t>
            </a:r>
          </a:p>
          <a:p>
            <a:pPr algn="just"/>
            <a:endParaRPr lang="fr-FR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4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8" y="13288"/>
            <a:ext cx="3528510" cy="679407"/>
          </a:xfrm>
        </p:spPr>
        <p:txBody>
          <a:bodyPr>
            <a:noAutofit/>
          </a:bodyPr>
          <a:lstStyle/>
          <a:p>
            <a:r>
              <a:rPr lang="fr-FR" sz="2000" b="1" i="1" dirty="0" smtClean="0">
                <a:latin typeface="Albertus Medium" pitchFamily="34" charset="0"/>
              </a:rPr>
              <a:t>un </a:t>
            </a:r>
            <a:r>
              <a:rPr lang="fr-FR" sz="2000" b="1" i="1" dirty="0">
                <a:latin typeface="Albertus Medium" pitchFamily="34" charset="0"/>
              </a:rPr>
              <a:t>mémoire, ce n'est donc pas</a:t>
            </a:r>
            <a:endParaRPr lang="fr-FR" sz="2000" dirty="0">
              <a:latin typeface="Albertus Medium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764704"/>
            <a:ext cx="7344932" cy="5067925"/>
          </a:xfrm>
        </p:spPr>
        <p:txBody>
          <a:bodyPr>
            <a:normAutofit fontScale="70000" lnSpcReduction="20000"/>
          </a:bodyPr>
          <a:lstStyle/>
          <a:p>
            <a:endParaRPr lang="fr-FR" b="1" i="1" dirty="0"/>
          </a:p>
          <a:p>
            <a:pPr algn="just"/>
            <a:r>
              <a:rPr lang="fr-FR" dirty="0" smtClean="0">
                <a:latin typeface="Albertus Medium" pitchFamily="34" charset="0"/>
              </a:rPr>
              <a:t>un </a:t>
            </a:r>
            <a:r>
              <a:rPr lang="fr-FR" dirty="0">
                <a:latin typeface="Albertus Medium" pitchFamily="34" charset="0"/>
              </a:rPr>
              <a:t>dossier, c'est-à-dire la simple compilation d'une documentation sur un thème précis, sur une pratique, ou sur une </a:t>
            </a:r>
            <a:r>
              <a:rPr lang="fr-FR" dirty="0" smtClean="0">
                <a:latin typeface="Albertus Medium" pitchFamily="34" charset="0"/>
              </a:rPr>
              <a:t>situation</a:t>
            </a:r>
          </a:p>
          <a:p>
            <a:pPr marL="68580" indent="0" algn="just">
              <a:buNone/>
            </a:pPr>
            <a:endParaRPr lang="fr-FR" dirty="0">
              <a:latin typeface="Albertus Medium" pitchFamily="34" charset="0"/>
            </a:endParaRPr>
          </a:p>
          <a:p>
            <a:pPr algn="just"/>
            <a:r>
              <a:rPr lang="fr-FR" dirty="0" smtClean="0">
                <a:latin typeface="Albertus Medium" pitchFamily="34" charset="0"/>
              </a:rPr>
              <a:t>une </a:t>
            </a:r>
            <a:r>
              <a:rPr lang="fr-FR" dirty="0">
                <a:latin typeface="Albertus Medium" pitchFamily="34" charset="0"/>
              </a:rPr>
              <a:t>monographie, sauf exception justifiable, c'est-à-dire l'étude d'un cas isolé ou d'une situation unique</a:t>
            </a:r>
            <a:r>
              <a:rPr lang="fr-FR" dirty="0" smtClean="0">
                <a:latin typeface="Albertus Medium" pitchFamily="34" charset="0"/>
              </a:rPr>
              <a:t>,</a:t>
            </a:r>
          </a:p>
          <a:p>
            <a:pPr marL="68580" indent="0" algn="just">
              <a:buNone/>
            </a:pPr>
            <a:endParaRPr lang="fr-FR" dirty="0">
              <a:latin typeface="Albertus Medium" pitchFamily="34" charset="0"/>
            </a:endParaRPr>
          </a:p>
          <a:p>
            <a:pPr algn="just"/>
            <a:r>
              <a:rPr lang="fr-FR" dirty="0" smtClean="0">
                <a:latin typeface="Albertus Medium" pitchFamily="34" charset="0"/>
              </a:rPr>
              <a:t>un </a:t>
            </a:r>
            <a:r>
              <a:rPr lang="fr-FR" dirty="0">
                <a:latin typeface="Albertus Medium" pitchFamily="34" charset="0"/>
              </a:rPr>
              <a:t>roman, c'est-à-dire l'histoire d'une expérience ou d'un vécu, sous forme d'un simple récit</a:t>
            </a:r>
            <a:r>
              <a:rPr lang="fr-FR" dirty="0" smtClean="0">
                <a:latin typeface="Albertus Medium" pitchFamily="34" charset="0"/>
              </a:rPr>
              <a:t>,</a:t>
            </a:r>
          </a:p>
          <a:p>
            <a:pPr marL="68580" indent="0" algn="just">
              <a:buNone/>
            </a:pPr>
            <a:endParaRPr lang="fr-FR" dirty="0">
              <a:latin typeface="Albertus Medium" pitchFamily="34" charset="0"/>
            </a:endParaRPr>
          </a:p>
          <a:p>
            <a:pPr algn="just"/>
            <a:r>
              <a:rPr lang="fr-FR" dirty="0" smtClean="0">
                <a:latin typeface="Albertus Medium" pitchFamily="34" charset="0"/>
              </a:rPr>
              <a:t>un </a:t>
            </a:r>
            <a:r>
              <a:rPr lang="fr-FR" dirty="0">
                <a:latin typeface="Albertus Medium" pitchFamily="34" charset="0"/>
              </a:rPr>
              <a:t>témoignage, c'est-à-dire la narration d'une pratique, d 'une série de cas, la reprise directe d'un cahier d'observations, etc</a:t>
            </a:r>
            <a:r>
              <a:rPr lang="fr-FR" dirty="0" smtClean="0">
                <a:latin typeface="Albertus Medium" pitchFamily="34" charset="0"/>
              </a:rPr>
              <a:t>.</a:t>
            </a:r>
          </a:p>
          <a:p>
            <a:pPr marL="68580" indent="0" algn="just">
              <a:buNone/>
            </a:pPr>
            <a:endParaRPr lang="fr-FR" dirty="0">
              <a:latin typeface="Albertus Medium" pitchFamily="34" charset="0"/>
            </a:endParaRPr>
          </a:p>
          <a:p>
            <a:pPr algn="just"/>
            <a:r>
              <a:rPr lang="fr-FR" dirty="0">
                <a:latin typeface="Albertus Medium" pitchFamily="34" charset="0"/>
              </a:rPr>
              <a:t>Néanmoins, il peut être pertinent, pour la dynamique de la recherche, d'emprunter à chacun de ces quatre cadres. Par exemple, la présentation des cas cliniques concernés par le travail de mémoire pourra correspondre à des monographies succinctes ; la bibliographie du mémoire est le plus souvent une compilation ordonnée des textes de référence ; l'exposition de pratiques peut se faire sous forme de témoignage ; etc.</a:t>
            </a:r>
          </a:p>
          <a:p>
            <a:pPr algn="just"/>
            <a:endParaRPr lang="fr-FR" dirty="0">
              <a:latin typeface="Albertus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45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60032" y="404664"/>
            <a:ext cx="3312368" cy="792088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b="1" i="1" dirty="0"/>
              <a:t/>
            </a:r>
            <a:br>
              <a:rPr lang="fr-FR" b="1" i="1" dirty="0"/>
            </a:b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b="1" i="1" dirty="0"/>
              <a:t/>
            </a:r>
            <a:br>
              <a:rPr lang="fr-FR" b="1" i="1" dirty="0"/>
            </a:b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b="1" i="1" dirty="0"/>
              <a:t/>
            </a:r>
            <a:br>
              <a:rPr lang="fr-FR" b="1" i="1" dirty="0"/>
            </a:b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b="1" i="1" dirty="0"/>
              <a:t/>
            </a:r>
            <a:br>
              <a:rPr lang="fr-FR" b="1" i="1" dirty="0"/>
            </a:b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b="1" i="1" dirty="0"/>
              <a:t/>
            </a:r>
            <a:br>
              <a:rPr lang="fr-FR" b="1" i="1" dirty="0"/>
            </a:br>
            <a:r>
              <a:rPr lang="fr-FR" sz="2200" b="1" i="1" dirty="0" smtClean="0">
                <a:latin typeface="Albertus Medium" pitchFamily="34" charset="0"/>
              </a:rPr>
              <a:t>Un mémoire, c’est un travail de recherche </a:t>
            </a:r>
            <a:r>
              <a:rPr lang="fr-FR" b="1" i="1" dirty="0"/>
              <a:t/>
            </a:r>
            <a:br>
              <a:rPr lang="fr-FR" b="1" i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318992"/>
          </a:xfrm>
        </p:spPr>
        <p:txBody>
          <a:bodyPr>
            <a:normAutofit/>
          </a:bodyPr>
          <a:lstStyle/>
          <a:p>
            <a:r>
              <a:rPr lang="fr-FR" sz="2200" dirty="0">
                <a:latin typeface="Albertus Medium" pitchFamily="34" charset="0"/>
              </a:rPr>
              <a:t>I</a:t>
            </a:r>
            <a:r>
              <a:rPr lang="fr-FR" sz="2200" dirty="0" smtClean="0">
                <a:latin typeface="Albertus Medium" pitchFamily="34" charset="0"/>
              </a:rPr>
              <a:t>l </a:t>
            </a:r>
            <a:r>
              <a:rPr lang="fr-FR" sz="2200" dirty="0">
                <a:latin typeface="Albertus Medium" pitchFamily="34" charset="0"/>
              </a:rPr>
              <a:t>est problématisé, c'est-à-dire que le travail engagé est la mise à l'épreuve d'une hypothèse, laquelle, sur la base d'une expérience (expérimentation), sera validée ou non</a:t>
            </a:r>
            <a:r>
              <a:rPr lang="fr-FR" sz="2200" dirty="0" smtClean="0">
                <a:latin typeface="Albertus Medium" pitchFamily="34" charset="0"/>
              </a:rPr>
              <a:t>.</a:t>
            </a:r>
          </a:p>
          <a:p>
            <a:endParaRPr lang="fr-FR" sz="2200" dirty="0">
              <a:latin typeface="Albertus Medium" pitchFamily="34" charset="0"/>
            </a:endParaRPr>
          </a:p>
          <a:p>
            <a:r>
              <a:rPr lang="fr-FR" sz="2200" dirty="0">
                <a:latin typeface="Albertus Medium" pitchFamily="34" charset="0"/>
              </a:rPr>
              <a:t>I</a:t>
            </a:r>
            <a:r>
              <a:rPr lang="fr-FR" sz="2200" dirty="0" smtClean="0">
                <a:latin typeface="Albertus Medium" pitchFamily="34" charset="0"/>
              </a:rPr>
              <a:t>l </a:t>
            </a:r>
            <a:r>
              <a:rPr lang="fr-FR" sz="2200" dirty="0">
                <a:latin typeface="Albertus Medium" pitchFamily="34" charset="0"/>
              </a:rPr>
              <a:t>est introduit par une bibliographie normalisée qui permettra d'étayer l'argumentation par référence à des auteurs et des publications déjà validées (conformité à la connaissance </a:t>
            </a:r>
            <a:r>
              <a:rPr lang="fr-FR" sz="2200" dirty="0" smtClean="0">
                <a:latin typeface="Albertus Medium" pitchFamily="34" charset="0"/>
              </a:rPr>
              <a:t>scientifique).</a:t>
            </a:r>
            <a:endParaRPr lang="fr-FR" sz="2200" dirty="0">
              <a:latin typeface="Albertus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190</TotalTime>
  <Words>488</Words>
  <Application>Microsoft Office PowerPoint</Application>
  <PresentationFormat>Affichage à l'écran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Austin</vt:lpstr>
      <vt:lpstr>Méthodologie de la recherche </vt:lpstr>
      <vt:lpstr>Introduction</vt:lpstr>
      <vt:lpstr>Qu’est ce que la méthodologie?</vt:lpstr>
      <vt:lpstr>La méthode peut être </vt:lpstr>
      <vt:lpstr>Distinction entre méthodologie et méthode (démarche)</vt:lpstr>
      <vt:lpstr>Qu’est-ce que la recherche? </vt:lpstr>
      <vt:lpstr>Qu’est ce qu’un mémoire ?</vt:lpstr>
      <vt:lpstr>un mémoire, ce n'est donc pas</vt:lpstr>
      <vt:lpstr>          Un mémoire, c’est un travail de recherche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méthodologie de la recherche</dc:title>
  <dc:creator>HP i5</dc:creator>
  <cp:lastModifiedBy>HP i5</cp:lastModifiedBy>
  <cp:revision>20</cp:revision>
  <cp:lastPrinted>2019-10-21T15:56:36Z</cp:lastPrinted>
  <dcterms:created xsi:type="dcterms:W3CDTF">2019-10-20T18:59:59Z</dcterms:created>
  <dcterms:modified xsi:type="dcterms:W3CDTF">2020-12-27T09:10:30Z</dcterms:modified>
</cp:coreProperties>
</file>