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365" r:id="rId2"/>
    <p:sldId id="312"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354" r:id="rId23"/>
    <p:sldId id="355" r:id="rId24"/>
    <p:sldId id="356" r:id="rId25"/>
    <p:sldId id="357" r:id="rId26"/>
    <p:sldId id="358" r:id="rId27"/>
    <p:sldId id="359" r:id="rId28"/>
    <p:sldId id="360" r:id="rId29"/>
    <p:sldId id="361" r:id="rId30"/>
    <p:sldId id="362" r:id="rId31"/>
    <p:sldId id="363" r:id="rId32"/>
    <p:sldId id="364" r:id="rId33"/>
    <p:sldId id="332" r:id="rId34"/>
    <p:sldId id="333" r:id="rId35"/>
    <p:sldId id="334" r:id="rId36"/>
    <p:sldId id="335" r:id="rId37"/>
    <p:sldId id="336" r:id="rId38"/>
    <p:sldId id="337" r:id="rId39"/>
    <p:sldId id="338" r:id="rId40"/>
    <p:sldId id="339" r:id="rId41"/>
    <p:sldId id="340" r:id="rId42"/>
    <p:sldId id="341" r:id="rId43"/>
    <p:sldId id="342" r:id="rId44"/>
    <p:sldId id="343" r:id="rId45"/>
    <p:sldId id="344" r:id="rId46"/>
    <p:sldId id="345" r:id="rId47"/>
    <p:sldId id="346" r:id="rId48"/>
    <p:sldId id="348" r:id="rId49"/>
    <p:sldId id="347" r:id="rId50"/>
    <p:sldId id="349" r:id="rId51"/>
    <p:sldId id="350" r:id="rId52"/>
    <p:sldId id="351" r:id="rId53"/>
    <p:sldId id="352" r:id="rId54"/>
    <p:sldId id="353" r:id="rId5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06" autoAdjust="0"/>
    <p:restoredTop sz="94660"/>
  </p:normalViewPr>
  <p:slideViewPr>
    <p:cSldViewPr>
      <p:cViewPr varScale="1">
        <p:scale>
          <a:sx n="106" d="100"/>
          <a:sy n="106" d="100"/>
        </p:scale>
        <p:origin x="-37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AFCEC9-2E4F-4565-B02C-BC4BEAF0D028}" type="datetimeFigureOut">
              <a:rPr lang="fr-FR" smtClean="0"/>
              <a:pPr/>
              <a:t>17/05/2022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DD58C-047C-4150-A3BB-74435C3BE7BC}" type="slidenum">
              <a:rPr lang="fr-FR" smtClean="0"/>
              <a:pPr/>
              <a:t>‹#›</a:t>
            </a:fld>
            <a:endParaRPr lang="fr-FR"/>
          </a:p>
        </p:txBody>
      </p:sp>
    </p:spTree>
    <p:extLst>
      <p:ext uri="{BB962C8B-B14F-4D97-AF65-F5344CB8AC3E}">
        <p14:creationId xmlns:p14="http://schemas.microsoft.com/office/powerpoint/2010/main" xmlns="" val="3184246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mtClean="0"/>
              <a:t>GHFHFHFHHHHHH</a:t>
            </a:r>
            <a:endParaRPr lang="fr-FR"/>
          </a:p>
        </p:txBody>
      </p:sp>
      <p:sp>
        <p:nvSpPr>
          <p:cNvPr id="4" name="Espace réservé du numéro de diapositive 3"/>
          <p:cNvSpPr>
            <a:spLocks noGrp="1"/>
          </p:cNvSpPr>
          <p:nvPr>
            <p:ph type="sldNum" sz="quarter" idx="10"/>
          </p:nvPr>
        </p:nvSpPr>
        <p:spPr/>
        <p:txBody>
          <a:bodyPr/>
          <a:lstStyle/>
          <a:p>
            <a:fld id="{A8EDD58C-047C-4150-A3BB-74435C3BE7BC}" type="slidenum">
              <a:rPr lang="fr-FR" smtClean="0"/>
              <a:pPr/>
              <a:t>51</a:t>
            </a:fld>
            <a:endParaRPr lang="fr-FR"/>
          </a:p>
        </p:txBody>
      </p:sp>
    </p:spTree>
    <p:extLst>
      <p:ext uri="{BB962C8B-B14F-4D97-AF65-F5344CB8AC3E}">
        <p14:creationId xmlns:p14="http://schemas.microsoft.com/office/powerpoint/2010/main" xmlns="" val="2446608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29705FB-C851-43DE-83F3-40694F38995C}" type="datetimeFigureOut">
              <a:rPr lang="fr-FR" smtClean="0"/>
              <a:pPr/>
              <a:t>17/05/2022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9DE9C8-16C8-47BE-846E-78FD625ECD98}"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9705FB-C851-43DE-83F3-40694F38995C}" type="datetimeFigureOut">
              <a:rPr lang="fr-FR" smtClean="0"/>
              <a:pPr/>
              <a:t>17/05/2022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DE9C8-16C8-47BE-846E-78FD625ECD98}"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www.humans.be/physio2.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r-FR" dirty="0" smtClean="0"/>
              <a:t>Cours méthodologie de recherche</a:t>
            </a:r>
            <a:br>
              <a:rPr lang="fr-FR" dirty="0" smtClean="0"/>
            </a:br>
            <a:endParaRPr lang="fr-FR" dirty="0"/>
          </a:p>
        </p:txBody>
      </p:sp>
      <p:sp>
        <p:nvSpPr>
          <p:cNvPr id="3" name="Subtitle 2"/>
          <p:cNvSpPr>
            <a:spLocks noGrp="1"/>
          </p:cNvSpPr>
          <p:nvPr>
            <p:ph type="subTitle" idx="1"/>
          </p:nvPr>
        </p:nvSpPr>
        <p:spPr/>
        <p:txBody>
          <a:bodyPr/>
          <a:lstStyle/>
          <a:p>
            <a:r>
              <a:rPr lang="fr-FR" dirty="0" smtClean="0"/>
              <a:t>Dr BAGHDADI D</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92696"/>
            <a:ext cx="8784976" cy="4893647"/>
          </a:xfrm>
          <a:prstGeom prst="rect">
            <a:avLst/>
          </a:prstGeom>
        </p:spPr>
        <p:txBody>
          <a:bodyPr wrap="square">
            <a:spAutoFit/>
          </a:bodyPr>
          <a:lstStyle/>
          <a:p>
            <a:r>
              <a:rPr lang="fr-FR" sz="2400" b="1" dirty="0"/>
              <a:t>7. Quatre règles indicatives</a:t>
            </a:r>
            <a:endParaRPr lang="fr-FR" sz="2400" dirty="0"/>
          </a:p>
          <a:p>
            <a:r>
              <a:rPr lang="fr-FR" sz="2400" dirty="0"/>
              <a:t>Proposons maintenant quatre règles élémentaires permettant de choisir un sujet:</a:t>
            </a:r>
          </a:p>
          <a:p>
            <a:pPr lvl="0"/>
            <a:r>
              <a:rPr lang="fr-FR" sz="2400" dirty="0"/>
              <a:t>Le sujet doit </a:t>
            </a:r>
            <a:r>
              <a:rPr lang="fr-FR" sz="2400" i="1" dirty="0"/>
              <a:t>intéresser </a:t>
            </a:r>
            <a:r>
              <a:rPr lang="fr-FR" sz="2400" dirty="0"/>
              <a:t>l’auteur;</a:t>
            </a:r>
          </a:p>
          <a:p>
            <a:pPr lvl="0"/>
            <a:r>
              <a:rPr lang="fr-FR" sz="2400" dirty="0"/>
              <a:t>Les sources doivent être </a:t>
            </a:r>
            <a:r>
              <a:rPr lang="fr-FR" sz="2400" i="1" dirty="0"/>
              <a:t>accessibles</a:t>
            </a:r>
            <a:r>
              <a:rPr lang="fr-FR" sz="2400" dirty="0"/>
              <a:t>;</a:t>
            </a:r>
          </a:p>
          <a:p>
            <a:pPr lvl="0"/>
            <a:r>
              <a:rPr lang="fr-FR" sz="2400" dirty="0"/>
              <a:t>Les sources doivent être </a:t>
            </a:r>
            <a:r>
              <a:rPr lang="fr-FR" sz="2400" i="1" dirty="0"/>
              <a:t>traitables</a:t>
            </a:r>
            <a:r>
              <a:rPr lang="fr-FR" sz="2400" dirty="0"/>
              <a:t>;</a:t>
            </a:r>
          </a:p>
          <a:p>
            <a:pPr lvl="0"/>
            <a:r>
              <a:rPr lang="fr-FR" sz="2400" dirty="0"/>
              <a:t>Vous devez être en mesure de </a:t>
            </a:r>
            <a:r>
              <a:rPr lang="fr-FR" sz="2400" i="1" dirty="0"/>
              <a:t>maîtriser la méthodologie </a:t>
            </a:r>
            <a:r>
              <a:rPr lang="fr-FR" sz="2400" dirty="0"/>
              <a:t>que vous retenez. Aussi,</a:t>
            </a:r>
          </a:p>
          <a:p>
            <a:r>
              <a:rPr lang="fr-FR" sz="2400" dirty="0"/>
              <a:t> </a:t>
            </a:r>
          </a:p>
          <a:p>
            <a:pPr lvl="0"/>
            <a:r>
              <a:rPr lang="fr-FR" sz="2400" dirty="0"/>
              <a:t>Formulez votre thème sous forme de question (La question peut-elle réellement faire l’objet de recherches?).</a:t>
            </a:r>
          </a:p>
          <a:p>
            <a:pPr lvl="0"/>
            <a:r>
              <a:rPr lang="fr-FR" sz="2400" dirty="0"/>
              <a:t>Comment aborderez-vous le thème?</a:t>
            </a:r>
          </a:p>
          <a:p>
            <a:pPr lvl="0"/>
            <a:r>
              <a:rPr lang="fr-FR" sz="2400" dirty="0"/>
              <a:t>Le sujet doit être réalisable.</a:t>
            </a:r>
          </a:p>
        </p:txBody>
      </p:sp>
    </p:spTree>
    <p:extLst>
      <p:ext uri="{BB962C8B-B14F-4D97-AF65-F5344CB8AC3E}">
        <p14:creationId xmlns:p14="http://schemas.microsoft.com/office/powerpoint/2010/main" xmlns="" val="2040116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5776" y="2890391"/>
            <a:ext cx="3447098" cy="707886"/>
          </a:xfrm>
          <a:prstGeom prst="rect">
            <a:avLst/>
          </a:prstGeom>
        </p:spPr>
        <p:txBody>
          <a:bodyPr wrap="none">
            <a:spAutoFit/>
          </a:bodyPr>
          <a:lstStyle/>
          <a:p>
            <a:r>
              <a:rPr lang="fr-FR" sz="4000" b="1" dirty="0"/>
              <a:t>L’EXPOSE ECRIT</a:t>
            </a:r>
            <a:endParaRPr lang="fr-FR" sz="4000" dirty="0"/>
          </a:p>
        </p:txBody>
      </p:sp>
    </p:spTree>
    <p:extLst>
      <p:ext uri="{BB962C8B-B14F-4D97-AF65-F5344CB8AC3E}">
        <p14:creationId xmlns:p14="http://schemas.microsoft.com/office/powerpoint/2010/main" xmlns="" val="1285811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052736"/>
            <a:ext cx="8280920" cy="4467057"/>
          </a:xfrm>
          <a:prstGeom prst="rect">
            <a:avLst/>
          </a:prstGeom>
        </p:spPr>
        <p:txBody>
          <a:bodyPr wrap="square">
            <a:spAutoFit/>
          </a:bodyPr>
          <a:lstStyle/>
          <a:p>
            <a:pPr algn="just">
              <a:lnSpc>
                <a:spcPct val="150000"/>
              </a:lnSpc>
            </a:pPr>
            <a:r>
              <a:rPr lang="fr-FR" sz="2400" b="1" dirty="0"/>
              <a:t>1- L’exposé</a:t>
            </a:r>
            <a:endParaRPr lang="fr-FR" sz="2400" dirty="0"/>
          </a:p>
          <a:p>
            <a:pPr algn="just">
              <a:lnSpc>
                <a:spcPct val="150000"/>
              </a:lnSpc>
            </a:pPr>
            <a:r>
              <a:rPr lang="fr-FR" sz="2400" dirty="0"/>
              <a:t>L’exposé est le mode de communication des résultats de recherche sur un des thèmes liés à la biologie. L’exposé, réalisé à l’aide de l’outil informatique, doit contenir les éléments suivants:</a:t>
            </a:r>
          </a:p>
          <a:p>
            <a:pPr lvl="0" algn="just">
              <a:lnSpc>
                <a:spcPct val="150000"/>
              </a:lnSpc>
            </a:pPr>
            <a:r>
              <a:rPr lang="fr-FR" sz="2400" dirty="0"/>
              <a:t>Une page de garde;</a:t>
            </a:r>
          </a:p>
          <a:p>
            <a:pPr lvl="0" algn="just">
              <a:lnSpc>
                <a:spcPct val="150000"/>
              </a:lnSpc>
            </a:pPr>
            <a:r>
              <a:rPr lang="fr-FR" sz="2400" dirty="0"/>
              <a:t>L’exposé (de deux à six pages);</a:t>
            </a:r>
          </a:p>
          <a:p>
            <a:pPr lvl="0" algn="just">
              <a:lnSpc>
                <a:spcPct val="150000"/>
              </a:lnSpc>
            </a:pPr>
            <a:r>
              <a:rPr lang="fr-FR" sz="2400" dirty="0"/>
              <a:t>Un lexique;</a:t>
            </a:r>
          </a:p>
          <a:p>
            <a:pPr lvl="0" algn="just">
              <a:lnSpc>
                <a:spcPct val="150000"/>
              </a:lnSpc>
            </a:pPr>
            <a:r>
              <a:rPr lang="fr-FR" sz="2400" dirty="0"/>
              <a:t>Le(s) document(s) numéroté(s) (1 à 3 documents maximum).</a:t>
            </a:r>
          </a:p>
        </p:txBody>
      </p:sp>
    </p:spTree>
    <p:extLst>
      <p:ext uri="{BB962C8B-B14F-4D97-AF65-F5344CB8AC3E}">
        <p14:creationId xmlns:p14="http://schemas.microsoft.com/office/powerpoint/2010/main" xmlns="" val="1094096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8136904" cy="5078313"/>
          </a:xfrm>
          <a:prstGeom prst="rect">
            <a:avLst/>
          </a:prstGeom>
        </p:spPr>
        <p:txBody>
          <a:bodyPr wrap="square">
            <a:spAutoFit/>
          </a:bodyPr>
          <a:lstStyle/>
          <a:p>
            <a:pPr>
              <a:lnSpc>
                <a:spcPct val="150000"/>
              </a:lnSpc>
            </a:pPr>
            <a:r>
              <a:rPr lang="fr-FR" sz="2400" dirty="0"/>
              <a:t>Il comprend, dans l'ordre:</a:t>
            </a:r>
          </a:p>
          <a:p>
            <a:pPr>
              <a:lnSpc>
                <a:spcPct val="150000"/>
              </a:lnSpc>
            </a:pPr>
            <a:r>
              <a:rPr lang="fr-FR" sz="2400" b="1" dirty="0"/>
              <a:t>•	</a:t>
            </a:r>
            <a:r>
              <a:rPr lang="fr-FR" sz="2400" dirty="0"/>
              <a:t>un </a:t>
            </a:r>
            <a:r>
              <a:rPr lang="fr-FR" sz="2400" b="1" dirty="0"/>
              <a:t>titre</a:t>
            </a:r>
            <a:r>
              <a:rPr lang="fr-FR" sz="2400" dirty="0"/>
              <a:t>,</a:t>
            </a:r>
          </a:p>
          <a:p>
            <a:pPr>
              <a:lnSpc>
                <a:spcPct val="150000"/>
              </a:lnSpc>
            </a:pPr>
            <a:r>
              <a:rPr lang="fr-FR" sz="2400" b="1" dirty="0"/>
              <a:t>•	</a:t>
            </a:r>
            <a:r>
              <a:rPr lang="fr-FR" sz="2400" dirty="0"/>
              <a:t>un </a:t>
            </a:r>
            <a:r>
              <a:rPr lang="fr-FR" sz="2400" b="1" dirty="0"/>
              <a:t>résumé</a:t>
            </a:r>
            <a:r>
              <a:rPr lang="fr-FR" sz="2400" dirty="0"/>
              <a:t>,</a:t>
            </a:r>
          </a:p>
          <a:p>
            <a:pPr lvl="0">
              <a:lnSpc>
                <a:spcPct val="150000"/>
              </a:lnSpc>
            </a:pPr>
            <a:r>
              <a:rPr lang="fr-FR" sz="2400" b="1" dirty="0"/>
              <a:t>• </a:t>
            </a:r>
            <a:r>
              <a:rPr lang="fr-FR" sz="2400" b="1" dirty="0" smtClean="0"/>
              <a:t> </a:t>
            </a:r>
            <a:r>
              <a:rPr lang="fr-FR" sz="2400" dirty="0" smtClean="0"/>
              <a:t>une </a:t>
            </a:r>
            <a:r>
              <a:rPr lang="fr-FR" sz="2400" b="1" dirty="0"/>
              <a:t>introduction</a:t>
            </a:r>
            <a:r>
              <a:rPr lang="fr-FR" sz="2400" dirty="0"/>
              <a:t>,</a:t>
            </a:r>
          </a:p>
          <a:p>
            <a:pPr lvl="0">
              <a:lnSpc>
                <a:spcPct val="150000"/>
              </a:lnSpc>
            </a:pPr>
            <a:r>
              <a:rPr lang="fr-FR" sz="2400" b="1" dirty="0"/>
              <a:t>• </a:t>
            </a:r>
            <a:r>
              <a:rPr lang="fr-FR" sz="2400" b="1" dirty="0" smtClean="0"/>
              <a:t> </a:t>
            </a:r>
            <a:r>
              <a:rPr lang="fr-FR" sz="2400" dirty="0" smtClean="0"/>
              <a:t>un </a:t>
            </a:r>
            <a:r>
              <a:rPr lang="fr-FR" sz="2400" dirty="0"/>
              <a:t>chapitre </a:t>
            </a:r>
            <a:r>
              <a:rPr lang="fr-FR" sz="2400" b="1" dirty="0"/>
              <a:t>matériel et méthodes</a:t>
            </a:r>
            <a:r>
              <a:rPr lang="fr-FR" sz="2400" dirty="0"/>
              <a:t>,</a:t>
            </a:r>
          </a:p>
          <a:p>
            <a:pPr>
              <a:lnSpc>
                <a:spcPct val="150000"/>
              </a:lnSpc>
            </a:pPr>
            <a:r>
              <a:rPr lang="fr-FR" sz="2400" b="1" dirty="0" smtClean="0"/>
              <a:t>•</a:t>
            </a:r>
            <a:r>
              <a:rPr lang="fr-FR" sz="2400" b="1" dirty="0"/>
              <a:t> </a:t>
            </a:r>
            <a:r>
              <a:rPr lang="fr-FR" sz="2400" dirty="0" smtClean="0"/>
              <a:t>un </a:t>
            </a:r>
            <a:r>
              <a:rPr lang="fr-FR" sz="2400" dirty="0"/>
              <a:t>chapitre </a:t>
            </a:r>
            <a:r>
              <a:rPr lang="fr-FR" sz="2400" b="1" dirty="0"/>
              <a:t>résultats</a:t>
            </a:r>
            <a:r>
              <a:rPr lang="fr-FR" sz="2400" dirty="0"/>
              <a:t>,</a:t>
            </a:r>
          </a:p>
          <a:p>
            <a:pPr lvl="0">
              <a:lnSpc>
                <a:spcPct val="150000"/>
              </a:lnSpc>
            </a:pPr>
            <a:r>
              <a:rPr lang="fr-FR" sz="2400" b="1" dirty="0"/>
              <a:t>• </a:t>
            </a:r>
            <a:r>
              <a:rPr lang="fr-FR" sz="2400" dirty="0" smtClean="0"/>
              <a:t>une </a:t>
            </a:r>
            <a:r>
              <a:rPr lang="fr-FR" sz="2400" b="1" dirty="0"/>
              <a:t>discussion des résultats</a:t>
            </a:r>
            <a:r>
              <a:rPr lang="fr-FR" sz="2400" dirty="0"/>
              <a:t>,</a:t>
            </a:r>
          </a:p>
          <a:p>
            <a:pPr lvl="0">
              <a:lnSpc>
                <a:spcPct val="150000"/>
              </a:lnSpc>
            </a:pPr>
            <a:r>
              <a:rPr lang="fr-FR" sz="2400" b="1" dirty="0"/>
              <a:t>• </a:t>
            </a:r>
            <a:r>
              <a:rPr lang="fr-FR" sz="2400" dirty="0" smtClean="0"/>
              <a:t>une </a:t>
            </a:r>
            <a:r>
              <a:rPr lang="fr-FR" sz="2400" b="1" dirty="0"/>
              <a:t>conclusion</a:t>
            </a:r>
            <a:endParaRPr lang="fr-FR" sz="2400" dirty="0"/>
          </a:p>
          <a:p>
            <a:pPr lvl="0">
              <a:lnSpc>
                <a:spcPct val="150000"/>
              </a:lnSpc>
            </a:pPr>
            <a:r>
              <a:rPr lang="fr-FR" sz="2400" dirty="0"/>
              <a:t>et une </a:t>
            </a:r>
            <a:r>
              <a:rPr lang="fr-FR" sz="2400" b="1" dirty="0"/>
              <a:t>liste de références</a:t>
            </a:r>
            <a:r>
              <a:rPr lang="fr-FR" sz="2400" dirty="0"/>
              <a:t>.</a:t>
            </a:r>
          </a:p>
        </p:txBody>
      </p:sp>
    </p:spTree>
    <p:extLst>
      <p:ext uri="{BB962C8B-B14F-4D97-AF65-F5344CB8AC3E}">
        <p14:creationId xmlns:p14="http://schemas.microsoft.com/office/powerpoint/2010/main" xmlns="" val="1122763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52928" cy="3913059"/>
          </a:xfrm>
          <a:prstGeom prst="rect">
            <a:avLst/>
          </a:prstGeom>
        </p:spPr>
        <p:txBody>
          <a:bodyPr wrap="square">
            <a:spAutoFit/>
          </a:bodyPr>
          <a:lstStyle/>
          <a:p>
            <a:pPr>
              <a:lnSpc>
                <a:spcPct val="150000"/>
              </a:lnSpc>
            </a:pPr>
            <a:r>
              <a:rPr lang="fr-FR" sz="2400" dirty="0"/>
              <a:t>Avant de commencer à rédiger, vous devez déjà avoir élaboré un plan très détaillé de rédaction.</a:t>
            </a:r>
          </a:p>
          <a:p>
            <a:pPr lvl="0">
              <a:lnSpc>
                <a:spcPct val="150000"/>
              </a:lnSpc>
            </a:pPr>
            <a:r>
              <a:rPr lang="fr-FR" sz="2400" b="1" dirty="0"/>
              <a:t>Le titre: </a:t>
            </a:r>
            <a:r>
              <a:rPr lang="fr-FR" sz="2400" dirty="0"/>
              <a:t>Il doit répondre aux exigences de votre thème.</a:t>
            </a:r>
          </a:p>
          <a:p>
            <a:pPr lvl="0">
              <a:lnSpc>
                <a:spcPct val="150000"/>
              </a:lnSpc>
            </a:pPr>
            <a:r>
              <a:rPr lang="fr-FR" sz="2400" b="1" dirty="0"/>
              <a:t>Le résumé: </a:t>
            </a:r>
            <a:r>
              <a:rPr lang="fr-FR" sz="2400" dirty="0"/>
              <a:t>Le résumé expose rapidement l'objectif du travail, reprend brièvement les principaux points qui ressortent de la discussion et répète l'élément principal de la conclusion. Il ne doit pas dépasser une centaine de mots.</a:t>
            </a:r>
          </a:p>
        </p:txBody>
      </p:sp>
    </p:spTree>
    <p:extLst>
      <p:ext uri="{BB962C8B-B14F-4D97-AF65-F5344CB8AC3E}">
        <p14:creationId xmlns:p14="http://schemas.microsoft.com/office/powerpoint/2010/main" xmlns="" val="12941520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424936" cy="5078313"/>
          </a:xfrm>
          <a:prstGeom prst="rect">
            <a:avLst/>
          </a:prstGeom>
        </p:spPr>
        <p:txBody>
          <a:bodyPr wrap="square">
            <a:spAutoFit/>
          </a:bodyPr>
          <a:lstStyle/>
          <a:p>
            <a:pPr>
              <a:lnSpc>
                <a:spcPct val="150000"/>
              </a:lnSpc>
            </a:pPr>
            <a:r>
              <a:rPr lang="fr-FR" sz="2400" b="1" dirty="0"/>
              <a:t>1.3	La table des matières: </a:t>
            </a:r>
            <a:r>
              <a:rPr lang="fr-FR" sz="2400" dirty="0"/>
              <a:t>Elle doit reprendre chacune des parties titrées du travail de la </a:t>
            </a:r>
            <a:r>
              <a:rPr lang="fr-FR" sz="2400" dirty="0" smtClean="0"/>
              <a:t>façon suivante</a:t>
            </a:r>
            <a:r>
              <a:rPr lang="fr-FR" sz="2400" dirty="0"/>
              <a:t>:</a:t>
            </a:r>
          </a:p>
          <a:p>
            <a:pPr>
              <a:lnSpc>
                <a:spcPct val="150000"/>
              </a:lnSpc>
            </a:pPr>
            <a:r>
              <a:rPr lang="fr-FR" sz="2400" dirty="0"/>
              <a:t>RESUME</a:t>
            </a:r>
          </a:p>
          <a:p>
            <a:pPr>
              <a:lnSpc>
                <a:spcPct val="150000"/>
              </a:lnSpc>
            </a:pPr>
            <a:r>
              <a:rPr lang="fr-FR" sz="2400" dirty="0"/>
              <a:t>TABLE DES MATIERES</a:t>
            </a:r>
          </a:p>
          <a:p>
            <a:pPr>
              <a:lnSpc>
                <a:spcPct val="150000"/>
              </a:lnSpc>
            </a:pPr>
            <a:r>
              <a:rPr lang="fr-FR" sz="2400" dirty="0"/>
              <a:t>INTRODUCTION</a:t>
            </a:r>
          </a:p>
          <a:p>
            <a:pPr>
              <a:lnSpc>
                <a:spcPct val="150000"/>
              </a:lnSpc>
            </a:pPr>
            <a:r>
              <a:rPr lang="fr-FR" sz="2400" dirty="0"/>
              <a:t>TITRE DE CHAPITRE</a:t>
            </a:r>
          </a:p>
          <a:p>
            <a:pPr>
              <a:lnSpc>
                <a:spcPct val="150000"/>
              </a:lnSpc>
            </a:pPr>
            <a:r>
              <a:rPr lang="fr-FR" sz="2400" dirty="0"/>
              <a:t>CONCLUSION</a:t>
            </a:r>
          </a:p>
          <a:p>
            <a:pPr>
              <a:lnSpc>
                <a:spcPct val="150000"/>
              </a:lnSpc>
            </a:pPr>
            <a:r>
              <a:rPr lang="fr-FR" sz="2400" dirty="0"/>
              <a:t>REFERENCES</a:t>
            </a:r>
          </a:p>
          <a:p>
            <a:pPr>
              <a:lnSpc>
                <a:spcPct val="150000"/>
              </a:lnSpc>
            </a:pPr>
            <a:r>
              <a:rPr lang="fr-FR" sz="2400" dirty="0"/>
              <a:t>ANNEXES (lexiques, tableaux…)</a:t>
            </a:r>
          </a:p>
        </p:txBody>
      </p:sp>
    </p:spTree>
    <p:extLst>
      <p:ext uri="{BB962C8B-B14F-4D97-AF65-F5344CB8AC3E}">
        <p14:creationId xmlns:p14="http://schemas.microsoft.com/office/powerpoint/2010/main" xmlns="" val="10988369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9"/>
            <a:ext cx="8640960" cy="3913059"/>
          </a:xfrm>
          <a:prstGeom prst="rect">
            <a:avLst/>
          </a:prstGeom>
        </p:spPr>
        <p:txBody>
          <a:bodyPr wrap="square">
            <a:spAutoFit/>
          </a:bodyPr>
          <a:lstStyle/>
          <a:p>
            <a:pPr>
              <a:lnSpc>
                <a:spcPct val="150000"/>
              </a:lnSpc>
            </a:pPr>
            <a:r>
              <a:rPr lang="fr-FR" sz="2400" b="1" dirty="0"/>
              <a:t>1.4	Introduction: </a:t>
            </a:r>
            <a:r>
              <a:rPr lang="fr-FR" sz="2400" dirty="0"/>
              <a:t>elle présente:</a:t>
            </a:r>
          </a:p>
          <a:p>
            <a:pPr lvl="0">
              <a:lnSpc>
                <a:spcPct val="150000"/>
              </a:lnSpc>
            </a:pPr>
            <a:r>
              <a:rPr lang="fr-FR" sz="2400" dirty="0"/>
              <a:t>l'objectif,</a:t>
            </a:r>
          </a:p>
          <a:p>
            <a:pPr lvl="0">
              <a:lnSpc>
                <a:spcPct val="150000"/>
              </a:lnSpc>
            </a:pPr>
            <a:r>
              <a:rPr lang="fr-FR" sz="2400" dirty="0"/>
              <a:t>la justification du travail,</a:t>
            </a:r>
          </a:p>
          <a:p>
            <a:pPr lvl="0">
              <a:lnSpc>
                <a:spcPct val="150000"/>
              </a:lnSpc>
            </a:pPr>
            <a:r>
              <a:rPr lang="fr-FR" sz="2400" dirty="0"/>
              <a:t>une problématique globale de la question qui est discutée. Celle-ci doit présenter l’idée principale de l’exposé.</a:t>
            </a:r>
          </a:p>
          <a:p>
            <a:pPr>
              <a:lnSpc>
                <a:spcPct val="150000"/>
              </a:lnSpc>
            </a:pPr>
            <a:r>
              <a:rPr lang="fr-FR" sz="2400" dirty="0"/>
              <a:t>-	les différentes parties du développement. Cette partie n'est pas longue - environ 10% du texte.</a:t>
            </a:r>
          </a:p>
        </p:txBody>
      </p:sp>
    </p:spTree>
    <p:extLst>
      <p:ext uri="{BB962C8B-B14F-4D97-AF65-F5344CB8AC3E}">
        <p14:creationId xmlns:p14="http://schemas.microsoft.com/office/powerpoint/2010/main" xmlns="" val="3007681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158" y="181848"/>
            <a:ext cx="8640960" cy="6683048"/>
          </a:xfrm>
          <a:prstGeom prst="rect">
            <a:avLst/>
          </a:prstGeom>
        </p:spPr>
        <p:txBody>
          <a:bodyPr wrap="square">
            <a:spAutoFit/>
          </a:bodyPr>
          <a:lstStyle/>
          <a:p>
            <a:pPr>
              <a:lnSpc>
                <a:spcPct val="150000"/>
              </a:lnSpc>
            </a:pPr>
            <a:r>
              <a:rPr lang="fr-FR" sz="2400" b="1" i="1" u="sng" dirty="0"/>
              <a:t>Exemple:</a:t>
            </a:r>
            <a:r>
              <a:rPr lang="fr-FR" sz="2400" b="1" i="1" dirty="0"/>
              <a:t> </a:t>
            </a:r>
            <a:r>
              <a:rPr lang="fr-FR" sz="2400" dirty="0"/>
              <a:t>l'idée directrice:</a:t>
            </a:r>
          </a:p>
          <a:p>
            <a:pPr>
              <a:lnSpc>
                <a:spcPct val="150000"/>
              </a:lnSpc>
            </a:pPr>
            <a:r>
              <a:rPr lang="fr-FR" sz="2400" i="1" dirty="0"/>
              <a:t>-	La présente étude a pour objectif de comprendre... De plus, nous analysons... À cette fin, nous</a:t>
            </a:r>
            <a:br>
              <a:rPr lang="fr-FR" sz="2400" i="1" dirty="0"/>
            </a:br>
            <a:r>
              <a:rPr lang="fr-FR" sz="2400" i="1" dirty="0"/>
              <a:t>étudierons...</a:t>
            </a:r>
            <a:endParaRPr lang="fr-FR" sz="2400" dirty="0"/>
          </a:p>
          <a:p>
            <a:pPr lvl="0">
              <a:lnSpc>
                <a:spcPct val="150000"/>
              </a:lnSpc>
            </a:pPr>
            <a:r>
              <a:rPr lang="fr-FR" sz="2400" i="1" dirty="0"/>
              <a:t>L'étude est divisée en trois chapitres portant respectivement sur ...., et 	</a:t>
            </a:r>
            <a:endParaRPr lang="fr-FR" sz="2400" dirty="0"/>
          </a:p>
          <a:p>
            <a:pPr lvl="0">
              <a:lnSpc>
                <a:spcPct val="150000"/>
              </a:lnSpc>
            </a:pPr>
            <a:r>
              <a:rPr lang="fr-FR" sz="2400" b="1" i="1" dirty="0"/>
              <a:t>Dans un premier temps, </a:t>
            </a:r>
            <a:r>
              <a:rPr lang="fr-FR" sz="2400" i="1" dirty="0"/>
              <a:t>nous faisons état de... </a:t>
            </a:r>
            <a:r>
              <a:rPr lang="fr-FR" sz="2400" b="1" i="1" dirty="0"/>
              <a:t>Dans l'étape suivante</a:t>
            </a:r>
            <a:r>
              <a:rPr lang="fr-FR" sz="2400" i="1" dirty="0"/>
              <a:t>, nous présentons...</a:t>
            </a:r>
            <a:endParaRPr lang="fr-FR" sz="2400" dirty="0"/>
          </a:p>
          <a:p>
            <a:pPr lvl="0">
              <a:lnSpc>
                <a:spcPct val="150000"/>
              </a:lnSpc>
            </a:pPr>
            <a:r>
              <a:rPr lang="fr-FR" sz="2400" i="1" dirty="0"/>
              <a:t>Le </a:t>
            </a:r>
            <a:r>
              <a:rPr lang="fr-FR" sz="2400" b="1" i="1" dirty="0"/>
              <a:t>premier chapitre </a:t>
            </a:r>
            <a:r>
              <a:rPr lang="fr-FR" sz="2400" i="1" dirty="0"/>
              <a:t>situe le rôle de ... Le </a:t>
            </a:r>
            <a:r>
              <a:rPr lang="fr-FR" sz="2400" b="1" i="1" dirty="0"/>
              <a:t>second chapitre </a:t>
            </a:r>
            <a:r>
              <a:rPr lang="fr-FR" sz="2400" i="1" dirty="0"/>
              <a:t>décrit le déroulement de..., en mettant en évidence les ... Le </a:t>
            </a:r>
            <a:r>
              <a:rPr lang="fr-FR" sz="2400" b="1" i="1" dirty="0"/>
              <a:t>troisième chapitre </a:t>
            </a:r>
            <a:r>
              <a:rPr lang="fr-FR" sz="2400" i="1" dirty="0"/>
              <a:t>précise comment ... Un tableau-synthèse complète ce chapitre.</a:t>
            </a:r>
            <a:endParaRPr lang="fr-FR" sz="2400" dirty="0"/>
          </a:p>
        </p:txBody>
      </p:sp>
    </p:spTree>
    <p:extLst>
      <p:ext uri="{BB962C8B-B14F-4D97-AF65-F5344CB8AC3E}">
        <p14:creationId xmlns:p14="http://schemas.microsoft.com/office/powerpoint/2010/main" xmlns="" val="6298888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1432" y="476672"/>
            <a:ext cx="8424936" cy="3359061"/>
          </a:xfrm>
          <a:prstGeom prst="rect">
            <a:avLst/>
          </a:prstGeom>
        </p:spPr>
        <p:txBody>
          <a:bodyPr wrap="square">
            <a:spAutoFit/>
          </a:bodyPr>
          <a:lstStyle/>
          <a:p>
            <a:pPr>
              <a:lnSpc>
                <a:spcPct val="150000"/>
              </a:lnSpc>
            </a:pPr>
            <a:r>
              <a:rPr lang="fr-FR" sz="2400" b="1" dirty="0"/>
              <a:t>1.5	Discussion</a:t>
            </a:r>
            <a:endParaRPr lang="fr-FR" sz="2400" dirty="0"/>
          </a:p>
          <a:p>
            <a:pPr>
              <a:lnSpc>
                <a:spcPct val="150000"/>
              </a:lnSpc>
            </a:pPr>
            <a:r>
              <a:rPr lang="fr-FR" sz="2400" dirty="0"/>
              <a:t>La discussion est le corps du travail. Celui-ci doit impérativement suivre le plan annoncé. Elle décrit un aspect de l’idée directrice de votre exposé et est introduite par une phrase qui la résume.</a:t>
            </a:r>
          </a:p>
          <a:p>
            <a:pPr>
              <a:lnSpc>
                <a:spcPct val="150000"/>
              </a:lnSpc>
            </a:pPr>
            <a:r>
              <a:rPr lang="fr-FR" sz="2400" dirty="0"/>
              <a:t>Pour marquer la transition d'un paragraphe à un autre, utilisez une </a:t>
            </a:r>
            <a:r>
              <a:rPr lang="fr-FR" sz="2400" u="sng" dirty="0"/>
              <a:t>expression d’'enchaînement</a:t>
            </a:r>
            <a:r>
              <a:rPr lang="fr-FR" sz="2400" dirty="0"/>
              <a:t>. Ex « De plus, ... », « Par ailleurs, ... ».</a:t>
            </a:r>
          </a:p>
        </p:txBody>
      </p:sp>
    </p:spTree>
    <p:extLst>
      <p:ext uri="{BB962C8B-B14F-4D97-AF65-F5344CB8AC3E}">
        <p14:creationId xmlns:p14="http://schemas.microsoft.com/office/powerpoint/2010/main" xmlns="" val="37039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5634" y="764704"/>
            <a:ext cx="8712968" cy="5021055"/>
          </a:xfrm>
          <a:prstGeom prst="rect">
            <a:avLst/>
          </a:prstGeom>
        </p:spPr>
        <p:txBody>
          <a:bodyPr wrap="square">
            <a:spAutoFit/>
          </a:bodyPr>
          <a:lstStyle/>
          <a:p>
            <a:pPr algn="just">
              <a:lnSpc>
                <a:spcPct val="150000"/>
              </a:lnSpc>
            </a:pPr>
            <a:r>
              <a:rPr lang="fr-FR" sz="2400" b="1" dirty="0"/>
              <a:t>1.6	Conclusion </a:t>
            </a:r>
            <a:r>
              <a:rPr lang="fr-FR" sz="2400" dirty="0"/>
              <a:t>(environ 4 à 5 lignes).</a:t>
            </a:r>
            <a:br>
              <a:rPr lang="fr-FR" sz="2400" dirty="0"/>
            </a:br>
            <a:r>
              <a:rPr lang="fr-FR" sz="2400" dirty="0"/>
              <a:t>Je rappelle l'idée directrice. </a:t>
            </a:r>
            <a:r>
              <a:rPr lang="fr-FR" sz="2400" i="1" u="sng" dirty="0"/>
              <a:t>Exemple:</a:t>
            </a:r>
            <a:r>
              <a:rPr lang="fr-FR" sz="2400" i="1" dirty="0"/>
              <a:t> Cette étude a permis de constater que…</a:t>
            </a:r>
            <a:endParaRPr lang="fr-FR" sz="2400" dirty="0"/>
          </a:p>
          <a:p>
            <a:pPr algn="just">
              <a:lnSpc>
                <a:spcPct val="150000"/>
              </a:lnSpc>
            </a:pPr>
            <a:r>
              <a:rPr lang="fr-FR" sz="2400" dirty="0"/>
              <a:t>Je résume le développement. Ce sont les faits qui confirment ou contredisent ton idée directrice. </a:t>
            </a:r>
            <a:r>
              <a:rPr lang="fr-FR" sz="2400" i="1" u="sng" dirty="0"/>
              <a:t>Exemple:</a:t>
            </a:r>
            <a:r>
              <a:rPr lang="fr-FR" sz="2400" i="1" dirty="0"/>
              <a:t> Il est maintenant clair que l'évolution… </a:t>
            </a:r>
            <a:r>
              <a:rPr lang="fr-FR" sz="2400" dirty="0"/>
              <a:t>Je prends position</a:t>
            </a:r>
            <a:r>
              <a:rPr lang="fr-FR" sz="2400" i="1" dirty="0"/>
              <a:t>. </a:t>
            </a:r>
            <a:r>
              <a:rPr lang="fr-FR" sz="2400" i="1" u="sng" dirty="0"/>
              <a:t>Exemple:</a:t>
            </a:r>
            <a:r>
              <a:rPr lang="fr-FR" sz="2400" i="1" dirty="0"/>
              <a:t> On ne peut contredire… que…</a:t>
            </a:r>
            <a:endParaRPr lang="fr-FR" sz="2400" dirty="0"/>
          </a:p>
          <a:p>
            <a:pPr algn="just">
              <a:lnSpc>
                <a:spcPct val="150000"/>
              </a:lnSpc>
            </a:pPr>
            <a:r>
              <a:rPr lang="fr-FR" sz="2400" dirty="0"/>
              <a:t>Je souligne des pistes de recherche future (</a:t>
            </a:r>
            <a:r>
              <a:rPr lang="fr-FR" sz="2400" b="1" dirty="0"/>
              <a:t>perspectives</a:t>
            </a:r>
            <a:r>
              <a:rPr lang="fr-FR" sz="2400" dirty="0"/>
              <a:t>) </a:t>
            </a:r>
            <a:r>
              <a:rPr lang="fr-FR" sz="2400" i="1" u="sng" dirty="0"/>
              <a:t>Exemple:</a:t>
            </a:r>
            <a:r>
              <a:rPr lang="fr-FR" sz="2400" i="1" dirty="0"/>
              <a:t> Bientôt, les outils de dépistages de la maladie seront…</a:t>
            </a:r>
            <a:endParaRPr lang="fr-FR" sz="2400" dirty="0"/>
          </a:p>
        </p:txBody>
      </p:sp>
    </p:spTree>
    <p:extLst>
      <p:ext uri="{BB962C8B-B14F-4D97-AF65-F5344CB8AC3E}">
        <p14:creationId xmlns:p14="http://schemas.microsoft.com/office/powerpoint/2010/main" xmlns="" val="22488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921168"/>
            <a:ext cx="8230586" cy="646331"/>
          </a:xfrm>
          <a:prstGeom prst="rect">
            <a:avLst/>
          </a:prstGeom>
        </p:spPr>
        <p:txBody>
          <a:bodyPr wrap="none">
            <a:spAutoFit/>
          </a:bodyPr>
          <a:lstStyle/>
          <a:p>
            <a:r>
              <a:rPr lang="fr-FR" sz="3600" b="1" dirty="0"/>
              <a:t>COMMENT CHOISIR UN SUJET DE TRAVAIL</a:t>
            </a:r>
            <a:endParaRPr lang="fr-FR"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424936" cy="5021055"/>
          </a:xfrm>
          <a:prstGeom prst="rect">
            <a:avLst/>
          </a:prstGeom>
        </p:spPr>
        <p:txBody>
          <a:bodyPr wrap="square">
            <a:spAutoFit/>
          </a:bodyPr>
          <a:lstStyle/>
          <a:p>
            <a:pPr>
              <a:lnSpc>
                <a:spcPct val="150000"/>
              </a:lnSpc>
            </a:pPr>
            <a:r>
              <a:rPr lang="fr-FR" sz="2400" b="1" dirty="0"/>
              <a:t>1.7 Citations, références et liste de références</a:t>
            </a:r>
            <a:endParaRPr lang="fr-FR" sz="2400" dirty="0"/>
          </a:p>
          <a:p>
            <a:pPr>
              <a:lnSpc>
                <a:spcPct val="150000"/>
              </a:lnSpc>
            </a:pPr>
            <a:r>
              <a:rPr lang="fr-FR" sz="2400" b="1" dirty="0"/>
              <a:t>-	Citations: </a:t>
            </a:r>
            <a:r>
              <a:rPr lang="fr-FR" sz="2400" dirty="0"/>
              <a:t>Les scientifiques utilisent généralement peu de citations dans leurs travaux:</a:t>
            </a:r>
          </a:p>
          <a:p>
            <a:pPr lvl="0">
              <a:lnSpc>
                <a:spcPct val="150000"/>
              </a:lnSpc>
            </a:pPr>
            <a:r>
              <a:rPr lang="fr-FR" sz="2400" dirty="0"/>
              <a:t>Les citations de trois lignes et moins se mettent dans le texte entre guillemets.</a:t>
            </a:r>
          </a:p>
          <a:p>
            <a:pPr lvl="0">
              <a:lnSpc>
                <a:spcPct val="150000"/>
              </a:lnSpc>
            </a:pPr>
            <a:r>
              <a:rPr lang="fr-FR" sz="2400" dirty="0"/>
              <a:t>Les citations de plus de quatre lignes se mettent en retrait du texte, à simple interligne;</a:t>
            </a:r>
          </a:p>
          <a:p>
            <a:pPr lvl="0">
              <a:lnSpc>
                <a:spcPct val="150000"/>
              </a:lnSpc>
            </a:pPr>
            <a:r>
              <a:rPr lang="fr-FR" sz="2400" dirty="0"/>
              <a:t>Les citations de plus de trois lignes en langue étrangère se mettent entre guillemets.</a:t>
            </a:r>
          </a:p>
        </p:txBody>
      </p:sp>
    </p:spTree>
    <p:extLst>
      <p:ext uri="{BB962C8B-B14F-4D97-AF65-F5344CB8AC3E}">
        <p14:creationId xmlns:p14="http://schemas.microsoft.com/office/powerpoint/2010/main" xmlns="" val="11140743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496944" cy="5575052"/>
          </a:xfrm>
          <a:prstGeom prst="rect">
            <a:avLst/>
          </a:prstGeom>
        </p:spPr>
        <p:txBody>
          <a:bodyPr wrap="square">
            <a:spAutoFit/>
          </a:bodyPr>
          <a:lstStyle/>
          <a:p>
            <a:pPr>
              <a:lnSpc>
                <a:spcPct val="150000"/>
              </a:lnSpc>
            </a:pPr>
            <a:r>
              <a:rPr lang="fr-FR" sz="2400" b="1" dirty="0"/>
              <a:t>-	Références dans le texte:</a:t>
            </a:r>
            <a:endParaRPr lang="fr-FR" sz="2400" dirty="0"/>
          </a:p>
          <a:p>
            <a:pPr>
              <a:lnSpc>
                <a:spcPct val="150000"/>
              </a:lnSpc>
            </a:pPr>
            <a:r>
              <a:rPr lang="fr-FR" sz="2400" dirty="0"/>
              <a:t>Toute information originale provenant d'un article ou d'un autre ouvrage doit faire l'objet d’une référence dans le texte. La référence permet au lecteur de retracer la source d'information.</a:t>
            </a:r>
          </a:p>
          <a:p>
            <a:pPr>
              <a:lnSpc>
                <a:spcPct val="150000"/>
              </a:lnSpc>
            </a:pPr>
            <a:r>
              <a:rPr lang="fr-FR" sz="2400" b="1" dirty="0"/>
              <a:t>-	Liste de références:</a:t>
            </a:r>
            <a:endParaRPr lang="fr-FR" sz="2400" dirty="0"/>
          </a:p>
          <a:p>
            <a:pPr>
              <a:lnSpc>
                <a:spcPct val="150000"/>
              </a:lnSpc>
            </a:pPr>
            <a:r>
              <a:rPr lang="fr-FR" sz="2400" dirty="0"/>
              <a:t>Elle comprend, par ordre alphabétique, ou d’année, ou apparition dans le texte d'auteurs, puis d'années de publication. La référence concernera tous les ouvrages mentionnés dans le texte et seulement ces ouvrages. Si vous ne pouvez mettre de caractères en gras ou en italique, soulignez</a:t>
            </a:r>
          </a:p>
        </p:txBody>
      </p:sp>
    </p:spTree>
    <p:extLst>
      <p:ext uri="{BB962C8B-B14F-4D97-AF65-F5344CB8AC3E}">
        <p14:creationId xmlns:p14="http://schemas.microsoft.com/office/powerpoint/2010/main" xmlns="" val="1689433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a:t>Bibliographie</a:t>
            </a:r>
            <a:endParaRPr lang="fr-FR" dirty="0"/>
          </a:p>
        </p:txBody>
      </p:sp>
      <p:sp>
        <p:nvSpPr>
          <p:cNvPr id="4" name="Rectangle 3"/>
          <p:cNvSpPr/>
          <p:nvPr/>
        </p:nvSpPr>
        <p:spPr>
          <a:xfrm>
            <a:off x="0" y="1443841"/>
            <a:ext cx="9144000" cy="4524315"/>
          </a:xfrm>
          <a:prstGeom prst="rect">
            <a:avLst/>
          </a:prstGeom>
        </p:spPr>
        <p:txBody>
          <a:bodyPr wrap="square">
            <a:spAutoFit/>
          </a:bodyPr>
          <a:lstStyle/>
          <a:p>
            <a:r>
              <a:rPr lang="fr-FR" sz="2400" b="1" dirty="0">
                <a:latin typeface="Arial" panose="020B0604020202020204" pitchFamily="34" charset="0"/>
                <a:cs typeface="Arial" panose="020B0604020202020204" pitchFamily="34" charset="0"/>
              </a:rPr>
              <a:t>Si un seul auteur :</a:t>
            </a:r>
          </a:p>
          <a:p>
            <a:r>
              <a:rPr lang="fr-FR" sz="2400" dirty="0">
                <a:latin typeface="Arial" panose="020B0604020202020204" pitchFamily="34" charset="0"/>
                <a:cs typeface="Arial" panose="020B0604020202020204" pitchFamily="34" charset="0"/>
              </a:rPr>
              <a:t>(Nom de l’auteur, année de publication)</a:t>
            </a:r>
          </a:p>
          <a:p>
            <a:r>
              <a:rPr lang="fr-FR" sz="2400" dirty="0">
                <a:latin typeface="Arial" panose="020B0604020202020204" pitchFamily="34" charset="0"/>
                <a:cs typeface="Arial" panose="020B0604020202020204" pitchFamily="34" charset="0"/>
              </a:rPr>
              <a:t>Exemple </a:t>
            </a:r>
            <a:r>
              <a:rPr lang="fr-FR" sz="2400" dirty="0" smtClean="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Martinez, 1993)</a:t>
            </a:r>
          </a:p>
          <a:p>
            <a:endParaRPr lang="fr-FR" sz="2400" dirty="0" smtClean="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 </a:t>
            </a:r>
            <a:r>
              <a:rPr lang="fr-FR" sz="2400" b="1" dirty="0">
                <a:latin typeface="Arial" panose="020B0604020202020204" pitchFamily="34" charset="0"/>
                <a:cs typeface="Arial" panose="020B0604020202020204" pitchFamily="34" charset="0"/>
              </a:rPr>
              <a:t>Si deux auteurs :</a:t>
            </a:r>
          </a:p>
          <a:p>
            <a:r>
              <a:rPr lang="fr-FR" sz="2400" dirty="0">
                <a:latin typeface="Arial" panose="020B0604020202020204" pitchFamily="34" charset="0"/>
                <a:cs typeface="Arial" panose="020B0604020202020204" pitchFamily="34" charset="0"/>
              </a:rPr>
              <a:t>(Nom du 1er auteur et Nom du 2ème auteur, année de publication)</a:t>
            </a:r>
          </a:p>
          <a:p>
            <a:r>
              <a:rPr lang="fr-FR" sz="2400" dirty="0">
                <a:latin typeface="Arial" panose="020B0604020202020204" pitchFamily="34" charset="0"/>
                <a:cs typeface="Arial" panose="020B0604020202020204" pitchFamily="34" charset="0"/>
              </a:rPr>
              <a:t>Exemple </a:t>
            </a:r>
            <a:r>
              <a:rPr lang="fr-FR" sz="2400" dirty="0" smtClean="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Belli et </a:t>
            </a:r>
            <a:r>
              <a:rPr lang="fr-FR" sz="2400" dirty="0" err="1">
                <a:latin typeface="Arial" panose="020B0604020202020204" pitchFamily="34" charset="0"/>
                <a:cs typeface="Arial" panose="020B0604020202020204" pitchFamily="34" charset="0"/>
              </a:rPr>
              <a:t>Borrani</a:t>
            </a:r>
            <a:r>
              <a:rPr lang="fr-FR" sz="2400" dirty="0">
                <a:latin typeface="Arial" panose="020B0604020202020204" pitchFamily="34" charset="0"/>
                <a:cs typeface="Arial" panose="020B0604020202020204" pitchFamily="34" charset="0"/>
              </a:rPr>
              <a:t>, 1999</a:t>
            </a:r>
            <a:r>
              <a:rPr lang="fr-FR" sz="2400" dirty="0" smtClean="0">
                <a:latin typeface="Arial" panose="020B0604020202020204" pitchFamily="34" charset="0"/>
                <a:cs typeface="Arial" panose="020B0604020202020204" pitchFamily="34" charset="0"/>
              </a:rPr>
              <a:t>)</a:t>
            </a: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 </a:t>
            </a:r>
            <a:r>
              <a:rPr lang="fr-FR" sz="2400" b="1" dirty="0">
                <a:latin typeface="Arial" panose="020B0604020202020204" pitchFamily="34" charset="0"/>
                <a:cs typeface="Arial" panose="020B0604020202020204" pitchFamily="34" charset="0"/>
              </a:rPr>
              <a:t>Si plus de deux auteurs :</a:t>
            </a:r>
          </a:p>
          <a:p>
            <a:r>
              <a:rPr lang="fr-FR" sz="2400" dirty="0">
                <a:latin typeface="Arial" panose="020B0604020202020204" pitchFamily="34" charset="0"/>
                <a:cs typeface="Arial" panose="020B0604020202020204" pitchFamily="34" charset="0"/>
              </a:rPr>
              <a:t>(Nom du 1er auteur </a:t>
            </a:r>
            <a:r>
              <a:rPr lang="fr-FR" sz="2400" i="1" dirty="0">
                <a:latin typeface="Arial" panose="020B0604020202020204" pitchFamily="34" charset="0"/>
                <a:cs typeface="Arial" panose="020B0604020202020204" pitchFamily="34" charset="0"/>
              </a:rPr>
              <a:t>et al.</a:t>
            </a:r>
            <a:r>
              <a:rPr lang="fr-FR" sz="2400" dirty="0">
                <a:latin typeface="Arial" panose="020B0604020202020204" pitchFamily="34" charset="0"/>
                <a:cs typeface="Arial" panose="020B0604020202020204" pitchFamily="34" charset="0"/>
              </a:rPr>
              <a:t>, année de publication)</a:t>
            </a:r>
          </a:p>
          <a:p>
            <a:r>
              <a:rPr lang="fr-FR" sz="2400" dirty="0">
                <a:latin typeface="Arial" panose="020B0604020202020204" pitchFamily="34" charset="0"/>
                <a:cs typeface="Arial" panose="020B0604020202020204" pitchFamily="34" charset="0"/>
              </a:rPr>
              <a:t>Exemple </a:t>
            </a:r>
            <a:r>
              <a:rPr lang="fr-FR" sz="2400" dirty="0" smtClean="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Schmidt </a:t>
            </a:r>
            <a:r>
              <a:rPr lang="fr-FR" sz="2400" i="1" dirty="0">
                <a:latin typeface="Arial" panose="020B0604020202020204" pitchFamily="34" charset="0"/>
                <a:cs typeface="Arial" panose="020B0604020202020204" pitchFamily="34" charset="0"/>
              </a:rPr>
              <a:t>et al.</a:t>
            </a:r>
            <a:r>
              <a:rPr lang="fr-FR" sz="2400" dirty="0">
                <a:latin typeface="Arial" panose="020B0604020202020204" pitchFamily="34" charset="0"/>
                <a:cs typeface="Arial" panose="020B0604020202020204" pitchFamily="34" charset="0"/>
              </a:rPr>
              <a:t>, 2003)</a:t>
            </a:r>
          </a:p>
        </p:txBody>
      </p:sp>
    </p:spTree>
    <p:extLst>
      <p:ext uri="{BB962C8B-B14F-4D97-AF65-F5344CB8AC3E}">
        <p14:creationId xmlns:p14="http://schemas.microsoft.com/office/powerpoint/2010/main" xmlns="" val="40772016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564904"/>
            <a:ext cx="8820472" cy="1143000"/>
          </a:xfrm>
        </p:spPr>
        <p:txBody>
          <a:bodyPr>
            <a:normAutofit fontScale="90000"/>
          </a:bodyPr>
          <a:lstStyle/>
          <a:p>
            <a:pPr algn="l"/>
            <a:r>
              <a:rPr lang="fr-FR" dirty="0"/>
              <a:t>Ensuite, après la conclusion, toute une section (bibliographie) reprend tous les </a:t>
            </a:r>
            <a:r>
              <a:rPr lang="fr-FR" dirty="0" smtClean="0"/>
              <a:t>livres et </a:t>
            </a:r>
            <a:r>
              <a:rPr lang="fr-FR" dirty="0"/>
              <a:t>articles qui ont été cités dans le corps du texte (liste des références complètes </a:t>
            </a:r>
            <a:r>
              <a:rPr lang="fr-FR" dirty="0" smtClean="0"/>
              <a:t>des travaux </a:t>
            </a:r>
            <a:r>
              <a:rPr lang="fr-FR" dirty="0"/>
              <a:t>mentionnés dans le mémoire). Vous veillerez à chaque fois d’utiliser le </a:t>
            </a:r>
            <a:r>
              <a:rPr lang="fr-FR" dirty="0" err="1" smtClean="0"/>
              <a:t>mêmeformat</a:t>
            </a:r>
            <a:r>
              <a:rPr lang="fr-FR" dirty="0"/>
              <a:t>.</a:t>
            </a:r>
          </a:p>
        </p:txBody>
      </p:sp>
    </p:spTree>
    <p:extLst>
      <p:ext uri="{BB962C8B-B14F-4D97-AF65-F5344CB8AC3E}">
        <p14:creationId xmlns:p14="http://schemas.microsoft.com/office/powerpoint/2010/main" xmlns="" val="33399875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143000"/>
          </a:xfrm>
        </p:spPr>
        <p:txBody>
          <a:bodyPr>
            <a:normAutofit fontScale="90000"/>
          </a:bodyPr>
          <a:lstStyle/>
          <a:p>
            <a:r>
              <a:rPr lang="fr-FR" dirty="0" smtClean="0"/>
              <a:t>Les références peuvent être regroupées en trois parties distinctes :</a:t>
            </a:r>
            <a:br>
              <a:rPr lang="fr-FR" dirty="0" smtClean="0"/>
            </a:br>
            <a:endParaRPr lang="fr-FR" dirty="0"/>
          </a:p>
        </p:txBody>
      </p:sp>
      <p:sp>
        <p:nvSpPr>
          <p:cNvPr id="4" name="Rectangle 3"/>
          <p:cNvSpPr/>
          <p:nvPr/>
        </p:nvSpPr>
        <p:spPr>
          <a:xfrm>
            <a:off x="1619672" y="2348880"/>
            <a:ext cx="4572000" cy="1938992"/>
          </a:xfrm>
          <a:prstGeom prst="rect">
            <a:avLst/>
          </a:prstGeom>
        </p:spPr>
        <p:txBody>
          <a:bodyPr>
            <a:spAutoFit/>
          </a:bodyPr>
          <a:lstStyle/>
          <a:p>
            <a:r>
              <a:rPr lang="fr-FR" sz="4000" dirty="0">
                <a:latin typeface="+mj-lt"/>
                <a:ea typeface="+mj-ea"/>
                <a:cs typeface="+mj-cs"/>
              </a:rPr>
              <a:t>- les ouvrages</a:t>
            </a:r>
          </a:p>
          <a:p>
            <a:r>
              <a:rPr lang="fr-FR" sz="4000" dirty="0">
                <a:latin typeface="+mj-lt"/>
                <a:ea typeface="+mj-ea"/>
                <a:cs typeface="+mj-cs"/>
              </a:rPr>
              <a:t>- les articles</a:t>
            </a:r>
          </a:p>
          <a:p>
            <a:r>
              <a:rPr lang="fr-FR" sz="4000" dirty="0">
                <a:latin typeface="+mj-lt"/>
                <a:ea typeface="+mj-ea"/>
                <a:cs typeface="+mj-cs"/>
              </a:rPr>
              <a:t>- les sites internet</a:t>
            </a:r>
          </a:p>
        </p:txBody>
      </p:sp>
    </p:spTree>
    <p:extLst>
      <p:ext uri="{BB962C8B-B14F-4D97-AF65-F5344CB8AC3E}">
        <p14:creationId xmlns:p14="http://schemas.microsoft.com/office/powerpoint/2010/main" xmlns="" val="10192001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700808"/>
            <a:ext cx="8568952" cy="1815882"/>
          </a:xfrm>
          <a:prstGeom prst="rect">
            <a:avLst/>
          </a:prstGeom>
        </p:spPr>
        <p:txBody>
          <a:bodyPr wrap="square">
            <a:spAutoFit/>
          </a:bodyPr>
          <a:lstStyle/>
          <a:p>
            <a:r>
              <a:rPr lang="fr-FR" sz="2800" dirty="0">
                <a:latin typeface="+mj-lt"/>
                <a:ea typeface="+mj-ea"/>
                <a:cs typeface="+mj-cs"/>
              </a:rPr>
              <a:t>Les références sont alors présentées par ordre a</a:t>
            </a:r>
            <a:r>
              <a:rPr lang="fr-FR" sz="2800" dirty="0" smtClean="0">
                <a:latin typeface="+mj-lt"/>
                <a:ea typeface="+mj-ea"/>
                <a:cs typeface="+mj-cs"/>
              </a:rPr>
              <a:t>lphabétique </a:t>
            </a:r>
            <a:r>
              <a:rPr lang="fr-FR" sz="2800" dirty="0">
                <a:latin typeface="+mj-lt"/>
                <a:ea typeface="+mj-ea"/>
                <a:cs typeface="+mj-cs"/>
              </a:rPr>
              <a:t>en fonction du nom de famille du premier auteur (et, pour un auteur, par ordre chronologique des dates de parution).</a:t>
            </a:r>
          </a:p>
        </p:txBody>
      </p:sp>
      <p:sp>
        <p:nvSpPr>
          <p:cNvPr id="5" name="Rectangle 4"/>
          <p:cNvSpPr/>
          <p:nvPr/>
        </p:nvSpPr>
        <p:spPr>
          <a:xfrm>
            <a:off x="395536" y="3789040"/>
            <a:ext cx="8568952" cy="2677656"/>
          </a:xfrm>
          <a:prstGeom prst="rect">
            <a:avLst/>
          </a:prstGeom>
        </p:spPr>
        <p:txBody>
          <a:bodyPr wrap="square">
            <a:spAutoFit/>
          </a:bodyPr>
          <a:lstStyle/>
          <a:p>
            <a:r>
              <a:rPr lang="fr-FR" sz="2800" dirty="0">
                <a:latin typeface="+mj-lt"/>
                <a:ea typeface="+mj-ea"/>
                <a:cs typeface="+mj-cs"/>
              </a:rPr>
              <a:t>Une bibliographie s’adresse autant au spécialiste qu’au non-initié. Elle permettra </a:t>
            </a:r>
            <a:r>
              <a:rPr lang="fr-FR" sz="2800" dirty="0" smtClean="0">
                <a:latin typeface="+mj-lt"/>
                <a:ea typeface="+mj-ea"/>
                <a:cs typeface="+mj-cs"/>
              </a:rPr>
              <a:t>de compléter </a:t>
            </a:r>
            <a:r>
              <a:rPr lang="fr-FR" sz="2800" dirty="0">
                <a:latin typeface="+mj-lt"/>
                <a:ea typeface="+mj-ea"/>
                <a:cs typeface="+mj-cs"/>
              </a:rPr>
              <a:t>la connaissance de l’un, ou au contraire, d’initier l’autre. N’oubliez pas</a:t>
            </a:r>
          </a:p>
          <a:p>
            <a:r>
              <a:rPr lang="fr-FR" sz="2800" dirty="0">
                <a:latin typeface="+mj-lt"/>
                <a:ea typeface="+mj-ea"/>
                <a:cs typeface="+mj-cs"/>
              </a:rPr>
              <a:t>que pour construire votre mémoire vous avez utilisé les bibliographies des </a:t>
            </a:r>
            <a:r>
              <a:rPr lang="fr-FR" sz="2800" dirty="0" smtClean="0">
                <a:latin typeface="+mj-lt"/>
                <a:ea typeface="+mj-ea"/>
                <a:cs typeface="+mj-cs"/>
              </a:rPr>
              <a:t>autres et </a:t>
            </a:r>
            <a:r>
              <a:rPr lang="fr-FR" sz="2800" dirty="0">
                <a:latin typeface="+mj-lt"/>
                <a:ea typeface="+mj-ea"/>
                <a:cs typeface="+mj-cs"/>
              </a:rPr>
              <a:t>pu apprécier celles qui étaient bien faites.</a:t>
            </a:r>
          </a:p>
        </p:txBody>
      </p:sp>
    </p:spTree>
    <p:extLst>
      <p:ext uri="{BB962C8B-B14F-4D97-AF65-F5344CB8AC3E}">
        <p14:creationId xmlns:p14="http://schemas.microsoft.com/office/powerpoint/2010/main" xmlns="" val="42135271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pour </a:t>
            </a:r>
            <a:r>
              <a:rPr lang="fr-FR" b="1" dirty="0"/>
              <a:t>un article</a:t>
            </a:r>
            <a:r>
              <a:rPr lang="fr-FR" dirty="0"/>
              <a:t>, indiquer</a:t>
            </a:r>
          </a:p>
        </p:txBody>
      </p:sp>
      <p:sp>
        <p:nvSpPr>
          <p:cNvPr id="4" name="Rectangle 3"/>
          <p:cNvSpPr/>
          <p:nvPr/>
        </p:nvSpPr>
        <p:spPr>
          <a:xfrm>
            <a:off x="179512" y="1628800"/>
            <a:ext cx="8748464" cy="1754326"/>
          </a:xfrm>
          <a:prstGeom prst="rect">
            <a:avLst/>
          </a:prstGeom>
        </p:spPr>
        <p:txBody>
          <a:bodyPr wrap="square">
            <a:spAutoFit/>
          </a:bodyPr>
          <a:lstStyle/>
          <a:p>
            <a:r>
              <a:rPr lang="fr-FR" sz="3600" dirty="0">
                <a:solidFill>
                  <a:srgbClr val="FF0000"/>
                </a:solidFill>
              </a:rPr>
              <a:t>Nom, initiale du prénom de l’auteur ou des auteurs (année de publication</a:t>
            </a:r>
            <a:r>
              <a:rPr lang="fr-FR" sz="3600" dirty="0" smtClean="0">
                <a:solidFill>
                  <a:srgbClr val="FF0000"/>
                </a:solidFill>
              </a:rPr>
              <a:t>). Titre</a:t>
            </a:r>
            <a:r>
              <a:rPr lang="fr-FR" sz="3600" dirty="0">
                <a:solidFill>
                  <a:srgbClr val="FF0000"/>
                </a:solidFill>
              </a:rPr>
              <a:t>. </a:t>
            </a:r>
            <a:r>
              <a:rPr lang="fr-FR" sz="3600" i="1" dirty="0">
                <a:solidFill>
                  <a:srgbClr val="FF0000"/>
                </a:solidFill>
              </a:rPr>
              <a:t>Revue</a:t>
            </a:r>
            <a:r>
              <a:rPr lang="fr-FR" sz="3600" dirty="0">
                <a:solidFill>
                  <a:srgbClr val="FF0000"/>
                </a:solidFill>
              </a:rPr>
              <a:t>, </a:t>
            </a:r>
            <a:r>
              <a:rPr lang="fr-FR" sz="3600" b="1" dirty="0">
                <a:solidFill>
                  <a:srgbClr val="FF0000"/>
                </a:solidFill>
              </a:rPr>
              <a:t>n°</a:t>
            </a:r>
            <a:r>
              <a:rPr lang="fr-FR" sz="3600" dirty="0">
                <a:solidFill>
                  <a:srgbClr val="FF0000"/>
                </a:solidFill>
              </a:rPr>
              <a:t>, première page-dernière page de l’article.</a:t>
            </a:r>
          </a:p>
        </p:txBody>
      </p:sp>
      <p:sp>
        <p:nvSpPr>
          <p:cNvPr id="5" name="Rectangle 4"/>
          <p:cNvSpPr/>
          <p:nvPr/>
        </p:nvSpPr>
        <p:spPr>
          <a:xfrm>
            <a:off x="170860" y="3356992"/>
            <a:ext cx="8748464" cy="3108543"/>
          </a:xfrm>
          <a:prstGeom prst="rect">
            <a:avLst/>
          </a:prstGeom>
        </p:spPr>
        <p:txBody>
          <a:bodyPr wrap="square">
            <a:spAutoFit/>
          </a:bodyPr>
          <a:lstStyle/>
          <a:p>
            <a:r>
              <a:rPr lang="fr-FR" sz="2800" dirty="0" smtClean="0"/>
              <a:t>Exemples :</a:t>
            </a:r>
          </a:p>
          <a:p>
            <a:r>
              <a:rPr lang="fr-FR" sz="2800" dirty="0" smtClean="0"/>
              <a:t>Le </a:t>
            </a:r>
            <a:r>
              <a:rPr lang="fr-FR" sz="2800" dirty="0" err="1" smtClean="0"/>
              <a:t>Her</a:t>
            </a:r>
            <a:r>
              <a:rPr lang="fr-FR" sz="2800" dirty="0" smtClean="0"/>
              <a:t>, M. (1992). Imagerie mentale et apprentissage en golf. STAPS, 29, 7-17.</a:t>
            </a:r>
          </a:p>
          <a:p>
            <a:endParaRPr lang="fr-FR" sz="2800" dirty="0" smtClean="0"/>
          </a:p>
          <a:p>
            <a:r>
              <a:rPr lang="fr-FR" sz="2800" dirty="0" err="1" smtClean="0"/>
              <a:t>Magill</a:t>
            </a:r>
            <a:r>
              <a:rPr lang="fr-FR" sz="2800" dirty="0" smtClean="0"/>
              <a:t>, R.A. et Hall, K.G. (1990). A </a:t>
            </a:r>
            <a:r>
              <a:rPr lang="fr-FR" sz="2800" dirty="0" err="1" smtClean="0"/>
              <a:t>review</a:t>
            </a:r>
            <a:r>
              <a:rPr lang="fr-FR" sz="2800" dirty="0" smtClean="0"/>
              <a:t> of the </a:t>
            </a:r>
            <a:r>
              <a:rPr lang="fr-FR" sz="2800" dirty="0" err="1" smtClean="0"/>
              <a:t>contextual</a:t>
            </a:r>
            <a:r>
              <a:rPr lang="fr-FR" sz="2800" dirty="0" smtClean="0"/>
              <a:t> </a:t>
            </a:r>
            <a:r>
              <a:rPr lang="fr-FR" sz="2800" dirty="0" err="1" smtClean="0"/>
              <a:t>interference</a:t>
            </a:r>
            <a:r>
              <a:rPr lang="fr-FR" sz="2800" dirty="0" smtClean="0"/>
              <a:t> </a:t>
            </a:r>
            <a:r>
              <a:rPr lang="fr-FR" sz="2800" dirty="0" err="1" smtClean="0"/>
              <a:t>effect</a:t>
            </a:r>
            <a:r>
              <a:rPr lang="fr-FR" sz="2800" dirty="0" smtClean="0"/>
              <a:t> in </a:t>
            </a:r>
            <a:r>
              <a:rPr lang="fr-FR" sz="2800" dirty="0" err="1" smtClean="0"/>
              <a:t>motor</a:t>
            </a:r>
            <a:r>
              <a:rPr lang="fr-FR" sz="2800" dirty="0" smtClean="0"/>
              <a:t> </a:t>
            </a:r>
            <a:r>
              <a:rPr lang="fr-FR" sz="2800" dirty="0" err="1" smtClean="0"/>
              <a:t>skil</a:t>
            </a:r>
            <a:r>
              <a:rPr lang="fr-FR" sz="2800" dirty="0" smtClean="0"/>
              <a:t> acquisition. </a:t>
            </a:r>
            <a:r>
              <a:rPr lang="fr-FR" sz="2800" dirty="0" err="1" smtClean="0"/>
              <a:t>Human</a:t>
            </a:r>
            <a:r>
              <a:rPr lang="fr-FR" sz="2800" dirty="0" smtClean="0"/>
              <a:t> </a:t>
            </a:r>
            <a:r>
              <a:rPr lang="fr-FR" sz="2800" dirty="0" err="1" smtClean="0"/>
              <a:t>Movement</a:t>
            </a:r>
            <a:r>
              <a:rPr lang="fr-FR" sz="2800" dirty="0" smtClean="0"/>
              <a:t> Science, 9, 241-289.</a:t>
            </a:r>
            <a:endParaRPr lang="fr-FR" sz="2800" dirty="0"/>
          </a:p>
        </p:txBody>
      </p:sp>
    </p:spTree>
    <p:extLst>
      <p:ext uri="{BB962C8B-B14F-4D97-AF65-F5344CB8AC3E}">
        <p14:creationId xmlns:p14="http://schemas.microsoft.com/office/powerpoint/2010/main" xmlns="" val="30319389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pour </a:t>
            </a:r>
            <a:r>
              <a:rPr lang="fr-FR" b="1" dirty="0"/>
              <a:t>un livre</a:t>
            </a:r>
            <a:r>
              <a:rPr lang="fr-FR" dirty="0"/>
              <a:t>, indiquer</a:t>
            </a:r>
          </a:p>
        </p:txBody>
      </p:sp>
      <p:sp>
        <p:nvSpPr>
          <p:cNvPr id="4" name="Rectangle 3"/>
          <p:cNvSpPr/>
          <p:nvPr/>
        </p:nvSpPr>
        <p:spPr>
          <a:xfrm>
            <a:off x="-27134" y="1700808"/>
            <a:ext cx="9525155" cy="1200329"/>
          </a:xfrm>
          <a:prstGeom prst="rect">
            <a:avLst/>
          </a:prstGeom>
        </p:spPr>
        <p:txBody>
          <a:bodyPr wrap="square">
            <a:spAutoFit/>
          </a:bodyPr>
          <a:lstStyle/>
          <a:p>
            <a:r>
              <a:rPr lang="fr-FR" sz="3600" dirty="0" smtClean="0">
                <a:solidFill>
                  <a:srgbClr val="FF0000"/>
                </a:solidFill>
              </a:rPr>
              <a:t>Nom de(s) l’auteur(s), Initiale du prénom (année de publication). Titre. Editeur, lieu de publication</a:t>
            </a:r>
            <a:endParaRPr lang="fr-FR" sz="3600" dirty="0">
              <a:solidFill>
                <a:srgbClr val="FF0000"/>
              </a:solidFill>
            </a:endParaRPr>
          </a:p>
        </p:txBody>
      </p:sp>
      <p:sp>
        <p:nvSpPr>
          <p:cNvPr id="5" name="Rectangle 4"/>
          <p:cNvSpPr/>
          <p:nvPr/>
        </p:nvSpPr>
        <p:spPr>
          <a:xfrm>
            <a:off x="301385" y="3300541"/>
            <a:ext cx="8820472" cy="954107"/>
          </a:xfrm>
          <a:prstGeom prst="rect">
            <a:avLst/>
          </a:prstGeom>
        </p:spPr>
        <p:txBody>
          <a:bodyPr wrap="square">
            <a:spAutoFit/>
          </a:bodyPr>
          <a:lstStyle/>
          <a:p>
            <a:r>
              <a:rPr lang="fr-FR" sz="2800" dirty="0" smtClean="0"/>
              <a:t>Exemple :</a:t>
            </a:r>
          </a:p>
          <a:p>
            <a:r>
              <a:rPr lang="fr-FR" sz="2800" dirty="0" err="1" smtClean="0"/>
              <a:t>Defrance</a:t>
            </a:r>
            <a:r>
              <a:rPr lang="fr-FR" sz="2800" dirty="0" smtClean="0"/>
              <a:t>, J. (1987). L’excellence corporelle. AFRAPS, Paris.</a:t>
            </a:r>
            <a:endParaRPr lang="fr-FR" sz="2800" dirty="0"/>
          </a:p>
        </p:txBody>
      </p:sp>
    </p:spTree>
    <p:extLst>
      <p:ext uri="{BB962C8B-B14F-4D97-AF65-F5344CB8AC3E}">
        <p14:creationId xmlns:p14="http://schemas.microsoft.com/office/powerpoint/2010/main" xmlns="" val="4690035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pour </a:t>
            </a:r>
            <a:r>
              <a:rPr lang="fr-FR" b="1" dirty="0"/>
              <a:t>une contribution dans un ouvrage</a:t>
            </a:r>
            <a:r>
              <a:rPr lang="fr-FR" dirty="0"/>
              <a:t>, indiquer :</a:t>
            </a:r>
          </a:p>
        </p:txBody>
      </p:sp>
      <p:sp>
        <p:nvSpPr>
          <p:cNvPr id="4" name="Rectangle 3"/>
          <p:cNvSpPr/>
          <p:nvPr/>
        </p:nvSpPr>
        <p:spPr>
          <a:xfrm>
            <a:off x="18331" y="1556792"/>
            <a:ext cx="9144000" cy="2554545"/>
          </a:xfrm>
          <a:prstGeom prst="rect">
            <a:avLst/>
          </a:prstGeom>
        </p:spPr>
        <p:txBody>
          <a:bodyPr wrap="square">
            <a:spAutoFit/>
          </a:bodyPr>
          <a:lstStyle/>
          <a:p>
            <a:r>
              <a:rPr lang="fr-FR" sz="3200" dirty="0">
                <a:solidFill>
                  <a:srgbClr val="FF0000"/>
                </a:solidFill>
              </a:rPr>
              <a:t>Nom de(s) auteur(s), Initiale du prénom (année de publication). Titre </a:t>
            </a:r>
            <a:r>
              <a:rPr lang="fr-FR" sz="3200" dirty="0" smtClean="0">
                <a:solidFill>
                  <a:srgbClr val="FF0000"/>
                </a:solidFill>
              </a:rPr>
              <a:t>de l’article</a:t>
            </a:r>
            <a:r>
              <a:rPr lang="fr-FR" sz="3200" dirty="0">
                <a:solidFill>
                  <a:srgbClr val="FF0000"/>
                </a:solidFill>
              </a:rPr>
              <a:t>. In </a:t>
            </a:r>
            <a:r>
              <a:rPr lang="fr-FR" sz="3200" i="1" dirty="0">
                <a:solidFill>
                  <a:srgbClr val="FF0000"/>
                </a:solidFill>
              </a:rPr>
              <a:t>titre de l’ouvrage </a:t>
            </a:r>
            <a:r>
              <a:rPr lang="fr-FR" sz="3200" dirty="0">
                <a:solidFill>
                  <a:srgbClr val="FF0000"/>
                </a:solidFill>
              </a:rPr>
              <a:t>(coordonné par ou </a:t>
            </a:r>
            <a:r>
              <a:rPr lang="fr-FR" sz="3200" dirty="0" err="1">
                <a:solidFill>
                  <a:srgbClr val="FF0000"/>
                </a:solidFill>
              </a:rPr>
              <a:t>edited</a:t>
            </a:r>
            <a:r>
              <a:rPr lang="fr-FR" sz="3200" dirty="0">
                <a:solidFill>
                  <a:srgbClr val="FF0000"/>
                </a:solidFill>
              </a:rPr>
              <a:t> by Initiale </a:t>
            </a:r>
            <a:r>
              <a:rPr lang="fr-FR" sz="3200" dirty="0" smtClean="0">
                <a:solidFill>
                  <a:srgbClr val="FF0000"/>
                </a:solidFill>
              </a:rPr>
              <a:t>du prénom </a:t>
            </a:r>
            <a:r>
              <a:rPr lang="fr-FR" sz="3200" dirty="0">
                <a:solidFill>
                  <a:srgbClr val="FF0000"/>
                </a:solidFill>
              </a:rPr>
              <a:t>Nom), pp première page-dernière page. Editeur, Lieu d’édition.</a:t>
            </a:r>
          </a:p>
        </p:txBody>
      </p:sp>
      <p:sp>
        <p:nvSpPr>
          <p:cNvPr id="5" name="Rectangle 4"/>
          <p:cNvSpPr/>
          <p:nvPr/>
        </p:nvSpPr>
        <p:spPr>
          <a:xfrm>
            <a:off x="18331" y="4221088"/>
            <a:ext cx="9125669" cy="1938992"/>
          </a:xfrm>
          <a:prstGeom prst="rect">
            <a:avLst/>
          </a:prstGeom>
        </p:spPr>
        <p:txBody>
          <a:bodyPr wrap="square">
            <a:spAutoFit/>
          </a:bodyPr>
          <a:lstStyle/>
          <a:p>
            <a:r>
              <a:rPr lang="en-US" sz="2400" dirty="0" err="1" smtClean="0"/>
              <a:t>Exemple</a:t>
            </a:r>
            <a:r>
              <a:rPr lang="en-US" sz="2400" dirty="0" smtClean="0"/>
              <a:t> :</a:t>
            </a:r>
          </a:p>
          <a:p>
            <a:r>
              <a:rPr lang="en-US" sz="2400" dirty="0" smtClean="0"/>
              <a:t>Schmidt, R.A. (1991). </a:t>
            </a:r>
            <a:r>
              <a:rPr lang="en-US" sz="2400" dirty="0" err="1" smtClean="0"/>
              <a:t>Frequence</a:t>
            </a:r>
            <a:r>
              <a:rPr lang="en-US" sz="2400" dirty="0" smtClean="0"/>
              <a:t> augmented feedback can degrade learning: Evidence and interpretations. In Tutorials in motor neurosciences (edited by J. </a:t>
            </a:r>
            <a:r>
              <a:rPr lang="en-US" sz="2400" dirty="0" err="1" smtClean="0"/>
              <a:t>Requin</a:t>
            </a:r>
            <a:r>
              <a:rPr lang="en-US" sz="2400" dirty="0" smtClean="0"/>
              <a:t> and G.E. </a:t>
            </a:r>
            <a:r>
              <a:rPr lang="en-US" sz="2400" dirty="0" err="1" smtClean="0"/>
              <a:t>Stelmach</a:t>
            </a:r>
            <a:r>
              <a:rPr lang="en-US" sz="2400" dirty="0" smtClean="0"/>
              <a:t>), pp 59-85. Kluwer, The Netherlands.</a:t>
            </a:r>
            <a:endParaRPr lang="fr-FR" sz="2400" dirty="0"/>
          </a:p>
        </p:txBody>
      </p:sp>
    </p:spTree>
    <p:extLst>
      <p:ext uri="{BB962C8B-B14F-4D97-AF65-F5344CB8AC3E}">
        <p14:creationId xmlns:p14="http://schemas.microsoft.com/office/powerpoint/2010/main" xmlns="" val="5831868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pour </a:t>
            </a:r>
            <a:r>
              <a:rPr lang="fr-FR" b="1" dirty="0"/>
              <a:t>un texte non publié</a:t>
            </a:r>
            <a:r>
              <a:rPr lang="fr-FR" dirty="0"/>
              <a:t>, thèse, mémoire, rapport de recherche, indiquer :</a:t>
            </a:r>
          </a:p>
        </p:txBody>
      </p:sp>
      <p:sp>
        <p:nvSpPr>
          <p:cNvPr id="4" name="Rectangle 3"/>
          <p:cNvSpPr/>
          <p:nvPr/>
        </p:nvSpPr>
        <p:spPr>
          <a:xfrm>
            <a:off x="0" y="2089320"/>
            <a:ext cx="9144000" cy="1569660"/>
          </a:xfrm>
          <a:prstGeom prst="rect">
            <a:avLst/>
          </a:prstGeom>
        </p:spPr>
        <p:txBody>
          <a:bodyPr wrap="square">
            <a:spAutoFit/>
          </a:bodyPr>
          <a:lstStyle/>
          <a:p>
            <a:r>
              <a:rPr lang="fr-FR" sz="3200" dirty="0">
                <a:solidFill>
                  <a:srgbClr val="FF0000"/>
                </a:solidFill>
              </a:rPr>
              <a:t>Nom de l’auteur, Initiale du prénom (année). </a:t>
            </a:r>
            <a:r>
              <a:rPr lang="fr-FR" sz="3200" i="1" dirty="0">
                <a:solidFill>
                  <a:srgbClr val="FF0000"/>
                </a:solidFill>
              </a:rPr>
              <a:t>Titre</a:t>
            </a:r>
            <a:r>
              <a:rPr lang="fr-FR" sz="3200" dirty="0">
                <a:solidFill>
                  <a:srgbClr val="FF0000"/>
                </a:solidFill>
              </a:rPr>
              <a:t>. Nature du </a:t>
            </a:r>
            <a:r>
              <a:rPr lang="fr-FR" sz="3200" dirty="0" smtClean="0">
                <a:solidFill>
                  <a:srgbClr val="FF0000"/>
                </a:solidFill>
              </a:rPr>
              <a:t>document. Institution</a:t>
            </a:r>
            <a:r>
              <a:rPr lang="fr-FR" sz="3200" dirty="0">
                <a:solidFill>
                  <a:srgbClr val="FF0000"/>
                </a:solidFill>
              </a:rPr>
              <a:t>, Lieu. (indiquer la nature du document dans la </a:t>
            </a:r>
            <a:r>
              <a:rPr lang="fr-FR" sz="3200" dirty="0" smtClean="0">
                <a:solidFill>
                  <a:srgbClr val="FF0000"/>
                </a:solidFill>
              </a:rPr>
              <a:t>langue d’origine</a:t>
            </a:r>
            <a:r>
              <a:rPr lang="fr-FR" sz="3200" dirty="0">
                <a:solidFill>
                  <a:srgbClr val="FF0000"/>
                </a:solidFill>
              </a:rPr>
              <a:t>).</a:t>
            </a:r>
          </a:p>
        </p:txBody>
      </p:sp>
      <p:sp>
        <p:nvSpPr>
          <p:cNvPr id="5" name="Rectangle 4"/>
          <p:cNvSpPr/>
          <p:nvPr/>
        </p:nvSpPr>
        <p:spPr>
          <a:xfrm>
            <a:off x="145345" y="4221088"/>
            <a:ext cx="8964488" cy="1200329"/>
          </a:xfrm>
          <a:prstGeom prst="rect">
            <a:avLst/>
          </a:prstGeom>
        </p:spPr>
        <p:txBody>
          <a:bodyPr wrap="square">
            <a:spAutoFit/>
          </a:bodyPr>
          <a:lstStyle/>
          <a:p>
            <a:r>
              <a:rPr lang="fr-FR" sz="2400" dirty="0" smtClean="0"/>
              <a:t>Exemple :</a:t>
            </a:r>
          </a:p>
          <a:p>
            <a:r>
              <a:rPr lang="fr-FR" sz="2400" dirty="0" smtClean="0"/>
              <a:t>Martinez C. (1993). </a:t>
            </a:r>
            <a:r>
              <a:rPr lang="fr-FR" sz="2400" dirty="0" err="1" smtClean="0"/>
              <a:t>Microgenèse</a:t>
            </a:r>
            <a:r>
              <a:rPr lang="fr-FR" sz="2400" dirty="0" smtClean="0"/>
              <a:t> de la compétence enseignante. Thèse de doctorat non publiée, Université </a:t>
            </a:r>
            <a:r>
              <a:rPr lang="fr-FR" sz="2400" dirty="0" err="1" smtClean="0"/>
              <a:t>Montpelllier</a:t>
            </a:r>
            <a:r>
              <a:rPr lang="fr-FR" sz="2400" dirty="0" smtClean="0"/>
              <a:t> I, Montpellier.</a:t>
            </a:r>
            <a:endParaRPr lang="fr-FR" sz="2400" dirty="0"/>
          </a:p>
        </p:txBody>
      </p:sp>
    </p:spTree>
    <p:extLst>
      <p:ext uri="{BB962C8B-B14F-4D97-AF65-F5344CB8AC3E}">
        <p14:creationId xmlns:p14="http://schemas.microsoft.com/office/powerpoint/2010/main" xmlns="" val="393694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404664"/>
            <a:ext cx="7704856" cy="3903504"/>
          </a:xfrm>
          <a:prstGeom prst="rect">
            <a:avLst/>
          </a:prstGeom>
        </p:spPr>
        <p:txBody>
          <a:bodyPr wrap="square">
            <a:spAutoFit/>
          </a:bodyPr>
          <a:lstStyle/>
          <a:p>
            <a:pPr>
              <a:lnSpc>
                <a:spcPct val="150000"/>
              </a:lnSpc>
            </a:pPr>
            <a:r>
              <a:rPr lang="fr-FR" sz="2800" b="1" dirty="0"/>
              <a:t>1.	Démarche</a:t>
            </a:r>
            <a:endParaRPr lang="fr-FR" sz="2800" dirty="0"/>
          </a:p>
          <a:p>
            <a:pPr>
              <a:lnSpc>
                <a:spcPct val="150000"/>
              </a:lnSpc>
            </a:pPr>
            <a:r>
              <a:rPr lang="fr-FR" sz="2800" dirty="0"/>
              <a:t>Il est toujours préférable d’avoir une démarche active à propos du choix du sujet avant de rencontrer les enseignants (lecture des œuvres pressenties, recherche bibliographique sommaire, proposition de sujets).</a:t>
            </a:r>
          </a:p>
        </p:txBody>
      </p:sp>
    </p:spTree>
    <p:extLst>
      <p:ext uri="{BB962C8B-B14F-4D97-AF65-F5344CB8AC3E}">
        <p14:creationId xmlns:p14="http://schemas.microsoft.com/office/powerpoint/2010/main" xmlns="" val="1129069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normAutofit fontScale="90000"/>
          </a:bodyPr>
          <a:lstStyle/>
          <a:p>
            <a:r>
              <a:rPr lang="fr-FR" dirty="0"/>
              <a:t>pour une référence prise sur </a:t>
            </a:r>
            <a:r>
              <a:rPr lang="fr-FR" b="1" dirty="0"/>
              <a:t>un site internet </a:t>
            </a:r>
            <a:r>
              <a:rPr lang="fr-FR" dirty="0"/>
              <a:t>(attention, source </a:t>
            </a:r>
            <a:r>
              <a:rPr lang="fr-FR" dirty="0" smtClean="0"/>
              <a:t>non vérifiée</a:t>
            </a:r>
            <a:r>
              <a:rPr lang="fr-FR" dirty="0"/>
              <a:t>)</a:t>
            </a:r>
          </a:p>
        </p:txBody>
      </p:sp>
      <p:sp>
        <p:nvSpPr>
          <p:cNvPr id="4" name="Rectangle 3"/>
          <p:cNvSpPr/>
          <p:nvPr/>
        </p:nvSpPr>
        <p:spPr>
          <a:xfrm>
            <a:off x="7335" y="2276872"/>
            <a:ext cx="8964488" cy="646331"/>
          </a:xfrm>
          <a:prstGeom prst="rect">
            <a:avLst/>
          </a:prstGeom>
        </p:spPr>
        <p:txBody>
          <a:bodyPr wrap="square">
            <a:spAutoFit/>
          </a:bodyPr>
          <a:lstStyle/>
          <a:p>
            <a:r>
              <a:rPr lang="fr-FR" sz="3600" dirty="0" smtClean="0">
                <a:solidFill>
                  <a:srgbClr val="FF0000"/>
                </a:solidFill>
              </a:rPr>
              <a:t>Adresse complète du site et « de quoi il s’agit »</a:t>
            </a:r>
            <a:endParaRPr lang="fr-FR" sz="3600" dirty="0">
              <a:solidFill>
                <a:srgbClr val="FF0000"/>
              </a:solidFill>
            </a:endParaRPr>
          </a:p>
        </p:txBody>
      </p:sp>
      <p:sp>
        <p:nvSpPr>
          <p:cNvPr id="5" name="Rectangle 4"/>
          <p:cNvSpPr/>
          <p:nvPr/>
        </p:nvSpPr>
        <p:spPr>
          <a:xfrm>
            <a:off x="179512" y="3468977"/>
            <a:ext cx="8964488" cy="1200329"/>
          </a:xfrm>
          <a:prstGeom prst="rect">
            <a:avLst/>
          </a:prstGeom>
        </p:spPr>
        <p:txBody>
          <a:bodyPr wrap="square">
            <a:spAutoFit/>
          </a:bodyPr>
          <a:lstStyle/>
          <a:p>
            <a:r>
              <a:rPr lang="fr-FR" sz="2400" dirty="0" smtClean="0"/>
              <a:t>Exemple :</a:t>
            </a:r>
          </a:p>
          <a:p>
            <a:r>
              <a:rPr lang="fr-FR" sz="2400" dirty="0" smtClean="0">
                <a:hlinkClick r:id="rId2"/>
              </a:rPr>
              <a:t>http://www.humans.be/physio2.html</a:t>
            </a:r>
            <a:r>
              <a:rPr lang="fr-FR" sz="2400" dirty="0" smtClean="0"/>
              <a:t>  (notions physiologiques de base)</a:t>
            </a:r>
            <a:endParaRPr lang="fr-FR" sz="2400" dirty="0"/>
          </a:p>
        </p:txBody>
      </p:sp>
    </p:spTree>
    <p:extLst>
      <p:ext uri="{BB962C8B-B14F-4D97-AF65-F5344CB8AC3E}">
        <p14:creationId xmlns:p14="http://schemas.microsoft.com/office/powerpoint/2010/main" xmlns="" val="19756765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a:t>Annexes</a:t>
            </a:r>
            <a:endParaRPr lang="fr-FR" dirty="0"/>
          </a:p>
        </p:txBody>
      </p:sp>
      <p:sp>
        <p:nvSpPr>
          <p:cNvPr id="3" name="Rectangle 2"/>
          <p:cNvSpPr/>
          <p:nvPr/>
        </p:nvSpPr>
        <p:spPr>
          <a:xfrm>
            <a:off x="179512" y="1412776"/>
            <a:ext cx="8964488" cy="4893647"/>
          </a:xfrm>
          <a:prstGeom prst="rect">
            <a:avLst/>
          </a:prstGeom>
        </p:spPr>
        <p:txBody>
          <a:bodyPr wrap="square">
            <a:spAutoFit/>
          </a:bodyPr>
          <a:lstStyle/>
          <a:p>
            <a:r>
              <a:rPr lang="fr-FR" sz="2400" dirty="0">
                <a:latin typeface="Arial" panose="020B0604020202020204" pitchFamily="34" charset="0"/>
                <a:cs typeface="Arial" panose="020B0604020202020204" pitchFamily="34" charset="0"/>
              </a:rPr>
              <a:t>Les annexes doivent être précédées d’un plan des annexes. Elles font l’objet </a:t>
            </a:r>
            <a:r>
              <a:rPr lang="fr-FR" sz="2400" dirty="0" smtClean="0">
                <a:latin typeface="Arial" panose="020B0604020202020204" pitchFamily="34" charset="0"/>
                <a:cs typeface="Arial" panose="020B0604020202020204" pitchFamily="34" charset="0"/>
              </a:rPr>
              <a:t>d’une pagination </a:t>
            </a:r>
            <a:r>
              <a:rPr lang="fr-FR" sz="2400" dirty="0">
                <a:latin typeface="Arial" panose="020B0604020202020204" pitchFamily="34" charset="0"/>
                <a:cs typeface="Arial" panose="020B0604020202020204" pitchFamily="34" charset="0"/>
              </a:rPr>
              <a:t>à part et doivent être numérotées en chiffres romains </a:t>
            </a:r>
            <a:r>
              <a:rPr lang="fr-FR" sz="2400" dirty="0" smtClean="0">
                <a:latin typeface="Arial" panose="020B0604020202020204" pitchFamily="34" charset="0"/>
                <a:cs typeface="Arial" panose="020B0604020202020204" pitchFamily="34" charset="0"/>
              </a:rPr>
              <a:t>en majuscule </a:t>
            </a:r>
            <a:r>
              <a:rPr lang="fr-FR" sz="2400" dirty="0">
                <a:latin typeface="Arial" panose="020B0604020202020204" pitchFamily="34" charset="0"/>
                <a:cs typeface="Arial" panose="020B0604020202020204" pitchFamily="34" charset="0"/>
              </a:rPr>
              <a:t>(I, </a:t>
            </a:r>
            <a:r>
              <a:rPr lang="fr-FR" sz="2400" dirty="0" smtClean="0">
                <a:latin typeface="Arial" panose="020B0604020202020204" pitchFamily="34" charset="0"/>
                <a:cs typeface="Arial" panose="020B0604020202020204" pitchFamily="34" charset="0"/>
              </a:rPr>
              <a:t>II, III</a:t>
            </a:r>
            <a:r>
              <a:rPr lang="fr-FR" sz="2400" dirty="0">
                <a:latin typeface="Arial" panose="020B0604020202020204" pitchFamily="34" charset="0"/>
                <a:cs typeface="Arial" panose="020B0604020202020204" pitchFamily="34" charset="0"/>
              </a:rPr>
              <a:t>, IV,…).</a:t>
            </a:r>
          </a:p>
          <a:p>
            <a:endParaRPr lang="fr-FR" sz="2400" dirty="0" smtClean="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On </a:t>
            </a:r>
            <a:r>
              <a:rPr lang="fr-FR" sz="2400" dirty="0">
                <a:latin typeface="Arial" panose="020B0604020202020204" pitchFamily="34" charset="0"/>
                <a:cs typeface="Arial" panose="020B0604020202020204" pitchFamily="34" charset="0"/>
              </a:rPr>
              <a:t>y place les copies du matériel utilisé </a:t>
            </a:r>
            <a:r>
              <a:rPr lang="fr-FR" sz="2400" dirty="0" smtClean="0">
                <a:latin typeface="Arial" panose="020B0604020202020204" pitchFamily="34" charset="0"/>
                <a:cs typeface="Arial" panose="020B0604020202020204" pitchFamily="34" charset="0"/>
              </a:rPr>
              <a:t>dans l’expérience</a:t>
            </a:r>
            <a:r>
              <a:rPr lang="fr-FR" sz="2400" dirty="0">
                <a:latin typeface="Arial" panose="020B0604020202020204" pitchFamily="34" charset="0"/>
                <a:cs typeface="Arial" panose="020B0604020202020204" pitchFamily="34" charset="0"/>
              </a:rPr>
              <a:t>, trop volumineux pour </a:t>
            </a:r>
            <a:r>
              <a:rPr lang="fr-FR" sz="2400" dirty="0" smtClean="0">
                <a:latin typeface="Arial" panose="020B0604020202020204" pitchFamily="34" charset="0"/>
                <a:cs typeface="Arial" panose="020B0604020202020204" pitchFamily="34" charset="0"/>
              </a:rPr>
              <a:t>être inclus </a:t>
            </a:r>
            <a:r>
              <a:rPr lang="fr-FR" sz="2400" dirty="0">
                <a:latin typeface="Arial" panose="020B0604020202020204" pitchFamily="34" charset="0"/>
                <a:cs typeface="Arial" panose="020B0604020202020204" pitchFamily="34" charset="0"/>
              </a:rPr>
              <a:t>dans le corps du texte : questionnaire, images, résultats périphériques ou </a:t>
            </a:r>
            <a:r>
              <a:rPr lang="fr-FR" sz="2400" dirty="0" smtClean="0">
                <a:latin typeface="Arial" panose="020B0604020202020204" pitchFamily="34" charset="0"/>
                <a:cs typeface="Arial" panose="020B0604020202020204" pitchFamily="34" charset="0"/>
              </a:rPr>
              <a:t>trop détaillés</a:t>
            </a:r>
            <a:r>
              <a:rPr lang="fr-FR" sz="2400" dirty="0">
                <a:latin typeface="Arial" panose="020B0604020202020204" pitchFamily="34" charset="0"/>
                <a:cs typeface="Arial" panose="020B0604020202020204" pitchFamily="34" charset="0"/>
              </a:rPr>
              <a:t>. Mais il ne doit y avoir que les informations pertinentes, ciblées </a:t>
            </a:r>
            <a:r>
              <a:rPr lang="fr-FR" sz="2400" dirty="0" smtClean="0">
                <a:latin typeface="Arial" panose="020B0604020202020204" pitchFamily="34" charset="0"/>
                <a:cs typeface="Arial" panose="020B0604020202020204" pitchFamily="34" charset="0"/>
              </a:rPr>
              <a:t>et nécessaires </a:t>
            </a:r>
            <a:r>
              <a:rPr lang="fr-FR" sz="2400" dirty="0">
                <a:latin typeface="Arial" panose="020B0604020202020204" pitchFamily="34" charset="0"/>
                <a:cs typeface="Arial" panose="020B0604020202020204" pitchFamily="34" charset="0"/>
              </a:rPr>
              <a:t>à la compréhension du travail.</a:t>
            </a:r>
          </a:p>
          <a:p>
            <a:endParaRPr lang="fr-FR" sz="2400" dirty="0" smtClean="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Il </a:t>
            </a:r>
            <a:r>
              <a:rPr lang="fr-FR" sz="2400" dirty="0">
                <a:latin typeface="Arial" panose="020B0604020202020204" pitchFamily="34" charset="0"/>
                <a:cs typeface="Arial" panose="020B0604020202020204" pitchFamily="34" charset="0"/>
              </a:rPr>
              <a:t>est très important d’inclure tous vos résultats. Cela permet à votre directeur, </a:t>
            </a:r>
            <a:r>
              <a:rPr lang="fr-FR" sz="2400" dirty="0" smtClean="0">
                <a:latin typeface="Arial" panose="020B0604020202020204" pitchFamily="34" charset="0"/>
                <a:cs typeface="Arial" panose="020B0604020202020204" pitchFamily="34" charset="0"/>
              </a:rPr>
              <a:t>par exemple</a:t>
            </a:r>
            <a:r>
              <a:rPr lang="fr-FR" sz="2400" dirty="0">
                <a:latin typeface="Arial" panose="020B0604020202020204" pitchFamily="34" charset="0"/>
                <a:cs typeface="Arial" panose="020B0604020202020204" pitchFamily="34" charset="0"/>
              </a:rPr>
              <a:t>, de déterminer si vous avez utilisé les analyses statistiques qui s’imposaient.</a:t>
            </a:r>
          </a:p>
        </p:txBody>
      </p:sp>
    </p:spTree>
    <p:extLst>
      <p:ext uri="{BB962C8B-B14F-4D97-AF65-F5344CB8AC3E}">
        <p14:creationId xmlns:p14="http://schemas.microsoft.com/office/powerpoint/2010/main" xmlns="" val="23856567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692696"/>
            <a:ext cx="8229600" cy="5616624"/>
          </a:xfrm>
        </p:spPr>
        <p:txBody>
          <a:bodyPr>
            <a:noAutofit/>
          </a:bodyPr>
          <a:lstStyle/>
          <a:p>
            <a:pPr algn="l"/>
            <a:r>
              <a:rPr lang="fr-FR" sz="2800" b="1" i="1" dirty="0"/>
              <a:t>Résumé et mots clés (français et anglais)</a:t>
            </a:r>
            <a:br>
              <a:rPr lang="fr-FR" sz="2800" b="1" i="1" dirty="0"/>
            </a:br>
            <a:r>
              <a:rPr lang="fr-FR" sz="2800" dirty="0"/>
              <a:t>Il s’agit d’un très bref résumé (entre 150 et 250 mots) de l’article permettant </a:t>
            </a:r>
            <a:r>
              <a:rPr lang="fr-FR" sz="2800" dirty="0" smtClean="0"/>
              <a:t>au lecteur </a:t>
            </a:r>
            <a:r>
              <a:rPr lang="fr-FR" sz="2800" dirty="0"/>
              <a:t>de décider si son contenu l’intéresse. Il est assez difficile à écrire car il </a:t>
            </a:r>
            <a:r>
              <a:rPr lang="fr-FR" sz="2800" dirty="0" smtClean="0"/>
              <a:t>doit être </a:t>
            </a:r>
            <a:r>
              <a:rPr lang="fr-FR" sz="2800" dirty="0"/>
              <a:t>très condensé, il est donc conseillé de l’écrire en tout dernier lieu quand </a:t>
            </a:r>
            <a:r>
              <a:rPr lang="fr-FR" sz="2800" dirty="0" smtClean="0"/>
              <a:t>vous avez </a:t>
            </a:r>
            <a:r>
              <a:rPr lang="fr-FR" sz="2800" dirty="0"/>
              <a:t>une idée claire de ce que contient votre travail. Le résumé est placé en </a:t>
            </a:r>
            <a:r>
              <a:rPr lang="fr-FR" sz="2800" dirty="0" smtClean="0"/>
              <a:t>général dans </a:t>
            </a:r>
            <a:r>
              <a:rPr lang="fr-FR" sz="2800" dirty="0"/>
              <a:t>le quatrième de couverture (sur la page de reliure au dos du mémoire).</a:t>
            </a:r>
            <a:br>
              <a:rPr lang="fr-FR" sz="2800" dirty="0"/>
            </a:br>
            <a:r>
              <a:rPr lang="fr-FR" sz="2800" dirty="0"/>
              <a:t>A la suite du résumé, faire une liste des différents </a:t>
            </a:r>
            <a:r>
              <a:rPr lang="fr-FR" sz="2800" b="1" dirty="0"/>
              <a:t>mots-clés </a:t>
            </a:r>
            <a:r>
              <a:rPr lang="fr-FR" sz="2800" dirty="0"/>
              <a:t>de l’étude.</a:t>
            </a:r>
            <a:br>
              <a:rPr lang="fr-FR" sz="2800" dirty="0"/>
            </a:br>
            <a:r>
              <a:rPr lang="fr-FR" sz="2800" dirty="0"/>
              <a:t>Le résumé et mots clés se font en </a:t>
            </a:r>
            <a:r>
              <a:rPr lang="fr-FR" sz="2800" b="1" dirty="0"/>
              <a:t>français </a:t>
            </a:r>
            <a:r>
              <a:rPr lang="fr-FR" sz="2800" dirty="0"/>
              <a:t>et </a:t>
            </a:r>
            <a:r>
              <a:rPr lang="fr-FR" sz="2800" b="1" dirty="0"/>
              <a:t>anglais</a:t>
            </a:r>
            <a:r>
              <a:rPr lang="fr-FR" sz="2800" dirty="0"/>
              <a:t>.</a:t>
            </a:r>
          </a:p>
        </p:txBody>
      </p:sp>
    </p:spTree>
    <p:extLst>
      <p:ext uri="{BB962C8B-B14F-4D97-AF65-F5344CB8AC3E}">
        <p14:creationId xmlns:p14="http://schemas.microsoft.com/office/powerpoint/2010/main" xmlns="" val="10200755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8847"/>
            <a:ext cx="8640960" cy="6740307"/>
          </a:xfrm>
          <a:prstGeom prst="rect">
            <a:avLst/>
          </a:prstGeom>
        </p:spPr>
        <p:txBody>
          <a:bodyPr wrap="square">
            <a:spAutoFit/>
          </a:bodyPr>
          <a:lstStyle/>
          <a:p>
            <a:r>
              <a:rPr lang="fr-FR" sz="2400" b="1" dirty="0"/>
              <a:t>NORMES DE PRESENTATION</a:t>
            </a:r>
            <a:endParaRPr lang="fr-FR" sz="2400" dirty="0"/>
          </a:p>
          <a:p>
            <a:r>
              <a:rPr lang="fr-FR" sz="2400" dirty="0"/>
              <a:t>L’'écriture scientifique est un outil de communication: il vous faut donc écrire de façon claire, précise, pour communiquer correctement vos idées.</a:t>
            </a:r>
          </a:p>
          <a:p>
            <a:pPr lvl="0"/>
            <a:r>
              <a:rPr lang="fr-FR" sz="2400" u="sng" dirty="0"/>
              <a:t>La page de garde</a:t>
            </a:r>
            <a:r>
              <a:rPr lang="fr-FR" sz="2400" dirty="0"/>
              <a:t> doit fournir les renseignements suivants : titre complet de l’exposé, prénom et nom de l’auteur, adresse (électronique, de préférence); nom du professeur; date de la remise de l’exposé.</a:t>
            </a:r>
          </a:p>
          <a:p>
            <a:pPr lvl="0"/>
            <a:r>
              <a:rPr lang="fr-FR" sz="2400" dirty="0"/>
              <a:t>Les travaux doivent être présentés sur du papier de dimension standard (21,6 cm x 28 cm). Pour les travaux rédigés à la main le papier peut être ligné; pour les travaux à la machine, il doit être blanc.</a:t>
            </a:r>
          </a:p>
          <a:p>
            <a:pPr lvl="0"/>
            <a:r>
              <a:rPr lang="fr-FR" sz="2400" dirty="0"/>
              <a:t>Les travaux doivent être agrafés (brochés); ou en reliures.</a:t>
            </a:r>
          </a:p>
          <a:p>
            <a:pPr lvl="0"/>
            <a:r>
              <a:rPr lang="fr-FR" sz="2400" dirty="0"/>
              <a:t>Les travaux à la main doivent présenter des marges libres de 2 cm en haut et à gauche. Les travaux à la machine doivent respecter des marges libres de 2 cm à gauche, 1 cm à droite, 2 cm en haut et 1cm en bas.</a:t>
            </a:r>
          </a:p>
          <a:p>
            <a:pPr lvl="0"/>
            <a:r>
              <a:rPr lang="fr-FR" sz="2400" dirty="0"/>
              <a:t>Les annexes doivent aussi respecter ces marges.</a:t>
            </a:r>
          </a:p>
        </p:txBody>
      </p:sp>
    </p:spTree>
    <p:extLst>
      <p:ext uri="{BB962C8B-B14F-4D97-AF65-F5344CB8AC3E}">
        <p14:creationId xmlns:p14="http://schemas.microsoft.com/office/powerpoint/2010/main" xmlns="" val="28228170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r>
              <a:rPr lang="fr-FR" sz="2200" dirty="0"/>
              <a:t>-	Les pages précédant l'introduction sont paginées en chiffres romains minuscules; à partir de</a:t>
            </a:r>
            <a:br>
              <a:rPr lang="fr-FR" sz="2200" dirty="0"/>
            </a:br>
            <a:r>
              <a:rPr lang="fr-FR" sz="2200" dirty="0"/>
              <a:t>l'introduction la pagination est en chiffres arabes.</a:t>
            </a:r>
          </a:p>
          <a:p>
            <a:pPr lvl="0"/>
            <a:r>
              <a:rPr lang="fr-FR" sz="2200" dirty="0"/>
              <a:t>La pagination n'apparaît pas sur la page de titre, le résumé, la première page de la table des matières et la première page de l'introduction.</a:t>
            </a:r>
          </a:p>
          <a:p>
            <a:pPr lvl="0"/>
            <a:r>
              <a:rPr lang="fr-FR" sz="2200" dirty="0"/>
              <a:t>Toutes les autres pages sont paginées. Le numéro de la page apparaît seul, sans point ni tiret.</a:t>
            </a:r>
          </a:p>
          <a:p>
            <a:pPr lvl="0"/>
            <a:r>
              <a:rPr lang="fr-FR" sz="2200" dirty="0"/>
              <a:t>Dans le texte, les nombres inférieurs à 10 s'écrivent de façon littérale et les nombres de 10 ou plus en chiffres.</a:t>
            </a:r>
          </a:p>
          <a:p>
            <a:pPr lvl="0"/>
            <a:r>
              <a:rPr lang="fr-FR" sz="2200" dirty="0"/>
              <a:t>Dans un même contexte et dans une même phrase, utilisez une même façon d'écrire les nombres.</a:t>
            </a:r>
          </a:p>
          <a:p>
            <a:pPr lvl="0"/>
            <a:r>
              <a:rPr lang="fr-FR" sz="2200" dirty="0"/>
              <a:t>Les nombres précédant des unités de mesure, exprimant des pourcentages et comportant des décimales s'écrivent en chiffres.</a:t>
            </a:r>
          </a:p>
          <a:p>
            <a:pPr lvl="0"/>
            <a:r>
              <a:rPr lang="fr-FR" sz="2200" dirty="0"/>
              <a:t>En début de phrase, les nombres s'écrivent toujours de façon littérale.</a:t>
            </a:r>
          </a:p>
          <a:p>
            <a:pPr lvl="0"/>
            <a:r>
              <a:rPr lang="fr-FR" sz="2200" dirty="0"/>
              <a:t>Les annexes sont numérotées en chiffres arabes, dans l'ordre de leur présentation dans le texte; elles sont donc toujours annoncées dans le texte. Une annexe peut compter plusieurs pages.</a:t>
            </a:r>
          </a:p>
          <a:p>
            <a:r>
              <a:rPr lang="fr-FR" sz="2200" dirty="0"/>
              <a:t>-	Les noms en langue étrangère, y compris les noms scientifiques en latin, et les noms d'ouvrages</a:t>
            </a:r>
            <a:br>
              <a:rPr lang="fr-FR" sz="2200" dirty="0"/>
            </a:br>
            <a:r>
              <a:rPr lang="fr-FR" sz="2200" dirty="0"/>
              <a:t>doivent être mis en italique ou, à défaut, soulignés.</a:t>
            </a:r>
          </a:p>
        </p:txBody>
      </p:sp>
    </p:spTree>
    <p:extLst>
      <p:ext uri="{BB962C8B-B14F-4D97-AF65-F5344CB8AC3E}">
        <p14:creationId xmlns:p14="http://schemas.microsoft.com/office/powerpoint/2010/main" xmlns="" val="34136936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H="1">
            <a:off x="323528" y="620688"/>
            <a:ext cx="8496944" cy="2251065"/>
          </a:xfrm>
          <a:prstGeom prst="rect">
            <a:avLst/>
          </a:prstGeom>
        </p:spPr>
        <p:txBody>
          <a:bodyPr wrap="square">
            <a:spAutoFit/>
          </a:bodyPr>
          <a:lstStyle/>
          <a:p>
            <a:pPr>
              <a:lnSpc>
                <a:spcPct val="150000"/>
              </a:lnSpc>
            </a:pPr>
            <a:r>
              <a:rPr lang="fr-FR" sz="2400" dirty="0"/>
              <a:t>- Utilisez des graphiques, des tableaux, des photos, des dessins ou autres images, des citations… pour illustrer vos propos et appuyer les idées que vous exposez. Histogramme ; barres pyramides ; nuages de ponts ; bulles ; courbes…</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627784" y="2979330"/>
            <a:ext cx="2726259" cy="8421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p:nvSpPr>
        <p:spPr>
          <a:xfrm>
            <a:off x="345976" y="4077072"/>
            <a:ext cx="8496944" cy="1938992"/>
          </a:xfrm>
          <a:prstGeom prst="rect">
            <a:avLst/>
          </a:prstGeom>
        </p:spPr>
        <p:txBody>
          <a:bodyPr wrap="square">
            <a:spAutoFit/>
          </a:bodyPr>
          <a:lstStyle/>
          <a:p>
            <a:r>
              <a:rPr lang="fr-FR" sz="2400" dirty="0"/>
              <a:t>-Vous ne devez écrire que sur les rectos des pages, et jamais au verso!</a:t>
            </a:r>
          </a:p>
          <a:p>
            <a:r>
              <a:rPr lang="fr-FR" sz="2400" dirty="0"/>
              <a:t>- Veillez à bien respecter la ponctuation et les majuscules… Chaque nouveau paragraphe doit commencer en retrait par rapport au corps de texte.</a:t>
            </a:r>
          </a:p>
        </p:txBody>
      </p:sp>
    </p:spTree>
    <p:extLst>
      <p:ext uri="{BB962C8B-B14F-4D97-AF65-F5344CB8AC3E}">
        <p14:creationId xmlns:p14="http://schemas.microsoft.com/office/powerpoint/2010/main" xmlns="" val="38704978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028343"/>
            <a:ext cx="8568952" cy="5262979"/>
          </a:xfrm>
          <a:prstGeom prst="rect">
            <a:avLst/>
          </a:prstGeom>
        </p:spPr>
        <p:txBody>
          <a:bodyPr wrap="square">
            <a:spAutoFit/>
          </a:bodyPr>
          <a:lstStyle/>
          <a:p>
            <a:r>
              <a:rPr lang="fr-FR" sz="2400" b="1" dirty="0"/>
              <a:t>a/ - La Mise en page :</a:t>
            </a:r>
            <a:endParaRPr lang="fr-FR" sz="2400" dirty="0"/>
          </a:p>
          <a:p>
            <a:pPr lvl="0"/>
            <a:r>
              <a:rPr lang="fr-FR" sz="2400" dirty="0"/>
              <a:t>Police de thème: Times New Roman</a:t>
            </a:r>
          </a:p>
          <a:p>
            <a:pPr lvl="0"/>
            <a:r>
              <a:rPr lang="fr-FR" sz="2400" dirty="0"/>
              <a:t>Taille de la police: 12</a:t>
            </a:r>
          </a:p>
          <a:p>
            <a:pPr lvl="0"/>
            <a:r>
              <a:rPr lang="fr-FR" sz="2400" dirty="0"/>
              <a:t>Alignement du texte: justifié</a:t>
            </a:r>
          </a:p>
          <a:p>
            <a:pPr lvl="0"/>
            <a:r>
              <a:rPr lang="fr-FR" sz="2400" dirty="0"/>
              <a:t>Interligne: 1.5</a:t>
            </a:r>
          </a:p>
          <a:p>
            <a:pPr lvl="0"/>
            <a:r>
              <a:rPr lang="fr-FR" sz="2400" dirty="0"/>
              <a:t>Marges: 2.5 cm partout + 1cm pour la reliure gauche</a:t>
            </a:r>
          </a:p>
          <a:p>
            <a:pPr lvl="0"/>
            <a:r>
              <a:rPr lang="fr-FR" sz="2400" dirty="0"/>
              <a:t>Numérotation des pages: centrée ou à droite, en bas</a:t>
            </a:r>
          </a:p>
          <a:p>
            <a:r>
              <a:rPr lang="fr-FR" sz="2400" b="1" dirty="0"/>
              <a:t>b/   - La première page de l’exposé doit contenir :</a:t>
            </a:r>
            <a:endParaRPr lang="fr-FR" sz="2400" dirty="0"/>
          </a:p>
          <a:p>
            <a:r>
              <a:rPr lang="fr-FR" sz="2400" dirty="0"/>
              <a:t>o </a:t>
            </a:r>
            <a:r>
              <a:rPr lang="fr-FR" sz="2400" i="1" dirty="0"/>
              <a:t>Partie supérieure de la page :</a:t>
            </a:r>
            <a:endParaRPr lang="fr-FR" sz="2400" dirty="0"/>
          </a:p>
          <a:p>
            <a:pPr lvl="0"/>
            <a:r>
              <a:rPr lang="fr-FR" sz="2400" dirty="0"/>
              <a:t>Le nom de l’établissement</a:t>
            </a:r>
          </a:p>
          <a:p>
            <a:pPr lvl="0"/>
            <a:r>
              <a:rPr lang="fr-FR" sz="2400" dirty="0"/>
              <a:t>Le nom et le prénom de l’étudiant</a:t>
            </a:r>
          </a:p>
          <a:p>
            <a:pPr lvl="0"/>
            <a:r>
              <a:rPr lang="fr-FR" sz="2400" dirty="0"/>
              <a:t>Le niveau / la section / le groupe</a:t>
            </a:r>
          </a:p>
          <a:p>
            <a:pPr lvl="0"/>
            <a:r>
              <a:rPr lang="fr-FR" sz="2400" dirty="0"/>
              <a:t>L’année universitaire</a:t>
            </a:r>
          </a:p>
          <a:p>
            <a:r>
              <a:rPr lang="fr-FR" sz="2400" dirty="0"/>
              <a:t>Cadre : notation / appréciations </a:t>
            </a:r>
          </a:p>
        </p:txBody>
      </p:sp>
    </p:spTree>
    <p:extLst>
      <p:ext uri="{BB962C8B-B14F-4D97-AF65-F5344CB8AC3E}">
        <p14:creationId xmlns:p14="http://schemas.microsoft.com/office/powerpoint/2010/main" xmlns="" val="29889882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5520" y="980728"/>
            <a:ext cx="8280920" cy="1200329"/>
          </a:xfrm>
          <a:prstGeom prst="rect">
            <a:avLst/>
          </a:prstGeom>
        </p:spPr>
        <p:txBody>
          <a:bodyPr wrap="square">
            <a:spAutoFit/>
          </a:bodyPr>
          <a:lstStyle/>
          <a:p>
            <a:pPr lvl="0"/>
            <a:r>
              <a:rPr lang="fr-FR" sz="2400" i="1" dirty="0"/>
              <a:t>Au milieu de la page:</a:t>
            </a:r>
            <a:endParaRPr lang="fr-FR" sz="2400" dirty="0"/>
          </a:p>
          <a:p>
            <a:pPr lvl="0"/>
            <a:r>
              <a:rPr lang="fr-FR" sz="2400" dirty="0"/>
              <a:t>Le titre de l’exposé o </a:t>
            </a:r>
            <a:r>
              <a:rPr lang="fr-FR" sz="2400" i="1" dirty="0"/>
              <a:t>Partie inférieure de la page:</a:t>
            </a:r>
            <a:endParaRPr lang="fr-FR" sz="2400" dirty="0"/>
          </a:p>
          <a:p>
            <a:pPr lvl="0"/>
            <a:r>
              <a:rPr lang="fr-FR" sz="2400" dirty="0"/>
              <a:t>Le nom de l’enseignant</a:t>
            </a:r>
          </a:p>
        </p:txBody>
      </p:sp>
    </p:spTree>
    <p:extLst>
      <p:ext uri="{BB962C8B-B14F-4D97-AF65-F5344CB8AC3E}">
        <p14:creationId xmlns:p14="http://schemas.microsoft.com/office/powerpoint/2010/main" xmlns="" val="16213327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2902878"/>
            <a:ext cx="6624735" cy="1107996"/>
          </a:xfrm>
          <a:prstGeom prst="rect">
            <a:avLst/>
          </a:prstGeom>
        </p:spPr>
        <p:txBody>
          <a:bodyPr wrap="square">
            <a:spAutoFit/>
          </a:bodyPr>
          <a:lstStyle/>
          <a:p>
            <a:r>
              <a:rPr lang="fr-FR" sz="6600" b="1" dirty="0"/>
              <a:t>L’EXPOSE ORAL</a:t>
            </a:r>
          </a:p>
        </p:txBody>
      </p:sp>
    </p:spTree>
    <p:extLst>
      <p:ext uri="{BB962C8B-B14F-4D97-AF65-F5344CB8AC3E}">
        <p14:creationId xmlns:p14="http://schemas.microsoft.com/office/powerpoint/2010/main" xmlns="" val="22417289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0325"/>
            <a:ext cx="8568952" cy="6650860"/>
          </a:xfrm>
          <a:prstGeom prst="rect">
            <a:avLst/>
          </a:prstGeom>
        </p:spPr>
        <p:txBody>
          <a:bodyPr wrap="square">
            <a:spAutoFit/>
          </a:bodyPr>
          <a:lstStyle/>
          <a:p>
            <a:pPr algn="just">
              <a:lnSpc>
                <a:spcPct val="150000"/>
              </a:lnSpc>
            </a:pPr>
            <a:r>
              <a:rPr lang="fr-FR" sz="3600" dirty="0">
                <a:latin typeface="TimesNewRomanPSMT"/>
              </a:rPr>
              <a:t>Un exposé à pour objectif de faire passer un message à l’aide d’un </a:t>
            </a:r>
            <a:r>
              <a:rPr lang="fr-FR" sz="3600" b="1" dirty="0">
                <a:latin typeface="TimesNewRomanPS-BoldMT"/>
              </a:rPr>
              <a:t>discours oral </a:t>
            </a:r>
            <a:r>
              <a:rPr lang="fr-FR" sz="3600" dirty="0">
                <a:latin typeface="TimesNewRomanPSMT"/>
              </a:rPr>
              <a:t>et d’une </a:t>
            </a:r>
            <a:r>
              <a:rPr lang="fr-FR" sz="3600" b="1" dirty="0" smtClean="0">
                <a:latin typeface="TimesNewRomanPS-BoldMT"/>
              </a:rPr>
              <a:t>iconographie </a:t>
            </a:r>
            <a:r>
              <a:rPr lang="fr-FR" sz="3600" dirty="0" smtClean="0">
                <a:latin typeface="TimesNewRomanPSMT"/>
              </a:rPr>
              <a:t>adéquate</a:t>
            </a:r>
            <a:r>
              <a:rPr lang="fr-FR" sz="3600" dirty="0">
                <a:latin typeface="TimesNewRomanPSMT"/>
              </a:rPr>
              <a:t>. </a:t>
            </a:r>
            <a:endParaRPr lang="fr-FR" sz="3600" dirty="0" smtClean="0">
              <a:latin typeface="TimesNewRomanPSMT"/>
            </a:endParaRPr>
          </a:p>
          <a:p>
            <a:pPr>
              <a:lnSpc>
                <a:spcPct val="150000"/>
              </a:lnSpc>
            </a:pPr>
            <a:endParaRPr lang="fr-FR" sz="3600" dirty="0">
              <a:latin typeface="TimesNewRomanPSMT"/>
            </a:endParaRPr>
          </a:p>
          <a:p>
            <a:pPr algn="just">
              <a:lnSpc>
                <a:spcPct val="150000"/>
              </a:lnSpc>
            </a:pPr>
            <a:r>
              <a:rPr lang="fr-FR" sz="3600" dirty="0" smtClean="0">
                <a:latin typeface="TimesNewRomanPSMT"/>
              </a:rPr>
              <a:t>Il </a:t>
            </a:r>
            <a:r>
              <a:rPr lang="fr-FR" sz="3600" dirty="0">
                <a:latin typeface="TimesNewRomanPSMT"/>
              </a:rPr>
              <a:t>s’agit de mettre en valeur la capacité de réflexion (scientifique) personnelle, à intéresser et </a:t>
            </a:r>
            <a:r>
              <a:rPr lang="fr-FR" sz="3600" dirty="0" smtClean="0">
                <a:latin typeface="TimesNewRomanPSMT"/>
              </a:rPr>
              <a:t>à attirer </a:t>
            </a:r>
            <a:r>
              <a:rPr lang="fr-FR" sz="3600" dirty="0">
                <a:latin typeface="TimesNewRomanPSMT"/>
              </a:rPr>
              <a:t>l’attention, et à gérer le « stress ».</a:t>
            </a:r>
            <a:endParaRPr lang="fr-FR" sz="3600" dirty="0"/>
          </a:p>
        </p:txBody>
      </p:sp>
    </p:spTree>
    <p:extLst>
      <p:ext uri="{BB962C8B-B14F-4D97-AF65-F5344CB8AC3E}">
        <p14:creationId xmlns:p14="http://schemas.microsoft.com/office/powerpoint/2010/main" xmlns="" val="3397955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07" y="64557"/>
            <a:ext cx="8820472" cy="1815882"/>
          </a:xfrm>
          <a:prstGeom prst="rect">
            <a:avLst/>
          </a:prstGeom>
        </p:spPr>
        <p:txBody>
          <a:bodyPr wrap="square">
            <a:spAutoFit/>
          </a:bodyPr>
          <a:lstStyle/>
          <a:p>
            <a:r>
              <a:rPr lang="fr-FR" sz="2800" b="1" dirty="0"/>
              <a:t>2.	Choix du sujet</a:t>
            </a:r>
            <a:endParaRPr lang="fr-FR" sz="2800" dirty="0"/>
          </a:p>
          <a:p>
            <a:r>
              <a:rPr lang="fr-FR" sz="2800" dirty="0"/>
              <a:t>Le choix d'un sujet de thèse doit être conduit avec le plus grand sérieux en relation étroite avec son directeur de recherche.</a:t>
            </a:r>
          </a:p>
        </p:txBody>
      </p:sp>
      <p:sp>
        <p:nvSpPr>
          <p:cNvPr id="3" name="Rectangle 2"/>
          <p:cNvSpPr/>
          <p:nvPr/>
        </p:nvSpPr>
        <p:spPr>
          <a:xfrm>
            <a:off x="179513" y="1880439"/>
            <a:ext cx="8964487" cy="4893647"/>
          </a:xfrm>
          <a:prstGeom prst="rect">
            <a:avLst/>
          </a:prstGeom>
        </p:spPr>
        <p:txBody>
          <a:bodyPr wrap="square">
            <a:spAutoFit/>
          </a:bodyPr>
          <a:lstStyle/>
          <a:p>
            <a:r>
              <a:rPr lang="fr-FR" sz="2400" b="1" dirty="0"/>
              <a:t>Le choix du sujet suppose une </a:t>
            </a:r>
            <a:r>
              <a:rPr lang="fr-FR" sz="2400" dirty="0"/>
              <a:t>:</a:t>
            </a:r>
          </a:p>
          <a:p>
            <a:pPr lvl="0"/>
            <a:r>
              <a:rPr lang="fr-FR" sz="2400" dirty="0"/>
              <a:t>-</a:t>
            </a:r>
            <a:r>
              <a:rPr lang="fr-FR" sz="2400" dirty="0" smtClean="0"/>
              <a:t>réflexion </a:t>
            </a:r>
            <a:r>
              <a:rPr lang="fr-FR" sz="2400" dirty="0"/>
              <a:t>personnelle préliminaire.</a:t>
            </a:r>
          </a:p>
          <a:p>
            <a:pPr lvl="0"/>
            <a:r>
              <a:rPr lang="fr-FR" sz="2400" dirty="0" smtClean="0"/>
              <a:t>-bonne </a:t>
            </a:r>
            <a:r>
              <a:rPr lang="fr-FR" sz="2400" dirty="0"/>
              <a:t>adaptation à votre personnalité et à vos talents.</a:t>
            </a:r>
          </a:p>
          <a:p>
            <a:pPr lvl="0"/>
            <a:r>
              <a:rPr lang="fr-FR" sz="2400" dirty="0" smtClean="0"/>
              <a:t>-inspiration </a:t>
            </a:r>
            <a:r>
              <a:rPr lang="fr-FR" sz="2400" dirty="0"/>
              <a:t>de votre personnalité, de vos intérêts et priorités intellectuels.</a:t>
            </a:r>
          </a:p>
          <a:p>
            <a:pPr lvl="0"/>
            <a:r>
              <a:rPr lang="fr-FR" sz="2400" dirty="0" smtClean="0"/>
              <a:t>-Une </a:t>
            </a:r>
            <a:r>
              <a:rPr lang="fr-FR" sz="2400" dirty="0"/>
              <a:t>relation avec vos gouts,   vos projets, les cours suivis les années précédentes et qui ont pu susciter un intérêt particulier (l’étudiant doit faire un inventaire de ses domaines d’intérêt).</a:t>
            </a:r>
          </a:p>
          <a:p>
            <a:r>
              <a:rPr lang="fr-FR" sz="2400" dirty="0"/>
              <a:t>Quand la première idée est fixée, et avant le RDV avec l’enseignant dans le domaine de spécialité, l’étudiant doit commencer à constituer une première bibliographie.</a:t>
            </a:r>
          </a:p>
          <a:p>
            <a:r>
              <a:rPr lang="fr-FR" sz="2400" dirty="0"/>
              <a:t>Après cette phase de recherche personnelle, le choix du sujet du travail demandé pourra alors être déterminé.</a:t>
            </a:r>
          </a:p>
        </p:txBody>
      </p:sp>
    </p:spTree>
    <p:extLst>
      <p:ext uri="{BB962C8B-B14F-4D97-AF65-F5344CB8AC3E}">
        <p14:creationId xmlns:p14="http://schemas.microsoft.com/office/powerpoint/2010/main" xmlns="" val="141487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6950" y="188640"/>
            <a:ext cx="7587077" cy="584775"/>
          </a:xfrm>
          <a:prstGeom prst="rect">
            <a:avLst/>
          </a:prstGeom>
        </p:spPr>
        <p:txBody>
          <a:bodyPr wrap="none">
            <a:spAutoFit/>
          </a:bodyPr>
          <a:lstStyle/>
          <a:p>
            <a:r>
              <a:rPr lang="fr-FR" sz="3200" b="1" dirty="0" smtClean="0"/>
              <a:t>Les méthodes </a:t>
            </a:r>
            <a:r>
              <a:rPr lang="fr-FR" sz="3200" b="1" dirty="0"/>
              <a:t>pour préparer un exposé oral</a:t>
            </a:r>
          </a:p>
        </p:txBody>
      </p:sp>
      <p:sp>
        <p:nvSpPr>
          <p:cNvPr id="3" name="Rectangle 2"/>
          <p:cNvSpPr/>
          <p:nvPr/>
        </p:nvSpPr>
        <p:spPr>
          <a:xfrm>
            <a:off x="179512" y="1052736"/>
            <a:ext cx="8784976" cy="1815882"/>
          </a:xfrm>
          <a:prstGeom prst="rect">
            <a:avLst/>
          </a:prstGeom>
        </p:spPr>
        <p:txBody>
          <a:bodyPr wrap="square">
            <a:spAutoFit/>
          </a:bodyPr>
          <a:lstStyle/>
          <a:p>
            <a:pPr algn="just"/>
            <a:r>
              <a:rPr lang="fr-FR" sz="2800" dirty="0">
                <a:latin typeface="TimesNewRomanPSMT"/>
              </a:rPr>
              <a:t>- </a:t>
            </a:r>
            <a:r>
              <a:rPr lang="fr-FR" sz="2800" b="1" dirty="0">
                <a:latin typeface="TimesNewRomanPS-BoldMT"/>
              </a:rPr>
              <a:t>Le canevas</a:t>
            </a:r>
            <a:r>
              <a:rPr lang="fr-FR" sz="2800" dirty="0">
                <a:latin typeface="TimesNewRomanPSMT"/>
              </a:rPr>
              <a:t>: Est un plan très détaillé de l’exposé mais qui ne contient pas de texte décrivant </a:t>
            </a:r>
            <a:r>
              <a:rPr lang="fr-FR" sz="2800" dirty="0" smtClean="0">
                <a:latin typeface="TimesNewRomanPSMT"/>
              </a:rPr>
              <a:t>un contenu </a:t>
            </a:r>
            <a:r>
              <a:rPr lang="fr-FR" sz="2800" dirty="0">
                <a:latin typeface="TimesNewRomanPSMT"/>
              </a:rPr>
              <a:t>précis. Il est habituellement constitué comme une table des matières.</a:t>
            </a:r>
            <a:endParaRPr lang="fr-FR" sz="2800" dirty="0"/>
          </a:p>
        </p:txBody>
      </p:sp>
      <p:sp>
        <p:nvSpPr>
          <p:cNvPr id="4" name="Rectangle 3"/>
          <p:cNvSpPr/>
          <p:nvPr/>
        </p:nvSpPr>
        <p:spPr>
          <a:xfrm>
            <a:off x="187286" y="3013501"/>
            <a:ext cx="8784976" cy="3539430"/>
          </a:xfrm>
          <a:prstGeom prst="rect">
            <a:avLst/>
          </a:prstGeom>
        </p:spPr>
        <p:txBody>
          <a:bodyPr wrap="square">
            <a:spAutoFit/>
          </a:bodyPr>
          <a:lstStyle/>
          <a:p>
            <a:r>
              <a:rPr lang="fr-FR" sz="2800" dirty="0">
                <a:latin typeface="TimesNewRomanPSMT"/>
              </a:rPr>
              <a:t>- </a:t>
            </a:r>
            <a:r>
              <a:rPr lang="fr-FR" sz="2800" b="1" dirty="0">
                <a:latin typeface="TimesNewRomanPS-BoldMT"/>
              </a:rPr>
              <a:t>Ecrire un texte devant un auditoire</a:t>
            </a:r>
            <a:r>
              <a:rPr lang="fr-FR" sz="2800" dirty="0">
                <a:latin typeface="TimesNewRomanPSMT"/>
              </a:rPr>
              <a:t>: La difficulté est que le lecteur a tendance à se coller </a:t>
            </a:r>
            <a:r>
              <a:rPr lang="fr-FR" sz="2800" dirty="0" smtClean="0">
                <a:latin typeface="TimesNewRomanPSMT"/>
              </a:rPr>
              <a:t>beaucoup trop </a:t>
            </a:r>
            <a:r>
              <a:rPr lang="fr-FR" sz="2800" dirty="0">
                <a:latin typeface="TimesNewRomanPSMT"/>
              </a:rPr>
              <a:t>au texte et perd de vue l'auditoire. De plus, si la personne ne s’est pas assez bien préparée à la lecture,</a:t>
            </a:r>
          </a:p>
          <a:p>
            <a:r>
              <a:rPr lang="fr-FR" sz="2800" dirty="0">
                <a:latin typeface="TimesNewRomanPSMT"/>
              </a:rPr>
              <a:t>elle risque de sauter une ligne, un mot, de perdre le fil et ne plus retrouver dans le texte l'endroit où </a:t>
            </a:r>
            <a:r>
              <a:rPr lang="fr-FR" sz="2800" dirty="0" smtClean="0">
                <a:latin typeface="TimesNewRomanPSMT"/>
              </a:rPr>
              <a:t>est l’idée </a:t>
            </a:r>
            <a:r>
              <a:rPr lang="fr-FR" sz="2800" dirty="0">
                <a:latin typeface="TimesNewRomanPSMT"/>
              </a:rPr>
              <a:t>dont elle parlait.</a:t>
            </a:r>
            <a:endParaRPr lang="fr-FR" sz="2800" dirty="0"/>
          </a:p>
        </p:txBody>
      </p:sp>
    </p:spTree>
    <p:extLst>
      <p:ext uri="{BB962C8B-B14F-4D97-AF65-F5344CB8AC3E}">
        <p14:creationId xmlns:p14="http://schemas.microsoft.com/office/powerpoint/2010/main" xmlns="" val="10635622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04" y="476672"/>
            <a:ext cx="8964488" cy="4401205"/>
          </a:xfrm>
          <a:prstGeom prst="rect">
            <a:avLst/>
          </a:prstGeom>
        </p:spPr>
        <p:txBody>
          <a:bodyPr wrap="square">
            <a:spAutoFit/>
          </a:bodyPr>
          <a:lstStyle/>
          <a:p>
            <a:pPr marL="285750" indent="-285750" algn="just">
              <a:buFontTx/>
              <a:buChar char="-"/>
            </a:pPr>
            <a:r>
              <a:rPr lang="fr-FR" sz="2800" b="1" dirty="0" smtClean="0">
                <a:latin typeface="TimesNewRomanPS-BoldMT"/>
              </a:rPr>
              <a:t>Apprendre </a:t>
            </a:r>
            <a:r>
              <a:rPr lang="fr-FR" sz="2800" b="1" dirty="0">
                <a:latin typeface="TimesNewRomanPS-BoldMT"/>
              </a:rPr>
              <a:t>par </a:t>
            </a:r>
            <a:r>
              <a:rPr lang="fr-FR" sz="2800" b="1" dirty="0" smtClean="0">
                <a:latin typeface="TimesNewRomanPS-BoldMT"/>
              </a:rPr>
              <a:t>cœur </a:t>
            </a:r>
            <a:r>
              <a:rPr lang="fr-FR" sz="2800" b="1" dirty="0">
                <a:latin typeface="TimesNewRomanPS-BoldMT"/>
              </a:rPr>
              <a:t>et réciter le texte</a:t>
            </a:r>
            <a:r>
              <a:rPr lang="fr-FR" sz="2800" dirty="0">
                <a:latin typeface="TimesNewRomanPSMT"/>
              </a:rPr>
              <a:t>: C’est la chose la plus difficile et en même temps celle </a:t>
            </a:r>
            <a:r>
              <a:rPr lang="fr-FR" sz="2800" dirty="0" smtClean="0">
                <a:latin typeface="TimesNewRomanPSMT"/>
              </a:rPr>
              <a:t>qui peut </a:t>
            </a:r>
            <a:r>
              <a:rPr lang="fr-FR" sz="2800" dirty="0">
                <a:latin typeface="TimesNewRomanPSMT"/>
              </a:rPr>
              <a:t>causer le plus de problème</a:t>
            </a:r>
            <a:r>
              <a:rPr lang="fr-FR" sz="2800" dirty="0" smtClean="0">
                <a:latin typeface="TimesNewRomanPSMT"/>
              </a:rPr>
              <a:t>.</a:t>
            </a:r>
          </a:p>
          <a:p>
            <a:pPr algn="just"/>
            <a:endParaRPr lang="fr-FR" sz="2800" dirty="0">
              <a:latin typeface="TimesNewRomanPSMT"/>
            </a:endParaRPr>
          </a:p>
          <a:p>
            <a:pPr algn="just"/>
            <a:r>
              <a:rPr lang="fr-FR" sz="2800" dirty="0">
                <a:latin typeface="TimesNewRomanPSMT"/>
              </a:rPr>
              <a:t>- </a:t>
            </a:r>
            <a:r>
              <a:rPr lang="fr-FR" sz="2800" b="1" dirty="0">
                <a:latin typeface="TimesNewRomanPS-BoldMT"/>
              </a:rPr>
              <a:t>Constituer un ensemble de phrases qui décrivent le contenu et les </a:t>
            </a:r>
            <a:r>
              <a:rPr lang="fr-FR" sz="2800" b="1" dirty="0" smtClean="0">
                <a:latin typeface="TimesNewRomanPS-BoldMT"/>
              </a:rPr>
              <a:t>informations </a:t>
            </a:r>
            <a:r>
              <a:rPr lang="fr-FR" sz="2800" b="1" dirty="0">
                <a:latin typeface="TimesNewRomanPS-BoldMT"/>
              </a:rPr>
              <a:t>à </a:t>
            </a:r>
            <a:r>
              <a:rPr lang="fr-FR" sz="2800" b="1" dirty="0" smtClean="0">
                <a:latin typeface="TimesNewRomanPS-BoldMT"/>
              </a:rPr>
              <a:t>mentionner dans </a:t>
            </a:r>
            <a:r>
              <a:rPr lang="fr-FR" sz="2800" b="1" dirty="0">
                <a:latin typeface="TimesNewRomanPS-BoldMT"/>
              </a:rPr>
              <a:t>l’ordre. </a:t>
            </a:r>
            <a:r>
              <a:rPr lang="fr-FR" sz="2800" dirty="0">
                <a:latin typeface="TimesNewRomanPSMT"/>
              </a:rPr>
              <a:t>Il s’agit de la meilleure méthode pour laisser l’impression d’un échange et d’une discussion</a:t>
            </a:r>
          </a:p>
          <a:p>
            <a:pPr algn="just"/>
            <a:r>
              <a:rPr lang="fr-FR" sz="2800" dirty="0">
                <a:latin typeface="TimesNewRomanPSMT"/>
              </a:rPr>
              <a:t>lors de l'exposé tout en s’assurant que nous avons les informations et le fil du discours bien en main.</a:t>
            </a:r>
            <a:endParaRPr lang="fr-FR" sz="2800" dirty="0"/>
          </a:p>
        </p:txBody>
      </p:sp>
    </p:spTree>
    <p:extLst>
      <p:ext uri="{BB962C8B-B14F-4D97-AF65-F5344CB8AC3E}">
        <p14:creationId xmlns:p14="http://schemas.microsoft.com/office/powerpoint/2010/main" xmlns="" val="26627507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352928" cy="523220"/>
          </a:xfrm>
          <a:prstGeom prst="rect">
            <a:avLst/>
          </a:prstGeom>
        </p:spPr>
        <p:txBody>
          <a:bodyPr wrap="square">
            <a:spAutoFit/>
          </a:bodyPr>
          <a:lstStyle/>
          <a:p>
            <a:r>
              <a:rPr lang="fr-FR" sz="2800" b="1" u="sng" dirty="0">
                <a:latin typeface="TimesNewRomanPS-BoldMT"/>
              </a:rPr>
              <a:t>1. L’exposé oral se compose de trois parties:</a:t>
            </a:r>
            <a:endParaRPr lang="fr-FR" sz="2800" u="sng" dirty="0"/>
          </a:p>
        </p:txBody>
      </p:sp>
      <p:sp>
        <p:nvSpPr>
          <p:cNvPr id="3" name="Rectangle 2"/>
          <p:cNvSpPr/>
          <p:nvPr/>
        </p:nvSpPr>
        <p:spPr>
          <a:xfrm>
            <a:off x="251520" y="805090"/>
            <a:ext cx="8712968" cy="6986528"/>
          </a:xfrm>
          <a:prstGeom prst="rect">
            <a:avLst/>
          </a:prstGeom>
        </p:spPr>
        <p:txBody>
          <a:bodyPr wrap="square">
            <a:spAutoFit/>
          </a:bodyPr>
          <a:lstStyle/>
          <a:p>
            <a:pPr marL="285750" indent="-285750" algn="just">
              <a:buFontTx/>
              <a:buChar char="-"/>
            </a:pPr>
            <a:r>
              <a:rPr lang="fr-FR" sz="2800" b="1" dirty="0" smtClean="0">
                <a:latin typeface="TimesNewRomanPS-BoldMT"/>
              </a:rPr>
              <a:t>L’introduction</a:t>
            </a:r>
            <a:r>
              <a:rPr lang="fr-FR" sz="2800" b="1" dirty="0">
                <a:latin typeface="TimesNewRomanPS-BoldMT"/>
              </a:rPr>
              <a:t>: </a:t>
            </a:r>
            <a:r>
              <a:rPr lang="fr-FR" sz="2800" dirty="0">
                <a:latin typeface="TimesNewRomanPSMT"/>
              </a:rPr>
              <a:t>l'exposant annonce à quel titre il s'exprime, de quoi il va traiter et comment. </a:t>
            </a:r>
            <a:r>
              <a:rPr lang="fr-FR" sz="2800" dirty="0" smtClean="0">
                <a:latin typeface="TimesNewRomanPSMT"/>
              </a:rPr>
              <a:t>Après une </a:t>
            </a:r>
            <a:r>
              <a:rPr lang="fr-FR" sz="2800" dirty="0">
                <a:latin typeface="TimesNewRomanPSMT"/>
              </a:rPr>
              <a:t>accroche destinée à capter l'attention, l'exposant annonce le sujet à traiter. Sans dévoiler l'essentiel, </a:t>
            </a:r>
            <a:r>
              <a:rPr lang="fr-FR" sz="2800" dirty="0" smtClean="0">
                <a:latin typeface="TimesNewRomanPSMT"/>
              </a:rPr>
              <a:t>il balise </a:t>
            </a:r>
            <a:r>
              <a:rPr lang="fr-FR" sz="2800" dirty="0">
                <a:latin typeface="TimesNewRomanPSMT"/>
              </a:rPr>
              <a:t>l'exposé, il en annonce la structure générale</a:t>
            </a:r>
            <a:r>
              <a:rPr lang="fr-FR" sz="2800" dirty="0" smtClean="0">
                <a:latin typeface="TimesNewRomanPSMT"/>
              </a:rPr>
              <a:t>.</a:t>
            </a:r>
          </a:p>
          <a:p>
            <a:pPr marL="285750" indent="-285750" algn="just">
              <a:buFontTx/>
              <a:buChar char="-"/>
            </a:pPr>
            <a:endParaRPr lang="fr-FR" sz="2800" dirty="0">
              <a:latin typeface="TimesNewRomanPSMT"/>
            </a:endParaRPr>
          </a:p>
          <a:p>
            <a:pPr marL="285750" indent="-285750" algn="just">
              <a:buFontTx/>
              <a:buChar char="-"/>
            </a:pPr>
            <a:r>
              <a:rPr lang="fr-FR" sz="2800" b="1" dirty="0" smtClean="0">
                <a:latin typeface="TimesNewRomanPS-BoldMT"/>
              </a:rPr>
              <a:t>La </a:t>
            </a:r>
            <a:r>
              <a:rPr lang="fr-FR" sz="2800" b="1" dirty="0">
                <a:latin typeface="TimesNewRomanPS-BoldMT"/>
              </a:rPr>
              <a:t>partie centrale ou discussion: </a:t>
            </a:r>
            <a:r>
              <a:rPr lang="fr-FR" sz="2800" dirty="0">
                <a:latin typeface="TimesNewRomanPSMT"/>
              </a:rPr>
              <a:t>présente les arguments essentiels et les transitions</a:t>
            </a:r>
            <a:r>
              <a:rPr lang="fr-FR" sz="2800" dirty="0" smtClean="0">
                <a:latin typeface="TimesNewRomanPSMT"/>
              </a:rPr>
              <a:t>.</a:t>
            </a:r>
          </a:p>
          <a:p>
            <a:pPr algn="just"/>
            <a:endParaRPr lang="fr-FR" sz="2800" dirty="0">
              <a:latin typeface="TimesNewRomanPSMT"/>
            </a:endParaRPr>
          </a:p>
          <a:p>
            <a:pPr algn="just"/>
            <a:r>
              <a:rPr lang="fr-FR" sz="2800" dirty="0">
                <a:latin typeface="TimesNewRomanPSMT"/>
              </a:rPr>
              <a:t>- </a:t>
            </a:r>
            <a:r>
              <a:rPr lang="fr-FR" sz="2800" b="1" dirty="0">
                <a:latin typeface="TimesNewRomanPS-BoldMT"/>
              </a:rPr>
              <a:t>La conclusion: </a:t>
            </a:r>
            <a:r>
              <a:rPr lang="fr-FR" sz="2800" dirty="0">
                <a:latin typeface="TimesNewRomanPSMT"/>
              </a:rPr>
              <a:t>reprend quelques réponses et quelques formules : je vous remercie, avant de terminer,</a:t>
            </a:r>
          </a:p>
          <a:p>
            <a:pPr algn="just"/>
            <a:r>
              <a:rPr lang="fr-FR" sz="2800" dirty="0">
                <a:latin typeface="TimesNewRomanPSMT"/>
              </a:rPr>
              <a:t>un dernier </a:t>
            </a:r>
            <a:r>
              <a:rPr lang="fr-FR" sz="2800" dirty="0" smtClean="0">
                <a:latin typeface="TimesNewRomanPSMT"/>
              </a:rPr>
              <a:t>mot</a:t>
            </a:r>
            <a:endParaRPr lang="fr-FR" sz="2800" dirty="0">
              <a:latin typeface="TimesNewRomanPSMT"/>
            </a:endParaRPr>
          </a:p>
          <a:p>
            <a:pPr algn="just"/>
            <a:endParaRPr lang="fr-FR" sz="2800" dirty="0" smtClean="0">
              <a:latin typeface="TimesNewRomanPSMT"/>
            </a:endParaRPr>
          </a:p>
          <a:p>
            <a:pPr algn="just"/>
            <a:endParaRPr lang="fr-FR" sz="2800" dirty="0"/>
          </a:p>
        </p:txBody>
      </p:sp>
    </p:spTree>
    <p:extLst>
      <p:ext uri="{BB962C8B-B14F-4D97-AF65-F5344CB8AC3E}">
        <p14:creationId xmlns:p14="http://schemas.microsoft.com/office/powerpoint/2010/main" xmlns="" val="2412885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568952" cy="5262979"/>
          </a:xfrm>
          <a:prstGeom prst="rect">
            <a:avLst/>
          </a:prstGeom>
        </p:spPr>
        <p:txBody>
          <a:bodyPr wrap="square">
            <a:spAutoFit/>
          </a:bodyPr>
          <a:lstStyle/>
          <a:p>
            <a:pPr algn="just">
              <a:lnSpc>
                <a:spcPct val="150000"/>
              </a:lnSpc>
            </a:pPr>
            <a:r>
              <a:rPr lang="fr-FR" sz="2800" dirty="0">
                <a:latin typeface="TimesNewRomanPSMT"/>
              </a:rPr>
              <a:t>Au moment de l’exposé </a:t>
            </a:r>
            <a:r>
              <a:rPr lang="fr-FR" sz="2800" b="1" dirty="0">
                <a:latin typeface="TimesNewRomanPSMT"/>
              </a:rPr>
              <a:t>la gestuelle </a:t>
            </a:r>
            <a:r>
              <a:rPr lang="fr-FR" sz="2800" dirty="0">
                <a:latin typeface="TimesNewRomanPSMT"/>
              </a:rPr>
              <a:t>a son importance. Il est cependant conseillé de ne pas mettre </a:t>
            </a:r>
            <a:r>
              <a:rPr lang="fr-FR" sz="2800" dirty="0" smtClean="0">
                <a:latin typeface="TimesNewRomanPSMT"/>
              </a:rPr>
              <a:t>ses mains </a:t>
            </a:r>
            <a:r>
              <a:rPr lang="fr-FR" sz="2800" dirty="0">
                <a:latin typeface="TimesNewRomanPSMT"/>
              </a:rPr>
              <a:t>dans les poches ou la main devant la bouche. Il faut à la fois éviter une gesticulation </a:t>
            </a:r>
            <a:r>
              <a:rPr lang="fr-FR" sz="2800" dirty="0" smtClean="0">
                <a:latin typeface="TimesNewRomanPSMT"/>
              </a:rPr>
              <a:t>trop importante </a:t>
            </a:r>
            <a:r>
              <a:rPr lang="fr-FR" sz="2800" dirty="0">
                <a:latin typeface="TimesNewRomanPSMT"/>
              </a:rPr>
              <a:t>et un comportement statique ; il est donc préférable de se déplacer de temps à autre et </a:t>
            </a:r>
            <a:r>
              <a:rPr lang="fr-FR" sz="2800" dirty="0" smtClean="0">
                <a:latin typeface="TimesNewRomanPSMT"/>
              </a:rPr>
              <a:t>sans gesticuler </a:t>
            </a:r>
            <a:r>
              <a:rPr lang="fr-FR" sz="2800" dirty="0">
                <a:latin typeface="TimesNewRomanPSMT"/>
              </a:rPr>
              <a:t>plutôt que de rester continuellement rivé à son bureau.</a:t>
            </a:r>
            <a:endParaRPr lang="fr-FR" sz="2800" dirty="0"/>
          </a:p>
        </p:txBody>
      </p:sp>
    </p:spTree>
    <p:extLst>
      <p:ext uri="{BB962C8B-B14F-4D97-AF65-F5344CB8AC3E}">
        <p14:creationId xmlns:p14="http://schemas.microsoft.com/office/powerpoint/2010/main" xmlns="" val="9059308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963" y="1772816"/>
            <a:ext cx="8568952" cy="3254417"/>
          </a:xfrm>
          <a:prstGeom prst="rect">
            <a:avLst/>
          </a:prstGeom>
        </p:spPr>
        <p:txBody>
          <a:bodyPr wrap="square">
            <a:spAutoFit/>
          </a:bodyPr>
          <a:lstStyle/>
          <a:p>
            <a:pPr algn="just">
              <a:lnSpc>
                <a:spcPct val="150000"/>
              </a:lnSpc>
            </a:pPr>
            <a:r>
              <a:rPr lang="fr-FR" sz="2800" dirty="0">
                <a:latin typeface="TimesNewRomanPSMT"/>
              </a:rPr>
              <a:t>Il faut apprendre à gérer son regard, à regarder chaque membre de l’auditoire. Il vaut mieux </a:t>
            </a:r>
            <a:r>
              <a:rPr lang="fr-FR" sz="2800" dirty="0" smtClean="0">
                <a:latin typeface="TimesNewRomanPSMT"/>
              </a:rPr>
              <a:t>éviter d’avoir </a:t>
            </a:r>
            <a:r>
              <a:rPr lang="fr-FR" sz="2800" dirty="0">
                <a:latin typeface="TimesNewRomanPSMT"/>
              </a:rPr>
              <a:t>le regard fuyant et sans expression ou le regard fixé sur une seule personne ou une partie </a:t>
            </a:r>
            <a:r>
              <a:rPr lang="fr-FR" sz="2800" dirty="0" smtClean="0">
                <a:latin typeface="TimesNewRomanPSMT"/>
              </a:rPr>
              <a:t>de l’auditoire</a:t>
            </a:r>
            <a:r>
              <a:rPr lang="fr-FR" sz="2800" dirty="0">
                <a:latin typeface="TimesNewRomanPSMT"/>
              </a:rPr>
              <a:t>.</a:t>
            </a:r>
            <a:endParaRPr lang="fr-FR" sz="2800" dirty="0"/>
          </a:p>
        </p:txBody>
      </p:sp>
    </p:spTree>
    <p:extLst>
      <p:ext uri="{BB962C8B-B14F-4D97-AF65-F5344CB8AC3E}">
        <p14:creationId xmlns:p14="http://schemas.microsoft.com/office/powerpoint/2010/main" xmlns="" val="23842637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88640"/>
            <a:ext cx="6421758" cy="584775"/>
          </a:xfrm>
          <a:prstGeom prst="rect">
            <a:avLst/>
          </a:prstGeom>
        </p:spPr>
        <p:txBody>
          <a:bodyPr wrap="none">
            <a:spAutoFit/>
          </a:bodyPr>
          <a:lstStyle/>
          <a:p>
            <a:r>
              <a:rPr lang="fr-FR" sz="3200" b="1" u="sng" dirty="0"/>
              <a:t>2. Comment préparer un bon exposé</a:t>
            </a:r>
          </a:p>
        </p:txBody>
      </p:sp>
      <p:sp>
        <p:nvSpPr>
          <p:cNvPr id="3" name="Rectangle 2"/>
          <p:cNvSpPr/>
          <p:nvPr/>
        </p:nvSpPr>
        <p:spPr>
          <a:xfrm>
            <a:off x="323528" y="1074509"/>
            <a:ext cx="8496944" cy="3108543"/>
          </a:xfrm>
          <a:prstGeom prst="rect">
            <a:avLst/>
          </a:prstGeom>
        </p:spPr>
        <p:txBody>
          <a:bodyPr wrap="square">
            <a:spAutoFit/>
          </a:bodyPr>
          <a:lstStyle/>
          <a:p>
            <a:pPr algn="just"/>
            <a:r>
              <a:rPr lang="fr-FR" sz="2800" b="1" dirty="0">
                <a:latin typeface="TimesNewRomanPS-BoldMT"/>
              </a:rPr>
              <a:t>2.1 Les différents types </a:t>
            </a:r>
            <a:r>
              <a:rPr lang="fr-FR" sz="2800" b="1" dirty="0" smtClean="0">
                <a:latin typeface="TimesNewRomanPS-BoldMT"/>
              </a:rPr>
              <a:t>d’exposés</a:t>
            </a:r>
          </a:p>
          <a:p>
            <a:pPr algn="just"/>
            <a:endParaRPr lang="fr-FR" sz="2800" b="1" dirty="0">
              <a:latin typeface="TimesNewRomanPS-BoldMT"/>
            </a:endParaRPr>
          </a:p>
          <a:p>
            <a:pPr marL="514350" indent="-514350" algn="just">
              <a:buAutoNum type="arabicPeriod"/>
            </a:pPr>
            <a:r>
              <a:rPr lang="fr-FR" sz="2800" i="1" dirty="0" smtClean="0">
                <a:latin typeface="TimesNewRomanPSMT"/>
              </a:rPr>
              <a:t>l’analyse </a:t>
            </a:r>
            <a:r>
              <a:rPr lang="fr-FR" sz="2800" i="1" dirty="0">
                <a:latin typeface="TimesNewRomanPSMT"/>
              </a:rPr>
              <a:t>d’un article scientifique </a:t>
            </a:r>
            <a:r>
              <a:rPr lang="fr-FR" sz="2800" dirty="0">
                <a:latin typeface="TimesNewRomanPSMT"/>
              </a:rPr>
              <a:t>(15-20</a:t>
            </a:r>
            <a:r>
              <a:rPr lang="fr-FR" sz="2800" dirty="0" smtClean="0">
                <a:latin typeface="TimesNewRomanPSMT"/>
              </a:rPr>
              <a:t>’)</a:t>
            </a:r>
          </a:p>
          <a:p>
            <a:pPr algn="just"/>
            <a:endParaRPr lang="fr-FR" sz="2800" dirty="0">
              <a:latin typeface="TimesNewRomanPSMT"/>
            </a:endParaRPr>
          </a:p>
          <a:p>
            <a:pPr algn="just"/>
            <a:r>
              <a:rPr lang="fr-FR" sz="2800" dirty="0">
                <a:latin typeface="TimesNewRomanPSMT"/>
              </a:rPr>
              <a:t>2. </a:t>
            </a:r>
            <a:r>
              <a:rPr lang="fr-FR" sz="2800" i="1" dirty="0">
                <a:latin typeface="TimesNewRomanPSMT"/>
              </a:rPr>
              <a:t>l’exposé de votre travail de recherche </a:t>
            </a:r>
            <a:r>
              <a:rPr lang="fr-FR" sz="2800" dirty="0">
                <a:latin typeface="TimesNewRomanPSMT"/>
              </a:rPr>
              <a:t>(15-20’) Les 2 types d’exposé suivent </a:t>
            </a:r>
            <a:r>
              <a:rPr lang="fr-FR" sz="2800" dirty="0" smtClean="0">
                <a:latin typeface="TimesNewRomanPSMT"/>
              </a:rPr>
              <a:t>des principes </a:t>
            </a:r>
            <a:r>
              <a:rPr lang="fr-FR" sz="2800" dirty="0">
                <a:latin typeface="TimesNewRomanPSMT"/>
              </a:rPr>
              <a:t>communs pour leur préparation et leur exécution.</a:t>
            </a:r>
            <a:endParaRPr lang="fr-FR" sz="2800" dirty="0"/>
          </a:p>
        </p:txBody>
      </p:sp>
    </p:spTree>
    <p:extLst>
      <p:ext uri="{BB962C8B-B14F-4D97-AF65-F5344CB8AC3E}">
        <p14:creationId xmlns:p14="http://schemas.microsoft.com/office/powerpoint/2010/main" xmlns="" val="3951469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2518"/>
            <a:ext cx="9144000" cy="6555641"/>
          </a:xfrm>
          <a:prstGeom prst="rect">
            <a:avLst/>
          </a:prstGeom>
        </p:spPr>
        <p:txBody>
          <a:bodyPr wrap="square">
            <a:spAutoFit/>
          </a:bodyPr>
          <a:lstStyle/>
          <a:p>
            <a:pPr algn="just">
              <a:lnSpc>
                <a:spcPct val="150000"/>
              </a:lnSpc>
            </a:pPr>
            <a:r>
              <a:rPr lang="fr-FR" sz="2800" b="1" u="sng" dirty="0">
                <a:latin typeface="TimesNewRomanPS-BoldMT"/>
              </a:rPr>
              <a:t>2.2 Qu’est-ce qu’un bon exposé ?</a:t>
            </a:r>
          </a:p>
          <a:p>
            <a:pPr algn="just">
              <a:lnSpc>
                <a:spcPct val="150000"/>
              </a:lnSpc>
            </a:pPr>
            <a:r>
              <a:rPr lang="fr-FR" sz="2800" dirty="0">
                <a:latin typeface="TimesNewRomanPSMT"/>
              </a:rPr>
              <a:t>Un bon exposé doit remplir trois tâches essentielles:</a:t>
            </a:r>
          </a:p>
          <a:p>
            <a:pPr algn="just">
              <a:lnSpc>
                <a:spcPct val="150000"/>
              </a:lnSpc>
            </a:pPr>
            <a:r>
              <a:rPr lang="fr-FR" sz="2800" dirty="0">
                <a:latin typeface="TimesNewRomanPSMT"/>
              </a:rPr>
              <a:t>- Communiquer des faits scientifiques et l’argumentation correspondante</a:t>
            </a:r>
          </a:p>
          <a:p>
            <a:pPr algn="just">
              <a:lnSpc>
                <a:spcPct val="150000"/>
              </a:lnSpc>
            </a:pPr>
            <a:r>
              <a:rPr lang="fr-FR" sz="2800" dirty="0">
                <a:latin typeface="TimesNewRomanPSMT"/>
              </a:rPr>
              <a:t>- Convaincre l’auditoire que les deux sont justes</a:t>
            </a:r>
          </a:p>
          <a:p>
            <a:pPr algn="just">
              <a:lnSpc>
                <a:spcPct val="150000"/>
              </a:lnSpc>
            </a:pPr>
            <a:r>
              <a:rPr lang="fr-FR" sz="2800" dirty="0">
                <a:latin typeface="TimesNewRomanPSMT"/>
              </a:rPr>
              <a:t>- Être intéressant scientifiquement et retenir l’attention de l’auditoire</a:t>
            </a:r>
          </a:p>
          <a:p>
            <a:pPr algn="just">
              <a:lnSpc>
                <a:spcPct val="150000"/>
              </a:lnSpc>
            </a:pPr>
            <a:r>
              <a:rPr lang="fr-FR" sz="2800" dirty="0">
                <a:latin typeface="TimesNewRomanPSMT"/>
              </a:rPr>
              <a:t>- Au niveau du contenu, il doit fournir des réponses pertinentes aux 3 questions: « Quoi ? , Pourquoi ?,</a:t>
            </a:r>
          </a:p>
          <a:p>
            <a:pPr algn="just">
              <a:lnSpc>
                <a:spcPct val="150000"/>
              </a:lnSpc>
            </a:pPr>
            <a:r>
              <a:rPr lang="fr-FR" sz="2800" dirty="0">
                <a:latin typeface="TimesNewRomanPSMT"/>
              </a:rPr>
              <a:t>Comment ? »</a:t>
            </a:r>
            <a:endParaRPr lang="fr-FR" sz="2800" dirty="0"/>
          </a:p>
        </p:txBody>
      </p:sp>
    </p:spTree>
    <p:extLst>
      <p:ext uri="{BB962C8B-B14F-4D97-AF65-F5344CB8AC3E}">
        <p14:creationId xmlns:p14="http://schemas.microsoft.com/office/powerpoint/2010/main" xmlns="" val="12267831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599" y="404664"/>
            <a:ext cx="8352928" cy="5193409"/>
          </a:xfrm>
          <a:prstGeom prst="rect">
            <a:avLst/>
          </a:prstGeom>
        </p:spPr>
        <p:txBody>
          <a:bodyPr wrap="square">
            <a:spAutoFit/>
          </a:bodyPr>
          <a:lstStyle/>
          <a:p>
            <a:pPr algn="just">
              <a:lnSpc>
                <a:spcPct val="150000"/>
              </a:lnSpc>
            </a:pPr>
            <a:r>
              <a:rPr lang="fr-FR" sz="2800" dirty="0">
                <a:latin typeface="TimesNewRomanPSMT"/>
              </a:rPr>
              <a:t>Un bon exposé permet de se mettre en valeur. Il permet notamment d’apprécier chez l’orateur:</a:t>
            </a:r>
          </a:p>
          <a:p>
            <a:pPr algn="just">
              <a:lnSpc>
                <a:spcPct val="150000"/>
              </a:lnSpc>
            </a:pPr>
            <a:r>
              <a:rPr lang="fr-FR" sz="2800" dirty="0">
                <a:latin typeface="TimesNewRomanPSMT"/>
              </a:rPr>
              <a:t>- La capacité à exposer des résultats scientifiques de façon pertinente et pédagogique.</a:t>
            </a:r>
          </a:p>
          <a:p>
            <a:pPr algn="just">
              <a:lnSpc>
                <a:spcPct val="150000"/>
              </a:lnSpc>
            </a:pPr>
            <a:r>
              <a:rPr lang="fr-FR" sz="2800" dirty="0">
                <a:latin typeface="TimesNewRomanPSMT"/>
              </a:rPr>
              <a:t>- La réflexion (scientifique) personnelle.</a:t>
            </a:r>
          </a:p>
          <a:p>
            <a:pPr algn="just">
              <a:lnSpc>
                <a:spcPct val="150000"/>
              </a:lnSpc>
            </a:pPr>
            <a:r>
              <a:rPr lang="fr-FR" sz="2800" dirty="0">
                <a:latin typeface="TimesNewRomanPSMT"/>
              </a:rPr>
              <a:t>- L’esprit critique</a:t>
            </a:r>
          </a:p>
          <a:p>
            <a:pPr algn="just">
              <a:lnSpc>
                <a:spcPct val="150000"/>
              </a:lnSpc>
            </a:pPr>
            <a:r>
              <a:rPr lang="fr-FR" sz="2800" dirty="0">
                <a:latin typeface="TimesNewRomanPSMT"/>
              </a:rPr>
              <a:t>- La capacité à forcer l’intérêt et l’attention.</a:t>
            </a:r>
          </a:p>
          <a:p>
            <a:pPr algn="just">
              <a:lnSpc>
                <a:spcPct val="150000"/>
              </a:lnSpc>
            </a:pPr>
            <a:r>
              <a:rPr lang="fr-FR" sz="2800" dirty="0">
                <a:latin typeface="TimesNewRomanPSMT"/>
              </a:rPr>
              <a:t>- La gestion du « stress »</a:t>
            </a:r>
            <a:endParaRPr lang="fr-FR" sz="2800" dirty="0"/>
          </a:p>
        </p:txBody>
      </p:sp>
    </p:spTree>
    <p:extLst>
      <p:ext uri="{BB962C8B-B14F-4D97-AF65-F5344CB8AC3E}">
        <p14:creationId xmlns:p14="http://schemas.microsoft.com/office/powerpoint/2010/main" xmlns="" val="14608959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75" y="332656"/>
            <a:ext cx="8568952" cy="5262979"/>
          </a:xfrm>
          <a:prstGeom prst="rect">
            <a:avLst/>
          </a:prstGeom>
        </p:spPr>
        <p:txBody>
          <a:bodyPr wrap="square">
            <a:spAutoFit/>
          </a:bodyPr>
          <a:lstStyle/>
          <a:p>
            <a:r>
              <a:rPr lang="fr-FR" sz="2800" b="1" dirty="0">
                <a:latin typeface="TimesNewRomanPS-BoldMT"/>
              </a:rPr>
              <a:t>2.3 Plan et organisation de l’exposé:</a:t>
            </a:r>
          </a:p>
          <a:p>
            <a:r>
              <a:rPr lang="fr-FR" sz="2800" b="1" dirty="0">
                <a:latin typeface="TimesNewRomanPS-BoldMT"/>
              </a:rPr>
              <a:t>- Introduction</a:t>
            </a:r>
          </a:p>
          <a:p>
            <a:r>
              <a:rPr lang="fr-FR" sz="2800" dirty="0">
                <a:latin typeface="MS-Gothic"/>
              </a:rPr>
              <a:t>･</a:t>
            </a:r>
            <a:r>
              <a:rPr lang="fr-FR" sz="2800" dirty="0">
                <a:latin typeface="TimesNewRomanPSMT"/>
              </a:rPr>
              <a:t>Objectifs</a:t>
            </a:r>
          </a:p>
          <a:p>
            <a:r>
              <a:rPr lang="fr-FR" sz="2800" dirty="0">
                <a:latin typeface="MS-Gothic"/>
              </a:rPr>
              <a:t>･</a:t>
            </a:r>
            <a:r>
              <a:rPr lang="fr-FR" sz="2800" dirty="0">
                <a:latin typeface="TimesNewRomanPSMT"/>
              </a:rPr>
              <a:t>Plan de </a:t>
            </a:r>
            <a:r>
              <a:rPr lang="fr-FR" sz="2800" dirty="0" smtClean="0">
                <a:latin typeface="TimesNewRomanPSMT"/>
              </a:rPr>
              <a:t>l’exposé</a:t>
            </a:r>
          </a:p>
          <a:p>
            <a:r>
              <a:rPr lang="fr-FR" sz="2800" b="1" dirty="0"/>
              <a:t>- Développement</a:t>
            </a:r>
          </a:p>
          <a:p>
            <a:r>
              <a:rPr lang="fr-FR" sz="2800" dirty="0"/>
              <a:t>･Maximum 5 parties</a:t>
            </a:r>
          </a:p>
          <a:p>
            <a:r>
              <a:rPr lang="fr-FR" sz="2800" dirty="0"/>
              <a:t>･Transitions</a:t>
            </a:r>
          </a:p>
          <a:p>
            <a:r>
              <a:rPr lang="fr-FR" sz="2800" dirty="0"/>
              <a:t>･Arguments</a:t>
            </a:r>
          </a:p>
          <a:p>
            <a:r>
              <a:rPr lang="fr-FR" sz="2800" dirty="0"/>
              <a:t>･Exemples?</a:t>
            </a:r>
          </a:p>
          <a:p>
            <a:r>
              <a:rPr lang="fr-FR" sz="2800" b="1" dirty="0"/>
              <a:t>- Conclusion</a:t>
            </a:r>
          </a:p>
          <a:p>
            <a:r>
              <a:rPr lang="fr-FR" sz="2800" dirty="0"/>
              <a:t>･Rappeler les idées principales</a:t>
            </a:r>
          </a:p>
          <a:p>
            <a:r>
              <a:rPr lang="fr-FR" sz="2800" dirty="0"/>
              <a:t>･Prospective</a:t>
            </a:r>
          </a:p>
        </p:txBody>
      </p:sp>
    </p:spTree>
    <p:extLst>
      <p:ext uri="{BB962C8B-B14F-4D97-AF65-F5344CB8AC3E}">
        <p14:creationId xmlns:p14="http://schemas.microsoft.com/office/powerpoint/2010/main" xmlns="" val="2210669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00646"/>
            <a:ext cx="8964488" cy="6124754"/>
          </a:xfrm>
          <a:prstGeom prst="rect">
            <a:avLst/>
          </a:prstGeom>
        </p:spPr>
        <p:txBody>
          <a:bodyPr wrap="square">
            <a:spAutoFit/>
          </a:bodyPr>
          <a:lstStyle/>
          <a:p>
            <a:r>
              <a:rPr lang="fr-FR" sz="2800" b="1" dirty="0">
                <a:latin typeface="TimesNewRomanPS-BoldMT"/>
              </a:rPr>
              <a:t>NB: </a:t>
            </a:r>
            <a:r>
              <a:rPr lang="fr-FR" sz="2800" dirty="0">
                <a:latin typeface="TimesNewRomanPSMT"/>
              </a:rPr>
              <a:t>si c’est (vraiment) nécessaire, prévoir en point 2 une partie « Méthodes »</a:t>
            </a:r>
          </a:p>
          <a:p>
            <a:r>
              <a:rPr lang="fr-FR" sz="2800" b="1" dirty="0">
                <a:latin typeface="TimesNewRomanPS-BoldMT"/>
              </a:rPr>
              <a:t>- Illustrations: </a:t>
            </a:r>
            <a:r>
              <a:rPr lang="fr-FR" sz="2800" dirty="0">
                <a:latin typeface="TimesNewRomanPSMT"/>
              </a:rPr>
              <a:t>Pas trop nombreuses (1 pour 2 minutes)</a:t>
            </a:r>
          </a:p>
          <a:p>
            <a:r>
              <a:rPr lang="fr-FR" sz="2800" dirty="0">
                <a:latin typeface="TimesNewRomanPSMT"/>
              </a:rPr>
              <a:t>. Utiliser plutôt des mots que des phrases</a:t>
            </a:r>
          </a:p>
          <a:p>
            <a:r>
              <a:rPr lang="fr-FR" sz="2800" dirty="0">
                <a:latin typeface="TimesNewRomanPSMT"/>
              </a:rPr>
              <a:t>. Pas trop chargées (on doit voir le fond de la diapo …)</a:t>
            </a:r>
          </a:p>
          <a:p>
            <a:r>
              <a:rPr lang="fr-FR" sz="2800" dirty="0">
                <a:latin typeface="TimesNewRomanPSMT"/>
              </a:rPr>
              <a:t>. Complètement commentées</a:t>
            </a:r>
          </a:p>
          <a:p>
            <a:r>
              <a:rPr lang="fr-FR" sz="2800" dirty="0">
                <a:latin typeface="TimesNewRomanPSMT"/>
              </a:rPr>
              <a:t>. Avec des figures claires et suffisamment grandes … . </a:t>
            </a:r>
            <a:r>
              <a:rPr lang="fr-FR" sz="2800" dirty="0" smtClean="0">
                <a:latin typeface="TimesNewRomanPSMT"/>
              </a:rPr>
              <a:t>Une seule </a:t>
            </a:r>
            <a:r>
              <a:rPr lang="fr-FR" sz="2800" dirty="0">
                <a:latin typeface="TimesNewRomanPSMT"/>
              </a:rPr>
              <a:t>idée par diapo (pour les résultats) ! . Appliquer la </a:t>
            </a:r>
            <a:r>
              <a:rPr lang="fr-FR" sz="2800" dirty="0" smtClean="0">
                <a:latin typeface="TimesNewRomanPSMT"/>
              </a:rPr>
              <a:t>règle QRC </a:t>
            </a:r>
            <a:r>
              <a:rPr lang="fr-FR" sz="2800" dirty="0">
                <a:latin typeface="TimesNewRomanPSMT"/>
              </a:rPr>
              <a:t>pour la construire en trois parties:</a:t>
            </a:r>
          </a:p>
          <a:p>
            <a:r>
              <a:rPr lang="fr-FR" sz="2800" dirty="0">
                <a:latin typeface="TimesNewRomanPSMT"/>
              </a:rPr>
              <a:t>Quoi ?</a:t>
            </a:r>
          </a:p>
          <a:p>
            <a:r>
              <a:rPr lang="fr-FR" sz="2800" dirty="0">
                <a:latin typeface="TimesNewRomanPSMT"/>
              </a:rPr>
              <a:t>Donner un titre à la diapositive explicitant le but de l’expérience (le titre peut aussi être une question</a:t>
            </a:r>
            <a:r>
              <a:rPr lang="fr-FR" sz="2800" dirty="0" smtClean="0">
                <a:latin typeface="TimesNewRomanPSMT"/>
              </a:rPr>
              <a:t>)</a:t>
            </a:r>
            <a:endParaRPr lang="fr-FR" sz="2800" dirty="0">
              <a:latin typeface="TimesNewRomanPSMT"/>
            </a:endParaRPr>
          </a:p>
        </p:txBody>
      </p:sp>
    </p:spTree>
    <p:extLst>
      <p:ext uri="{BB962C8B-B14F-4D97-AF65-F5344CB8AC3E}">
        <p14:creationId xmlns:p14="http://schemas.microsoft.com/office/powerpoint/2010/main" xmlns="" val="2100975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76672"/>
            <a:ext cx="8748464" cy="2246769"/>
          </a:xfrm>
          <a:prstGeom prst="rect">
            <a:avLst/>
          </a:prstGeom>
        </p:spPr>
        <p:txBody>
          <a:bodyPr wrap="square">
            <a:spAutoFit/>
          </a:bodyPr>
          <a:lstStyle/>
          <a:p>
            <a:r>
              <a:rPr lang="fr-FR" sz="2800" b="1" dirty="0"/>
              <a:t>Les sujets peuvent venir de n’importe quelle source</a:t>
            </a:r>
            <a:r>
              <a:rPr lang="fr-FR" sz="2800" dirty="0"/>
              <a:t>:</a:t>
            </a:r>
          </a:p>
          <a:p>
            <a:pPr lvl="0"/>
            <a:r>
              <a:rPr lang="fr-FR" sz="2800" dirty="0"/>
              <a:t>Votre enseignant (tuteur) peut suggérer quelque chose;</a:t>
            </a:r>
          </a:p>
          <a:p>
            <a:pPr lvl="0"/>
            <a:r>
              <a:rPr lang="fr-FR" sz="2800" dirty="0"/>
              <a:t>un ami pourrait éveiller en vous un nouveau domaine d’intérêt;</a:t>
            </a:r>
          </a:p>
          <a:p>
            <a:pPr lvl="0"/>
            <a:r>
              <a:rPr lang="fr-FR" sz="2800" dirty="0"/>
              <a:t>l’Internet est une mine de découvertes.</a:t>
            </a:r>
          </a:p>
        </p:txBody>
      </p:sp>
    </p:spTree>
    <p:extLst>
      <p:ext uri="{BB962C8B-B14F-4D97-AF65-F5344CB8AC3E}">
        <p14:creationId xmlns:p14="http://schemas.microsoft.com/office/powerpoint/2010/main" xmlns="" val="1796652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81" y="0"/>
            <a:ext cx="9144000" cy="6555641"/>
          </a:xfrm>
          <a:prstGeom prst="rect">
            <a:avLst/>
          </a:prstGeom>
        </p:spPr>
        <p:txBody>
          <a:bodyPr wrap="square">
            <a:spAutoFit/>
          </a:bodyPr>
          <a:lstStyle/>
          <a:p>
            <a:pPr lvl="0" algn="just">
              <a:lnSpc>
                <a:spcPct val="150000"/>
              </a:lnSpc>
            </a:pPr>
            <a:r>
              <a:rPr lang="fr-FR" sz="2800" b="1" dirty="0">
                <a:solidFill>
                  <a:prstClr val="black"/>
                </a:solidFill>
                <a:latin typeface="TimesNewRomanPS-BoldMT"/>
              </a:rPr>
              <a:t>- Résultat</a:t>
            </a:r>
          </a:p>
          <a:p>
            <a:pPr lvl="0" algn="just">
              <a:lnSpc>
                <a:spcPct val="150000"/>
              </a:lnSpc>
            </a:pPr>
            <a:r>
              <a:rPr lang="fr-FR" sz="2800" dirty="0">
                <a:solidFill>
                  <a:prstClr val="black"/>
                </a:solidFill>
                <a:latin typeface="TimesNewRomanPSMT"/>
              </a:rPr>
              <a:t>Une (des) photographie(s), une courbe ou un tableau donnant les résultats de l’expérience. TOUJOURS</a:t>
            </a:r>
          </a:p>
          <a:p>
            <a:pPr lvl="0" algn="just">
              <a:lnSpc>
                <a:spcPct val="150000"/>
              </a:lnSpc>
            </a:pPr>
            <a:r>
              <a:rPr lang="fr-FR" sz="2800" dirty="0">
                <a:solidFill>
                  <a:prstClr val="black"/>
                </a:solidFill>
                <a:latin typeface="TimesNewRomanPSMT"/>
              </a:rPr>
              <a:t>mettre une légende (par ex., abscisses et ordonnées pour une courbe).</a:t>
            </a:r>
          </a:p>
          <a:p>
            <a:pPr lvl="0" algn="just">
              <a:lnSpc>
                <a:spcPct val="150000"/>
              </a:lnSpc>
            </a:pPr>
            <a:r>
              <a:rPr lang="fr-FR" sz="2800" b="1" dirty="0">
                <a:solidFill>
                  <a:prstClr val="black"/>
                </a:solidFill>
                <a:latin typeface="TimesNewRomanPS-BoldMT"/>
              </a:rPr>
              <a:t>- Conclusion</a:t>
            </a:r>
          </a:p>
          <a:p>
            <a:pPr lvl="0" algn="just">
              <a:lnSpc>
                <a:spcPct val="150000"/>
              </a:lnSpc>
            </a:pPr>
            <a:r>
              <a:rPr lang="fr-FR" sz="2800" dirty="0">
                <a:solidFill>
                  <a:prstClr val="black"/>
                </a:solidFill>
                <a:latin typeface="TimesNewRomanPSMT"/>
              </a:rPr>
              <a:t>Ecrire au bas de la diapo votre conclusion de l’expérience. Ne pas laisser l’auditoire tirer une </a:t>
            </a:r>
            <a:r>
              <a:rPr lang="fr-FR" sz="2800" dirty="0" smtClean="0">
                <a:solidFill>
                  <a:prstClr val="black"/>
                </a:solidFill>
                <a:latin typeface="TimesNewRomanPSMT"/>
              </a:rPr>
              <a:t>conclusion qui </a:t>
            </a:r>
            <a:r>
              <a:rPr lang="fr-FR" sz="2800" dirty="0">
                <a:solidFill>
                  <a:prstClr val="black"/>
                </a:solidFill>
                <a:latin typeface="TimesNewRomanPSMT"/>
              </a:rPr>
              <a:t>pourrait être autre que la vôtre. Utiliser le PowerPoint</a:t>
            </a:r>
            <a:endParaRPr lang="fr-FR" sz="2800" dirty="0">
              <a:solidFill>
                <a:prstClr val="black"/>
              </a:solidFill>
            </a:endParaRPr>
          </a:p>
        </p:txBody>
      </p:sp>
    </p:spTree>
    <p:extLst>
      <p:ext uri="{BB962C8B-B14F-4D97-AF65-F5344CB8AC3E}">
        <p14:creationId xmlns:p14="http://schemas.microsoft.com/office/powerpoint/2010/main" xmlns="" val="321486142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12968" cy="6124754"/>
          </a:xfrm>
          <a:prstGeom prst="rect">
            <a:avLst/>
          </a:prstGeom>
        </p:spPr>
        <p:txBody>
          <a:bodyPr wrap="square">
            <a:spAutoFit/>
          </a:bodyPr>
          <a:lstStyle/>
          <a:p>
            <a:pPr algn="just"/>
            <a:r>
              <a:rPr lang="fr-FR" sz="2800" b="1" dirty="0">
                <a:latin typeface="TimesNewRomanPS-BoldMT"/>
              </a:rPr>
              <a:t>2.4 QUELQUES REGLES SIMPLES</a:t>
            </a:r>
          </a:p>
          <a:p>
            <a:pPr algn="just"/>
            <a:r>
              <a:rPr lang="fr-FR" sz="2800" b="1" dirty="0">
                <a:latin typeface="TimesNewRomanPS-BoldMT"/>
              </a:rPr>
              <a:t>- Texte</a:t>
            </a:r>
          </a:p>
          <a:p>
            <a:pPr algn="just"/>
            <a:r>
              <a:rPr lang="fr-FR" sz="2800" dirty="0">
                <a:latin typeface="TimesNewRomanPSMT"/>
              </a:rPr>
              <a:t>Pour le texte, utiliser des mots plutôt que des phrases</a:t>
            </a:r>
          </a:p>
          <a:p>
            <a:pPr algn="just"/>
            <a:r>
              <a:rPr lang="fr-FR" sz="2800" dirty="0">
                <a:latin typeface="TimesNewRomanPSMT"/>
              </a:rPr>
              <a:t>Nombre de lignes/diapositive:</a:t>
            </a:r>
          </a:p>
          <a:p>
            <a:pPr algn="just"/>
            <a:r>
              <a:rPr lang="fr-FR" sz="2800" dirty="0">
                <a:latin typeface="TimesNewRomanPSMT"/>
              </a:rPr>
              <a:t>6-10 : Optimal</a:t>
            </a:r>
          </a:p>
          <a:p>
            <a:pPr algn="just"/>
            <a:r>
              <a:rPr lang="fr-FR" sz="2800" dirty="0">
                <a:latin typeface="TimesNewRomanPSMT"/>
              </a:rPr>
              <a:t>10-15 : Limite</a:t>
            </a:r>
          </a:p>
          <a:p>
            <a:pPr marL="457200" indent="-457200" algn="just">
              <a:buFont typeface="Wingdings"/>
              <a:buChar char="Ø"/>
            </a:pPr>
            <a:r>
              <a:rPr lang="fr-FR" sz="2800" dirty="0" smtClean="0">
                <a:latin typeface="TimesNewRomanPSMT"/>
              </a:rPr>
              <a:t>15 </a:t>
            </a:r>
            <a:r>
              <a:rPr lang="fr-FR" sz="2800" dirty="0">
                <a:latin typeface="TimesNewRomanPSMT"/>
              </a:rPr>
              <a:t>: Trop </a:t>
            </a:r>
            <a:r>
              <a:rPr lang="fr-FR" sz="2800" dirty="0" smtClean="0">
                <a:latin typeface="TimesNewRomanPSMT"/>
              </a:rPr>
              <a:t>!</a:t>
            </a:r>
          </a:p>
          <a:p>
            <a:pPr algn="just"/>
            <a:endParaRPr lang="fr-FR" sz="2800" dirty="0">
              <a:latin typeface="TimesNewRomanPSMT"/>
            </a:endParaRPr>
          </a:p>
          <a:p>
            <a:pPr algn="just"/>
            <a:r>
              <a:rPr lang="fr-FR" sz="2800" b="1" dirty="0">
                <a:latin typeface="TimesNewRomanPS-BoldMT"/>
              </a:rPr>
              <a:t>- Polices de caractères :</a:t>
            </a:r>
          </a:p>
          <a:p>
            <a:pPr algn="just"/>
            <a:r>
              <a:rPr lang="fr-FR" sz="2800" dirty="0">
                <a:latin typeface="TimesNewRomanPSMT"/>
              </a:rPr>
              <a:t>Préférer les minuscules aux majuscules (sauf pour le titre) maximum 2 polices différentes/diapositive.</a:t>
            </a:r>
          </a:p>
          <a:p>
            <a:pPr algn="just"/>
            <a:r>
              <a:rPr lang="fr-FR" sz="2800" dirty="0">
                <a:latin typeface="TimesNewRomanPSMT"/>
              </a:rPr>
              <a:t>Ne pas descendre au-dessous de la police 16</a:t>
            </a:r>
          </a:p>
          <a:p>
            <a:pPr algn="just"/>
            <a:r>
              <a:rPr lang="fr-FR" sz="2800" dirty="0">
                <a:latin typeface="TimesNewRomanPSMT"/>
              </a:rPr>
              <a:t>Utiliser des tailles différentes pour les points principaux et secondaires</a:t>
            </a:r>
            <a:endParaRPr lang="fr-FR" sz="2800" dirty="0"/>
          </a:p>
        </p:txBody>
      </p:sp>
    </p:spTree>
    <p:extLst>
      <p:ext uri="{BB962C8B-B14F-4D97-AF65-F5344CB8AC3E}">
        <p14:creationId xmlns:p14="http://schemas.microsoft.com/office/powerpoint/2010/main" xmlns="" val="17003554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82322"/>
            <a:ext cx="8784976" cy="5693866"/>
          </a:xfrm>
          <a:prstGeom prst="rect">
            <a:avLst/>
          </a:prstGeom>
        </p:spPr>
        <p:txBody>
          <a:bodyPr wrap="square">
            <a:spAutoFit/>
          </a:bodyPr>
          <a:lstStyle/>
          <a:p>
            <a:pPr algn="just"/>
            <a:r>
              <a:rPr lang="fr-FR" sz="2800" b="1" dirty="0">
                <a:latin typeface="TimesNewRomanPS-BoldMT"/>
              </a:rPr>
              <a:t>- Fonds d’écran et Couleurs</a:t>
            </a:r>
          </a:p>
          <a:p>
            <a:pPr algn="just"/>
            <a:r>
              <a:rPr lang="fr-FR" sz="2800" dirty="0">
                <a:latin typeface="TimesNewRomanPSMT"/>
              </a:rPr>
              <a:t>En règle générale, préférer un fond blanc</a:t>
            </a:r>
          </a:p>
          <a:p>
            <a:pPr algn="just"/>
            <a:r>
              <a:rPr lang="fr-FR" sz="2800" dirty="0">
                <a:latin typeface="TimesNewRomanPSMT"/>
              </a:rPr>
              <a:t>Un fond sombre évite l’éblouissement, mais nécessite une salle sombre !</a:t>
            </a:r>
          </a:p>
          <a:p>
            <a:pPr algn="just"/>
            <a:r>
              <a:rPr lang="fr-FR" sz="2800" dirty="0">
                <a:latin typeface="TimesNewRomanPSMT"/>
              </a:rPr>
              <a:t>Attention aux fonds colorés ou noirs lors d’une impression</a:t>
            </a:r>
          </a:p>
          <a:p>
            <a:pPr algn="just"/>
            <a:r>
              <a:rPr lang="fr-FR" sz="2800" dirty="0">
                <a:latin typeface="TimesNewRomanPSMT"/>
              </a:rPr>
              <a:t>=&gt; Grande consommation d’encre Les fonds de</a:t>
            </a:r>
          </a:p>
          <a:p>
            <a:pPr algn="just"/>
            <a:r>
              <a:rPr lang="fr-FR" sz="2800" dirty="0">
                <a:latin typeface="TimesNewRomanPSMT"/>
              </a:rPr>
              <a:t>diapositives pré-dessinés (PowerPoint)</a:t>
            </a:r>
          </a:p>
          <a:p>
            <a:pPr algn="just"/>
            <a:r>
              <a:rPr lang="fr-FR" sz="2800" dirty="0">
                <a:latin typeface="TimesNewRomanPSMT"/>
              </a:rPr>
              <a:t>=&gt; préférer les fonds sobres, un seul type de fond / présentation</a:t>
            </a:r>
          </a:p>
          <a:p>
            <a:pPr algn="just"/>
            <a:r>
              <a:rPr lang="fr-FR" sz="2800" dirty="0">
                <a:latin typeface="TimesNewRomanPSMT"/>
              </a:rPr>
              <a:t>Choisir des couleurs contrastées (/fond) pour les polices Utiliser </a:t>
            </a:r>
            <a:r>
              <a:rPr lang="fr-FR" sz="2800" dirty="0" smtClean="0">
                <a:latin typeface="TimesNewRomanPSMT"/>
              </a:rPr>
              <a:t>la couleur </a:t>
            </a:r>
            <a:r>
              <a:rPr lang="fr-FR" sz="2800" dirty="0">
                <a:latin typeface="TimesNewRomanPSMT"/>
              </a:rPr>
              <a:t>pour mettre un point en exergue Pas trop de </a:t>
            </a:r>
            <a:r>
              <a:rPr lang="fr-FR" sz="2800" dirty="0" smtClean="0">
                <a:latin typeface="TimesNewRomanPSMT"/>
              </a:rPr>
              <a:t>couleurs différentes</a:t>
            </a:r>
            <a:endParaRPr lang="fr-FR" sz="2800" dirty="0"/>
          </a:p>
        </p:txBody>
      </p:sp>
    </p:spTree>
    <p:extLst>
      <p:ext uri="{BB962C8B-B14F-4D97-AF65-F5344CB8AC3E}">
        <p14:creationId xmlns:p14="http://schemas.microsoft.com/office/powerpoint/2010/main" xmlns="" val="26896398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7509" y="404664"/>
            <a:ext cx="8280920" cy="4539191"/>
          </a:xfrm>
          <a:prstGeom prst="rect">
            <a:avLst/>
          </a:prstGeom>
        </p:spPr>
        <p:txBody>
          <a:bodyPr wrap="square">
            <a:spAutoFit/>
          </a:bodyPr>
          <a:lstStyle/>
          <a:p>
            <a:pPr>
              <a:lnSpc>
                <a:spcPct val="150000"/>
              </a:lnSpc>
            </a:pPr>
            <a:r>
              <a:rPr lang="fr-FR" sz="2800" b="1" dirty="0">
                <a:latin typeface="Times New Roman" panose="02020603050405020304" pitchFamily="18" charset="0"/>
                <a:cs typeface="Times New Roman" panose="02020603050405020304" pitchFamily="18" charset="0"/>
              </a:rPr>
              <a:t>- Graphiques</a:t>
            </a:r>
          </a:p>
          <a:p>
            <a:pPr>
              <a:lnSpc>
                <a:spcPct val="150000"/>
              </a:lnSpc>
            </a:pPr>
            <a:r>
              <a:rPr lang="fr-FR" sz="2800" dirty="0">
                <a:latin typeface="Times New Roman" panose="02020603050405020304" pitchFamily="18" charset="0"/>
                <a:cs typeface="Times New Roman" panose="02020603050405020304" pitchFamily="18" charset="0"/>
              </a:rPr>
              <a:t>En règle générale, préférer un graphique à un tableau</a:t>
            </a:r>
          </a:p>
          <a:p>
            <a:pPr>
              <a:lnSpc>
                <a:spcPct val="150000"/>
              </a:lnSpc>
            </a:pPr>
            <a:r>
              <a:rPr lang="fr-FR" sz="2800" dirty="0">
                <a:latin typeface="Times New Roman" panose="02020603050405020304" pitchFamily="18" charset="0"/>
                <a:cs typeface="Times New Roman" panose="02020603050405020304" pitchFamily="18" charset="0"/>
              </a:rPr>
              <a:t>- Préparation du discours oral</a:t>
            </a:r>
          </a:p>
          <a:p>
            <a:pPr>
              <a:lnSpc>
                <a:spcPct val="150000"/>
              </a:lnSpc>
            </a:pPr>
            <a:r>
              <a:rPr lang="fr-FR" sz="2800" dirty="0">
                <a:latin typeface="Times New Roman" panose="02020603050405020304" pitchFamily="18" charset="0"/>
                <a:cs typeface="Times New Roman" panose="02020603050405020304" pitchFamily="18" charset="0"/>
              </a:rPr>
              <a:t>Le respect des équilibres temporels</a:t>
            </a:r>
          </a:p>
          <a:p>
            <a:pPr>
              <a:lnSpc>
                <a:spcPct val="150000"/>
              </a:lnSpc>
            </a:pPr>
            <a:r>
              <a:rPr lang="fr-FR" sz="2800" dirty="0">
                <a:latin typeface="Times New Roman" panose="02020603050405020304" pitchFamily="18" charset="0"/>
                <a:cs typeface="Times New Roman" panose="02020603050405020304" pitchFamily="18" charset="0"/>
              </a:rPr>
              <a:t>• Introduction 5’</a:t>
            </a:r>
          </a:p>
          <a:p>
            <a:pPr>
              <a:lnSpc>
                <a:spcPct val="150000"/>
              </a:lnSpc>
            </a:pPr>
            <a:r>
              <a:rPr lang="fr-FR" sz="2800" dirty="0">
                <a:latin typeface="Times New Roman" panose="02020603050405020304" pitchFamily="18" charset="0"/>
                <a:cs typeface="Times New Roman" panose="02020603050405020304" pitchFamily="18" charset="0"/>
              </a:rPr>
              <a:t>• Développement 5’</a:t>
            </a:r>
          </a:p>
          <a:p>
            <a:pPr>
              <a:lnSpc>
                <a:spcPct val="150000"/>
              </a:lnSpc>
            </a:pPr>
            <a:r>
              <a:rPr lang="fr-FR" sz="2800" dirty="0">
                <a:latin typeface="Times New Roman" panose="02020603050405020304" pitchFamily="18" charset="0"/>
                <a:cs typeface="Times New Roman" panose="02020603050405020304" pitchFamily="18" charset="0"/>
              </a:rPr>
              <a:t>• Conclusion 5’</a:t>
            </a:r>
          </a:p>
        </p:txBody>
      </p:sp>
      <p:sp>
        <p:nvSpPr>
          <p:cNvPr id="3" name="Rectangle 2"/>
          <p:cNvSpPr/>
          <p:nvPr/>
        </p:nvSpPr>
        <p:spPr>
          <a:xfrm>
            <a:off x="456109" y="5229200"/>
            <a:ext cx="4572000" cy="1384995"/>
          </a:xfrm>
          <a:prstGeom prst="rect">
            <a:avLst/>
          </a:prstGeom>
        </p:spPr>
        <p:txBody>
          <a:bodyPr>
            <a:spAutoFit/>
          </a:bodyPr>
          <a:lstStyle/>
          <a:p>
            <a:r>
              <a:rPr lang="fr-FR" sz="2800" dirty="0">
                <a:latin typeface="TimesNewRomanPSMT"/>
              </a:rPr>
              <a:t>• Introduction 4’</a:t>
            </a:r>
          </a:p>
          <a:p>
            <a:r>
              <a:rPr lang="fr-FR" sz="2800" dirty="0">
                <a:latin typeface="TimesNewRomanPSMT"/>
              </a:rPr>
              <a:t>• Développement 5’</a:t>
            </a:r>
          </a:p>
          <a:p>
            <a:r>
              <a:rPr lang="fr-FR" sz="2800" dirty="0">
                <a:latin typeface="TimesNewRomanPSMT"/>
              </a:rPr>
              <a:t>• Conclusion 6’</a:t>
            </a:r>
            <a:endParaRPr lang="fr-FR" sz="2800" dirty="0"/>
          </a:p>
        </p:txBody>
      </p:sp>
    </p:spTree>
    <p:extLst>
      <p:ext uri="{BB962C8B-B14F-4D97-AF65-F5344CB8AC3E}">
        <p14:creationId xmlns:p14="http://schemas.microsoft.com/office/powerpoint/2010/main" xmlns="" val="23028458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02359"/>
            <a:ext cx="8784976" cy="6555641"/>
          </a:xfrm>
          <a:prstGeom prst="rect">
            <a:avLst/>
          </a:prstGeom>
        </p:spPr>
        <p:txBody>
          <a:bodyPr wrap="square">
            <a:spAutoFit/>
          </a:bodyPr>
          <a:lstStyle/>
          <a:p>
            <a:r>
              <a:rPr lang="fr-FR" sz="2800" b="1" dirty="0">
                <a:latin typeface="TimesNewRomanPS-BoldMT"/>
              </a:rPr>
              <a:t>- Notes aide-mémoire</a:t>
            </a:r>
          </a:p>
          <a:p>
            <a:r>
              <a:rPr lang="fr-FR" sz="2800" dirty="0">
                <a:latin typeface="TimesNewRomanPSMT"/>
              </a:rPr>
              <a:t>Ecrire le texte complet de l’exposé à l’avance n’est jamais une bonne idée ! Si c’est cependant</a:t>
            </a:r>
          </a:p>
          <a:p>
            <a:r>
              <a:rPr lang="fr-FR" sz="2800" dirty="0">
                <a:latin typeface="TimesNewRomanPSMT"/>
              </a:rPr>
              <a:t>indispensable à la préparation (stress, …), ne jamais utiliser ce texte pendant l’exposé. Si des notes sont</a:t>
            </a:r>
          </a:p>
          <a:p>
            <a:r>
              <a:rPr lang="fr-FR" sz="2800" dirty="0">
                <a:latin typeface="TimesNewRomanPSMT"/>
              </a:rPr>
              <a:t>vraiment nécessaires :</a:t>
            </a:r>
          </a:p>
          <a:p>
            <a:r>
              <a:rPr lang="fr-FR" sz="2800" dirty="0">
                <a:latin typeface="TimesNewRomanPSMT"/>
              </a:rPr>
              <a:t>- </a:t>
            </a:r>
            <a:r>
              <a:rPr lang="fr-FR" sz="2800" dirty="0">
                <a:solidFill>
                  <a:srgbClr val="FF0000"/>
                </a:solidFill>
                <a:latin typeface="TimesNewRomanPSMT"/>
              </a:rPr>
              <a:t>Nombre restreint ;</a:t>
            </a:r>
          </a:p>
          <a:p>
            <a:r>
              <a:rPr lang="fr-FR" sz="2800" dirty="0">
                <a:solidFill>
                  <a:srgbClr val="FF0000"/>
                </a:solidFill>
                <a:latin typeface="TimesNewRomanPSMT"/>
              </a:rPr>
              <a:t>- Carton plutôt que papier ;</a:t>
            </a:r>
          </a:p>
          <a:p>
            <a:r>
              <a:rPr lang="fr-FR" sz="2800" dirty="0">
                <a:solidFill>
                  <a:srgbClr val="FF0000"/>
                </a:solidFill>
                <a:latin typeface="TimesNewRomanPSMT"/>
              </a:rPr>
              <a:t>- Numérotées ;</a:t>
            </a:r>
          </a:p>
          <a:p>
            <a:r>
              <a:rPr lang="fr-FR" sz="2800" dirty="0">
                <a:solidFill>
                  <a:srgbClr val="FF0000"/>
                </a:solidFill>
                <a:latin typeface="TimesNewRomanPSMT"/>
              </a:rPr>
              <a:t>- Schématiques (des idées et non du texte) ;</a:t>
            </a:r>
          </a:p>
          <a:p>
            <a:r>
              <a:rPr lang="fr-FR" sz="2800" dirty="0">
                <a:solidFill>
                  <a:srgbClr val="FF0000"/>
                </a:solidFill>
                <a:latin typeface="TimesNewRomanPSMT"/>
              </a:rPr>
              <a:t>- Ne noter que les points difficiles;</a:t>
            </a:r>
          </a:p>
          <a:p>
            <a:r>
              <a:rPr lang="fr-FR" sz="2800" b="1" dirty="0">
                <a:latin typeface="TimesNewRomanPS-BoldMT"/>
              </a:rPr>
              <a:t>- Répétitions</a:t>
            </a:r>
          </a:p>
          <a:p>
            <a:r>
              <a:rPr lang="fr-FR" sz="2800" dirty="0">
                <a:latin typeface="TimesNewRomanPSMT"/>
              </a:rPr>
              <a:t>Seule une répétition permet de juger de la pertinence des choix (nombre, intérêt, enchaînement des</a:t>
            </a:r>
          </a:p>
          <a:p>
            <a:r>
              <a:rPr lang="fr-FR" sz="2800" dirty="0">
                <a:latin typeface="TimesNewRomanPSMT"/>
              </a:rPr>
              <a:t>diapositives, qualité des commentaires, </a:t>
            </a:r>
            <a:r>
              <a:rPr lang="fr-FR" sz="2800" dirty="0" smtClean="0">
                <a:latin typeface="TimesNewRomanPSMT"/>
              </a:rPr>
              <a:t>…)</a:t>
            </a:r>
            <a:endParaRPr lang="fr-FR" sz="2800" dirty="0"/>
          </a:p>
        </p:txBody>
      </p:sp>
    </p:spTree>
    <p:extLst>
      <p:ext uri="{BB962C8B-B14F-4D97-AF65-F5344CB8AC3E}">
        <p14:creationId xmlns:p14="http://schemas.microsoft.com/office/powerpoint/2010/main" xmlns="" val="3827483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6129050"/>
          </a:xfrm>
          <a:prstGeom prst="rect">
            <a:avLst/>
          </a:prstGeom>
        </p:spPr>
        <p:txBody>
          <a:bodyPr wrap="square">
            <a:spAutoFit/>
          </a:bodyPr>
          <a:lstStyle/>
          <a:p>
            <a:pPr algn="just">
              <a:lnSpc>
                <a:spcPct val="150000"/>
              </a:lnSpc>
            </a:pPr>
            <a:r>
              <a:rPr lang="fr-FR" sz="2400" b="1" dirty="0"/>
              <a:t>3. Préciser un sujet</a:t>
            </a:r>
            <a:endParaRPr lang="fr-FR" sz="2400" dirty="0"/>
          </a:p>
          <a:p>
            <a:pPr algn="just">
              <a:lnSpc>
                <a:spcPct val="150000"/>
              </a:lnSpc>
            </a:pPr>
            <a:r>
              <a:rPr lang="fr-FR" sz="2400" dirty="0"/>
              <a:t>Les premiers outils de recherches seront les dictionnaires et les encyclopédies, ouvrages de références dont la consultation constitue le point de départ de la recherche.</a:t>
            </a:r>
          </a:p>
          <a:p>
            <a:pPr algn="just">
              <a:lnSpc>
                <a:spcPct val="150000"/>
              </a:lnSpc>
            </a:pPr>
            <a:r>
              <a:rPr lang="fr-FR" sz="2400" dirty="0"/>
              <a:t>Les éléments figurant sur la page du titre (auteurs, éditeurs, collection,…) peuvent vous aider à évaluer le contenu et le niveau du livre.</a:t>
            </a:r>
          </a:p>
          <a:p>
            <a:pPr algn="just">
              <a:lnSpc>
                <a:spcPct val="150000"/>
              </a:lnSpc>
            </a:pPr>
            <a:r>
              <a:rPr lang="fr-FR" sz="2400" dirty="0"/>
              <a:t>Si vous consultez un ouvrage assez général pour y trouver de l’information sur un sujet bien précis, vous n’êtes pas obligés de le lire intégralement. Utilisez la table des matières pour repérer les pages qui vous intéressent.</a:t>
            </a:r>
          </a:p>
        </p:txBody>
      </p:sp>
    </p:spTree>
    <p:extLst>
      <p:ext uri="{BB962C8B-B14F-4D97-AF65-F5344CB8AC3E}">
        <p14:creationId xmlns:p14="http://schemas.microsoft.com/office/powerpoint/2010/main" xmlns="" val="4098607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381" y="476672"/>
            <a:ext cx="8496944" cy="4467057"/>
          </a:xfrm>
          <a:prstGeom prst="rect">
            <a:avLst/>
          </a:prstGeom>
        </p:spPr>
        <p:txBody>
          <a:bodyPr wrap="square">
            <a:spAutoFit/>
          </a:bodyPr>
          <a:lstStyle/>
          <a:p>
            <a:pPr algn="just">
              <a:lnSpc>
                <a:spcPct val="150000"/>
              </a:lnSpc>
            </a:pPr>
            <a:r>
              <a:rPr lang="fr-FR" sz="2400" b="1" dirty="0"/>
              <a:t>Les limites de l’élaboration de critères de choix</a:t>
            </a:r>
            <a:endParaRPr lang="fr-FR" sz="2400" dirty="0"/>
          </a:p>
          <a:p>
            <a:pPr algn="just">
              <a:lnSpc>
                <a:spcPct val="150000"/>
              </a:lnSpc>
            </a:pPr>
            <a:r>
              <a:rPr lang="fr-FR" sz="2400" dirty="0"/>
              <a:t>Ils sont très nombreux, les éléments qui entrent en jeu dans le choix d’un sujet de travail. En fait, ces choix se font par :</a:t>
            </a:r>
          </a:p>
          <a:p>
            <a:pPr lvl="0" algn="just">
              <a:lnSpc>
                <a:spcPct val="150000"/>
              </a:lnSpc>
            </a:pPr>
            <a:r>
              <a:rPr lang="fr-FR" sz="2400" dirty="0"/>
              <a:t>intérêt,</a:t>
            </a:r>
          </a:p>
          <a:p>
            <a:pPr lvl="0" algn="just">
              <a:lnSpc>
                <a:spcPct val="150000"/>
              </a:lnSpc>
            </a:pPr>
            <a:r>
              <a:rPr lang="fr-FR" sz="2400" dirty="0"/>
              <a:t>par rencontre,</a:t>
            </a:r>
          </a:p>
          <a:p>
            <a:pPr algn="just">
              <a:lnSpc>
                <a:spcPct val="150000"/>
              </a:lnSpc>
            </a:pPr>
            <a:endParaRPr lang="fr-FR" sz="2400" dirty="0"/>
          </a:p>
          <a:p>
            <a:pPr lvl="0" algn="just">
              <a:lnSpc>
                <a:spcPct val="150000"/>
              </a:lnSpc>
            </a:pPr>
            <a:r>
              <a:rPr lang="fr-FR" sz="2400" dirty="0"/>
              <a:t>par opportunité,</a:t>
            </a:r>
          </a:p>
          <a:p>
            <a:pPr lvl="0" algn="just">
              <a:lnSpc>
                <a:spcPct val="150000"/>
              </a:lnSpc>
            </a:pPr>
            <a:r>
              <a:rPr lang="fr-FR" sz="2400" dirty="0"/>
              <a:t>par solidarité ou pour tant d’autres raisons encore.</a:t>
            </a:r>
          </a:p>
        </p:txBody>
      </p:sp>
    </p:spTree>
    <p:extLst>
      <p:ext uri="{BB962C8B-B14F-4D97-AF65-F5344CB8AC3E}">
        <p14:creationId xmlns:p14="http://schemas.microsoft.com/office/powerpoint/2010/main" xmlns="" val="2649734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8712968" cy="3913059"/>
          </a:xfrm>
          <a:prstGeom prst="rect">
            <a:avLst/>
          </a:prstGeom>
        </p:spPr>
        <p:txBody>
          <a:bodyPr wrap="square">
            <a:spAutoFit/>
          </a:bodyPr>
          <a:lstStyle/>
          <a:p>
            <a:pPr>
              <a:lnSpc>
                <a:spcPct val="150000"/>
              </a:lnSpc>
            </a:pPr>
            <a:r>
              <a:rPr lang="fr-FR" sz="2400" b="1" dirty="0"/>
              <a:t>5.	Les normes de l’institution dans le cadre de laquelle s’élabore le mémoire</a:t>
            </a:r>
            <a:endParaRPr lang="fr-FR" sz="2400" dirty="0"/>
          </a:p>
          <a:p>
            <a:pPr>
              <a:lnSpc>
                <a:spcPct val="150000"/>
              </a:lnSpc>
            </a:pPr>
            <a:r>
              <a:rPr lang="fr-FR" sz="2400" dirty="0"/>
              <a:t>Nous le savons, le plus souvent, le travail scientifique est une exigence d’une institution de formation. Dans ces conditions, celle-ci édicte des normes et élabore des règlements.</a:t>
            </a:r>
          </a:p>
          <a:p>
            <a:pPr>
              <a:lnSpc>
                <a:spcPct val="150000"/>
              </a:lnSpc>
            </a:pPr>
            <a:r>
              <a:rPr lang="fr-FR" sz="2400" dirty="0"/>
              <a:t>Elle met aussi des ressources à disposition. Tout cela définit déjà des limites: les normes ne permettent pas de faire n’importe quoi.</a:t>
            </a:r>
          </a:p>
        </p:txBody>
      </p:sp>
    </p:spTree>
    <p:extLst>
      <p:ext uri="{BB962C8B-B14F-4D97-AF65-F5344CB8AC3E}">
        <p14:creationId xmlns:p14="http://schemas.microsoft.com/office/powerpoint/2010/main" xmlns="" val="1241617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2920" y="226322"/>
            <a:ext cx="8712968" cy="6683048"/>
          </a:xfrm>
          <a:prstGeom prst="rect">
            <a:avLst/>
          </a:prstGeom>
        </p:spPr>
        <p:txBody>
          <a:bodyPr wrap="square">
            <a:spAutoFit/>
          </a:bodyPr>
          <a:lstStyle/>
          <a:p>
            <a:pPr>
              <a:lnSpc>
                <a:spcPct val="150000"/>
              </a:lnSpc>
            </a:pPr>
            <a:r>
              <a:rPr lang="fr-FR" sz="2400" b="1" dirty="0"/>
              <a:t>6.	Il faut se donner le temps et les moyens de choisir</a:t>
            </a:r>
            <a:endParaRPr lang="fr-FR" sz="2400" dirty="0"/>
          </a:p>
          <a:p>
            <a:pPr>
              <a:lnSpc>
                <a:spcPct val="150000"/>
              </a:lnSpc>
            </a:pPr>
            <a:r>
              <a:rPr lang="fr-FR" sz="2400" dirty="0"/>
              <a:t>Trop de personnes se précipitent sur un thème sans véritablement voir la réalité de la problématique qu’elles choisissent de traiter. Un tel choix implique du temps pour accomplir les actes qui le permettent.</a:t>
            </a:r>
          </a:p>
          <a:p>
            <a:pPr>
              <a:lnSpc>
                <a:spcPct val="150000"/>
              </a:lnSpc>
            </a:pPr>
            <a:r>
              <a:rPr lang="fr-FR" sz="2400" dirty="0"/>
              <a:t>Dans ce sens, choisir c’est :</a:t>
            </a:r>
          </a:p>
          <a:p>
            <a:pPr lvl="0">
              <a:lnSpc>
                <a:spcPct val="150000"/>
              </a:lnSpc>
            </a:pPr>
            <a:r>
              <a:rPr lang="fr-FR" sz="2400" dirty="0"/>
              <a:t>se documenter,</a:t>
            </a:r>
          </a:p>
          <a:p>
            <a:pPr lvl="0">
              <a:lnSpc>
                <a:spcPct val="150000"/>
              </a:lnSpc>
            </a:pPr>
            <a:r>
              <a:rPr lang="fr-FR" sz="2400" dirty="0"/>
              <a:t>c’est prendre des contacts, -c’est réaliser un bilan intermédiaire, -c’est entreprendre des démarches multiples et diverses. Si vous avez des </a:t>
            </a:r>
            <a:r>
              <a:rPr lang="fr-FR" sz="2400" u="sng" dirty="0"/>
              <a:t>délais</a:t>
            </a:r>
            <a:r>
              <a:rPr lang="fr-FR" sz="2400" dirty="0"/>
              <a:t> pour présenter votre projet, attention, il faudra vous ménager le temps du</a:t>
            </a:r>
          </a:p>
          <a:p>
            <a:pPr>
              <a:lnSpc>
                <a:spcPct val="150000"/>
              </a:lnSpc>
            </a:pPr>
            <a:r>
              <a:rPr lang="fr-FR" sz="2400" dirty="0"/>
              <a:t>choix.</a:t>
            </a:r>
          </a:p>
        </p:txBody>
      </p:sp>
    </p:spTree>
    <p:extLst>
      <p:ext uri="{BB962C8B-B14F-4D97-AF65-F5344CB8AC3E}">
        <p14:creationId xmlns:p14="http://schemas.microsoft.com/office/powerpoint/2010/main" xmlns="" val="164753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1623</TotalTime>
  <Words>2743</Words>
  <Application>Microsoft Office PowerPoint</Application>
  <PresentationFormat>On-screen Show (4:3)</PresentationFormat>
  <Paragraphs>294</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Thème Office</vt:lpstr>
      <vt:lpstr>Cours méthodologie de recherche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Bibliographie</vt:lpstr>
      <vt:lpstr>Ensuite, après la conclusion, toute une section (bibliographie) reprend tous les livres et articles qui ont été cités dans le corps du texte (liste des références complètes des travaux mentionnés dans le mémoire). Vous veillerez à chaque fois d’utiliser le mêmeformat.</vt:lpstr>
      <vt:lpstr>Les références peuvent être regroupées en trois parties distinctes : </vt:lpstr>
      <vt:lpstr>Slide 25</vt:lpstr>
      <vt:lpstr>pour un article, indiquer</vt:lpstr>
      <vt:lpstr>pour un livre, indiquer</vt:lpstr>
      <vt:lpstr>pour une contribution dans un ouvrage, indiquer :</vt:lpstr>
      <vt:lpstr>pour un texte non publié, thèse, mémoire, rapport de recherche, indiquer :</vt:lpstr>
      <vt:lpstr>pour une référence prise sur un site internet (attention, source non vérifiée)</vt:lpstr>
      <vt:lpstr>Annexes</vt:lpstr>
      <vt:lpstr>Résumé et mots clés (français et anglais) Il s’agit d’un très bref résumé (entre 150 et 250 mots) de l’article permettant au lecteur de décider si son contenu l’intéresse. Il est assez difficile à écrire car il doit être très condensé, il est donc conseillé de l’écrire en tout dernier lieu quand vous avez une idée claire de ce que contient votre travail. Le résumé est placé en général dans le quatrième de couverture (sur la page de reliure au dos du mémoire). A la suite du résumé, faire une liste des différents mots-clés de l’étude. Le résumé et mots clés se font en français et anglais.</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Boufadi</dc:creator>
  <cp:lastModifiedBy>hp</cp:lastModifiedBy>
  <cp:revision>37</cp:revision>
  <dcterms:created xsi:type="dcterms:W3CDTF">2015-04-06T06:52:58Z</dcterms:created>
  <dcterms:modified xsi:type="dcterms:W3CDTF">2022-05-17T06:53:35Z</dcterms:modified>
</cp:coreProperties>
</file>