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0" r:id="rId3"/>
    <p:sldId id="283" r:id="rId4"/>
    <p:sldId id="257" r:id="rId5"/>
    <p:sldId id="258" r:id="rId6"/>
    <p:sldId id="264" r:id="rId7"/>
    <p:sldId id="269" r:id="rId8"/>
    <p:sldId id="270" r:id="rId9"/>
    <p:sldId id="271" r:id="rId10"/>
    <p:sldId id="272" r:id="rId11"/>
    <p:sldId id="273" r:id="rId12"/>
    <p:sldId id="274" r:id="rId13"/>
    <p:sldId id="275" r:id="rId14"/>
    <p:sldId id="276" r:id="rId15"/>
    <p:sldId id="277" r:id="rId16"/>
    <p:sldId id="280" r:id="rId17"/>
    <p:sldId id="281" r:id="rId18"/>
    <p:sldId id="28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4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08FFC89-9B96-41D8-AB13-0D4A5650E2CF}" type="datetimeFigureOut">
              <a:rPr lang="fr-FR" smtClean="0"/>
              <a:pPr/>
              <a:t>30/12/2020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D39505-C8DC-42B5-B1EA-36B07F69FC5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FFC89-9B96-41D8-AB13-0D4A5650E2CF}" type="datetimeFigureOut">
              <a:rPr lang="fr-FR" smtClean="0"/>
              <a:pPr/>
              <a:t>30/12/2020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D39505-C8DC-42B5-B1EA-36B07F69FC5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youtube.com/watch?v=Bn3lXm-O550" TargetMode="External"/><Relationship Id="rId3" Type="http://schemas.openxmlformats.org/officeDocument/2006/relationships/hyperlink" Target="https://www.youtube.com/watch?v=SH0JBvgVh6c" TargetMode="External"/><Relationship Id="rId7" Type="http://schemas.openxmlformats.org/officeDocument/2006/relationships/hyperlink" Target="https://www.youtube.com/watch?v=WpGcEEUyMho" TargetMode="External"/><Relationship Id="rId2" Type="http://schemas.openxmlformats.org/officeDocument/2006/relationships/hyperlink" Target="https://www.youtube.com/watch?v=uNYB9HiLiy8" TargetMode="External"/><Relationship Id="rId1" Type="http://schemas.openxmlformats.org/officeDocument/2006/relationships/slideLayout" Target="../slideLayouts/slideLayout2.xml"/><Relationship Id="rId6" Type="http://schemas.openxmlformats.org/officeDocument/2006/relationships/hyperlink" Target="https://www.youtube.com/watch?v=LEPHs-DXmUg" TargetMode="External"/><Relationship Id="rId5" Type="http://schemas.openxmlformats.org/officeDocument/2006/relationships/hyperlink" Target="https://www.youtube.com/watch?v=P10-6E99Gfk" TargetMode="External"/><Relationship Id="rId4" Type="http://schemas.openxmlformats.org/officeDocument/2006/relationships/hyperlink" Target="https://www.youtube.com/watch?v=IISpqL3fXWM" TargetMode="External"/><Relationship Id="rId9" Type="http://schemas.openxmlformats.org/officeDocument/2006/relationships/hyperlink" Target="https://www.youtube.com/watch?v=ikIjpZvWhP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428868"/>
            <a:ext cx="8715436" cy="2928958"/>
          </a:xfrm>
        </p:spPr>
        <p:txBody>
          <a:bodyPr/>
          <a:lstStyle/>
          <a:p>
            <a:r>
              <a:rPr lang="fr-FR" b="1" dirty="0" smtClean="0"/>
              <a:t>Faculté des Sciences et de la Technologie</a:t>
            </a:r>
          </a:p>
          <a:p>
            <a:r>
              <a:rPr lang="fr-FR" b="1" dirty="0" smtClean="0"/>
              <a:t>Département de Génie Electrique</a:t>
            </a:r>
          </a:p>
          <a:p>
            <a:r>
              <a:rPr lang="fr-FR" b="1" dirty="0" smtClean="0"/>
              <a:t>Module de Diagnostic des Pannes  Electriques</a:t>
            </a:r>
          </a:p>
          <a:p>
            <a:r>
              <a:rPr lang="fr-FR" b="1" dirty="0" smtClean="0"/>
              <a:t>Master 2</a:t>
            </a:r>
            <a:r>
              <a:rPr lang="fr-FR" b="1" baseline="30000" dirty="0" smtClean="0"/>
              <a:t>ème</a:t>
            </a:r>
            <a:r>
              <a:rPr lang="fr-FR" b="1" dirty="0" smtClean="0"/>
              <a:t> année Electrotechnique Générale</a:t>
            </a:r>
            <a:endParaRPr lang="fr-FR" b="1" dirty="0"/>
          </a:p>
        </p:txBody>
      </p:sp>
      <p:sp>
        <p:nvSpPr>
          <p:cNvPr id="4" name="Espace réservé de la date 3"/>
          <p:cNvSpPr>
            <a:spLocks noGrp="1"/>
          </p:cNvSpPr>
          <p:nvPr>
            <p:ph type="dt" sz="half" idx="10"/>
          </p:nvPr>
        </p:nvSpPr>
        <p:spPr/>
        <p:txBody>
          <a:bodyPr/>
          <a:lstStyle/>
          <a:p>
            <a:fld id="{D4D8BBDD-89EF-4D57-8E3A-EA3A7E589EA0}" type="datetime1">
              <a:rPr lang="fr-FR" smtClean="0"/>
              <a:pPr/>
              <a:t>30/12/2020</a:t>
            </a:fld>
            <a:endParaRPr lang="fr-FR"/>
          </a:p>
        </p:txBody>
      </p:sp>
      <p:sp>
        <p:nvSpPr>
          <p:cNvPr id="5" name="Espace réservé du numéro de diapositive 4"/>
          <p:cNvSpPr>
            <a:spLocks noGrp="1"/>
          </p:cNvSpPr>
          <p:nvPr>
            <p:ph type="sldNum" sz="quarter" idx="12"/>
          </p:nvPr>
        </p:nvSpPr>
        <p:spPr/>
        <p:txBody>
          <a:bodyPr/>
          <a:lstStyle/>
          <a:p>
            <a:fld id="{46E9E213-1A04-49FD-AD76-44CCAD073473}" type="slidenum">
              <a:rPr lang="fr-FR" smtClean="0"/>
              <a:pPr/>
              <a:t>1</a:t>
            </a:fld>
            <a:endParaRPr lang="fr-FR"/>
          </a:p>
        </p:txBody>
      </p:sp>
      <p:sp>
        <p:nvSpPr>
          <p:cNvPr id="9" name="Titre 1"/>
          <p:cNvSpPr txBox="1">
            <a:spLocks/>
          </p:cNvSpPr>
          <p:nvPr/>
        </p:nvSpPr>
        <p:spPr>
          <a:xfrm>
            <a:off x="2285984" y="5286388"/>
            <a:ext cx="4857784" cy="92868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1800" b="1" i="0" u="none" strike="noStrike" kern="1200" cap="none" spc="0" normalizeH="0" baseline="0" noProof="0" dirty="0" smtClean="0">
                <a:ln>
                  <a:noFill/>
                </a:ln>
                <a:solidFill>
                  <a:schemeClr val="tx1"/>
                </a:solidFill>
                <a:effectLst/>
                <a:uLnTx/>
                <a:uFillTx/>
                <a:latin typeface="+mj-lt"/>
                <a:ea typeface="+mj-ea"/>
                <a:cs typeface="+mj-cs"/>
              </a:rPr>
              <a:t>Pr. M. Rahli</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1800" b="1" i="0" u="none" strike="noStrike" kern="1200" cap="none" spc="0" normalizeH="0" baseline="0" noProof="0" dirty="0" smtClean="0">
                <a:ln>
                  <a:noFill/>
                </a:ln>
                <a:solidFill>
                  <a:schemeClr val="tx1"/>
                </a:solidFill>
                <a:effectLst/>
                <a:uLnTx/>
                <a:uFillTx/>
                <a:latin typeface="+mj-lt"/>
                <a:ea typeface="+mj-ea"/>
                <a:cs typeface="+mj-cs"/>
              </a:rPr>
              <a:t>Décembre</a:t>
            </a:r>
            <a:r>
              <a:rPr kumimoji="0" lang="fr-FR" sz="1800" b="1" i="0" u="none" strike="noStrike" kern="1200" cap="none" spc="0" normalizeH="0" noProof="0" dirty="0" smtClean="0">
                <a:ln>
                  <a:noFill/>
                </a:ln>
                <a:solidFill>
                  <a:schemeClr val="tx1"/>
                </a:solidFill>
                <a:effectLst/>
                <a:uLnTx/>
                <a:uFillTx/>
                <a:latin typeface="+mj-lt"/>
                <a:ea typeface="+mj-ea"/>
                <a:cs typeface="+mj-cs"/>
              </a:rPr>
              <a:t> 2020</a:t>
            </a:r>
            <a:endParaRPr kumimoji="0" lang="fr-FR" sz="1800" b="1" i="0" u="none" strike="noStrike" kern="1200" cap="none" spc="0" normalizeH="0" baseline="0" noProof="0" dirty="0">
              <a:ln>
                <a:noFill/>
              </a:ln>
              <a:solidFill>
                <a:schemeClr val="tx1"/>
              </a:solidFill>
              <a:effectLst/>
              <a:uLnTx/>
              <a:uFillTx/>
              <a:latin typeface="+mj-lt"/>
              <a:ea typeface="+mj-ea"/>
              <a:cs typeface="+mj-cs"/>
            </a:endParaRPr>
          </a:p>
        </p:txBody>
      </p:sp>
      <p:pic>
        <p:nvPicPr>
          <p:cNvPr id="1028" name="Picture 4" descr="C:\Users\Rahli\Desktop\Présentation_PPT\Header-cur-Sept2019.png"/>
          <p:cNvPicPr>
            <a:picLocks noChangeAspect="1" noChangeArrowheads="1"/>
          </p:cNvPicPr>
          <p:nvPr/>
        </p:nvPicPr>
        <p:blipFill>
          <a:blip r:embed="rId2"/>
          <a:srcRect/>
          <a:stretch>
            <a:fillRect/>
          </a:stretch>
        </p:blipFill>
        <p:spPr bwMode="auto">
          <a:xfrm>
            <a:off x="142844" y="500042"/>
            <a:ext cx="8786874" cy="1643074"/>
          </a:xfrm>
          <a:prstGeom prst="rect">
            <a:avLst/>
          </a:prstGeom>
          <a:noFill/>
          <a:effectLst>
            <a:glow rad="139700">
              <a:schemeClr val="accent2">
                <a:satMod val="175000"/>
                <a:alpha val="40000"/>
              </a:schemeClr>
            </a:glow>
          </a:effectLst>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368280"/>
          </a:xfrm>
        </p:spPr>
        <p:txBody>
          <a:bodyPr>
            <a:normAutofit/>
          </a:bodyPr>
          <a:lstStyle/>
          <a:p>
            <a:r>
              <a:rPr lang="fr-FR" sz="1400" dirty="0" smtClean="0"/>
              <a:t>Fiche facilitant le diagnostic</a:t>
            </a:r>
            <a:endParaRPr lang="fr-FR" sz="1400" dirty="0"/>
          </a:p>
        </p:txBody>
      </p:sp>
      <p:grpSp>
        <p:nvGrpSpPr>
          <p:cNvPr id="5122" name="Group 2"/>
          <p:cNvGrpSpPr>
            <a:grpSpLocks/>
          </p:cNvGrpSpPr>
          <p:nvPr/>
        </p:nvGrpSpPr>
        <p:grpSpPr bwMode="auto">
          <a:xfrm>
            <a:off x="428596" y="357167"/>
            <a:ext cx="8572560" cy="6286543"/>
            <a:chOff x="0" y="0"/>
            <a:chExt cx="20001" cy="20004"/>
          </a:xfrm>
        </p:grpSpPr>
        <p:grpSp>
          <p:nvGrpSpPr>
            <p:cNvPr id="5123" name="Group 3"/>
            <p:cNvGrpSpPr>
              <a:grpSpLocks/>
            </p:cNvGrpSpPr>
            <p:nvPr/>
          </p:nvGrpSpPr>
          <p:grpSpPr bwMode="auto">
            <a:xfrm>
              <a:off x="0" y="0"/>
              <a:ext cx="20001" cy="20004"/>
              <a:chOff x="0" y="0"/>
              <a:chExt cx="20001" cy="20004"/>
            </a:xfrm>
          </p:grpSpPr>
          <p:sp>
            <p:nvSpPr>
              <p:cNvPr id="5124" name="Rectangle 4"/>
              <p:cNvSpPr>
                <a:spLocks noChangeArrowheads="1"/>
              </p:cNvSpPr>
              <p:nvPr/>
            </p:nvSpPr>
            <p:spPr bwMode="auto">
              <a:xfrm>
                <a:off x="263" y="0"/>
                <a:ext cx="13159" cy="2987"/>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25" name="AutoShape 5"/>
              <p:cNvSpPr>
                <a:spLocks noChangeArrowheads="1"/>
              </p:cNvSpPr>
              <p:nvPr/>
            </p:nvSpPr>
            <p:spPr bwMode="auto">
              <a:xfrm>
                <a:off x="526" y="225"/>
                <a:ext cx="5002" cy="461"/>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Symptômes de la défaillance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26" name="Rectangle 6"/>
              <p:cNvSpPr>
                <a:spLocks noChangeArrowheads="1"/>
              </p:cNvSpPr>
              <p:nvPr/>
            </p:nvSpPr>
            <p:spPr bwMode="auto">
              <a:xfrm>
                <a:off x="3947" y="3445"/>
                <a:ext cx="16054" cy="2987"/>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27" name="AutoShape 7"/>
              <p:cNvSpPr>
                <a:spLocks noChangeArrowheads="1"/>
              </p:cNvSpPr>
              <p:nvPr/>
            </p:nvSpPr>
            <p:spPr bwMode="auto">
              <a:xfrm>
                <a:off x="4210" y="3675"/>
                <a:ext cx="2370" cy="461"/>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Hypothèses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5128" name="Group 8"/>
              <p:cNvGrpSpPr>
                <a:grpSpLocks/>
              </p:cNvGrpSpPr>
              <p:nvPr/>
            </p:nvGrpSpPr>
            <p:grpSpPr bwMode="auto">
              <a:xfrm>
                <a:off x="5263" y="6662"/>
                <a:ext cx="14738" cy="2299"/>
                <a:chOff x="0" y="0"/>
                <a:chExt cx="19999" cy="20000"/>
              </a:xfrm>
            </p:grpSpPr>
            <p:sp>
              <p:nvSpPr>
                <p:cNvPr id="5129" name="Rectangle 9"/>
                <p:cNvSpPr>
                  <a:spLocks noChangeArrowheads="1"/>
                </p:cNvSpPr>
                <p:nvPr/>
              </p:nvSpPr>
              <p:spPr bwMode="auto">
                <a:xfrm>
                  <a:off x="0" y="17"/>
                  <a:ext cx="9644" cy="19983"/>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30" name="AutoShape 10"/>
                <p:cNvSpPr>
                  <a:spLocks noChangeArrowheads="1"/>
                </p:cNvSpPr>
                <p:nvPr/>
              </p:nvSpPr>
              <p:spPr bwMode="auto">
                <a:xfrm>
                  <a:off x="357" y="1983"/>
                  <a:ext cx="5359" cy="4019"/>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Hypothèses N°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31" name="Rectangle 11"/>
                <p:cNvSpPr>
                  <a:spLocks noChangeArrowheads="1"/>
                </p:cNvSpPr>
                <p:nvPr/>
              </p:nvSpPr>
              <p:spPr bwMode="auto">
                <a:xfrm>
                  <a:off x="10712" y="0"/>
                  <a:ext cx="9287" cy="19983"/>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32" name="AutoShape 12"/>
                <p:cNvSpPr>
                  <a:spLocks noChangeArrowheads="1"/>
                </p:cNvSpPr>
                <p:nvPr/>
              </p:nvSpPr>
              <p:spPr bwMode="auto">
                <a:xfrm>
                  <a:off x="11069" y="1983"/>
                  <a:ext cx="7144" cy="4020"/>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Contrôle / Mesure / Vérification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33" name="Line 13"/>
                <p:cNvSpPr>
                  <a:spLocks noChangeShapeType="1"/>
                </p:cNvSpPr>
                <p:nvPr/>
              </p:nvSpPr>
              <p:spPr bwMode="auto">
                <a:xfrm>
                  <a:off x="9641" y="9987"/>
                  <a:ext cx="1074" cy="17"/>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grpSp>
          <p:grpSp>
            <p:nvGrpSpPr>
              <p:cNvPr id="5134" name="Group 14"/>
              <p:cNvGrpSpPr>
                <a:grpSpLocks/>
              </p:cNvGrpSpPr>
              <p:nvPr/>
            </p:nvGrpSpPr>
            <p:grpSpPr bwMode="auto">
              <a:xfrm>
                <a:off x="5263" y="9421"/>
                <a:ext cx="14738" cy="2299"/>
                <a:chOff x="0" y="0"/>
                <a:chExt cx="19999" cy="20000"/>
              </a:xfrm>
            </p:grpSpPr>
            <p:sp>
              <p:nvSpPr>
                <p:cNvPr id="5135" name="Rectangle 15"/>
                <p:cNvSpPr>
                  <a:spLocks noChangeArrowheads="1"/>
                </p:cNvSpPr>
                <p:nvPr/>
              </p:nvSpPr>
              <p:spPr bwMode="auto">
                <a:xfrm>
                  <a:off x="0" y="17"/>
                  <a:ext cx="9644" cy="19983"/>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36" name="AutoShape 16"/>
                <p:cNvSpPr>
                  <a:spLocks noChangeArrowheads="1"/>
                </p:cNvSpPr>
                <p:nvPr/>
              </p:nvSpPr>
              <p:spPr bwMode="auto">
                <a:xfrm>
                  <a:off x="357" y="1983"/>
                  <a:ext cx="5359" cy="4019"/>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Hypothèses N°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37" name="Rectangle 17"/>
                <p:cNvSpPr>
                  <a:spLocks noChangeArrowheads="1"/>
                </p:cNvSpPr>
                <p:nvPr/>
              </p:nvSpPr>
              <p:spPr bwMode="auto">
                <a:xfrm>
                  <a:off x="10712" y="0"/>
                  <a:ext cx="9287" cy="19983"/>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38" name="AutoShape 18"/>
                <p:cNvSpPr>
                  <a:spLocks noChangeArrowheads="1"/>
                </p:cNvSpPr>
                <p:nvPr/>
              </p:nvSpPr>
              <p:spPr bwMode="auto">
                <a:xfrm>
                  <a:off x="11069" y="1983"/>
                  <a:ext cx="7144" cy="4020"/>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Contrôle / Mesure / Vérification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39" name="Line 19"/>
                <p:cNvSpPr>
                  <a:spLocks noChangeShapeType="1"/>
                </p:cNvSpPr>
                <p:nvPr/>
              </p:nvSpPr>
              <p:spPr bwMode="auto">
                <a:xfrm>
                  <a:off x="9641" y="9987"/>
                  <a:ext cx="1074" cy="17"/>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grpSp>
          <p:grpSp>
            <p:nvGrpSpPr>
              <p:cNvPr id="5140" name="Group 20"/>
              <p:cNvGrpSpPr>
                <a:grpSpLocks/>
              </p:cNvGrpSpPr>
              <p:nvPr/>
            </p:nvGrpSpPr>
            <p:grpSpPr bwMode="auto">
              <a:xfrm>
                <a:off x="263" y="8963"/>
                <a:ext cx="16580" cy="2530"/>
                <a:chOff x="3420" y="0"/>
                <a:chExt cx="16580" cy="20003"/>
              </a:xfrm>
            </p:grpSpPr>
            <p:grpSp>
              <p:nvGrpSpPr>
                <p:cNvPr id="5141" name="Group 21"/>
                <p:cNvGrpSpPr>
                  <a:grpSpLocks/>
                </p:cNvGrpSpPr>
                <p:nvPr/>
              </p:nvGrpSpPr>
              <p:grpSpPr bwMode="auto">
                <a:xfrm>
                  <a:off x="3420" y="0"/>
                  <a:ext cx="16580" cy="20003"/>
                  <a:chOff x="3420" y="0"/>
                  <a:chExt cx="16580" cy="20003"/>
                </a:xfrm>
              </p:grpSpPr>
              <p:sp>
                <p:nvSpPr>
                  <p:cNvPr id="5142" name="Line 22"/>
                  <p:cNvSpPr>
                    <a:spLocks noChangeShapeType="1"/>
                  </p:cNvSpPr>
                  <p:nvPr/>
                </p:nvSpPr>
                <p:spPr bwMode="auto">
                  <a:xfrm>
                    <a:off x="19998" y="0"/>
                    <a:ext cx="2" cy="1692"/>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143" name="Line 23"/>
                  <p:cNvSpPr>
                    <a:spLocks noChangeShapeType="1"/>
                  </p:cNvSpPr>
                  <p:nvPr/>
                </p:nvSpPr>
                <p:spPr bwMode="auto">
                  <a:xfrm flipH="1">
                    <a:off x="5788" y="1676"/>
                    <a:ext cx="14212" cy="16"/>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nvGrpSpPr>
                  <p:cNvPr id="5144" name="Group 24"/>
                  <p:cNvGrpSpPr>
                    <a:grpSpLocks/>
                  </p:cNvGrpSpPr>
                  <p:nvPr/>
                </p:nvGrpSpPr>
                <p:grpSpPr bwMode="auto">
                  <a:xfrm>
                    <a:off x="3946" y="5028"/>
                    <a:ext cx="3686" cy="14975"/>
                    <a:chOff x="0" y="-1"/>
                    <a:chExt cx="19999" cy="19999"/>
                  </a:xfrm>
                </p:grpSpPr>
                <p:grpSp>
                  <p:nvGrpSpPr>
                    <p:cNvPr id="5145" name="Group 25"/>
                    <p:cNvGrpSpPr>
                      <a:grpSpLocks/>
                    </p:cNvGrpSpPr>
                    <p:nvPr/>
                  </p:nvGrpSpPr>
                  <p:grpSpPr bwMode="auto">
                    <a:xfrm>
                      <a:off x="0" y="0"/>
                      <a:ext cx="10005" cy="19998"/>
                      <a:chOff x="0" y="0"/>
                      <a:chExt cx="20000" cy="19998"/>
                    </a:xfrm>
                  </p:grpSpPr>
                  <p:sp>
                    <p:nvSpPr>
                      <p:cNvPr id="5146" name="Line 26"/>
                      <p:cNvSpPr>
                        <a:spLocks noChangeShapeType="1"/>
                      </p:cNvSpPr>
                      <p:nvPr/>
                    </p:nvSpPr>
                    <p:spPr bwMode="auto">
                      <a:xfrm flipH="1">
                        <a:off x="0" y="0"/>
                        <a:ext cx="20000" cy="9999"/>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147" name="Line 27"/>
                      <p:cNvSpPr>
                        <a:spLocks noChangeShapeType="1"/>
                      </p:cNvSpPr>
                      <p:nvPr/>
                    </p:nvSpPr>
                    <p:spPr bwMode="auto">
                      <a:xfrm flipH="1" flipV="1">
                        <a:off x="0" y="9999"/>
                        <a:ext cx="20000" cy="9999"/>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grpSp>
                  <p:nvGrpSpPr>
                    <p:cNvPr id="5148" name="Group 28"/>
                    <p:cNvGrpSpPr>
                      <a:grpSpLocks/>
                    </p:cNvGrpSpPr>
                    <p:nvPr/>
                  </p:nvGrpSpPr>
                  <p:grpSpPr bwMode="auto">
                    <a:xfrm>
                      <a:off x="9994" y="-1"/>
                      <a:ext cx="10005" cy="19999"/>
                      <a:chOff x="0" y="0"/>
                      <a:chExt cx="20000" cy="20001"/>
                    </a:xfrm>
                  </p:grpSpPr>
                  <p:sp>
                    <p:nvSpPr>
                      <p:cNvPr id="5149" name="Line 29"/>
                      <p:cNvSpPr>
                        <a:spLocks noChangeShapeType="1"/>
                      </p:cNvSpPr>
                      <p:nvPr/>
                    </p:nvSpPr>
                    <p:spPr bwMode="auto">
                      <a:xfrm>
                        <a:off x="0" y="0"/>
                        <a:ext cx="20000" cy="10001"/>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150" name="Line 30"/>
                      <p:cNvSpPr>
                        <a:spLocks noChangeShapeType="1"/>
                      </p:cNvSpPr>
                      <p:nvPr/>
                    </p:nvSpPr>
                    <p:spPr bwMode="auto">
                      <a:xfrm flipV="1">
                        <a:off x="0" y="10001"/>
                        <a:ext cx="20000" cy="10000"/>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grpSp>
              <p:sp>
                <p:nvSpPr>
                  <p:cNvPr id="5151" name="AutoShape 31"/>
                  <p:cNvSpPr>
                    <a:spLocks noChangeArrowheads="1"/>
                  </p:cNvSpPr>
                  <p:nvPr/>
                </p:nvSpPr>
                <p:spPr bwMode="auto">
                  <a:xfrm>
                    <a:off x="4473" y="9076"/>
                    <a:ext cx="2633" cy="7282"/>
                  </a:xfrm>
                  <a:prstGeom prst="roundRect">
                    <a:avLst>
                      <a:gd name="adj" fmla="val 16667"/>
                    </a:avLst>
                  </a:prstGeom>
                  <a:noFill/>
                  <a:ln w="25400">
                    <a:noFill/>
                    <a:round/>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ea typeface="Arial" pitchFamily="34" charset="0"/>
                        <a:cs typeface="Arial" pitchFamily="34" charset="0"/>
                      </a:rPr>
                      <a:t>Défaut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ea typeface="Arial" pitchFamily="34" charset="0"/>
                        <a:cs typeface="Arial" pitchFamily="34" charset="0"/>
                      </a:rPr>
                      <a:t>Identifié</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52" name="Line 32"/>
                  <p:cNvSpPr>
                    <a:spLocks noChangeShapeType="1"/>
                  </p:cNvSpPr>
                  <p:nvPr/>
                </p:nvSpPr>
                <p:spPr bwMode="auto">
                  <a:xfrm>
                    <a:off x="5788" y="1676"/>
                    <a:ext cx="2" cy="3368"/>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sp>
                <p:nvSpPr>
                  <p:cNvPr id="5153" name="Line 33"/>
                  <p:cNvSpPr>
                    <a:spLocks noChangeShapeType="1"/>
                  </p:cNvSpPr>
                  <p:nvPr/>
                </p:nvSpPr>
                <p:spPr bwMode="auto">
                  <a:xfrm flipH="1">
                    <a:off x="3420" y="12721"/>
                    <a:ext cx="528" cy="16"/>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sp>
              <p:nvSpPr>
                <p:cNvPr id="5154" name="Line 34"/>
                <p:cNvSpPr>
                  <a:spLocks noChangeShapeType="1"/>
                </p:cNvSpPr>
                <p:nvPr/>
              </p:nvSpPr>
              <p:spPr bwMode="auto">
                <a:xfrm>
                  <a:off x="7630" y="12721"/>
                  <a:ext cx="792" cy="16"/>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grpSp>
          <p:sp>
            <p:nvSpPr>
              <p:cNvPr id="5155" name="Rectangle 35"/>
              <p:cNvSpPr>
                <a:spLocks noChangeArrowheads="1"/>
              </p:cNvSpPr>
              <p:nvPr/>
            </p:nvSpPr>
            <p:spPr bwMode="auto">
              <a:xfrm>
                <a:off x="4210" y="9881"/>
                <a:ext cx="1055" cy="460"/>
              </a:xfrm>
              <a:prstGeom prst="rect">
                <a:avLst/>
              </a:prstGeom>
              <a:noFill/>
              <a:ln w="25400">
                <a:noFill/>
                <a:miter lim="800000"/>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56" name="Rectangle 36"/>
              <p:cNvSpPr>
                <a:spLocks noChangeArrowheads="1"/>
              </p:cNvSpPr>
              <p:nvPr/>
            </p:nvSpPr>
            <p:spPr bwMode="auto">
              <a:xfrm>
                <a:off x="0" y="9882"/>
                <a:ext cx="1054" cy="460"/>
              </a:xfrm>
              <a:prstGeom prst="rect">
                <a:avLst/>
              </a:prstGeom>
              <a:noFill/>
              <a:ln w="25400">
                <a:noFill/>
                <a:miter lim="800000"/>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5157" name="Group 37"/>
              <p:cNvGrpSpPr>
                <a:grpSpLocks/>
              </p:cNvGrpSpPr>
              <p:nvPr/>
            </p:nvGrpSpPr>
            <p:grpSpPr bwMode="auto">
              <a:xfrm>
                <a:off x="5263" y="12180"/>
                <a:ext cx="14738" cy="2299"/>
                <a:chOff x="0" y="0"/>
                <a:chExt cx="19999" cy="20000"/>
              </a:xfrm>
            </p:grpSpPr>
            <p:sp>
              <p:nvSpPr>
                <p:cNvPr id="5158" name="Rectangle 38"/>
                <p:cNvSpPr>
                  <a:spLocks noChangeArrowheads="1"/>
                </p:cNvSpPr>
                <p:nvPr/>
              </p:nvSpPr>
              <p:spPr bwMode="auto">
                <a:xfrm>
                  <a:off x="0" y="17"/>
                  <a:ext cx="9644" cy="19983"/>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59" name="AutoShape 39"/>
                <p:cNvSpPr>
                  <a:spLocks noChangeArrowheads="1"/>
                </p:cNvSpPr>
                <p:nvPr/>
              </p:nvSpPr>
              <p:spPr bwMode="auto">
                <a:xfrm>
                  <a:off x="357" y="1983"/>
                  <a:ext cx="5359" cy="4019"/>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Hypothèses N°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60" name="Rectangle 40"/>
                <p:cNvSpPr>
                  <a:spLocks noChangeArrowheads="1"/>
                </p:cNvSpPr>
                <p:nvPr/>
              </p:nvSpPr>
              <p:spPr bwMode="auto">
                <a:xfrm>
                  <a:off x="10712" y="0"/>
                  <a:ext cx="9287" cy="19983"/>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61" name="AutoShape 41"/>
                <p:cNvSpPr>
                  <a:spLocks noChangeArrowheads="1"/>
                </p:cNvSpPr>
                <p:nvPr/>
              </p:nvSpPr>
              <p:spPr bwMode="auto">
                <a:xfrm>
                  <a:off x="11069" y="1983"/>
                  <a:ext cx="7144" cy="4020"/>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Contrôle / Mesure / Vérification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62" name="Line 42"/>
                <p:cNvSpPr>
                  <a:spLocks noChangeShapeType="1"/>
                </p:cNvSpPr>
                <p:nvPr/>
              </p:nvSpPr>
              <p:spPr bwMode="auto">
                <a:xfrm>
                  <a:off x="9641" y="9987"/>
                  <a:ext cx="1074" cy="9"/>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grpSp>
          <p:grpSp>
            <p:nvGrpSpPr>
              <p:cNvPr id="5163" name="Group 43"/>
              <p:cNvGrpSpPr>
                <a:grpSpLocks/>
              </p:cNvGrpSpPr>
              <p:nvPr/>
            </p:nvGrpSpPr>
            <p:grpSpPr bwMode="auto">
              <a:xfrm>
                <a:off x="263" y="11722"/>
                <a:ext cx="16580" cy="2530"/>
                <a:chOff x="3420" y="0"/>
                <a:chExt cx="16580" cy="20003"/>
              </a:xfrm>
            </p:grpSpPr>
            <p:grpSp>
              <p:nvGrpSpPr>
                <p:cNvPr id="5164" name="Group 44"/>
                <p:cNvGrpSpPr>
                  <a:grpSpLocks/>
                </p:cNvGrpSpPr>
                <p:nvPr/>
              </p:nvGrpSpPr>
              <p:grpSpPr bwMode="auto">
                <a:xfrm>
                  <a:off x="3420" y="0"/>
                  <a:ext cx="16580" cy="20003"/>
                  <a:chOff x="3420" y="0"/>
                  <a:chExt cx="16580" cy="20003"/>
                </a:xfrm>
              </p:grpSpPr>
              <p:sp>
                <p:nvSpPr>
                  <p:cNvPr id="5165" name="Line 45"/>
                  <p:cNvSpPr>
                    <a:spLocks noChangeShapeType="1"/>
                  </p:cNvSpPr>
                  <p:nvPr/>
                </p:nvSpPr>
                <p:spPr bwMode="auto">
                  <a:xfrm>
                    <a:off x="19998" y="0"/>
                    <a:ext cx="2" cy="1692"/>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166" name="Line 46"/>
                  <p:cNvSpPr>
                    <a:spLocks noChangeShapeType="1"/>
                  </p:cNvSpPr>
                  <p:nvPr/>
                </p:nvSpPr>
                <p:spPr bwMode="auto">
                  <a:xfrm flipH="1">
                    <a:off x="5788" y="1676"/>
                    <a:ext cx="14212" cy="16"/>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nvGrpSpPr>
                  <p:cNvPr id="5167" name="Group 47"/>
                  <p:cNvGrpSpPr>
                    <a:grpSpLocks/>
                  </p:cNvGrpSpPr>
                  <p:nvPr/>
                </p:nvGrpSpPr>
                <p:grpSpPr bwMode="auto">
                  <a:xfrm>
                    <a:off x="3946" y="5028"/>
                    <a:ext cx="3686" cy="14975"/>
                    <a:chOff x="0" y="-1"/>
                    <a:chExt cx="19999" cy="19999"/>
                  </a:xfrm>
                </p:grpSpPr>
                <p:grpSp>
                  <p:nvGrpSpPr>
                    <p:cNvPr id="5168" name="Group 48"/>
                    <p:cNvGrpSpPr>
                      <a:grpSpLocks/>
                    </p:cNvGrpSpPr>
                    <p:nvPr/>
                  </p:nvGrpSpPr>
                  <p:grpSpPr bwMode="auto">
                    <a:xfrm>
                      <a:off x="0" y="0"/>
                      <a:ext cx="10005" cy="19998"/>
                      <a:chOff x="0" y="0"/>
                      <a:chExt cx="20000" cy="19998"/>
                    </a:xfrm>
                  </p:grpSpPr>
                  <p:sp>
                    <p:nvSpPr>
                      <p:cNvPr id="5169" name="Line 49"/>
                      <p:cNvSpPr>
                        <a:spLocks noChangeShapeType="1"/>
                      </p:cNvSpPr>
                      <p:nvPr/>
                    </p:nvSpPr>
                    <p:spPr bwMode="auto">
                      <a:xfrm flipH="1">
                        <a:off x="0" y="0"/>
                        <a:ext cx="20000" cy="9999"/>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170" name="Line 50"/>
                      <p:cNvSpPr>
                        <a:spLocks noChangeShapeType="1"/>
                      </p:cNvSpPr>
                      <p:nvPr/>
                    </p:nvSpPr>
                    <p:spPr bwMode="auto">
                      <a:xfrm flipH="1" flipV="1">
                        <a:off x="0" y="9999"/>
                        <a:ext cx="20000" cy="9999"/>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grpSp>
                  <p:nvGrpSpPr>
                    <p:cNvPr id="5171" name="Group 51"/>
                    <p:cNvGrpSpPr>
                      <a:grpSpLocks/>
                    </p:cNvGrpSpPr>
                    <p:nvPr/>
                  </p:nvGrpSpPr>
                  <p:grpSpPr bwMode="auto">
                    <a:xfrm>
                      <a:off x="9994" y="-1"/>
                      <a:ext cx="10005" cy="19999"/>
                      <a:chOff x="0" y="0"/>
                      <a:chExt cx="20000" cy="20001"/>
                    </a:xfrm>
                  </p:grpSpPr>
                  <p:sp>
                    <p:nvSpPr>
                      <p:cNvPr id="5172" name="Line 52"/>
                      <p:cNvSpPr>
                        <a:spLocks noChangeShapeType="1"/>
                      </p:cNvSpPr>
                      <p:nvPr/>
                    </p:nvSpPr>
                    <p:spPr bwMode="auto">
                      <a:xfrm>
                        <a:off x="0" y="0"/>
                        <a:ext cx="20000" cy="10001"/>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173" name="Line 53"/>
                      <p:cNvSpPr>
                        <a:spLocks noChangeShapeType="1"/>
                      </p:cNvSpPr>
                      <p:nvPr/>
                    </p:nvSpPr>
                    <p:spPr bwMode="auto">
                      <a:xfrm flipV="1">
                        <a:off x="0" y="10001"/>
                        <a:ext cx="20000" cy="10000"/>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grpSp>
              <p:sp>
                <p:nvSpPr>
                  <p:cNvPr id="5174" name="AutoShape 54"/>
                  <p:cNvSpPr>
                    <a:spLocks noChangeArrowheads="1"/>
                  </p:cNvSpPr>
                  <p:nvPr/>
                </p:nvSpPr>
                <p:spPr bwMode="auto">
                  <a:xfrm>
                    <a:off x="4473" y="9076"/>
                    <a:ext cx="2633" cy="7282"/>
                  </a:xfrm>
                  <a:prstGeom prst="roundRect">
                    <a:avLst>
                      <a:gd name="adj" fmla="val 16667"/>
                    </a:avLst>
                  </a:prstGeom>
                  <a:noFill/>
                  <a:ln w="25400">
                    <a:noFill/>
                    <a:round/>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Défaut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Identifié</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75" name="Line 55"/>
                  <p:cNvSpPr>
                    <a:spLocks noChangeShapeType="1"/>
                  </p:cNvSpPr>
                  <p:nvPr/>
                </p:nvSpPr>
                <p:spPr bwMode="auto">
                  <a:xfrm>
                    <a:off x="5788" y="1676"/>
                    <a:ext cx="2" cy="3368"/>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sp>
                <p:nvSpPr>
                  <p:cNvPr id="5176" name="Line 56"/>
                  <p:cNvSpPr>
                    <a:spLocks noChangeShapeType="1"/>
                  </p:cNvSpPr>
                  <p:nvPr/>
                </p:nvSpPr>
                <p:spPr bwMode="auto">
                  <a:xfrm flipH="1">
                    <a:off x="3420" y="12721"/>
                    <a:ext cx="528" cy="16"/>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sp>
              <p:nvSpPr>
                <p:cNvPr id="5177" name="Line 57"/>
                <p:cNvSpPr>
                  <a:spLocks noChangeShapeType="1"/>
                </p:cNvSpPr>
                <p:nvPr/>
              </p:nvSpPr>
              <p:spPr bwMode="auto">
                <a:xfrm>
                  <a:off x="7630" y="12721"/>
                  <a:ext cx="792" cy="16"/>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grpSp>
          <p:sp>
            <p:nvSpPr>
              <p:cNvPr id="5178" name="Rectangle 58"/>
              <p:cNvSpPr>
                <a:spLocks noChangeArrowheads="1"/>
              </p:cNvSpPr>
              <p:nvPr/>
            </p:nvSpPr>
            <p:spPr bwMode="auto">
              <a:xfrm>
                <a:off x="4210" y="12640"/>
                <a:ext cx="1055" cy="460"/>
              </a:xfrm>
              <a:prstGeom prst="rect">
                <a:avLst/>
              </a:prstGeom>
              <a:noFill/>
              <a:ln w="25400">
                <a:noFill/>
                <a:miter lim="800000"/>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79" name="Rectangle 59"/>
              <p:cNvSpPr>
                <a:spLocks noChangeArrowheads="1"/>
              </p:cNvSpPr>
              <p:nvPr/>
            </p:nvSpPr>
            <p:spPr bwMode="auto">
              <a:xfrm>
                <a:off x="263" y="12641"/>
                <a:ext cx="1055" cy="460"/>
              </a:xfrm>
              <a:prstGeom prst="rect">
                <a:avLst/>
              </a:prstGeom>
              <a:noFill/>
              <a:ln w="25400">
                <a:noFill/>
                <a:miter lim="800000"/>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5180" name="Group 60"/>
              <p:cNvGrpSpPr>
                <a:grpSpLocks/>
              </p:cNvGrpSpPr>
              <p:nvPr/>
            </p:nvGrpSpPr>
            <p:grpSpPr bwMode="auto">
              <a:xfrm>
                <a:off x="5263" y="14939"/>
                <a:ext cx="14738" cy="2299"/>
                <a:chOff x="0" y="0"/>
                <a:chExt cx="19999" cy="20000"/>
              </a:xfrm>
            </p:grpSpPr>
            <p:sp>
              <p:nvSpPr>
                <p:cNvPr id="5181" name="Rectangle 61"/>
                <p:cNvSpPr>
                  <a:spLocks noChangeArrowheads="1"/>
                </p:cNvSpPr>
                <p:nvPr/>
              </p:nvSpPr>
              <p:spPr bwMode="auto">
                <a:xfrm>
                  <a:off x="0" y="17"/>
                  <a:ext cx="9644" cy="19983"/>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82" name="AutoShape 62"/>
                <p:cNvSpPr>
                  <a:spLocks noChangeArrowheads="1"/>
                </p:cNvSpPr>
                <p:nvPr/>
              </p:nvSpPr>
              <p:spPr bwMode="auto">
                <a:xfrm>
                  <a:off x="357" y="1983"/>
                  <a:ext cx="5359" cy="4019"/>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Hypothèses N°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83" name="Rectangle 63"/>
                <p:cNvSpPr>
                  <a:spLocks noChangeArrowheads="1"/>
                </p:cNvSpPr>
                <p:nvPr/>
              </p:nvSpPr>
              <p:spPr bwMode="auto">
                <a:xfrm>
                  <a:off x="10712" y="0"/>
                  <a:ext cx="9287" cy="19983"/>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84" name="AutoShape 64"/>
                <p:cNvSpPr>
                  <a:spLocks noChangeArrowheads="1"/>
                </p:cNvSpPr>
                <p:nvPr/>
              </p:nvSpPr>
              <p:spPr bwMode="auto">
                <a:xfrm>
                  <a:off x="11069" y="1983"/>
                  <a:ext cx="7144" cy="4020"/>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Contrôle / Mesure / Vérification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85" name="Line 65"/>
                <p:cNvSpPr>
                  <a:spLocks noChangeShapeType="1"/>
                </p:cNvSpPr>
                <p:nvPr/>
              </p:nvSpPr>
              <p:spPr bwMode="auto">
                <a:xfrm>
                  <a:off x="9641" y="9987"/>
                  <a:ext cx="1074" cy="9"/>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grpSp>
          <p:grpSp>
            <p:nvGrpSpPr>
              <p:cNvPr id="5186" name="Group 66"/>
              <p:cNvGrpSpPr>
                <a:grpSpLocks/>
              </p:cNvGrpSpPr>
              <p:nvPr/>
            </p:nvGrpSpPr>
            <p:grpSpPr bwMode="auto">
              <a:xfrm>
                <a:off x="263" y="14481"/>
                <a:ext cx="16580" cy="2530"/>
                <a:chOff x="3420" y="0"/>
                <a:chExt cx="16580" cy="20002"/>
              </a:xfrm>
            </p:grpSpPr>
            <p:grpSp>
              <p:nvGrpSpPr>
                <p:cNvPr id="5187" name="Group 67"/>
                <p:cNvGrpSpPr>
                  <a:grpSpLocks/>
                </p:cNvGrpSpPr>
                <p:nvPr/>
              </p:nvGrpSpPr>
              <p:grpSpPr bwMode="auto">
                <a:xfrm>
                  <a:off x="3420" y="0"/>
                  <a:ext cx="16580" cy="20002"/>
                  <a:chOff x="3420" y="0"/>
                  <a:chExt cx="16580" cy="20002"/>
                </a:xfrm>
              </p:grpSpPr>
              <p:sp>
                <p:nvSpPr>
                  <p:cNvPr id="5188" name="Line 68"/>
                  <p:cNvSpPr>
                    <a:spLocks noChangeShapeType="1"/>
                  </p:cNvSpPr>
                  <p:nvPr/>
                </p:nvSpPr>
                <p:spPr bwMode="auto">
                  <a:xfrm>
                    <a:off x="19998" y="0"/>
                    <a:ext cx="2" cy="1684"/>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189" name="Line 69"/>
                  <p:cNvSpPr>
                    <a:spLocks noChangeShapeType="1"/>
                  </p:cNvSpPr>
                  <p:nvPr/>
                </p:nvSpPr>
                <p:spPr bwMode="auto">
                  <a:xfrm flipH="1">
                    <a:off x="5788" y="1676"/>
                    <a:ext cx="14212" cy="8"/>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nvGrpSpPr>
                  <p:cNvPr id="5190" name="Group 70"/>
                  <p:cNvGrpSpPr>
                    <a:grpSpLocks/>
                  </p:cNvGrpSpPr>
                  <p:nvPr/>
                </p:nvGrpSpPr>
                <p:grpSpPr bwMode="auto">
                  <a:xfrm>
                    <a:off x="3946" y="5028"/>
                    <a:ext cx="3686" cy="14974"/>
                    <a:chOff x="0" y="0"/>
                    <a:chExt cx="19999" cy="20000"/>
                  </a:xfrm>
                </p:grpSpPr>
                <p:grpSp>
                  <p:nvGrpSpPr>
                    <p:cNvPr id="5191" name="Group 71"/>
                    <p:cNvGrpSpPr>
                      <a:grpSpLocks/>
                    </p:cNvGrpSpPr>
                    <p:nvPr/>
                  </p:nvGrpSpPr>
                  <p:grpSpPr bwMode="auto">
                    <a:xfrm>
                      <a:off x="0" y="0"/>
                      <a:ext cx="10005" cy="20000"/>
                      <a:chOff x="0" y="0"/>
                      <a:chExt cx="20000" cy="20000"/>
                    </a:xfrm>
                  </p:grpSpPr>
                  <p:sp>
                    <p:nvSpPr>
                      <p:cNvPr id="5192" name="Line 72"/>
                      <p:cNvSpPr>
                        <a:spLocks noChangeShapeType="1"/>
                      </p:cNvSpPr>
                      <p:nvPr/>
                    </p:nvSpPr>
                    <p:spPr bwMode="auto">
                      <a:xfrm flipH="1">
                        <a:off x="0" y="0"/>
                        <a:ext cx="20000" cy="10000"/>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193" name="Line 73"/>
                      <p:cNvSpPr>
                        <a:spLocks noChangeShapeType="1"/>
                      </p:cNvSpPr>
                      <p:nvPr/>
                    </p:nvSpPr>
                    <p:spPr bwMode="auto">
                      <a:xfrm flipH="1" flipV="1">
                        <a:off x="0" y="10000"/>
                        <a:ext cx="20000" cy="10000"/>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grpSp>
                  <p:nvGrpSpPr>
                    <p:cNvPr id="5194" name="Group 74"/>
                    <p:cNvGrpSpPr>
                      <a:grpSpLocks/>
                    </p:cNvGrpSpPr>
                    <p:nvPr/>
                  </p:nvGrpSpPr>
                  <p:grpSpPr bwMode="auto">
                    <a:xfrm>
                      <a:off x="9994" y="0"/>
                      <a:ext cx="10005" cy="20000"/>
                      <a:chOff x="0" y="0"/>
                      <a:chExt cx="20000" cy="20000"/>
                    </a:xfrm>
                  </p:grpSpPr>
                  <p:sp>
                    <p:nvSpPr>
                      <p:cNvPr id="5195" name="Line 75"/>
                      <p:cNvSpPr>
                        <a:spLocks noChangeShapeType="1"/>
                      </p:cNvSpPr>
                      <p:nvPr/>
                    </p:nvSpPr>
                    <p:spPr bwMode="auto">
                      <a:xfrm>
                        <a:off x="0" y="0"/>
                        <a:ext cx="20000" cy="10000"/>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196" name="Line 76"/>
                      <p:cNvSpPr>
                        <a:spLocks noChangeShapeType="1"/>
                      </p:cNvSpPr>
                      <p:nvPr/>
                    </p:nvSpPr>
                    <p:spPr bwMode="auto">
                      <a:xfrm flipV="1">
                        <a:off x="0" y="10000"/>
                        <a:ext cx="20000" cy="10000"/>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grpSp>
              <p:sp>
                <p:nvSpPr>
                  <p:cNvPr id="5197" name="AutoShape 77"/>
                  <p:cNvSpPr>
                    <a:spLocks noChangeArrowheads="1"/>
                  </p:cNvSpPr>
                  <p:nvPr/>
                </p:nvSpPr>
                <p:spPr bwMode="auto">
                  <a:xfrm>
                    <a:off x="4473" y="9076"/>
                    <a:ext cx="2633" cy="7281"/>
                  </a:xfrm>
                  <a:prstGeom prst="roundRect">
                    <a:avLst>
                      <a:gd name="adj" fmla="val 16667"/>
                    </a:avLst>
                  </a:prstGeom>
                  <a:noFill/>
                  <a:ln w="25400">
                    <a:noFill/>
                    <a:round/>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Défaut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Identifié</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98" name="Line 78"/>
                  <p:cNvSpPr>
                    <a:spLocks noChangeShapeType="1"/>
                  </p:cNvSpPr>
                  <p:nvPr/>
                </p:nvSpPr>
                <p:spPr bwMode="auto">
                  <a:xfrm>
                    <a:off x="5788" y="1676"/>
                    <a:ext cx="2" cy="3368"/>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sp>
                <p:nvSpPr>
                  <p:cNvPr id="5199" name="Line 79"/>
                  <p:cNvSpPr>
                    <a:spLocks noChangeShapeType="1"/>
                  </p:cNvSpPr>
                  <p:nvPr/>
                </p:nvSpPr>
                <p:spPr bwMode="auto">
                  <a:xfrm flipH="1">
                    <a:off x="3420" y="12721"/>
                    <a:ext cx="528" cy="15"/>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sp>
              <p:nvSpPr>
                <p:cNvPr id="5200" name="Line 80"/>
                <p:cNvSpPr>
                  <a:spLocks noChangeShapeType="1"/>
                </p:cNvSpPr>
                <p:nvPr/>
              </p:nvSpPr>
              <p:spPr bwMode="auto">
                <a:xfrm>
                  <a:off x="7630" y="12721"/>
                  <a:ext cx="792" cy="15"/>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grpSp>
          <p:sp>
            <p:nvSpPr>
              <p:cNvPr id="5201" name="Rectangle 81"/>
              <p:cNvSpPr>
                <a:spLocks noChangeArrowheads="1"/>
              </p:cNvSpPr>
              <p:nvPr/>
            </p:nvSpPr>
            <p:spPr bwMode="auto">
              <a:xfrm>
                <a:off x="4210" y="15399"/>
                <a:ext cx="1055" cy="460"/>
              </a:xfrm>
              <a:prstGeom prst="rect">
                <a:avLst/>
              </a:prstGeom>
              <a:noFill/>
              <a:ln w="25400">
                <a:noFill/>
                <a:miter lim="800000"/>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02" name="Rectangle 82"/>
              <p:cNvSpPr>
                <a:spLocks noChangeArrowheads="1"/>
              </p:cNvSpPr>
              <p:nvPr/>
            </p:nvSpPr>
            <p:spPr bwMode="auto">
              <a:xfrm>
                <a:off x="263" y="15400"/>
                <a:ext cx="1055" cy="460"/>
              </a:xfrm>
              <a:prstGeom prst="rect">
                <a:avLst/>
              </a:prstGeom>
              <a:noFill/>
              <a:ln w="25400">
                <a:noFill/>
                <a:miter lim="800000"/>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03" name="Line 83"/>
              <p:cNvSpPr>
                <a:spLocks noChangeShapeType="1"/>
              </p:cNvSpPr>
              <p:nvPr/>
            </p:nvSpPr>
            <p:spPr bwMode="auto">
              <a:xfrm>
                <a:off x="263" y="10572"/>
                <a:ext cx="2" cy="8049"/>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204" name="Rectangle 84"/>
              <p:cNvSpPr>
                <a:spLocks noChangeArrowheads="1"/>
              </p:cNvSpPr>
              <p:nvPr/>
            </p:nvSpPr>
            <p:spPr bwMode="auto">
              <a:xfrm>
                <a:off x="1316" y="17473"/>
                <a:ext cx="6580" cy="2531"/>
              </a:xfrm>
              <a:prstGeom prst="rect">
                <a:avLst/>
              </a:prstGeom>
              <a:no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05" name="Line 85"/>
              <p:cNvSpPr>
                <a:spLocks noChangeShapeType="1"/>
              </p:cNvSpPr>
              <p:nvPr/>
            </p:nvSpPr>
            <p:spPr bwMode="auto">
              <a:xfrm>
                <a:off x="263" y="18620"/>
                <a:ext cx="1055" cy="1"/>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sp>
            <p:nvSpPr>
              <p:cNvPr id="5206" name="Rectangle 86"/>
              <p:cNvSpPr>
                <a:spLocks noChangeArrowheads="1"/>
              </p:cNvSpPr>
              <p:nvPr/>
            </p:nvSpPr>
            <p:spPr bwMode="auto">
              <a:xfrm>
                <a:off x="14736" y="17472"/>
                <a:ext cx="5265" cy="2530"/>
              </a:xfrm>
              <a:prstGeom prst="rect">
                <a:avLst/>
              </a:prstGeom>
              <a:no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07" name="Rectangle 87"/>
              <p:cNvSpPr>
                <a:spLocks noChangeArrowheads="1"/>
              </p:cNvSpPr>
              <p:nvPr/>
            </p:nvSpPr>
            <p:spPr bwMode="auto">
              <a:xfrm>
                <a:off x="8684" y="17468"/>
                <a:ext cx="5265" cy="2531"/>
              </a:xfrm>
              <a:prstGeom prst="rect">
                <a:avLst/>
              </a:prstGeom>
              <a:no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Arial" pitchFamily="34" charset="0"/>
                    <a:cs typeface="Arial" pitchFamily="34" charset="0"/>
                  </a:rPr>
                  <a:t>                   	</a:t>
                </a:r>
                <a:endPar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08" name="Line 88"/>
              <p:cNvSpPr>
                <a:spLocks noChangeShapeType="1"/>
              </p:cNvSpPr>
              <p:nvPr/>
            </p:nvSpPr>
            <p:spPr bwMode="auto">
              <a:xfrm>
                <a:off x="7894" y="18620"/>
                <a:ext cx="792" cy="1"/>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sp>
            <p:nvSpPr>
              <p:cNvPr id="5209" name="Line 89"/>
              <p:cNvSpPr>
                <a:spLocks noChangeShapeType="1"/>
              </p:cNvSpPr>
              <p:nvPr/>
            </p:nvSpPr>
            <p:spPr bwMode="auto">
              <a:xfrm>
                <a:off x="13947" y="18620"/>
                <a:ext cx="791" cy="1"/>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sp>
            <p:nvSpPr>
              <p:cNvPr id="5210" name="AutoShape 90"/>
              <p:cNvSpPr>
                <a:spLocks noChangeArrowheads="1"/>
              </p:cNvSpPr>
              <p:nvPr/>
            </p:nvSpPr>
            <p:spPr bwMode="auto">
              <a:xfrm>
                <a:off x="1579" y="17700"/>
                <a:ext cx="2107" cy="461"/>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Défaillance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11" name="AutoShape 91"/>
              <p:cNvSpPr>
                <a:spLocks noChangeArrowheads="1"/>
              </p:cNvSpPr>
              <p:nvPr/>
            </p:nvSpPr>
            <p:spPr bwMode="auto">
              <a:xfrm>
                <a:off x="8947" y="17702"/>
                <a:ext cx="1581" cy="461"/>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Causes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12" name="AutoShape 92"/>
              <p:cNvSpPr>
                <a:spLocks noChangeArrowheads="1"/>
              </p:cNvSpPr>
              <p:nvPr/>
            </p:nvSpPr>
            <p:spPr bwMode="auto">
              <a:xfrm>
                <a:off x="14999" y="17702"/>
                <a:ext cx="2634" cy="461"/>
              </a:xfrm>
              <a:prstGeom prst="roundRect">
                <a:avLst>
                  <a:gd name="adj" fmla="val 16667"/>
                </a:avLst>
              </a:prstGeom>
              <a:solidFill>
                <a:srgbClr val="FFFFFF"/>
              </a:solidFill>
              <a:ln w="3175">
                <a:solidFill>
                  <a:srgbClr val="000000"/>
                </a:solidFill>
                <a:round/>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chemeClr val="tx1"/>
                    </a:solidFill>
                    <a:effectLst/>
                    <a:latin typeface="Calibri" pitchFamily="34" charset="0"/>
                    <a:ea typeface="Arial" pitchFamily="34" charset="0"/>
                    <a:cs typeface="Arial" pitchFamily="34" charset="0"/>
                  </a:rPr>
                  <a:t>Conséquence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13" name="Rectangle 93"/>
              <p:cNvSpPr>
                <a:spLocks noChangeArrowheads="1"/>
              </p:cNvSpPr>
              <p:nvPr/>
            </p:nvSpPr>
            <p:spPr bwMode="auto">
              <a:xfrm>
                <a:off x="263" y="3216"/>
                <a:ext cx="2897" cy="1149"/>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Émettre les hypothèses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14" name="Line 94"/>
              <p:cNvSpPr>
                <a:spLocks noChangeShapeType="1"/>
              </p:cNvSpPr>
              <p:nvPr/>
            </p:nvSpPr>
            <p:spPr bwMode="auto">
              <a:xfrm>
                <a:off x="1579" y="4825"/>
                <a:ext cx="2370" cy="2"/>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sp>
            <p:nvSpPr>
              <p:cNvPr id="5215" name="Line 95"/>
              <p:cNvSpPr>
                <a:spLocks noChangeShapeType="1"/>
              </p:cNvSpPr>
              <p:nvPr/>
            </p:nvSpPr>
            <p:spPr bwMode="auto">
              <a:xfrm>
                <a:off x="3158" y="7814"/>
                <a:ext cx="2107" cy="1"/>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fr-FR"/>
              </a:p>
            </p:txBody>
          </p:sp>
          <p:sp>
            <p:nvSpPr>
              <p:cNvPr id="5216" name="Line 96"/>
              <p:cNvSpPr>
                <a:spLocks noChangeShapeType="1"/>
              </p:cNvSpPr>
              <p:nvPr/>
            </p:nvSpPr>
            <p:spPr bwMode="auto">
              <a:xfrm flipH="1">
                <a:off x="1579" y="5285"/>
                <a:ext cx="2370" cy="1"/>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217" name="Line 97"/>
              <p:cNvSpPr>
                <a:spLocks noChangeShapeType="1"/>
              </p:cNvSpPr>
              <p:nvPr/>
            </p:nvSpPr>
            <p:spPr bwMode="auto">
              <a:xfrm flipV="1">
                <a:off x="1579" y="4365"/>
                <a:ext cx="2" cy="462"/>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218" name="Line 98"/>
              <p:cNvSpPr>
                <a:spLocks noChangeShapeType="1"/>
              </p:cNvSpPr>
              <p:nvPr/>
            </p:nvSpPr>
            <p:spPr bwMode="auto">
              <a:xfrm>
                <a:off x="1579" y="5285"/>
                <a:ext cx="2" cy="2071"/>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sp>
            <p:nvSpPr>
              <p:cNvPr id="5219" name="Rectangle 99"/>
              <p:cNvSpPr>
                <a:spLocks noChangeArrowheads="1"/>
              </p:cNvSpPr>
              <p:nvPr/>
            </p:nvSpPr>
            <p:spPr bwMode="auto">
              <a:xfrm>
                <a:off x="263" y="7354"/>
                <a:ext cx="2897" cy="690"/>
              </a:xfrm>
              <a:prstGeom prst="rect">
                <a:avLst/>
              </a:prstGeom>
              <a:solidFill>
                <a:srgbClr val="FFFFFF"/>
              </a:solidFill>
              <a:ln w="254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Calibri" pitchFamily="34" charset="0"/>
                    <a:ea typeface="Arial" pitchFamily="34" charset="0"/>
                    <a:cs typeface="Arial" pitchFamily="34" charset="0"/>
                  </a:rPr>
                  <a:t>Les classer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5220" name="Rectangle 100"/>
            <p:cNvSpPr>
              <a:spLocks noChangeArrowheads="1"/>
            </p:cNvSpPr>
            <p:nvPr/>
          </p:nvSpPr>
          <p:spPr bwMode="auto">
            <a:xfrm>
              <a:off x="13684" y="2"/>
              <a:ext cx="6317" cy="2987"/>
            </a:xfrm>
            <a:prstGeom prst="rect">
              <a:avLst/>
            </a:prstGeom>
            <a:noFill/>
            <a:ln w="25400">
              <a:no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225404"/>
          </a:xfrm>
        </p:spPr>
        <p:txBody>
          <a:bodyPr>
            <a:normAutofit fontScale="90000"/>
          </a:bodyPr>
          <a:lstStyle/>
          <a:p>
            <a:r>
              <a:rPr lang="fr-FR" sz="1600" dirty="0" smtClean="0"/>
              <a:t>Réparation</a:t>
            </a:r>
            <a:endParaRPr lang="fr-FR" sz="1600" dirty="0"/>
          </a:p>
        </p:txBody>
      </p:sp>
      <p:grpSp>
        <p:nvGrpSpPr>
          <p:cNvPr id="6235" name="Group 91"/>
          <p:cNvGrpSpPr>
            <a:grpSpLocks/>
          </p:cNvGrpSpPr>
          <p:nvPr/>
        </p:nvGrpSpPr>
        <p:grpSpPr bwMode="auto">
          <a:xfrm>
            <a:off x="928662" y="357166"/>
            <a:ext cx="6715172" cy="6159500"/>
            <a:chOff x="459" y="2458"/>
            <a:chExt cx="10805" cy="12952"/>
          </a:xfrm>
        </p:grpSpPr>
        <p:sp>
          <p:nvSpPr>
            <p:cNvPr id="6236" name="AutoShape 92"/>
            <p:cNvSpPr>
              <a:spLocks noChangeArrowheads="1"/>
            </p:cNvSpPr>
            <p:nvPr/>
          </p:nvSpPr>
          <p:spPr bwMode="auto">
            <a:xfrm>
              <a:off x="2304" y="2458"/>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Début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237" name="AutoShape 93"/>
            <p:cNvCxnSpPr>
              <a:cxnSpLocks noChangeShapeType="1"/>
            </p:cNvCxnSpPr>
            <p:nvPr/>
          </p:nvCxnSpPr>
          <p:spPr bwMode="auto">
            <a:xfrm>
              <a:off x="2951" y="2940"/>
              <a:ext cx="0" cy="285"/>
            </a:xfrm>
            <a:prstGeom prst="straightConnector1">
              <a:avLst/>
            </a:prstGeom>
            <a:noFill/>
            <a:ln w="9525">
              <a:solidFill>
                <a:srgbClr val="0070C0"/>
              </a:solidFill>
              <a:round/>
              <a:headEnd/>
              <a:tailEnd type="triangle" w="med" len="med"/>
            </a:ln>
          </p:spPr>
        </p:cxnSp>
        <p:sp>
          <p:nvSpPr>
            <p:cNvPr id="6238" name="AutoShape 94"/>
            <p:cNvSpPr>
              <a:spLocks noChangeArrowheads="1"/>
            </p:cNvSpPr>
            <p:nvPr/>
          </p:nvSpPr>
          <p:spPr bwMode="auto">
            <a:xfrm>
              <a:off x="4059" y="14927"/>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FIN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239" name="AutoShape 95"/>
            <p:cNvCxnSpPr>
              <a:cxnSpLocks noChangeShapeType="1"/>
            </p:cNvCxnSpPr>
            <p:nvPr/>
          </p:nvCxnSpPr>
          <p:spPr bwMode="auto">
            <a:xfrm>
              <a:off x="2951" y="3927"/>
              <a:ext cx="0" cy="570"/>
            </a:xfrm>
            <a:prstGeom prst="straightConnector1">
              <a:avLst/>
            </a:prstGeom>
            <a:noFill/>
            <a:ln w="9525">
              <a:solidFill>
                <a:srgbClr val="0070C0"/>
              </a:solidFill>
              <a:round/>
              <a:headEnd/>
              <a:tailEnd type="triangle" w="med" len="med"/>
            </a:ln>
          </p:spPr>
        </p:cxnSp>
        <p:grpSp>
          <p:nvGrpSpPr>
            <p:cNvPr id="6240" name="Group 96"/>
            <p:cNvGrpSpPr>
              <a:grpSpLocks/>
            </p:cNvGrpSpPr>
            <p:nvPr/>
          </p:nvGrpSpPr>
          <p:grpSpPr bwMode="auto">
            <a:xfrm>
              <a:off x="949" y="3225"/>
              <a:ext cx="3986" cy="702"/>
              <a:chOff x="1825" y="4126"/>
              <a:chExt cx="3986" cy="702"/>
            </a:xfrm>
          </p:grpSpPr>
          <p:sp>
            <p:nvSpPr>
              <p:cNvPr id="6241" name="AutoShape 97"/>
              <p:cNvSpPr>
                <a:spLocks noChangeArrowheads="1"/>
              </p:cNvSpPr>
              <p:nvPr/>
            </p:nvSpPr>
            <p:spPr bwMode="auto">
              <a:xfrm>
                <a:off x="1825" y="4126"/>
                <a:ext cx="3986" cy="702"/>
              </a:xfrm>
              <a:prstGeom prst="parallelogram">
                <a:avLst>
                  <a:gd name="adj" fmla="val 141952"/>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42" name="Text Box 98"/>
              <p:cNvSpPr txBox="1">
                <a:spLocks noChangeArrowheads="1"/>
              </p:cNvSpPr>
              <p:nvPr/>
            </p:nvSpPr>
            <p:spPr bwMode="auto">
              <a:xfrm>
                <a:off x="2658" y="4126"/>
                <a:ext cx="2717" cy="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Matériel en panne</a:t>
                </a:r>
              </a:p>
              <a:p>
                <a:pPr marL="0" marR="0" lvl="0"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Information sur le matériel</a:t>
                </a:r>
              </a:p>
              <a:p>
                <a:pPr marL="0" marR="0" lvl="0"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Diagnostic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6243" name="Group 99"/>
            <p:cNvGrpSpPr>
              <a:grpSpLocks/>
            </p:cNvGrpSpPr>
            <p:nvPr/>
          </p:nvGrpSpPr>
          <p:grpSpPr bwMode="auto">
            <a:xfrm>
              <a:off x="7289" y="9658"/>
              <a:ext cx="3443" cy="1003"/>
              <a:chOff x="3012" y="10573"/>
              <a:chExt cx="3443" cy="1003"/>
            </a:xfrm>
          </p:grpSpPr>
          <p:sp>
            <p:nvSpPr>
              <p:cNvPr id="6244" name="AutoShape 100"/>
              <p:cNvSpPr>
                <a:spLocks noChangeArrowheads="1"/>
              </p:cNvSpPr>
              <p:nvPr/>
            </p:nvSpPr>
            <p:spPr bwMode="auto">
              <a:xfrm>
                <a:off x="3678" y="10573"/>
                <a:ext cx="2222" cy="905"/>
              </a:xfrm>
              <a:prstGeom prst="flowChartPreparation">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Sur Place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45" name="Text Box 101"/>
              <p:cNvSpPr txBox="1">
                <a:spLocks noChangeArrowheads="1"/>
              </p:cNvSpPr>
              <p:nvPr/>
            </p:nvSpPr>
            <p:spPr bwMode="auto">
              <a:xfrm>
                <a:off x="5735" y="10654"/>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46" name="Text Box 102"/>
              <p:cNvSpPr txBox="1">
                <a:spLocks noChangeArrowheads="1"/>
              </p:cNvSpPr>
              <p:nvPr/>
            </p:nvSpPr>
            <p:spPr bwMode="auto">
              <a:xfrm>
                <a:off x="3012" y="10654"/>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247" name="AutoShape 103"/>
              <p:cNvCxnSpPr>
                <a:cxnSpLocks noChangeShapeType="1"/>
              </p:cNvCxnSpPr>
              <p:nvPr/>
            </p:nvCxnSpPr>
            <p:spPr bwMode="auto">
              <a:xfrm flipH="1">
                <a:off x="3138" y="11014"/>
                <a:ext cx="540" cy="0"/>
              </a:xfrm>
              <a:prstGeom prst="straightConnector1">
                <a:avLst/>
              </a:prstGeom>
              <a:noFill/>
              <a:ln w="9525">
                <a:solidFill>
                  <a:srgbClr val="548DD4"/>
                </a:solidFill>
                <a:round/>
                <a:headEnd/>
                <a:tailEnd/>
              </a:ln>
            </p:spPr>
          </p:cxnSp>
          <p:cxnSp>
            <p:nvCxnSpPr>
              <p:cNvPr id="6248" name="AutoShape 104"/>
              <p:cNvCxnSpPr>
                <a:cxnSpLocks noChangeShapeType="1"/>
              </p:cNvCxnSpPr>
              <p:nvPr/>
            </p:nvCxnSpPr>
            <p:spPr bwMode="auto">
              <a:xfrm>
                <a:off x="5900" y="11014"/>
                <a:ext cx="534" cy="0"/>
              </a:xfrm>
              <a:prstGeom prst="straightConnector1">
                <a:avLst/>
              </a:prstGeom>
              <a:noFill/>
              <a:ln w="9525">
                <a:solidFill>
                  <a:srgbClr val="548DD4"/>
                </a:solidFill>
                <a:round/>
                <a:headEnd/>
                <a:tailEnd/>
              </a:ln>
            </p:spPr>
          </p:cxnSp>
          <p:cxnSp>
            <p:nvCxnSpPr>
              <p:cNvPr id="6249" name="AutoShape 105"/>
              <p:cNvCxnSpPr>
                <a:cxnSpLocks noChangeShapeType="1"/>
              </p:cNvCxnSpPr>
              <p:nvPr/>
            </p:nvCxnSpPr>
            <p:spPr bwMode="auto">
              <a:xfrm flipV="1">
                <a:off x="3138" y="11014"/>
                <a:ext cx="0" cy="562"/>
              </a:xfrm>
              <a:prstGeom prst="straightConnector1">
                <a:avLst/>
              </a:prstGeom>
              <a:noFill/>
              <a:ln w="9525">
                <a:solidFill>
                  <a:srgbClr val="548DD4"/>
                </a:solidFill>
                <a:round/>
                <a:headEnd type="triangle" w="med" len="med"/>
                <a:tailEnd/>
              </a:ln>
            </p:spPr>
          </p:cxnSp>
          <p:cxnSp>
            <p:nvCxnSpPr>
              <p:cNvPr id="6250" name="AutoShape 106"/>
              <p:cNvCxnSpPr>
                <a:cxnSpLocks noChangeShapeType="1"/>
              </p:cNvCxnSpPr>
              <p:nvPr/>
            </p:nvCxnSpPr>
            <p:spPr bwMode="auto">
              <a:xfrm flipV="1">
                <a:off x="6434" y="11014"/>
                <a:ext cx="0" cy="562"/>
              </a:xfrm>
              <a:prstGeom prst="straightConnector1">
                <a:avLst/>
              </a:prstGeom>
              <a:noFill/>
              <a:ln w="9525">
                <a:solidFill>
                  <a:srgbClr val="548DD4"/>
                </a:solidFill>
                <a:round/>
                <a:headEnd type="triangle" w="med" len="med"/>
                <a:tailEnd/>
              </a:ln>
            </p:spPr>
          </p:cxnSp>
        </p:grpSp>
        <p:grpSp>
          <p:nvGrpSpPr>
            <p:cNvPr id="6251" name="Group 107"/>
            <p:cNvGrpSpPr>
              <a:grpSpLocks/>
            </p:cNvGrpSpPr>
            <p:nvPr/>
          </p:nvGrpSpPr>
          <p:grpSpPr bwMode="auto">
            <a:xfrm>
              <a:off x="4648" y="8655"/>
              <a:ext cx="4411" cy="1003"/>
              <a:chOff x="4785" y="9570"/>
              <a:chExt cx="4411" cy="1003"/>
            </a:xfrm>
          </p:grpSpPr>
          <p:sp>
            <p:nvSpPr>
              <p:cNvPr id="6252" name="AutoShape 108"/>
              <p:cNvSpPr>
                <a:spLocks noChangeArrowheads="1"/>
              </p:cNvSpPr>
              <p:nvPr/>
            </p:nvSpPr>
            <p:spPr bwMode="auto">
              <a:xfrm>
                <a:off x="5790" y="9570"/>
                <a:ext cx="2222" cy="905"/>
              </a:xfrm>
              <a:prstGeom prst="flowChartPreparation">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L’organe doit-il être fabriqué</a:t>
                </a:r>
                <a:endParaRPr kumimoji="0" lang="fr-FR" sz="8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53" name="Text Box 109"/>
              <p:cNvSpPr txBox="1">
                <a:spLocks noChangeArrowheads="1"/>
              </p:cNvSpPr>
              <p:nvPr/>
            </p:nvSpPr>
            <p:spPr bwMode="auto">
              <a:xfrm>
                <a:off x="7847" y="9651"/>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54" name="Text Box 110"/>
              <p:cNvSpPr txBox="1">
                <a:spLocks noChangeArrowheads="1"/>
              </p:cNvSpPr>
              <p:nvPr/>
            </p:nvSpPr>
            <p:spPr bwMode="auto">
              <a:xfrm>
                <a:off x="5124" y="9651"/>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255" name="AutoShape 111"/>
              <p:cNvCxnSpPr>
                <a:cxnSpLocks noChangeShapeType="1"/>
              </p:cNvCxnSpPr>
              <p:nvPr/>
            </p:nvCxnSpPr>
            <p:spPr bwMode="auto">
              <a:xfrm flipH="1">
                <a:off x="4785" y="10011"/>
                <a:ext cx="1005" cy="0"/>
              </a:xfrm>
              <a:prstGeom prst="straightConnector1">
                <a:avLst/>
              </a:prstGeom>
              <a:noFill/>
              <a:ln w="9525">
                <a:solidFill>
                  <a:srgbClr val="548DD4"/>
                </a:solidFill>
                <a:round/>
                <a:headEnd/>
                <a:tailEnd/>
              </a:ln>
            </p:spPr>
          </p:cxnSp>
          <p:cxnSp>
            <p:nvCxnSpPr>
              <p:cNvPr id="6256" name="AutoShape 112"/>
              <p:cNvCxnSpPr>
                <a:cxnSpLocks noChangeShapeType="1"/>
              </p:cNvCxnSpPr>
              <p:nvPr/>
            </p:nvCxnSpPr>
            <p:spPr bwMode="auto">
              <a:xfrm>
                <a:off x="8012" y="10011"/>
                <a:ext cx="1184" cy="0"/>
              </a:xfrm>
              <a:prstGeom prst="straightConnector1">
                <a:avLst/>
              </a:prstGeom>
              <a:noFill/>
              <a:ln w="9525">
                <a:solidFill>
                  <a:srgbClr val="548DD4"/>
                </a:solidFill>
                <a:round/>
                <a:headEnd/>
                <a:tailEnd/>
              </a:ln>
            </p:spPr>
          </p:cxnSp>
          <p:cxnSp>
            <p:nvCxnSpPr>
              <p:cNvPr id="6257" name="AutoShape 113"/>
              <p:cNvCxnSpPr>
                <a:cxnSpLocks noChangeShapeType="1"/>
              </p:cNvCxnSpPr>
              <p:nvPr/>
            </p:nvCxnSpPr>
            <p:spPr bwMode="auto">
              <a:xfrm flipV="1">
                <a:off x="4785" y="10011"/>
                <a:ext cx="0" cy="562"/>
              </a:xfrm>
              <a:prstGeom prst="straightConnector1">
                <a:avLst/>
              </a:prstGeom>
              <a:noFill/>
              <a:ln w="9525">
                <a:solidFill>
                  <a:srgbClr val="548DD4"/>
                </a:solidFill>
                <a:round/>
                <a:headEnd type="triangle" w="med" len="med"/>
                <a:tailEnd/>
              </a:ln>
            </p:spPr>
          </p:cxnSp>
          <p:cxnSp>
            <p:nvCxnSpPr>
              <p:cNvPr id="6258" name="AutoShape 114"/>
              <p:cNvCxnSpPr>
                <a:cxnSpLocks noChangeShapeType="1"/>
              </p:cNvCxnSpPr>
              <p:nvPr/>
            </p:nvCxnSpPr>
            <p:spPr bwMode="auto">
              <a:xfrm flipV="1">
                <a:off x="9196" y="10011"/>
                <a:ext cx="0" cy="562"/>
              </a:xfrm>
              <a:prstGeom prst="straightConnector1">
                <a:avLst/>
              </a:prstGeom>
              <a:noFill/>
              <a:ln w="9525">
                <a:solidFill>
                  <a:srgbClr val="548DD4"/>
                </a:solidFill>
                <a:round/>
                <a:headEnd type="triangle" w="med" len="med"/>
                <a:tailEnd/>
              </a:ln>
            </p:spPr>
          </p:cxnSp>
        </p:grpSp>
        <p:cxnSp>
          <p:nvCxnSpPr>
            <p:cNvPr id="6259" name="AutoShape 115"/>
            <p:cNvCxnSpPr>
              <a:cxnSpLocks noChangeShapeType="1"/>
            </p:cNvCxnSpPr>
            <p:nvPr/>
          </p:nvCxnSpPr>
          <p:spPr bwMode="auto">
            <a:xfrm>
              <a:off x="2102" y="9560"/>
              <a:ext cx="0" cy="3647"/>
            </a:xfrm>
            <a:prstGeom prst="straightConnector1">
              <a:avLst/>
            </a:prstGeom>
            <a:noFill/>
            <a:ln w="9525">
              <a:solidFill>
                <a:srgbClr val="0070C0"/>
              </a:solidFill>
              <a:round/>
              <a:headEnd/>
              <a:tailEnd/>
            </a:ln>
          </p:spPr>
        </p:cxnSp>
        <p:cxnSp>
          <p:nvCxnSpPr>
            <p:cNvPr id="6260" name="AutoShape 116"/>
            <p:cNvCxnSpPr>
              <a:cxnSpLocks noChangeShapeType="1"/>
            </p:cNvCxnSpPr>
            <p:nvPr/>
          </p:nvCxnSpPr>
          <p:spPr bwMode="auto">
            <a:xfrm flipH="1">
              <a:off x="1307" y="9560"/>
              <a:ext cx="30" cy="4420"/>
            </a:xfrm>
            <a:prstGeom prst="straightConnector1">
              <a:avLst/>
            </a:prstGeom>
            <a:noFill/>
            <a:ln w="9525">
              <a:solidFill>
                <a:srgbClr val="0070C0"/>
              </a:solidFill>
              <a:round/>
              <a:headEnd/>
              <a:tailEnd/>
            </a:ln>
          </p:spPr>
        </p:cxnSp>
        <p:grpSp>
          <p:nvGrpSpPr>
            <p:cNvPr id="6261" name="Group 117"/>
            <p:cNvGrpSpPr>
              <a:grpSpLocks/>
            </p:cNvGrpSpPr>
            <p:nvPr/>
          </p:nvGrpSpPr>
          <p:grpSpPr bwMode="auto">
            <a:xfrm>
              <a:off x="2102" y="7652"/>
              <a:ext cx="4665" cy="1003"/>
              <a:chOff x="2239" y="8567"/>
              <a:chExt cx="4665" cy="1003"/>
            </a:xfrm>
          </p:grpSpPr>
          <p:sp>
            <p:nvSpPr>
              <p:cNvPr id="6262" name="AutoShape 118"/>
              <p:cNvSpPr>
                <a:spLocks noChangeArrowheads="1"/>
              </p:cNvSpPr>
              <p:nvPr/>
            </p:nvSpPr>
            <p:spPr bwMode="auto">
              <a:xfrm>
                <a:off x="3678" y="8567"/>
                <a:ext cx="2222" cy="905"/>
              </a:xfrm>
              <a:prstGeom prst="flowChartPreparation">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L’organe doit-il être remplacé</a:t>
                </a:r>
                <a:endParaRPr kumimoji="0" lang="fr-FR" sz="8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63" name="Text Box 119"/>
              <p:cNvSpPr txBox="1">
                <a:spLocks noChangeArrowheads="1"/>
              </p:cNvSpPr>
              <p:nvPr/>
            </p:nvSpPr>
            <p:spPr bwMode="auto">
              <a:xfrm>
                <a:off x="5735" y="8648"/>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64" name="Text Box 120"/>
              <p:cNvSpPr txBox="1">
                <a:spLocks noChangeArrowheads="1"/>
              </p:cNvSpPr>
              <p:nvPr/>
            </p:nvSpPr>
            <p:spPr bwMode="auto">
              <a:xfrm>
                <a:off x="3012" y="8648"/>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265" name="AutoShape 121"/>
              <p:cNvCxnSpPr>
                <a:cxnSpLocks noChangeShapeType="1"/>
              </p:cNvCxnSpPr>
              <p:nvPr/>
            </p:nvCxnSpPr>
            <p:spPr bwMode="auto">
              <a:xfrm flipH="1">
                <a:off x="2239" y="9008"/>
                <a:ext cx="1439" cy="0"/>
              </a:xfrm>
              <a:prstGeom prst="straightConnector1">
                <a:avLst/>
              </a:prstGeom>
              <a:noFill/>
              <a:ln w="9525">
                <a:solidFill>
                  <a:srgbClr val="548DD4"/>
                </a:solidFill>
                <a:round/>
                <a:headEnd/>
                <a:tailEnd/>
              </a:ln>
            </p:spPr>
          </p:cxnSp>
          <p:cxnSp>
            <p:nvCxnSpPr>
              <p:cNvPr id="6266" name="AutoShape 122"/>
              <p:cNvCxnSpPr>
                <a:cxnSpLocks noChangeShapeType="1"/>
              </p:cNvCxnSpPr>
              <p:nvPr/>
            </p:nvCxnSpPr>
            <p:spPr bwMode="auto">
              <a:xfrm>
                <a:off x="5900" y="9008"/>
                <a:ext cx="1004" cy="0"/>
              </a:xfrm>
              <a:prstGeom prst="straightConnector1">
                <a:avLst/>
              </a:prstGeom>
              <a:noFill/>
              <a:ln w="9525">
                <a:solidFill>
                  <a:srgbClr val="548DD4"/>
                </a:solidFill>
                <a:round/>
                <a:headEnd/>
                <a:tailEnd/>
              </a:ln>
            </p:spPr>
          </p:cxnSp>
          <p:cxnSp>
            <p:nvCxnSpPr>
              <p:cNvPr id="6267" name="AutoShape 123"/>
              <p:cNvCxnSpPr>
                <a:cxnSpLocks noChangeShapeType="1"/>
              </p:cNvCxnSpPr>
              <p:nvPr/>
            </p:nvCxnSpPr>
            <p:spPr bwMode="auto">
              <a:xfrm flipV="1">
                <a:off x="2239" y="9008"/>
                <a:ext cx="0" cy="562"/>
              </a:xfrm>
              <a:prstGeom prst="straightConnector1">
                <a:avLst/>
              </a:prstGeom>
              <a:noFill/>
              <a:ln w="9525">
                <a:solidFill>
                  <a:srgbClr val="548DD4"/>
                </a:solidFill>
                <a:round/>
                <a:headEnd type="triangle" w="med" len="med"/>
                <a:tailEnd/>
              </a:ln>
            </p:spPr>
          </p:cxnSp>
          <p:cxnSp>
            <p:nvCxnSpPr>
              <p:cNvPr id="6268" name="AutoShape 124"/>
              <p:cNvCxnSpPr>
                <a:cxnSpLocks noChangeShapeType="1"/>
              </p:cNvCxnSpPr>
              <p:nvPr/>
            </p:nvCxnSpPr>
            <p:spPr bwMode="auto">
              <a:xfrm flipV="1">
                <a:off x="6904" y="9008"/>
                <a:ext cx="0" cy="562"/>
              </a:xfrm>
              <a:prstGeom prst="straightConnector1">
                <a:avLst/>
              </a:prstGeom>
              <a:noFill/>
              <a:ln w="9525">
                <a:solidFill>
                  <a:srgbClr val="548DD4"/>
                </a:solidFill>
                <a:round/>
                <a:headEnd type="triangle" w="med" len="med"/>
                <a:tailEnd/>
              </a:ln>
            </p:spPr>
          </p:cxnSp>
        </p:grpSp>
        <p:grpSp>
          <p:nvGrpSpPr>
            <p:cNvPr id="6269" name="Group 125"/>
            <p:cNvGrpSpPr>
              <a:grpSpLocks/>
            </p:cNvGrpSpPr>
            <p:nvPr/>
          </p:nvGrpSpPr>
          <p:grpSpPr bwMode="auto">
            <a:xfrm>
              <a:off x="1171" y="4497"/>
              <a:ext cx="3494" cy="1003"/>
              <a:chOff x="1291" y="4783"/>
              <a:chExt cx="3494" cy="1003"/>
            </a:xfrm>
          </p:grpSpPr>
          <p:sp>
            <p:nvSpPr>
              <p:cNvPr id="6270" name="AutoShape 126"/>
              <p:cNvSpPr>
                <a:spLocks noChangeArrowheads="1"/>
              </p:cNvSpPr>
              <p:nvPr/>
            </p:nvSpPr>
            <p:spPr bwMode="auto">
              <a:xfrm>
                <a:off x="1957" y="4783"/>
                <a:ext cx="2222" cy="905"/>
              </a:xfrm>
              <a:prstGeom prst="flowChartPreparation">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L’organe doit-il être déposé</a:t>
                </a:r>
                <a:endParaRPr kumimoji="0" lang="fr-FR" sz="8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71" name="Text Box 127"/>
              <p:cNvSpPr txBox="1">
                <a:spLocks noChangeArrowheads="1"/>
              </p:cNvSpPr>
              <p:nvPr/>
            </p:nvSpPr>
            <p:spPr bwMode="auto">
              <a:xfrm>
                <a:off x="4014" y="4864"/>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72" name="Text Box 128"/>
              <p:cNvSpPr txBox="1">
                <a:spLocks noChangeArrowheads="1"/>
              </p:cNvSpPr>
              <p:nvPr/>
            </p:nvSpPr>
            <p:spPr bwMode="auto">
              <a:xfrm>
                <a:off x="1291" y="4864"/>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273" name="AutoShape 129"/>
              <p:cNvCxnSpPr>
                <a:cxnSpLocks noChangeShapeType="1"/>
              </p:cNvCxnSpPr>
              <p:nvPr/>
            </p:nvCxnSpPr>
            <p:spPr bwMode="auto">
              <a:xfrm flipH="1">
                <a:off x="1427" y="5224"/>
                <a:ext cx="530" cy="0"/>
              </a:xfrm>
              <a:prstGeom prst="straightConnector1">
                <a:avLst/>
              </a:prstGeom>
              <a:noFill/>
              <a:ln w="9525">
                <a:solidFill>
                  <a:srgbClr val="548DD4"/>
                </a:solidFill>
                <a:round/>
                <a:headEnd/>
                <a:tailEnd/>
              </a:ln>
            </p:spPr>
          </p:cxnSp>
          <p:cxnSp>
            <p:nvCxnSpPr>
              <p:cNvPr id="6274" name="AutoShape 130"/>
              <p:cNvCxnSpPr>
                <a:cxnSpLocks noChangeShapeType="1"/>
              </p:cNvCxnSpPr>
              <p:nvPr/>
            </p:nvCxnSpPr>
            <p:spPr bwMode="auto">
              <a:xfrm>
                <a:off x="4179" y="5224"/>
                <a:ext cx="606" cy="1"/>
              </a:xfrm>
              <a:prstGeom prst="straightConnector1">
                <a:avLst/>
              </a:prstGeom>
              <a:noFill/>
              <a:ln w="9525">
                <a:solidFill>
                  <a:srgbClr val="548DD4"/>
                </a:solidFill>
                <a:round/>
                <a:headEnd/>
                <a:tailEnd/>
              </a:ln>
            </p:spPr>
          </p:cxnSp>
          <p:cxnSp>
            <p:nvCxnSpPr>
              <p:cNvPr id="6275" name="AutoShape 131"/>
              <p:cNvCxnSpPr>
                <a:cxnSpLocks noChangeShapeType="1"/>
              </p:cNvCxnSpPr>
              <p:nvPr/>
            </p:nvCxnSpPr>
            <p:spPr bwMode="auto">
              <a:xfrm flipV="1">
                <a:off x="1427" y="5224"/>
                <a:ext cx="0" cy="562"/>
              </a:xfrm>
              <a:prstGeom prst="straightConnector1">
                <a:avLst/>
              </a:prstGeom>
              <a:noFill/>
              <a:ln w="9525">
                <a:solidFill>
                  <a:srgbClr val="548DD4"/>
                </a:solidFill>
                <a:round/>
                <a:headEnd type="triangle" w="med" len="med"/>
                <a:tailEnd/>
              </a:ln>
            </p:spPr>
          </p:cxnSp>
          <p:cxnSp>
            <p:nvCxnSpPr>
              <p:cNvPr id="6276" name="AutoShape 132"/>
              <p:cNvCxnSpPr>
                <a:cxnSpLocks noChangeShapeType="1"/>
              </p:cNvCxnSpPr>
              <p:nvPr/>
            </p:nvCxnSpPr>
            <p:spPr bwMode="auto">
              <a:xfrm flipV="1">
                <a:off x="4785" y="5224"/>
                <a:ext cx="0" cy="562"/>
              </a:xfrm>
              <a:prstGeom prst="straightConnector1">
                <a:avLst/>
              </a:prstGeom>
              <a:noFill/>
              <a:ln w="9525">
                <a:solidFill>
                  <a:srgbClr val="548DD4"/>
                </a:solidFill>
                <a:round/>
                <a:headEnd type="triangle" w="med" len="med"/>
                <a:tailEnd/>
              </a:ln>
            </p:spPr>
          </p:cxnSp>
        </p:grpSp>
        <p:cxnSp>
          <p:nvCxnSpPr>
            <p:cNvPr id="6277" name="AutoShape 133"/>
            <p:cNvCxnSpPr>
              <a:cxnSpLocks noChangeShapeType="1"/>
            </p:cNvCxnSpPr>
            <p:nvPr/>
          </p:nvCxnSpPr>
          <p:spPr bwMode="auto">
            <a:xfrm>
              <a:off x="2992" y="11330"/>
              <a:ext cx="0" cy="199"/>
            </a:xfrm>
            <a:prstGeom prst="straightConnector1">
              <a:avLst/>
            </a:prstGeom>
            <a:noFill/>
            <a:ln w="9525">
              <a:solidFill>
                <a:srgbClr val="0070C0"/>
              </a:solidFill>
              <a:round/>
              <a:headEnd/>
              <a:tailEnd/>
            </a:ln>
          </p:spPr>
        </p:cxnSp>
        <p:cxnSp>
          <p:nvCxnSpPr>
            <p:cNvPr id="6278" name="AutoShape 134"/>
            <p:cNvCxnSpPr>
              <a:cxnSpLocks noChangeShapeType="1"/>
            </p:cNvCxnSpPr>
            <p:nvPr/>
          </p:nvCxnSpPr>
          <p:spPr bwMode="auto">
            <a:xfrm>
              <a:off x="6298" y="10873"/>
              <a:ext cx="0" cy="656"/>
            </a:xfrm>
            <a:prstGeom prst="straightConnector1">
              <a:avLst/>
            </a:prstGeom>
            <a:noFill/>
            <a:ln w="9525">
              <a:solidFill>
                <a:srgbClr val="0070C0"/>
              </a:solidFill>
              <a:round/>
              <a:headEnd/>
              <a:tailEnd/>
            </a:ln>
          </p:spPr>
        </p:cxnSp>
        <p:cxnSp>
          <p:nvCxnSpPr>
            <p:cNvPr id="6279" name="AutoShape 135"/>
            <p:cNvCxnSpPr>
              <a:cxnSpLocks noChangeShapeType="1"/>
            </p:cNvCxnSpPr>
            <p:nvPr/>
          </p:nvCxnSpPr>
          <p:spPr bwMode="auto">
            <a:xfrm>
              <a:off x="2992" y="11529"/>
              <a:ext cx="3305" cy="0"/>
            </a:xfrm>
            <a:prstGeom prst="straightConnector1">
              <a:avLst/>
            </a:prstGeom>
            <a:noFill/>
            <a:ln w="9525">
              <a:solidFill>
                <a:srgbClr val="0070C0"/>
              </a:solidFill>
              <a:round/>
              <a:headEnd/>
              <a:tailEnd/>
            </a:ln>
          </p:spPr>
        </p:cxnSp>
        <p:cxnSp>
          <p:nvCxnSpPr>
            <p:cNvPr id="6280" name="AutoShape 136"/>
            <p:cNvCxnSpPr>
              <a:cxnSpLocks noChangeShapeType="1"/>
            </p:cNvCxnSpPr>
            <p:nvPr/>
          </p:nvCxnSpPr>
          <p:spPr bwMode="auto">
            <a:xfrm>
              <a:off x="7413" y="12005"/>
              <a:ext cx="0" cy="288"/>
            </a:xfrm>
            <a:prstGeom prst="straightConnector1">
              <a:avLst/>
            </a:prstGeom>
            <a:noFill/>
            <a:ln w="9525">
              <a:solidFill>
                <a:srgbClr val="0070C0"/>
              </a:solidFill>
              <a:round/>
              <a:headEnd/>
              <a:tailEnd/>
            </a:ln>
          </p:spPr>
        </p:cxnSp>
        <p:cxnSp>
          <p:nvCxnSpPr>
            <p:cNvPr id="6281" name="AutoShape 137"/>
            <p:cNvCxnSpPr>
              <a:cxnSpLocks noChangeShapeType="1"/>
            </p:cNvCxnSpPr>
            <p:nvPr/>
          </p:nvCxnSpPr>
          <p:spPr bwMode="auto">
            <a:xfrm flipH="1">
              <a:off x="10736" y="11697"/>
              <a:ext cx="6" cy="596"/>
            </a:xfrm>
            <a:prstGeom prst="straightConnector1">
              <a:avLst/>
            </a:prstGeom>
            <a:noFill/>
            <a:ln w="9525">
              <a:solidFill>
                <a:srgbClr val="0070C0"/>
              </a:solidFill>
              <a:round/>
              <a:headEnd/>
              <a:tailEnd/>
            </a:ln>
          </p:spPr>
        </p:cxnSp>
        <p:cxnSp>
          <p:nvCxnSpPr>
            <p:cNvPr id="6282" name="AutoShape 138"/>
            <p:cNvCxnSpPr>
              <a:cxnSpLocks noChangeShapeType="1"/>
            </p:cNvCxnSpPr>
            <p:nvPr/>
          </p:nvCxnSpPr>
          <p:spPr bwMode="auto">
            <a:xfrm>
              <a:off x="7416" y="12293"/>
              <a:ext cx="3326" cy="0"/>
            </a:xfrm>
            <a:prstGeom prst="straightConnector1">
              <a:avLst/>
            </a:prstGeom>
            <a:noFill/>
            <a:ln w="9525">
              <a:solidFill>
                <a:srgbClr val="0070C0"/>
              </a:solidFill>
              <a:round/>
              <a:headEnd/>
              <a:tailEnd/>
            </a:ln>
          </p:spPr>
        </p:cxnSp>
        <p:cxnSp>
          <p:nvCxnSpPr>
            <p:cNvPr id="6283" name="AutoShape 139"/>
            <p:cNvCxnSpPr>
              <a:cxnSpLocks noChangeShapeType="1"/>
            </p:cNvCxnSpPr>
            <p:nvPr/>
          </p:nvCxnSpPr>
          <p:spPr bwMode="auto">
            <a:xfrm>
              <a:off x="9129" y="12293"/>
              <a:ext cx="0" cy="298"/>
            </a:xfrm>
            <a:prstGeom prst="straightConnector1">
              <a:avLst/>
            </a:prstGeom>
            <a:noFill/>
            <a:ln w="9525">
              <a:solidFill>
                <a:srgbClr val="0070C0"/>
              </a:solidFill>
              <a:round/>
              <a:headEnd type="oval" w="sm" len="sm"/>
              <a:tailEnd type="triangle" w="med" len="med"/>
            </a:ln>
          </p:spPr>
        </p:cxnSp>
        <p:cxnSp>
          <p:nvCxnSpPr>
            <p:cNvPr id="6284" name="AutoShape 140"/>
            <p:cNvCxnSpPr>
              <a:cxnSpLocks noChangeShapeType="1"/>
            </p:cNvCxnSpPr>
            <p:nvPr/>
          </p:nvCxnSpPr>
          <p:spPr bwMode="auto">
            <a:xfrm>
              <a:off x="4670" y="7308"/>
              <a:ext cx="1" cy="344"/>
            </a:xfrm>
            <a:prstGeom prst="straightConnector1">
              <a:avLst/>
            </a:prstGeom>
            <a:noFill/>
            <a:ln w="9525">
              <a:solidFill>
                <a:srgbClr val="0070C0"/>
              </a:solidFill>
              <a:round/>
              <a:headEnd/>
              <a:tailEnd type="triangle" w="med" len="med"/>
            </a:ln>
          </p:spPr>
        </p:cxnSp>
        <p:sp>
          <p:nvSpPr>
            <p:cNvPr id="6285" name="Text Box 141"/>
            <p:cNvSpPr txBox="1">
              <a:spLocks noChangeArrowheads="1"/>
            </p:cNvSpPr>
            <p:nvPr/>
          </p:nvSpPr>
          <p:spPr bwMode="auto">
            <a:xfrm>
              <a:off x="3725" y="6941"/>
              <a:ext cx="1837"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Constater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286" name="AutoShape 142"/>
            <p:cNvCxnSpPr>
              <a:cxnSpLocks noChangeShapeType="1"/>
            </p:cNvCxnSpPr>
            <p:nvPr/>
          </p:nvCxnSpPr>
          <p:spPr bwMode="auto">
            <a:xfrm>
              <a:off x="4672" y="6603"/>
              <a:ext cx="0" cy="338"/>
            </a:xfrm>
            <a:prstGeom prst="straightConnector1">
              <a:avLst/>
            </a:prstGeom>
            <a:noFill/>
            <a:ln w="9525">
              <a:solidFill>
                <a:srgbClr val="0070C0"/>
              </a:solidFill>
              <a:round/>
              <a:headEnd/>
              <a:tailEnd type="triangle" w="med" len="med"/>
            </a:ln>
          </p:spPr>
        </p:cxnSp>
        <p:sp>
          <p:nvSpPr>
            <p:cNvPr id="6287" name="Text Box 143"/>
            <p:cNvSpPr txBox="1">
              <a:spLocks noChangeArrowheads="1"/>
            </p:cNvSpPr>
            <p:nvPr/>
          </p:nvSpPr>
          <p:spPr bwMode="auto">
            <a:xfrm>
              <a:off x="3725" y="6236"/>
              <a:ext cx="1837"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Démonter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6288" name="Group 144"/>
            <p:cNvGrpSpPr>
              <a:grpSpLocks/>
            </p:cNvGrpSpPr>
            <p:nvPr/>
          </p:nvGrpSpPr>
          <p:grpSpPr bwMode="auto">
            <a:xfrm>
              <a:off x="3725" y="5550"/>
              <a:ext cx="1837" cy="679"/>
              <a:chOff x="3862" y="5786"/>
              <a:chExt cx="1837" cy="679"/>
            </a:xfrm>
          </p:grpSpPr>
          <p:cxnSp>
            <p:nvCxnSpPr>
              <p:cNvPr id="6289" name="AutoShape 145"/>
              <p:cNvCxnSpPr>
                <a:cxnSpLocks noChangeShapeType="1"/>
              </p:cNvCxnSpPr>
              <p:nvPr/>
            </p:nvCxnSpPr>
            <p:spPr bwMode="auto">
              <a:xfrm>
                <a:off x="4807" y="6143"/>
                <a:ext cx="0" cy="322"/>
              </a:xfrm>
              <a:prstGeom prst="straightConnector1">
                <a:avLst/>
              </a:prstGeom>
              <a:noFill/>
              <a:ln w="9525">
                <a:solidFill>
                  <a:srgbClr val="0070C0"/>
                </a:solidFill>
                <a:round/>
                <a:headEnd/>
                <a:tailEnd type="triangle" w="med" len="med"/>
              </a:ln>
            </p:spPr>
          </p:cxnSp>
          <p:sp>
            <p:nvSpPr>
              <p:cNvPr id="6290" name="Text Box 146"/>
              <p:cNvSpPr txBox="1">
                <a:spLocks noChangeArrowheads="1"/>
              </p:cNvSpPr>
              <p:nvPr/>
            </p:nvSpPr>
            <p:spPr bwMode="auto">
              <a:xfrm>
                <a:off x="3862" y="5786"/>
                <a:ext cx="1837"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Choisir l’Outillage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6291" name="AutoShape 147"/>
            <p:cNvCxnSpPr>
              <a:cxnSpLocks noChangeShapeType="1"/>
            </p:cNvCxnSpPr>
            <p:nvPr/>
          </p:nvCxnSpPr>
          <p:spPr bwMode="auto">
            <a:xfrm>
              <a:off x="1338" y="5857"/>
              <a:ext cx="1" cy="3725"/>
            </a:xfrm>
            <a:prstGeom prst="straightConnector1">
              <a:avLst/>
            </a:prstGeom>
            <a:noFill/>
            <a:ln w="9525">
              <a:solidFill>
                <a:srgbClr val="0070C0"/>
              </a:solidFill>
              <a:round/>
              <a:headEnd/>
              <a:tailEnd type="triangle" w="med" len="med"/>
            </a:ln>
          </p:spPr>
        </p:cxnSp>
        <p:sp>
          <p:nvSpPr>
            <p:cNvPr id="6292" name="Text Box 148"/>
            <p:cNvSpPr txBox="1">
              <a:spLocks noChangeArrowheads="1"/>
            </p:cNvSpPr>
            <p:nvPr/>
          </p:nvSpPr>
          <p:spPr bwMode="auto">
            <a:xfrm>
              <a:off x="459" y="5500"/>
              <a:ext cx="1708"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Choisir l’Outillage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293" name="AutoShape 149"/>
            <p:cNvCxnSpPr>
              <a:cxnSpLocks noChangeShapeType="1"/>
            </p:cNvCxnSpPr>
            <p:nvPr/>
          </p:nvCxnSpPr>
          <p:spPr bwMode="auto">
            <a:xfrm>
              <a:off x="2102" y="9012"/>
              <a:ext cx="0" cy="2318"/>
            </a:xfrm>
            <a:prstGeom prst="straightConnector1">
              <a:avLst/>
            </a:prstGeom>
            <a:noFill/>
            <a:ln w="9525">
              <a:solidFill>
                <a:srgbClr val="0070C0"/>
              </a:solidFill>
              <a:round/>
              <a:headEnd/>
              <a:tailEnd type="triangle" w="med" len="med"/>
            </a:ln>
          </p:spPr>
        </p:cxnSp>
        <p:sp>
          <p:nvSpPr>
            <p:cNvPr id="6294" name="Text Box 150"/>
            <p:cNvSpPr txBox="1">
              <a:spLocks noChangeArrowheads="1"/>
            </p:cNvSpPr>
            <p:nvPr/>
          </p:nvSpPr>
          <p:spPr bwMode="auto">
            <a:xfrm>
              <a:off x="1548" y="8655"/>
              <a:ext cx="1103"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Réparer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295" name="AutoShape 151"/>
            <p:cNvCxnSpPr>
              <a:cxnSpLocks noChangeShapeType="1"/>
            </p:cNvCxnSpPr>
            <p:nvPr/>
          </p:nvCxnSpPr>
          <p:spPr bwMode="auto">
            <a:xfrm>
              <a:off x="2992" y="11018"/>
              <a:ext cx="0" cy="312"/>
            </a:xfrm>
            <a:prstGeom prst="straightConnector1">
              <a:avLst/>
            </a:prstGeom>
            <a:noFill/>
            <a:ln w="9525">
              <a:solidFill>
                <a:srgbClr val="0070C0"/>
              </a:solidFill>
              <a:round/>
              <a:headEnd/>
              <a:tailEnd type="triangle" w="med" len="med"/>
            </a:ln>
          </p:spPr>
        </p:cxnSp>
        <p:sp>
          <p:nvSpPr>
            <p:cNvPr id="6296" name="Text Box 152"/>
            <p:cNvSpPr txBox="1">
              <a:spLocks noChangeArrowheads="1"/>
            </p:cNvSpPr>
            <p:nvPr/>
          </p:nvSpPr>
          <p:spPr bwMode="auto">
            <a:xfrm>
              <a:off x="2353" y="10661"/>
              <a:ext cx="1242"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Commander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97" name="AutoShape 153"/>
            <p:cNvSpPr>
              <a:spLocks noChangeArrowheads="1"/>
            </p:cNvSpPr>
            <p:nvPr/>
          </p:nvSpPr>
          <p:spPr bwMode="auto">
            <a:xfrm>
              <a:off x="3541" y="9658"/>
              <a:ext cx="2222" cy="905"/>
            </a:xfrm>
            <a:prstGeom prst="flowChartPreparation">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L’organe est-il approvisionné</a:t>
              </a:r>
              <a:endParaRPr kumimoji="0" lang="fr-FR" sz="8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98" name="Text Box 154"/>
            <p:cNvSpPr txBox="1">
              <a:spLocks noChangeArrowheads="1"/>
            </p:cNvSpPr>
            <p:nvPr/>
          </p:nvSpPr>
          <p:spPr bwMode="auto">
            <a:xfrm>
              <a:off x="5598" y="9739"/>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99" name="Text Box 155"/>
            <p:cNvSpPr txBox="1">
              <a:spLocks noChangeArrowheads="1"/>
            </p:cNvSpPr>
            <p:nvPr/>
          </p:nvSpPr>
          <p:spPr bwMode="auto">
            <a:xfrm>
              <a:off x="2875" y="9739"/>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300" name="AutoShape 156"/>
            <p:cNvCxnSpPr>
              <a:cxnSpLocks noChangeShapeType="1"/>
            </p:cNvCxnSpPr>
            <p:nvPr/>
          </p:nvCxnSpPr>
          <p:spPr bwMode="auto">
            <a:xfrm flipH="1">
              <a:off x="3001" y="10099"/>
              <a:ext cx="540" cy="0"/>
            </a:xfrm>
            <a:prstGeom prst="straightConnector1">
              <a:avLst/>
            </a:prstGeom>
            <a:noFill/>
            <a:ln w="9525">
              <a:solidFill>
                <a:srgbClr val="548DD4"/>
              </a:solidFill>
              <a:round/>
              <a:headEnd/>
              <a:tailEnd/>
            </a:ln>
          </p:spPr>
        </p:cxnSp>
        <p:cxnSp>
          <p:nvCxnSpPr>
            <p:cNvPr id="6301" name="AutoShape 157"/>
            <p:cNvCxnSpPr>
              <a:cxnSpLocks noChangeShapeType="1"/>
            </p:cNvCxnSpPr>
            <p:nvPr/>
          </p:nvCxnSpPr>
          <p:spPr bwMode="auto">
            <a:xfrm>
              <a:off x="5763" y="10099"/>
              <a:ext cx="534" cy="0"/>
            </a:xfrm>
            <a:prstGeom prst="straightConnector1">
              <a:avLst/>
            </a:prstGeom>
            <a:noFill/>
            <a:ln w="9525">
              <a:solidFill>
                <a:srgbClr val="548DD4"/>
              </a:solidFill>
              <a:round/>
              <a:headEnd/>
              <a:tailEnd/>
            </a:ln>
          </p:spPr>
        </p:cxnSp>
        <p:cxnSp>
          <p:nvCxnSpPr>
            <p:cNvPr id="6302" name="AutoShape 158"/>
            <p:cNvCxnSpPr>
              <a:cxnSpLocks noChangeShapeType="1"/>
            </p:cNvCxnSpPr>
            <p:nvPr/>
          </p:nvCxnSpPr>
          <p:spPr bwMode="auto">
            <a:xfrm flipV="1">
              <a:off x="3001" y="10099"/>
              <a:ext cx="0" cy="562"/>
            </a:xfrm>
            <a:prstGeom prst="straightConnector1">
              <a:avLst/>
            </a:prstGeom>
            <a:noFill/>
            <a:ln w="9525">
              <a:solidFill>
                <a:srgbClr val="548DD4"/>
              </a:solidFill>
              <a:round/>
              <a:headEnd type="triangle" w="med" len="med"/>
              <a:tailEnd/>
            </a:ln>
          </p:spPr>
        </p:cxnSp>
        <p:cxnSp>
          <p:nvCxnSpPr>
            <p:cNvPr id="6303" name="AutoShape 159"/>
            <p:cNvCxnSpPr>
              <a:cxnSpLocks noChangeShapeType="1"/>
            </p:cNvCxnSpPr>
            <p:nvPr/>
          </p:nvCxnSpPr>
          <p:spPr bwMode="auto">
            <a:xfrm flipV="1">
              <a:off x="6297" y="10099"/>
              <a:ext cx="1" cy="774"/>
            </a:xfrm>
            <a:prstGeom prst="straightConnector1">
              <a:avLst/>
            </a:prstGeom>
            <a:noFill/>
            <a:ln w="9525">
              <a:solidFill>
                <a:srgbClr val="548DD4"/>
              </a:solidFill>
              <a:round/>
              <a:headEnd type="triangle" w="med" len="med"/>
              <a:tailEnd/>
            </a:ln>
          </p:spPr>
        </p:cxnSp>
        <p:cxnSp>
          <p:nvCxnSpPr>
            <p:cNvPr id="6304" name="AutoShape 160"/>
            <p:cNvCxnSpPr>
              <a:cxnSpLocks noChangeShapeType="1"/>
            </p:cNvCxnSpPr>
            <p:nvPr/>
          </p:nvCxnSpPr>
          <p:spPr bwMode="auto">
            <a:xfrm>
              <a:off x="7403" y="11018"/>
              <a:ext cx="0" cy="312"/>
            </a:xfrm>
            <a:prstGeom prst="straightConnector1">
              <a:avLst/>
            </a:prstGeom>
            <a:noFill/>
            <a:ln w="9525">
              <a:solidFill>
                <a:srgbClr val="0070C0"/>
              </a:solidFill>
              <a:round/>
              <a:headEnd/>
              <a:tailEnd type="triangle" w="med" len="med"/>
            </a:ln>
          </p:spPr>
        </p:cxnSp>
        <p:sp>
          <p:nvSpPr>
            <p:cNvPr id="6305" name="Text Box 161"/>
            <p:cNvSpPr txBox="1">
              <a:spLocks noChangeArrowheads="1"/>
            </p:cNvSpPr>
            <p:nvPr/>
          </p:nvSpPr>
          <p:spPr bwMode="auto">
            <a:xfrm>
              <a:off x="6777" y="10661"/>
              <a:ext cx="1232"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Informer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306" name="AutoShape 162"/>
            <p:cNvCxnSpPr>
              <a:cxnSpLocks noChangeShapeType="1"/>
            </p:cNvCxnSpPr>
            <p:nvPr/>
          </p:nvCxnSpPr>
          <p:spPr bwMode="auto">
            <a:xfrm>
              <a:off x="7413" y="11697"/>
              <a:ext cx="4" cy="361"/>
            </a:xfrm>
            <a:prstGeom prst="straightConnector1">
              <a:avLst/>
            </a:prstGeom>
            <a:noFill/>
            <a:ln w="9525">
              <a:solidFill>
                <a:srgbClr val="0070C0"/>
              </a:solidFill>
              <a:round/>
              <a:headEnd/>
              <a:tailEnd type="triangle" w="med" len="med"/>
            </a:ln>
          </p:spPr>
        </p:cxnSp>
        <p:sp>
          <p:nvSpPr>
            <p:cNvPr id="6307" name="Text Box 163"/>
            <p:cNvSpPr txBox="1">
              <a:spLocks noChangeArrowheads="1"/>
            </p:cNvSpPr>
            <p:nvPr/>
          </p:nvSpPr>
          <p:spPr bwMode="auto">
            <a:xfrm>
              <a:off x="6777" y="11330"/>
              <a:ext cx="1242"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Commander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308" name="AutoShape 164"/>
            <p:cNvCxnSpPr>
              <a:cxnSpLocks noChangeShapeType="1"/>
            </p:cNvCxnSpPr>
            <p:nvPr/>
          </p:nvCxnSpPr>
          <p:spPr bwMode="auto">
            <a:xfrm flipH="1">
              <a:off x="10732" y="11018"/>
              <a:ext cx="4" cy="679"/>
            </a:xfrm>
            <a:prstGeom prst="straightConnector1">
              <a:avLst/>
            </a:prstGeom>
            <a:noFill/>
            <a:ln w="9525">
              <a:solidFill>
                <a:srgbClr val="0070C0"/>
              </a:solidFill>
              <a:round/>
              <a:headEnd/>
              <a:tailEnd type="triangle" w="med" len="med"/>
            </a:ln>
          </p:spPr>
        </p:cxnSp>
        <p:sp>
          <p:nvSpPr>
            <p:cNvPr id="6309" name="Text Box 165"/>
            <p:cNvSpPr txBox="1">
              <a:spLocks noChangeArrowheads="1"/>
            </p:cNvSpPr>
            <p:nvPr/>
          </p:nvSpPr>
          <p:spPr bwMode="auto">
            <a:xfrm>
              <a:off x="10177" y="10661"/>
              <a:ext cx="1087"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Fabriquer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310" name="AutoShape 166"/>
            <p:cNvCxnSpPr>
              <a:cxnSpLocks noChangeShapeType="1"/>
            </p:cNvCxnSpPr>
            <p:nvPr/>
          </p:nvCxnSpPr>
          <p:spPr bwMode="auto">
            <a:xfrm flipH="1">
              <a:off x="4674" y="11529"/>
              <a:ext cx="5" cy="903"/>
            </a:xfrm>
            <a:prstGeom prst="straightConnector1">
              <a:avLst/>
            </a:prstGeom>
            <a:noFill/>
            <a:ln w="9525">
              <a:solidFill>
                <a:srgbClr val="0070C0"/>
              </a:solidFill>
              <a:round/>
              <a:headEnd type="oval" w="sm" len="sm"/>
              <a:tailEnd type="triangle" w="med" len="med"/>
            </a:ln>
          </p:spPr>
        </p:cxnSp>
        <p:cxnSp>
          <p:nvCxnSpPr>
            <p:cNvPr id="6311" name="AutoShape 167"/>
            <p:cNvCxnSpPr>
              <a:cxnSpLocks noChangeShapeType="1"/>
            </p:cNvCxnSpPr>
            <p:nvPr/>
          </p:nvCxnSpPr>
          <p:spPr bwMode="auto">
            <a:xfrm>
              <a:off x="4671" y="12432"/>
              <a:ext cx="3" cy="775"/>
            </a:xfrm>
            <a:prstGeom prst="straightConnector1">
              <a:avLst/>
            </a:prstGeom>
            <a:noFill/>
            <a:ln w="9525">
              <a:solidFill>
                <a:srgbClr val="0070C0"/>
              </a:solidFill>
              <a:round/>
              <a:headEnd/>
              <a:tailEnd type="oval" w="sm" len="sm"/>
            </a:ln>
          </p:spPr>
        </p:cxnSp>
        <p:cxnSp>
          <p:nvCxnSpPr>
            <p:cNvPr id="6312" name="AutoShape 168"/>
            <p:cNvCxnSpPr>
              <a:cxnSpLocks noChangeShapeType="1"/>
            </p:cNvCxnSpPr>
            <p:nvPr/>
          </p:nvCxnSpPr>
          <p:spPr bwMode="auto">
            <a:xfrm>
              <a:off x="4674" y="13207"/>
              <a:ext cx="0" cy="298"/>
            </a:xfrm>
            <a:prstGeom prst="straightConnector1">
              <a:avLst/>
            </a:prstGeom>
            <a:noFill/>
            <a:ln w="9525">
              <a:solidFill>
                <a:srgbClr val="0070C0"/>
              </a:solidFill>
              <a:round/>
              <a:headEnd/>
              <a:tailEnd type="triangle" w="med" len="med"/>
            </a:ln>
          </p:spPr>
        </p:cxnSp>
        <p:cxnSp>
          <p:nvCxnSpPr>
            <p:cNvPr id="6313" name="AutoShape 169"/>
            <p:cNvCxnSpPr>
              <a:cxnSpLocks noChangeShapeType="1"/>
            </p:cNvCxnSpPr>
            <p:nvPr/>
          </p:nvCxnSpPr>
          <p:spPr bwMode="auto">
            <a:xfrm flipH="1">
              <a:off x="3309" y="13208"/>
              <a:ext cx="3585" cy="0"/>
            </a:xfrm>
            <a:prstGeom prst="straightConnector1">
              <a:avLst/>
            </a:prstGeom>
            <a:noFill/>
            <a:ln w="9525">
              <a:solidFill>
                <a:srgbClr val="0070C0"/>
              </a:solidFill>
              <a:round/>
              <a:headEnd/>
              <a:tailEnd/>
            </a:ln>
          </p:spPr>
        </p:cxnSp>
        <p:cxnSp>
          <p:nvCxnSpPr>
            <p:cNvPr id="6314" name="AutoShape 170"/>
            <p:cNvCxnSpPr>
              <a:cxnSpLocks noChangeShapeType="1"/>
            </p:cNvCxnSpPr>
            <p:nvPr/>
          </p:nvCxnSpPr>
          <p:spPr bwMode="auto">
            <a:xfrm>
              <a:off x="9119" y="12948"/>
              <a:ext cx="0" cy="259"/>
            </a:xfrm>
            <a:prstGeom prst="straightConnector1">
              <a:avLst/>
            </a:prstGeom>
            <a:noFill/>
            <a:ln w="9525">
              <a:solidFill>
                <a:srgbClr val="0070C0"/>
              </a:solidFill>
              <a:round/>
              <a:headEnd/>
              <a:tailEnd/>
            </a:ln>
          </p:spPr>
        </p:cxnSp>
        <p:sp>
          <p:nvSpPr>
            <p:cNvPr id="6315" name="Text Box 171"/>
            <p:cNvSpPr txBox="1">
              <a:spLocks noChangeArrowheads="1"/>
            </p:cNvSpPr>
            <p:nvPr/>
          </p:nvSpPr>
          <p:spPr bwMode="auto">
            <a:xfrm>
              <a:off x="8480" y="12591"/>
              <a:ext cx="1242"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Contrôler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316" name="AutoShape 172"/>
            <p:cNvCxnSpPr>
              <a:cxnSpLocks noChangeShapeType="1"/>
            </p:cNvCxnSpPr>
            <p:nvPr/>
          </p:nvCxnSpPr>
          <p:spPr bwMode="auto">
            <a:xfrm flipH="1">
              <a:off x="6894" y="13207"/>
              <a:ext cx="2225" cy="1"/>
            </a:xfrm>
            <a:prstGeom prst="straightConnector1">
              <a:avLst/>
            </a:prstGeom>
            <a:noFill/>
            <a:ln w="9525">
              <a:solidFill>
                <a:srgbClr val="0070C0"/>
              </a:solidFill>
              <a:round/>
              <a:headEnd/>
              <a:tailEnd type="triangle" w="med" len="med"/>
            </a:ln>
          </p:spPr>
        </p:cxnSp>
        <p:cxnSp>
          <p:nvCxnSpPr>
            <p:cNvPr id="6317" name="AutoShape 173"/>
            <p:cNvCxnSpPr>
              <a:cxnSpLocks noChangeShapeType="1"/>
            </p:cNvCxnSpPr>
            <p:nvPr/>
          </p:nvCxnSpPr>
          <p:spPr bwMode="auto">
            <a:xfrm>
              <a:off x="2102" y="13207"/>
              <a:ext cx="1207" cy="1"/>
            </a:xfrm>
            <a:prstGeom prst="straightConnector1">
              <a:avLst/>
            </a:prstGeom>
            <a:noFill/>
            <a:ln w="9525">
              <a:solidFill>
                <a:srgbClr val="0070C0"/>
              </a:solidFill>
              <a:round/>
              <a:headEnd/>
              <a:tailEnd type="triangle" w="med" len="med"/>
            </a:ln>
          </p:spPr>
        </p:cxnSp>
        <p:cxnSp>
          <p:nvCxnSpPr>
            <p:cNvPr id="6318" name="AutoShape 174"/>
            <p:cNvCxnSpPr>
              <a:cxnSpLocks noChangeShapeType="1"/>
            </p:cNvCxnSpPr>
            <p:nvPr/>
          </p:nvCxnSpPr>
          <p:spPr bwMode="auto">
            <a:xfrm>
              <a:off x="4670" y="13872"/>
              <a:ext cx="1" cy="344"/>
            </a:xfrm>
            <a:prstGeom prst="straightConnector1">
              <a:avLst/>
            </a:prstGeom>
            <a:noFill/>
            <a:ln w="9525">
              <a:solidFill>
                <a:srgbClr val="0070C0"/>
              </a:solidFill>
              <a:round/>
              <a:headEnd/>
              <a:tailEnd type="triangle" w="med" len="med"/>
            </a:ln>
          </p:spPr>
        </p:cxnSp>
        <p:sp>
          <p:nvSpPr>
            <p:cNvPr id="6319" name="Text Box 175"/>
            <p:cNvSpPr txBox="1">
              <a:spLocks noChangeArrowheads="1"/>
            </p:cNvSpPr>
            <p:nvPr/>
          </p:nvSpPr>
          <p:spPr bwMode="auto">
            <a:xfrm>
              <a:off x="4059" y="13505"/>
              <a:ext cx="1291"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Réinsérrer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320" name="AutoShape 176"/>
            <p:cNvCxnSpPr>
              <a:cxnSpLocks noChangeShapeType="1"/>
            </p:cNvCxnSpPr>
            <p:nvPr/>
          </p:nvCxnSpPr>
          <p:spPr bwMode="auto">
            <a:xfrm>
              <a:off x="4670" y="14583"/>
              <a:ext cx="1" cy="344"/>
            </a:xfrm>
            <a:prstGeom prst="straightConnector1">
              <a:avLst/>
            </a:prstGeom>
            <a:noFill/>
            <a:ln w="9525">
              <a:solidFill>
                <a:srgbClr val="0070C0"/>
              </a:solidFill>
              <a:round/>
              <a:headEnd/>
              <a:tailEnd type="triangle" w="med" len="med"/>
            </a:ln>
          </p:spPr>
        </p:cxnSp>
        <p:sp>
          <p:nvSpPr>
            <p:cNvPr id="6321" name="Text Box 177"/>
            <p:cNvSpPr txBox="1">
              <a:spLocks noChangeArrowheads="1"/>
            </p:cNvSpPr>
            <p:nvPr/>
          </p:nvSpPr>
          <p:spPr bwMode="auto">
            <a:xfrm>
              <a:off x="4141" y="14216"/>
              <a:ext cx="1096"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Régler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322" name="AutoShape 178"/>
            <p:cNvCxnSpPr>
              <a:cxnSpLocks noChangeShapeType="1"/>
            </p:cNvCxnSpPr>
            <p:nvPr/>
          </p:nvCxnSpPr>
          <p:spPr bwMode="auto">
            <a:xfrm flipV="1">
              <a:off x="2514" y="13981"/>
              <a:ext cx="2151" cy="1"/>
            </a:xfrm>
            <a:prstGeom prst="straightConnector1">
              <a:avLst/>
            </a:prstGeom>
            <a:noFill/>
            <a:ln w="9525">
              <a:solidFill>
                <a:srgbClr val="0070C0"/>
              </a:solidFill>
              <a:round/>
              <a:headEnd/>
              <a:tailEnd type="oval" w="sm" len="sm"/>
            </a:ln>
          </p:spPr>
        </p:cxnSp>
        <p:cxnSp>
          <p:nvCxnSpPr>
            <p:cNvPr id="6323" name="AutoShape 179"/>
            <p:cNvCxnSpPr>
              <a:cxnSpLocks noChangeShapeType="1"/>
            </p:cNvCxnSpPr>
            <p:nvPr/>
          </p:nvCxnSpPr>
          <p:spPr bwMode="auto">
            <a:xfrm>
              <a:off x="1307" y="13981"/>
              <a:ext cx="1207" cy="1"/>
            </a:xfrm>
            <a:prstGeom prst="straightConnector1">
              <a:avLst/>
            </a:prstGeom>
            <a:noFill/>
            <a:ln w="9525">
              <a:solidFill>
                <a:srgbClr val="0070C0"/>
              </a:solidFill>
              <a:round/>
              <a:headEnd/>
              <a:tailEnd type="triangle" w="med" len="med"/>
            </a:ln>
          </p:spPr>
        </p:cxn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ChangeArrowheads="1"/>
          </p:cNvSpPr>
          <p:nvPr/>
        </p:nvSpPr>
        <p:spPr bwMode="auto">
          <a:xfrm>
            <a:off x="928662" y="428604"/>
            <a:ext cx="6786610" cy="6215106"/>
          </a:xfrm>
          <a:prstGeom prst="foldedCorner">
            <a:avLst>
              <a:gd name="adj" fmla="val 12500"/>
            </a:avLst>
          </a:prstGeom>
          <a:solidFill>
            <a:srgbClr val="FFFF6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008080"/>
                </a:solidFill>
                <a:effectLst/>
                <a:latin typeface="Wingdings" pitchFamily="2" charset="2"/>
                <a:ea typeface="Arial" pitchFamily="34" charset="0"/>
                <a:cs typeface="Arial" pitchFamily="34" charset="0"/>
              </a:rPr>
              <a:t>F </a:t>
            </a:r>
            <a:r>
              <a:rPr kumimoji="0" lang="fr-FR" sz="1400" b="1" i="0" u="none" strike="noStrike" cap="none" normalizeH="0" baseline="0" dirty="0" smtClean="0">
                <a:ln>
                  <a:noFill/>
                </a:ln>
                <a:solidFill>
                  <a:srgbClr val="008080"/>
                </a:solidFill>
                <a:effectLst/>
                <a:latin typeface="Arial" pitchFamily="34" charset="0"/>
                <a:ea typeface="Arial" pitchFamily="34" charset="0"/>
                <a:cs typeface="Arial" pitchFamily="34" charset="0"/>
              </a:rPr>
              <a:t>Remarque :</a:t>
            </a:r>
            <a:r>
              <a:rPr kumimoji="0" lang="fr-FR" sz="1400" b="1" i="0" u="none" strike="noStrike" cap="none" normalizeH="0" baseline="0" dirty="0" smtClean="0">
                <a:ln>
                  <a:noFill/>
                </a:ln>
                <a:solidFill>
                  <a:srgbClr val="008080"/>
                </a:solidFill>
                <a:effectLst/>
                <a:latin typeface="Calibri" pitchFamily="34" charset="0"/>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rgbClr val="FF0000"/>
                </a:solidFill>
                <a:effectLst/>
                <a:latin typeface="Arial" pitchFamily="34" charset="0"/>
                <a:ea typeface="Arial" pitchFamily="34" charset="0"/>
                <a:cs typeface="Arial" pitchFamily="34" charset="0"/>
              </a:rPr>
              <a:t>Ne pas confondre :</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1" i="0" u="sng" strike="noStrike" cap="none" normalizeH="0" baseline="0" dirty="0" smtClean="0">
                <a:ln>
                  <a:noFill/>
                </a:ln>
                <a:solidFill>
                  <a:srgbClr val="984806"/>
                </a:solidFill>
                <a:effectLst/>
                <a:latin typeface="Arial" pitchFamily="34" charset="0"/>
                <a:ea typeface="Arial" pitchFamily="34" charset="0"/>
                <a:cs typeface="Arial" pitchFamily="34" charset="0"/>
              </a:rPr>
              <a:t>Défaillance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chemeClr val="tx1"/>
                </a:solidFill>
                <a:effectLst/>
                <a:latin typeface="Arial" pitchFamily="34" charset="0"/>
                <a:ea typeface="Arial" pitchFamily="34" charset="0"/>
                <a:cs typeface="Arial" pitchFamily="34" charset="0"/>
              </a:rPr>
              <a:t>La défaillance, c’est ce qui est en panne, c’est-à-dire ce qui ne fonctionne plus et doit être réparé.</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1" u="none" strike="noStrike" cap="none" normalizeH="0" baseline="0" dirty="0" smtClean="0">
                <a:ln>
                  <a:noFill/>
                </a:ln>
                <a:solidFill>
                  <a:srgbClr val="0000FF"/>
                </a:solidFill>
                <a:effectLst/>
                <a:latin typeface="Arial" pitchFamily="34" charset="0"/>
                <a:ea typeface="Arial" pitchFamily="34" charset="0"/>
                <a:cs typeface="Arial" pitchFamily="34" charset="0"/>
              </a:rPr>
              <a:t>Exemple : le relais thermique d’un </a:t>
            </a:r>
            <a:r>
              <a:rPr kumimoji="0" lang="fr-FR" sz="1400" b="0" i="1" u="none" strike="noStrike" cap="none" normalizeH="0" baseline="0" dirty="0" err="1" smtClean="0">
                <a:ln>
                  <a:noFill/>
                </a:ln>
                <a:solidFill>
                  <a:srgbClr val="0000FF"/>
                </a:solidFill>
                <a:effectLst/>
                <a:latin typeface="Arial" pitchFamily="34" charset="0"/>
                <a:ea typeface="Arial" pitchFamily="34" charset="0"/>
                <a:cs typeface="Arial" pitchFamily="34" charset="0"/>
              </a:rPr>
              <a:t>moto-réducteur</a:t>
            </a:r>
            <a:r>
              <a:rPr kumimoji="0" lang="fr-FR" sz="1400" b="0" i="1" u="none" strike="noStrike" cap="none" normalizeH="0" baseline="0" dirty="0" smtClean="0">
                <a:ln>
                  <a:noFill/>
                </a:ln>
                <a:solidFill>
                  <a:srgbClr val="0000FF"/>
                </a:solidFill>
                <a:effectLst/>
                <a:latin typeface="Arial" pitchFamily="34" charset="0"/>
                <a:ea typeface="Arial" pitchFamily="34" charset="0"/>
                <a:cs typeface="Arial" pitchFamily="34" charset="0"/>
              </a:rPr>
              <a:t> d’un tapis roulant à déclenché.</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1" i="0" u="sng" strike="noStrike" cap="none" normalizeH="0" baseline="0" dirty="0" smtClean="0">
                <a:ln>
                  <a:noFill/>
                </a:ln>
                <a:solidFill>
                  <a:srgbClr val="984806"/>
                </a:solidFill>
                <a:effectLst/>
                <a:latin typeface="Arial" pitchFamily="34" charset="0"/>
                <a:ea typeface="Arial" pitchFamily="34" charset="0"/>
                <a:cs typeface="Arial" pitchFamily="34" charset="0"/>
              </a:rPr>
              <a:t>Cause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chemeClr val="tx1"/>
                </a:solidFill>
                <a:effectLst/>
                <a:latin typeface="Arial" pitchFamily="34" charset="0"/>
                <a:ea typeface="Arial" pitchFamily="34" charset="0"/>
                <a:cs typeface="Arial" pitchFamily="34" charset="0"/>
              </a:rPr>
              <a:t>La cause, c’est ce qui est à l’origine de la panne.</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1" u="none" strike="noStrike" cap="none" normalizeH="0" baseline="0" dirty="0" smtClean="0">
                <a:ln>
                  <a:noFill/>
                </a:ln>
                <a:solidFill>
                  <a:srgbClr val="0000FF"/>
                </a:solidFill>
                <a:effectLst/>
                <a:latin typeface="Arial" pitchFamily="34" charset="0"/>
                <a:ea typeface="Arial" pitchFamily="34" charset="0"/>
                <a:cs typeface="Arial" pitchFamily="34" charset="0"/>
              </a:rPr>
              <a:t>Exemple : le moteur à reçu un effort qui l’a bloqué.</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1" i="0" u="sng" strike="noStrike" cap="none" normalizeH="0" baseline="0" dirty="0" smtClean="0">
                <a:ln>
                  <a:noFill/>
                </a:ln>
                <a:solidFill>
                  <a:srgbClr val="984806"/>
                </a:solidFill>
                <a:effectLst/>
                <a:latin typeface="Arial" pitchFamily="34" charset="0"/>
                <a:ea typeface="Arial" pitchFamily="34" charset="0"/>
                <a:cs typeface="Arial" pitchFamily="34" charset="0"/>
              </a:rPr>
              <a:t>Conséquence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chemeClr val="tx1"/>
                </a:solidFill>
                <a:effectLst/>
                <a:latin typeface="Arial" pitchFamily="34" charset="0"/>
                <a:ea typeface="Arial" pitchFamily="34" charset="0"/>
                <a:cs typeface="Arial" pitchFamily="34" charset="0"/>
              </a:rPr>
              <a:t>La ou les conséquence(s), c’est ce que la panne a eu comme effet sur le reste du mécanisme ou du système.</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1" u="none" strike="noStrike" cap="none" normalizeH="0" baseline="0" dirty="0" smtClean="0">
                <a:ln>
                  <a:noFill/>
                </a:ln>
                <a:solidFill>
                  <a:srgbClr val="0000FF"/>
                </a:solidFill>
                <a:effectLst/>
                <a:latin typeface="Arial" pitchFamily="34" charset="0"/>
                <a:ea typeface="Arial" pitchFamily="34" charset="0"/>
                <a:cs typeface="Arial" pitchFamily="34" charset="0"/>
              </a:rPr>
              <a:t>Exemple : les pièces se sont accumulées sur le tapis et ont bloquées le système…</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428604"/>
          </a:xfrm>
        </p:spPr>
        <p:txBody>
          <a:bodyPr>
            <a:normAutofit/>
          </a:bodyPr>
          <a:lstStyle/>
          <a:p>
            <a:r>
              <a:rPr lang="fr-FR" sz="2000" dirty="0" smtClean="0"/>
              <a:t>Essai</a:t>
            </a:r>
            <a:endParaRPr lang="fr-FR" sz="2000" dirty="0"/>
          </a:p>
        </p:txBody>
      </p:sp>
      <p:grpSp>
        <p:nvGrpSpPr>
          <p:cNvPr id="8194" name="Group 2"/>
          <p:cNvGrpSpPr>
            <a:grpSpLocks/>
          </p:cNvGrpSpPr>
          <p:nvPr/>
        </p:nvGrpSpPr>
        <p:grpSpPr bwMode="auto">
          <a:xfrm>
            <a:off x="1214414" y="571480"/>
            <a:ext cx="5929354" cy="5857916"/>
            <a:chOff x="318" y="2458"/>
            <a:chExt cx="7875" cy="8449"/>
          </a:xfrm>
        </p:grpSpPr>
        <p:sp>
          <p:nvSpPr>
            <p:cNvPr id="8195" name="AutoShape 3"/>
            <p:cNvSpPr>
              <a:spLocks noChangeArrowheads="1"/>
            </p:cNvSpPr>
            <p:nvPr/>
          </p:nvSpPr>
          <p:spPr bwMode="auto">
            <a:xfrm>
              <a:off x="2644" y="2458"/>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Début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196" name="AutoShape 4"/>
            <p:cNvCxnSpPr>
              <a:cxnSpLocks noChangeShapeType="1"/>
            </p:cNvCxnSpPr>
            <p:nvPr/>
          </p:nvCxnSpPr>
          <p:spPr bwMode="auto">
            <a:xfrm>
              <a:off x="3291" y="2940"/>
              <a:ext cx="0" cy="285"/>
            </a:xfrm>
            <a:prstGeom prst="straightConnector1">
              <a:avLst/>
            </a:prstGeom>
            <a:noFill/>
            <a:ln w="9525">
              <a:solidFill>
                <a:srgbClr val="0070C0"/>
              </a:solidFill>
              <a:round/>
              <a:headEnd/>
              <a:tailEnd type="triangle" w="med" len="med"/>
            </a:ln>
          </p:spPr>
        </p:cxnSp>
        <p:sp>
          <p:nvSpPr>
            <p:cNvPr id="8197" name="AutoShape 5"/>
            <p:cNvSpPr>
              <a:spLocks noChangeArrowheads="1"/>
            </p:cNvSpPr>
            <p:nvPr/>
          </p:nvSpPr>
          <p:spPr bwMode="auto">
            <a:xfrm>
              <a:off x="4948" y="10424"/>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FIN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198" name="AutoShape 6"/>
            <p:cNvCxnSpPr>
              <a:cxnSpLocks noChangeShapeType="1"/>
            </p:cNvCxnSpPr>
            <p:nvPr/>
          </p:nvCxnSpPr>
          <p:spPr bwMode="auto">
            <a:xfrm>
              <a:off x="3291" y="3927"/>
              <a:ext cx="0" cy="570"/>
            </a:xfrm>
            <a:prstGeom prst="straightConnector1">
              <a:avLst/>
            </a:prstGeom>
            <a:noFill/>
            <a:ln w="9525">
              <a:solidFill>
                <a:srgbClr val="0070C0"/>
              </a:solidFill>
              <a:round/>
              <a:headEnd/>
              <a:tailEnd type="triangle" w="med" len="med"/>
            </a:ln>
          </p:spPr>
        </p:cxnSp>
        <p:grpSp>
          <p:nvGrpSpPr>
            <p:cNvPr id="8199" name="Group 7"/>
            <p:cNvGrpSpPr>
              <a:grpSpLocks/>
            </p:cNvGrpSpPr>
            <p:nvPr/>
          </p:nvGrpSpPr>
          <p:grpSpPr bwMode="auto">
            <a:xfrm>
              <a:off x="1289" y="3225"/>
              <a:ext cx="3986" cy="702"/>
              <a:chOff x="1825" y="4126"/>
              <a:chExt cx="3986" cy="702"/>
            </a:xfrm>
          </p:grpSpPr>
          <p:sp>
            <p:nvSpPr>
              <p:cNvPr id="8200" name="AutoShape 8"/>
              <p:cNvSpPr>
                <a:spLocks noChangeArrowheads="1"/>
              </p:cNvSpPr>
              <p:nvPr/>
            </p:nvSpPr>
            <p:spPr bwMode="auto">
              <a:xfrm>
                <a:off x="1825" y="4126"/>
                <a:ext cx="3986" cy="702"/>
              </a:xfrm>
              <a:prstGeom prst="parallelogram">
                <a:avLst>
                  <a:gd name="adj" fmla="val 141952"/>
                </a:avLst>
              </a:prstGeom>
              <a:solidFill>
                <a:srgbClr val="FF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201" name="Text Box 9"/>
              <p:cNvSpPr txBox="1">
                <a:spLocks noChangeArrowheads="1"/>
              </p:cNvSpPr>
              <p:nvPr/>
            </p:nvSpPr>
            <p:spPr bwMode="auto">
              <a:xfrm>
                <a:off x="2658" y="4126"/>
                <a:ext cx="2717" cy="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Matériel réparé</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8202" name="AutoShape 10"/>
            <p:cNvCxnSpPr>
              <a:cxnSpLocks noChangeShapeType="1"/>
            </p:cNvCxnSpPr>
            <p:nvPr/>
          </p:nvCxnSpPr>
          <p:spPr bwMode="auto">
            <a:xfrm>
              <a:off x="3290" y="7638"/>
              <a:ext cx="0" cy="376"/>
            </a:xfrm>
            <a:prstGeom prst="straightConnector1">
              <a:avLst/>
            </a:prstGeom>
            <a:noFill/>
            <a:ln w="9525">
              <a:solidFill>
                <a:srgbClr val="0070C0"/>
              </a:solidFill>
              <a:round/>
              <a:headEnd/>
              <a:tailEnd type="triangle" w="med" len="med"/>
            </a:ln>
          </p:spPr>
        </p:cxnSp>
        <p:cxnSp>
          <p:nvCxnSpPr>
            <p:cNvPr id="8203" name="AutoShape 11"/>
            <p:cNvCxnSpPr>
              <a:cxnSpLocks noChangeShapeType="1"/>
            </p:cNvCxnSpPr>
            <p:nvPr/>
          </p:nvCxnSpPr>
          <p:spPr bwMode="auto">
            <a:xfrm>
              <a:off x="1102" y="7728"/>
              <a:ext cx="1" cy="504"/>
            </a:xfrm>
            <a:prstGeom prst="straightConnector1">
              <a:avLst/>
            </a:prstGeom>
            <a:noFill/>
            <a:ln w="9525">
              <a:solidFill>
                <a:srgbClr val="0070C0"/>
              </a:solidFill>
              <a:round/>
              <a:headEnd/>
              <a:tailEnd/>
            </a:ln>
          </p:spPr>
        </p:cxnSp>
        <p:cxnSp>
          <p:nvCxnSpPr>
            <p:cNvPr id="8204" name="AutoShape 12"/>
            <p:cNvCxnSpPr>
              <a:cxnSpLocks noChangeShapeType="1"/>
            </p:cNvCxnSpPr>
            <p:nvPr/>
          </p:nvCxnSpPr>
          <p:spPr bwMode="auto">
            <a:xfrm>
              <a:off x="2354" y="7726"/>
              <a:ext cx="936" cy="1"/>
            </a:xfrm>
            <a:prstGeom prst="straightConnector1">
              <a:avLst/>
            </a:prstGeom>
            <a:noFill/>
            <a:ln w="9525">
              <a:solidFill>
                <a:srgbClr val="0070C0"/>
              </a:solidFill>
              <a:round/>
              <a:headEnd/>
              <a:tailEnd type="oval" w="sm" len="sm"/>
            </a:ln>
          </p:spPr>
        </p:cxnSp>
        <p:cxnSp>
          <p:nvCxnSpPr>
            <p:cNvPr id="8205" name="AutoShape 13"/>
            <p:cNvCxnSpPr>
              <a:cxnSpLocks noChangeShapeType="1"/>
            </p:cNvCxnSpPr>
            <p:nvPr/>
          </p:nvCxnSpPr>
          <p:spPr bwMode="auto">
            <a:xfrm>
              <a:off x="3290" y="7308"/>
              <a:ext cx="1" cy="344"/>
            </a:xfrm>
            <a:prstGeom prst="straightConnector1">
              <a:avLst/>
            </a:prstGeom>
            <a:noFill/>
            <a:ln w="9525">
              <a:solidFill>
                <a:srgbClr val="0070C0"/>
              </a:solidFill>
              <a:round/>
              <a:headEnd/>
              <a:tailEnd type="triangle" w="med" len="med"/>
            </a:ln>
          </p:spPr>
        </p:cxnSp>
        <p:sp>
          <p:nvSpPr>
            <p:cNvPr id="8206" name="Text Box 14"/>
            <p:cNvSpPr txBox="1">
              <a:spLocks noChangeArrowheads="1"/>
            </p:cNvSpPr>
            <p:nvPr/>
          </p:nvSpPr>
          <p:spPr bwMode="auto">
            <a:xfrm>
              <a:off x="1827" y="6922"/>
              <a:ext cx="2906" cy="367"/>
            </a:xfrm>
            <a:prstGeom prst="rect">
              <a:avLst/>
            </a:prstGeom>
            <a:solidFill>
              <a:srgbClr val="FF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Choisir les conditions de l’essai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07" name="AutoShape 15"/>
            <p:cNvCxnSpPr>
              <a:cxnSpLocks noChangeShapeType="1"/>
            </p:cNvCxnSpPr>
            <p:nvPr/>
          </p:nvCxnSpPr>
          <p:spPr bwMode="auto">
            <a:xfrm>
              <a:off x="3291" y="6229"/>
              <a:ext cx="0" cy="693"/>
            </a:xfrm>
            <a:prstGeom prst="straightConnector1">
              <a:avLst/>
            </a:prstGeom>
            <a:noFill/>
            <a:ln w="9525">
              <a:solidFill>
                <a:srgbClr val="0070C0"/>
              </a:solidFill>
              <a:round/>
              <a:headEnd type="oval" w="sm" len="sm"/>
              <a:tailEnd type="triangle" w="med" len="med"/>
            </a:ln>
          </p:spPr>
        </p:cxnSp>
        <p:sp>
          <p:nvSpPr>
            <p:cNvPr id="8208" name="Text Box 16"/>
            <p:cNvSpPr txBox="1">
              <a:spLocks noChangeArrowheads="1"/>
            </p:cNvSpPr>
            <p:nvPr/>
          </p:nvSpPr>
          <p:spPr bwMode="auto">
            <a:xfrm>
              <a:off x="2244" y="8693"/>
              <a:ext cx="2057" cy="367"/>
            </a:xfrm>
            <a:prstGeom prst="rect">
              <a:avLst/>
            </a:prstGeom>
            <a:solidFill>
              <a:srgbClr val="FF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Mesurer ou apprécier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09" name="AutoShape 17"/>
            <p:cNvCxnSpPr>
              <a:cxnSpLocks noChangeShapeType="1"/>
            </p:cNvCxnSpPr>
            <p:nvPr/>
          </p:nvCxnSpPr>
          <p:spPr bwMode="auto">
            <a:xfrm>
              <a:off x="3323" y="8381"/>
              <a:ext cx="0" cy="312"/>
            </a:xfrm>
            <a:prstGeom prst="straightConnector1">
              <a:avLst/>
            </a:prstGeom>
            <a:noFill/>
            <a:ln w="9525">
              <a:solidFill>
                <a:srgbClr val="0070C0"/>
              </a:solidFill>
              <a:round/>
              <a:headEnd/>
              <a:tailEnd type="triangle" w="med" len="med"/>
            </a:ln>
          </p:spPr>
        </p:cxnSp>
        <p:sp>
          <p:nvSpPr>
            <p:cNvPr id="8210" name="Text Box 18"/>
            <p:cNvSpPr txBox="1">
              <a:spLocks noChangeArrowheads="1"/>
            </p:cNvSpPr>
            <p:nvPr/>
          </p:nvSpPr>
          <p:spPr bwMode="auto">
            <a:xfrm>
              <a:off x="2397" y="8014"/>
              <a:ext cx="1734" cy="367"/>
            </a:xfrm>
            <a:prstGeom prst="rect">
              <a:avLst/>
            </a:prstGeom>
            <a:solidFill>
              <a:srgbClr val="FF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Conduire l’essai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11" name="AutoShape 19"/>
            <p:cNvCxnSpPr>
              <a:cxnSpLocks noChangeShapeType="1"/>
            </p:cNvCxnSpPr>
            <p:nvPr/>
          </p:nvCxnSpPr>
          <p:spPr bwMode="auto">
            <a:xfrm>
              <a:off x="1102" y="8131"/>
              <a:ext cx="0" cy="562"/>
            </a:xfrm>
            <a:prstGeom prst="straightConnector1">
              <a:avLst/>
            </a:prstGeom>
            <a:noFill/>
            <a:ln w="9525">
              <a:solidFill>
                <a:srgbClr val="548DD4"/>
              </a:solidFill>
              <a:round/>
              <a:headEnd type="triangle" w="med" len="med"/>
              <a:tailEnd/>
            </a:ln>
          </p:spPr>
        </p:cxnSp>
        <p:cxnSp>
          <p:nvCxnSpPr>
            <p:cNvPr id="8212" name="AutoShape 20"/>
            <p:cNvCxnSpPr>
              <a:cxnSpLocks noChangeShapeType="1"/>
            </p:cNvCxnSpPr>
            <p:nvPr/>
          </p:nvCxnSpPr>
          <p:spPr bwMode="auto">
            <a:xfrm>
              <a:off x="3323" y="9060"/>
              <a:ext cx="4" cy="361"/>
            </a:xfrm>
            <a:prstGeom prst="straightConnector1">
              <a:avLst/>
            </a:prstGeom>
            <a:noFill/>
            <a:ln w="9525">
              <a:solidFill>
                <a:srgbClr val="0070C0"/>
              </a:solidFill>
              <a:round/>
              <a:headEnd/>
              <a:tailEnd type="triangle" w="med" len="med"/>
            </a:ln>
          </p:spPr>
        </p:cxnSp>
        <p:sp>
          <p:nvSpPr>
            <p:cNvPr id="8213" name="Text Box 21"/>
            <p:cNvSpPr txBox="1">
              <a:spLocks noChangeArrowheads="1"/>
            </p:cNvSpPr>
            <p:nvPr/>
          </p:nvSpPr>
          <p:spPr bwMode="auto">
            <a:xfrm>
              <a:off x="318" y="8693"/>
              <a:ext cx="1626" cy="367"/>
            </a:xfrm>
            <a:prstGeom prst="rect">
              <a:avLst/>
            </a:prstGeom>
            <a:solidFill>
              <a:srgbClr val="FF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Mettre au point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14" name="AutoShape 22"/>
            <p:cNvCxnSpPr>
              <a:cxnSpLocks noChangeShapeType="1"/>
            </p:cNvCxnSpPr>
            <p:nvPr/>
          </p:nvCxnSpPr>
          <p:spPr bwMode="auto">
            <a:xfrm>
              <a:off x="1102" y="7726"/>
              <a:ext cx="1252" cy="3"/>
            </a:xfrm>
            <a:prstGeom prst="straightConnector1">
              <a:avLst/>
            </a:prstGeom>
            <a:noFill/>
            <a:ln w="9525">
              <a:solidFill>
                <a:srgbClr val="0070C0"/>
              </a:solidFill>
              <a:round/>
              <a:headEnd/>
              <a:tailEnd type="triangle" w="med" len="med"/>
            </a:ln>
          </p:spPr>
        </p:cxnSp>
        <p:sp>
          <p:nvSpPr>
            <p:cNvPr id="8215" name="AutoShape 23"/>
            <p:cNvSpPr>
              <a:spLocks noChangeArrowheads="1"/>
            </p:cNvSpPr>
            <p:nvPr/>
          </p:nvSpPr>
          <p:spPr bwMode="auto">
            <a:xfrm>
              <a:off x="2177" y="4497"/>
              <a:ext cx="2222" cy="905"/>
            </a:xfrm>
            <a:prstGeom prst="flowChartPreparation">
              <a:avLst/>
            </a:prstGeom>
            <a:solidFill>
              <a:srgbClr val="FF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216" name="Text Box 24"/>
            <p:cNvSpPr txBox="1">
              <a:spLocks noChangeArrowheads="1"/>
            </p:cNvSpPr>
            <p:nvPr/>
          </p:nvSpPr>
          <p:spPr bwMode="auto">
            <a:xfrm>
              <a:off x="1677" y="4579"/>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217" name="Text Box 25"/>
            <p:cNvSpPr txBox="1">
              <a:spLocks noChangeArrowheads="1"/>
            </p:cNvSpPr>
            <p:nvPr/>
          </p:nvSpPr>
          <p:spPr bwMode="auto">
            <a:xfrm>
              <a:off x="4234" y="4579"/>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18" name="AutoShape 26"/>
            <p:cNvCxnSpPr>
              <a:cxnSpLocks noChangeShapeType="1"/>
            </p:cNvCxnSpPr>
            <p:nvPr/>
          </p:nvCxnSpPr>
          <p:spPr bwMode="auto">
            <a:xfrm flipH="1">
              <a:off x="1647" y="4938"/>
              <a:ext cx="530" cy="0"/>
            </a:xfrm>
            <a:prstGeom prst="straightConnector1">
              <a:avLst/>
            </a:prstGeom>
            <a:noFill/>
            <a:ln w="9525">
              <a:solidFill>
                <a:srgbClr val="548DD4"/>
              </a:solidFill>
              <a:round/>
              <a:headEnd/>
              <a:tailEnd/>
            </a:ln>
          </p:spPr>
        </p:cxnSp>
        <p:cxnSp>
          <p:nvCxnSpPr>
            <p:cNvPr id="8219" name="AutoShape 27"/>
            <p:cNvCxnSpPr>
              <a:cxnSpLocks noChangeShapeType="1"/>
            </p:cNvCxnSpPr>
            <p:nvPr/>
          </p:nvCxnSpPr>
          <p:spPr bwMode="auto">
            <a:xfrm>
              <a:off x="4399" y="4938"/>
              <a:ext cx="1032" cy="0"/>
            </a:xfrm>
            <a:prstGeom prst="straightConnector1">
              <a:avLst/>
            </a:prstGeom>
            <a:noFill/>
            <a:ln w="9525">
              <a:solidFill>
                <a:srgbClr val="548DD4"/>
              </a:solidFill>
              <a:round/>
              <a:headEnd/>
              <a:tailEnd/>
            </a:ln>
          </p:spPr>
        </p:cxnSp>
        <p:cxnSp>
          <p:nvCxnSpPr>
            <p:cNvPr id="8220" name="AutoShape 28"/>
            <p:cNvCxnSpPr>
              <a:cxnSpLocks noChangeShapeType="1"/>
            </p:cNvCxnSpPr>
            <p:nvPr/>
          </p:nvCxnSpPr>
          <p:spPr bwMode="auto">
            <a:xfrm flipV="1">
              <a:off x="1647" y="4938"/>
              <a:ext cx="1" cy="743"/>
            </a:xfrm>
            <a:prstGeom prst="straightConnector1">
              <a:avLst/>
            </a:prstGeom>
            <a:noFill/>
            <a:ln w="9525">
              <a:solidFill>
                <a:srgbClr val="548DD4"/>
              </a:solidFill>
              <a:round/>
              <a:headEnd type="triangle" w="med" len="med"/>
              <a:tailEnd/>
            </a:ln>
          </p:spPr>
        </p:cxnSp>
        <p:cxnSp>
          <p:nvCxnSpPr>
            <p:cNvPr id="8221" name="AutoShape 29"/>
            <p:cNvCxnSpPr>
              <a:cxnSpLocks noChangeShapeType="1"/>
            </p:cNvCxnSpPr>
            <p:nvPr/>
          </p:nvCxnSpPr>
          <p:spPr bwMode="auto">
            <a:xfrm flipH="1" flipV="1">
              <a:off x="5431" y="4939"/>
              <a:ext cx="6" cy="612"/>
            </a:xfrm>
            <a:prstGeom prst="straightConnector1">
              <a:avLst/>
            </a:prstGeom>
            <a:noFill/>
            <a:ln w="9525">
              <a:solidFill>
                <a:srgbClr val="548DD4"/>
              </a:solidFill>
              <a:round/>
              <a:headEnd type="triangle" w="med" len="med"/>
              <a:tailEnd/>
            </a:ln>
          </p:spPr>
        </p:cxnSp>
        <p:sp>
          <p:nvSpPr>
            <p:cNvPr id="8222" name="Text Box 30"/>
            <p:cNvSpPr txBox="1">
              <a:spLocks noChangeArrowheads="1"/>
            </p:cNvSpPr>
            <p:nvPr/>
          </p:nvSpPr>
          <p:spPr bwMode="auto">
            <a:xfrm>
              <a:off x="2354" y="4497"/>
              <a:ext cx="1880"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Les performances sont-elles connues</a:t>
              </a:r>
              <a:endParaRPr kumimoji="0" lang="fr-FR" sz="7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23" name="AutoShape 31"/>
            <p:cNvCxnSpPr>
              <a:cxnSpLocks noChangeShapeType="1"/>
            </p:cNvCxnSpPr>
            <p:nvPr/>
          </p:nvCxnSpPr>
          <p:spPr bwMode="auto">
            <a:xfrm flipH="1">
              <a:off x="2442" y="6229"/>
              <a:ext cx="1957" cy="1"/>
            </a:xfrm>
            <a:prstGeom prst="straightConnector1">
              <a:avLst/>
            </a:prstGeom>
            <a:noFill/>
            <a:ln w="9525">
              <a:solidFill>
                <a:srgbClr val="548DD4"/>
              </a:solidFill>
              <a:round/>
              <a:headEnd/>
              <a:tailEnd/>
            </a:ln>
          </p:spPr>
        </p:cxnSp>
        <p:cxnSp>
          <p:nvCxnSpPr>
            <p:cNvPr id="8224" name="AutoShape 32"/>
            <p:cNvCxnSpPr>
              <a:cxnSpLocks noChangeShapeType="1"/>
            </p:cNvCxnSpPr>
            <p:nvPr/>
          </p:nvCxnSpPr>
          <p:spPr bwMode="auto">
            <a:xfrm>
              <a:off x="1647" y="5681"/>
              <a:ext cx="0" cy="548"/>
            </a:xfrm>
            <a:prstGeom prst="straightConnector1">
              <a:avLst/>
            </a:prstGeom>
            <a:noFill/>
            <a:ln w="9525">
              <a:solidFill>
                <a:srgbClr val="548DD4"/>
              </a:solidFill>
              <a:round/>
              <a:headEnd/>
              <a:tailEnd/>
            </a:ln>
          </p:spPr>
        </p:cxnSp>
        <p:cxnSp>
          <p:nvCxnSpPr>
            <p:cNvPr id="8225" name="AutoShape 33"/>
            <p:cNvCxnSpPr>
              <a:cxnSpLocks noChangeShapeType="1"/>
            </p:cNvCxnSpPr>
            <p:nvPr/>
          </p:nvCxnSpPr>
          <p:spPr bwMode="auto">
            <a:xfrm>
              <a:off x="5437" y="5907"/>
              <a:ext cx="0" cy="322"/>
            </a:xfrm>
            <a:prstGeom prst="straightConnector1">
              <a:avLst/>
            </a:prstGeom>
            <a:noFill/>
            <a:ln w="9525">
              <a:solidFill>
                <a:srgbClr val="0070C0"/>
              </a:solidFill>
              <a:round/>
              <a:headEnd/>
              <a:tailEnd/>
            </a:ln>
          </p:spPr>
        </p:cxnSp>
        <p:sp>
          <p:nvSpPr>
            <p:cNvPr id="8226" name="Text Box 34"/>
            <p:cNvSpPr txBox="1">
              <a:spLocks noChangeArrowheads="1"/>
            </p:cNvSpPr>
            <p:nvPr/>
          </p:nvSpPr>
          <p:spPr bwMode="auto">
            <a:xfrm>
              <a:off x="4065" y="5550"/>
              <a:ext cx="2668" cy="367"/>
            </a:xfrm>
            <a:prstGeom prst="rect">
              <a:avLst/>
            </a:prstGeom>
            <a:solidFill>
              <a:srgbClr val="FF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S’informer des performances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27" name="AutoShape 35"/>
            <p:cNvCxnSpPr>
              <a:cxnSpLocks noChangeShapeType="1"/>
            </p:cNvCxnSpPr>
            <p:nvPr/>
          </p:nvCxnSpPr>
          <p:spPr bwMode="auto">
            <a:xfrm flipH="1">
              <a:off x="4399" y="6229"/>
              <a:ext cx="1032" cy="0"/>
            </a:xfrm>
            <a:prstGeom prst="straightConnector1">
              <a:avLst/>
            </a:prstGeom>
            <a:noFill/>
            <a:ln w="9525">
              <a:solidFill>
                <a:srgbClr val="548DD4"/>
              </a:solidFill>
              <a:round/>
              <a:headEnd/>
              <a:tailEnd type="triangle" w="med" len="med"/>
            </a:ln>
          </p:spPr>
        </p:cxnSp>
        <p:cxnSp>
          <p:nvCxnSpPr>
            <p:cNvPr id="8228" name="AutoShape 36"/>
            <p:cNvCxnSpPr>
              <a:cxnSpLocks noChangeShapeType="1"/>
            </p:cNvCxnSpPr>
            <p:nvPr/>
          </p:nvCxnSpPr>
          <p:spPr bwMode="auto">
            <a:xfrm>
              <a:off x="1647" y="6229"/>
              <a:ext cx="795" cy="1"/>
            </a:xfrm>
            <a:prstGeom prst="straightConnector1">
              <a:avLst/>
            </a:prstGeom>
            <a:noFill/>
            <a:ln w="9525">
              <a:solidFill>
                <a:srgbClr val="548DD4"/>
              </a:solidFill>
              <a:round/>
              <a:headEnd/>
              <a:tailEnd type="triangle" w="med" len="med"/>
            </a:ln>
          </p:spPr>
        </p:cxnSp>
        <p:sp>
          <p:nvSpPr>
            <p:cNvPr id="8229" name="AutoShape 37"/>
            <p:cNvSpPr>
              <a:spLocks noChangeArrowheads="1"/>
            </p:cNvSpPr>
            <p:nvPr/>
          </p:nvSpPr>
          <p:spPr bwMode="auto">
            <a:xfrm>
              <a:off x="2171" y="9421"/>
              <a:ext cx="2222" cy="905"/>
            </a:xfrm>
            <a:prstGeom prst="flowChartPreparation">
              <a:avLst/>
            </a:prstGeom>
            <a:solidFill>
              <a:srgbClr val="FF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230" name="Text Box 38"/>
            <p:cNvSpPr txBox="1">
              <a:spLocks noChangeArrowheads="1"/>
            </p:cNvSpPr>
            <p:nvPr/>
          </p:nvSpPr>
          <p:spPr bwMode="auto">
            <a:xfrm>
              <a:off x="4228" y="9502"/>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231" name="Text Box 39"/>
            <p:cNvSpPr txBox="1">
              <a:spLocks noChangeArrowheads="1"/>
            </p:cNvSpPr>
            <p:nvPr/>
          </p:nvSpPr>
          <p:spPr bwMode="auto">
            <a:xfrm>
              <a:off x="1505" y="9502"/>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32" name="AutoShape 40"/>
            <p:cNvCxnSpPr>
              <a:cxnSpLocks noChangeShapeType="1"/>
            </p:cNvCxnSpPr>
            <p:nvPr/>
          </p:nvCxnSpPr>
          <p:spPr bwMode="auto">
            <a:xfrm flipH="1">
              <a:off x="1102" y="9862"/>
              <a:ext cx="1069" cy="0"/>
            </a:xfrm>
            <a:prstGeom prst="straightConnector1">
              <a:avLst/>
            </a:prstGeom>
            <a:noFill/>
            <a:ln w="9525">
              <a:solidFill>
                <a:srgbClr val="548DD4"/>
              </a:solidFill>
              <a:round/>
              <a:headEnd/>
              <a:tailEnd/>
            </a:ln>
          </p:spPr>
        </p:cxnSp>
        <p:cxnSp>
          <p:nvCxnSpPr>
            <p:cNvPr id="8233" name="AutoShape 41"/>
            <p:cNvCxnSpPr>
              <a:cxnSpLocks noChangeShapeType="1"/>
            </p:cNvCxnSpPr>
            <p:nvPr/>
          </p:nvCxnSpPr>
          <p:spPr bwMode="auto">
            <a:xfrm>
              <a:off x="4393" y="9862"/>
              <a:ext cx="1184" cy="0"/>
            </a:xfrm>
            <a:prstGeom prst="straightConnector1">
              <a:avLst/>
            </a:prstGeom>
            <a:noFill/>
            <a:ln w="9525">
              <a:solidFill>
                <a:srgbClr val="548DD4"/>
              </a:solidFill>
              <a:round/>
              <a:headEnd/>
              <a:tailEnd/>
            </a:ln>
          </p:spPr>
        </p:cxnSp>
        <p:cxnSp>
          <p:nvCxnSpPr>
            <p:cNvPr id="8234" name="AutoShape 42"/>
            <p:cNvCxnSpPr>
              <a:cxnSpLocks noChangeShapeType="1"/>
            </p:cNvCxnSpPr>
            <p:nvPr/>
          </p:nvCxnSpPr>
          <p:spPr bwMode="auto">
            <a:xfrm>
              <a:off x="1102" y="9060"/>
              <a:ext cx="0" cy="802"/>
            </a:xfrm>
            <a:prstGeom prst="straightConnector1">
              <a:avLst/>
            </a:prstGeom>
            <a:noFill/>
            <a:ln w="9525">
              <a:solidFill>
                <a:srgbClr val="548DD4"/>
              </a:solidFill>
              <a:round/>
              <a:headEnd type="triangle" w="med" len="med"/>
              <a:tailEnd/>
            </a:ln>
          </p:spPr>
        </p:cxnSp>
        <p:cxnSp>
          <p:nvCxnSpPr>
            <p:cNvPr id="8235" name="AutoShape 43"/>
            <p:cNvCxnSpPr>
              <a:cxnSpLocks noChangeShapeType="1"/>
            </p:cNvCxnSpPr>
            <p:nvPr/>
          </p:nvCxnSpPr>
          <p:spPr bwMode="auto">
            <a:xfrm flipV="1">
              <a:off x="5577" y="9862"/>
              <a:ext cx="0" cy="562"/>
            </a:xfrm>
            <a:prstGeom prst="straightConnector1">
              <a:avLst/>
            </a:prstGeom>
            <a:noFill/>
            <a:ln w="9525">
              <a:solidFill>
                <a:srgbClr val="548DD4"/>
              </a:solidFill>
              <a:round/>
              <a:headEnd type="triangle" w="med" len="med"/>
              <a:tailEnd/>
            </a:ln>
          </p:spPr>
        </p:cxnSp>
        <p:sp>
          <p:nvSpPr>
            <p:cNvPr id="8236" name="Text Box 44"/>
            <p:cNvSpPr txBox="1">
              <a:spLocks noChangeArrowheads="1"/>
            </p:cNvSpPr>
            <p:nvPr/>
          </p:nvSpPr>
          <p:spPr bwMode="auto">
            <a:xfrm>
              <a:off x="2244" y="9421"/>
              <a:ext cx="2057"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Les performances sont-elles satisfaisantes</a:t>
              </a:r>
              <a:endParaRPr kumimoji="0" lang="fr-FR" sz="8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37" name="AutoShape 45"/>
            <p:cNvCxnSpPr>
              <a:cxnSpLocks noChangeShapeType="1"/>
            </p:cNvCxnSpPr>
            <p:nvPr/>
          </p:nvCxnSpPr>
          <p:spPr bwMode="auto">
            <a:xfrm>
              <a:off x="4733" y="7101"/>
              <a:ext cx="1325" cy="0"/>
            </a:xfrm>
            <a:prstGeom prst="straightConnector1">
              <a:avLst/>
            </a:prstGeom>
            <a:noFill/>
            <a:ln w="9525">
              <a:solidFill>
                <a:srgbClr val="0070C0"/>
              </a:solidFill>
              <a:prstDash val="dashDot"/>
              <a:round/>
              <a:headEnd/>
              <a:tailEnd/>
            </a:ln>
          </p:spPr>
        </p:cxnSp>
        <p:sp>
          <p:nvSpPr>
            <p:cNvPr id="8238" name="AutoShape 46"/>
            <p:cNvSpPr>
              <a:spLocks/>
            </p:cNvSpPr>
            <p:nvPr/>
          </p:nvSpPr>
          <p:spPr bwMode="auto">
            <a:xfrm>
              <a:off x="6058" y="6386"/>
              <a:ext cx="181" cy="1422"/>
            </a:xfrm>
            <a:prstGeom prst="leftBrace">
              <a:avLst>
                <a:gd name="adj1" fmla="val 65470"/>
                <a:gd name="adj2" fmla="val 50000"/>
              </a:avLst>
            </a:prstGeom>
            <a:noFill/>
            <a:ln w="9525">
              <a:solidFill>
                <a:srgbClr val="0070C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8239" name="Text Box 47"/>
            <p:cNvSpPr txBox="1">
              <a:spLocks noChangeArrowheads="1"/>
            </p:cNvSpPr>
            <p:nvPr/>
          </p:nvSpPr>
          <p:spPr bwMode="auto">
            <a:xfrm>
              <a:off x="6239" y="6644"/>
              <a:ext cx="1954" cy="89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70C0"/>
                  </a:solidFill>
                  <a:effectLst/>
                  <a:latin typeface="Arial" pitchFamily="34" charset="0"/>
                  <a:ea typeface="Arial" pitchFamily="34" charset="0"/>
                  <a:cs typeface="Arial" pitchFamily="34" charset="0"/>
                </a:rPr>
                <a:t>Conditions réelles</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70C0"/>
                  </a:solidFill>
                  <a:effectLst/>
                  <a:latin typeface="Arial" pitchFamily="34" charset="0"/>
                  <a:ea typeface="Arial" pitchFamily="34" charset="0"/>
                  <a:cs typeface="Arial" pitchFamily="34" charset="0"/>
                </a:rPr>
                <a:t>Ou</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70C0"/>
                  </a:solidFill>
                  <a:effectLst/>
                  <a:latin typeface="Arial" pitchFamily="34" charset="0"/>
                  <a:ea typeface="Arial" pitchFamily="34" charset="0"/>
                  <a:cs typeface="Arial" pitchFamily="34" charset="0"/>
                </a:rPr>
                <a:t>Banc d’essai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endParaRPr lang="fr-FR" sz="1600" b="1" u="sng" dirty="0"/>
          </a:p>
          <a:p>
            <a:r>
              <a:rPr lang="fr-FR" sz="2000" b="1" u="sng" dirty="0" smtClean="0">
                <a:solidFill>
                  <a:srgbClr val="FF0000"/>
                </a:solidFill>
              </a:rPr>
              <a:t>Attention</a:t>
            </a:r>
            <a:r>
              <a:rPr lang="fr-FR" sz="2000" b="1" u="sng" dirty="0">
                <a:solidFill>
                  <a:srgbClr val="FF0000"/>
                </a:solidFill>
              </a:rPr>
              <a:t> :</a:t>
            </a:r>
            <a:endParaRPr lang="fr-FR" sz="2000" dirty="0">
              <a:solidFill>
                <a:srgbClr val="FF0000"/>
              </a:solidFill>
            </a:endParaRPr>
          </a:p>
          <a:p>
            <a:r>
              <a:rPr lang="fr-FR" sz="2000" dirty="0"/>
              <a:t> </a:t>
            </a:r>
          </a:p>
          <a:p>
            <a:pPr lvl="0"/>
            <a:r>
              <a:rPr lang="fr-FR" sz="2000" dirty="0">
                <a:solidFill>
                  <a:srgbClr val="0070C0"/>
                </a:solidFill>
              </a:rPr>
              <a:t>Les essais doivent être faits suivant une procédure de sécurité qui protège les personnes puis le bien.</a:t>
            </a:r>
          </a:p>
          <a:p>
            <a:r>
              <a:rPr lang="fr-FR" sz="2000" dirty="0">
                <a:solidFill>
                  <a:srgbClr val="0070C0"/>
                </a:solidFill>
              </a:rPr>
              <a:t> </a:t>
            </a:r>
          </a:p>
          <a:p>
            <a:pPr lvl="0"/>
            <a:r>
              <a:rPr lang="fr-FR" sz="2000" dirty="0">
                <a:solidFill>
                  <a:srgbClr val="0070C0"/>
                </a:solidFill>
              </a:rPr>
              <a:t>On vérifiera la conformité du cycle, en tenant compte des réglages.</a:t>
            </a:r>
          </a:p>
          <a:p>
            <a:r>
              <a:rPr lang="fr-FR" sz="2000" dirty="0">
                <a:solidFill>
                  <a:srgbClr val="0070C0"/>
                </a:solidFill>
              </a:rPr>
              <a:t> </a:t>
            </a:r>
          </a:p>
          <a:p>
            <a:pPr lvl="0"/>
            <a:r>
              <a:rPr lang="fr-FR" sz="2000" dirty="0">
                <a:solidFill>
                  <a:srgbClr val="0070C0"/>
                </a:solidFill>
              </a:rPr>
              <a:t>Enfin, on vérifiera la qualité du produit, et on corrigera les réglages si celui-ci n’est pas conforme.</a:t>
            </a:r>
          </a:p>
          <a:p>
            <a:r>
              <a:rPr lang="fr-FR" sz="2000" dirty="0">
                <a:solidFill>
                  <a:srgbClr val="0070C0"/>
                </a:solidFill>
              </a:rPr>
              <a:t> </a:t>
            </a:r>
          </a:p>
          <a:p>
            <a:pPr lvl="0"/>
            <a:r>
              <a:rPr lang="fr-FR" sz="2000" dirty="0">
                <a:solidFill>
                  <a:srgbClr val="0070C0"/>
                </a:solidFill>
              </a:rPr>
              <a:t>Lorsque le système est au point, on le remettra à l’opérateur ou au client, en le faisant fonctionner en sa présence et en lui faisant signer un document de réception de système. C’est la garantie pour le technicien de maintenance qu’il a fait son travail correctement.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500042"/>
          </a:xfrm>
        </p:spPr>
        <p:txBody>
          <a:bodyPr>
            <a:noAutofit/>
          </a:bodyPr>
          <a:lstStyle/>
          <a:p>
            <a:r>
              <a:rPr lang="fr-FR" sz="1800" dirty="0" smtClean="0"/>
              <a:t>Calcul du coût</a:t>
            </a:r>
            <a:endParaRPr lang="fr-FR" sz="1800" dirty="0"/>
          </a:p>
        </p:txBody>
      </p:sp>
      <p:sp>
        <p:nvSpPr>
          <p:cNvPr id="3" name="Espace réservé du contenu 2"/>
          <p:cNvSpPr>
            <a:spLocks noGrp="1"/>
          </p:cNvSpPr>
          <p:nvPr>
            <p:ph idx="1"/>
          </p:nvPr>
        </p:nvSpPr>
        <p:spPr>
          <a:xfrm>
            <a:off x="285720" y="6000769"/>
            <a:ext cx="8229600" cy="857231"/>
          </a:xfrm>
        </p:spPr>
        <p:txBody>
          <a:bodyPr>
            <a:normAutofit/>
          </a:bodyPr>
          <a:lstStyle/>
          <a:p>
            <a:r>
              <a:rPr lang="fr-FR" sz="1400" b="1" dirty="0"/>
              <a:t>Remarque : </a:t>
            </a:r>
            <a:r>
              <a:rPr lang="fr-FR" sz="1400" dirty="0" smtClean="0"/>
              <a:t>        </a:t>
            </a:r>
            <a:endParaRPr lang="fr-FR" sz="1400" dirty="0"/>
          </a:p>
          <a:p>
            <a:r>
              <a:rPr lang="fr-FR" sz="1400" dirty="0"/>
              <a:t>Un organigramme peut faire appel à un autre, qui ensuite peut en appeler un suivant, et ainsi de </a:t>
            </a:r>
            <a:r>
              <a:rPr lang="fr-FR" sz="1400" dirty="0" smtClean="0"/>
              <a:t>suite……</a:t>
            </a:r>
            <a:endParaRPr lang="fr-FR" sz="1400" dirty="0"/>
          </a:p>
        </p:txBody>
      </p:sp>
      <p:grpSp>
        <p:nvGrpSpPr>
          <p:cNvPr id="9218" name="Group 2"/>
          <p:cNvGrpSpPr>
            <a:grpSpLocks/>
          </p:cNvGrpSpPr>
          <p:nvPr/>
        </p:nvGrpSpPr>
        <p:grpSpPr bwMode="auto">
          <a:xfrm>
            <a:off x="1285852" y="500042"/>
            <a:ext cx="6143668" cy="5286412"/>
            <a:chOff x="534" y="2280"/>
            <a:chExt cx="11006" cy="8723"/>
          </a:xfrm>
        </p:grpSpPr>
        <p:sp>
          <p:nvSpPr>
            <p:cNvPr id="9219" name="AutoShape 3"/>
            <p:cNvSpPr>
              <a:spLocks noChangeArrowheads="1"/>
            </p:cNvSpPr>
            <p:nvPr/>
          </p:nvSpPr>
          <p:spPr bwMode="auto">
            <a:xfrm>
              <a:off x="3690" y="2280"/>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Début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20" name="AutoShape 4"/>
            <p:cNvCxnSpPr>
              <a:cxnSpLocks noChangeShapeType="1"/>
            </p:cNvCxnSpPr>
            <p:nvPr/>
          </p:nvCxnSpPr>
          <p:spPr bwMode="auto">
            <a:xfrm>
              <a:off x="4337" y="2762"/>
              <a:ext cx="0" cy="285"/>
            </a:xfrm>
            <a:prstGeom prst="straightConnector1">
              <a:avLst/>
            </a:prstGeom>
            <a:noFill/>
            <a:ln w="9525">
              <a:solidFill>
                <a:srgbClr val="0070C0"/>
              </a:solidFill>
              <a:round/>
              <a:headEnd/>
              <a:tailEnd type="triangle" w="med" len="med"/>
            </a:ln>
          </p:spPr>
        </p:cxnSp>
        <p:sp>
          <p:nvSpPr>
            <p:cNvPr id="9221" name="AutoShape 5"/>
            <p:cNvSpPr>
              <a:spLocks noChangeArrowheads="1"/>
            </p:cNvSpPr>
            <p:nvPr/>
          </p:nvSpPr>
          <p:spPr bwMode="auto">
            <a:xfrm>
              <a:off x="3591" y="10520"/>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FIN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22" name="AutoShape 6"/>
            <p:cNvCxnSpPr>
              <a:cxnSpLocks noChangeShapeType="1"/>
            </p:cNvCxnSpPr>
            <p:nvPr/>
          </p:nvCxnSpPr>
          <p:spPr bwMode="auto">
            <a:xfrm>
              <a:off x="4337" y="3749"/>
              <a:ext cx="0" cy="570"/>
            </a:xfrm>
            <a:prstGeom prst="straightConnector1">
              <a:avLst/>
            </a:prstGeom>
            <a:noFill/>
            <a:ln w="9525">
              <a:solidFill>
                <a:srgbClr val="0070C0"/>
              </a:solidFill>
              <a:round/>
              <a:headEnd/>
              <a:tailEnd type="triangle" w="med" len="med"/>
            </a:ln>
          </p:spPr>
        </p:cxnSp>
        <p:grpSp>
          <p:nvGrpSpPr>
            <p:cNvPr id="9223" name="Group 7"/>
            <p:cNvGrpSpPr>
              <a:grpSpLocks/>
            </p:cNvGrpSpPr>
            <p:nvPr/>
          </p:nvGrpSpPr>
          <p:grpSpPr bwMode="auto">
            <a:xfrm>
              <a:off x="2335" y="3047"/>
              <a:ext cx="3986" cy="702"/>
              <a:chOff x="1825" y="4126"/>
              <a:chExt cx="3986" cy="702"/>
            </a:xfrm>
          </p:grpSpPr>
          <p:sp>
            <p:nvSpPr>
              <p:cNvPr id="9224" name="AutoShape 8"/>
              <p:cNvSpPr>
                <a:spLocks noChangeArrowheads="1"/>
              </p:cNvSpPr>
              <p:nvPr/>
            </p:nvSpPr>
            <p:spPr bwMode="auto">
              <a:xfrm>
                <a:off x="1825" y="4126"/>
                <a:ext cx="3986" cy="702"/>
              </a:xfrm>
              <a:prstGeom prst="parallelogram">
                <a:avLst>
                  <a:gd name="adj" fmla="val 141952"/>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225" name="Text Box 9"/>
              <p:cNvSpPr txBox="1">
                <a:spLocks noChangeArrowheads="1"/>
              </p:cNvSpPr>
              <p:nvPr/>
            </p:nvSpPr>
            <p:spPr bwMode="auto">
              <a:xfrm>
                <a:off x="2658" y="4126"/>
                <a:ext cx="2717" cy="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Travaux de réparation achevés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9226" name="AutoShape 10"/>
            <p:cNvCxnSpPr>
              <a:cxnSpLocks noChangeShapeType="1"/>
            </p:cNvCxnSpPr>
            <p:nvPr/>
          </p:nvCxnSpPr>
          <p:spPr bwMode="auto">
            <a:xfrm>
              <a:off x="701" y="6638"/>
              <a:ext cx="0" cy="2839"/>
            </a:xfrm>
            <a:prstGeom prst="straightConnector1">
              <a:avLst/>
            </a:prstGeom>
            <a:noFill/>
            <a:ln w="9525">
              <a:solidFill>
                <a:srgbClr val="0070C0"/>
              </a:solidFill>
              <a:round/>
              <a:headEnd/>
              <a:tailEnd/>
            </a:ln>
          </p:spPr>
        </p:cxnSp>
        <p:sp>
          <p:nvSpPr>
            <p:cNvPr id="9227" name="Text Box 11"/>
            <p:cNvSpPr txBox="1">
              <a:spLocks noChangeArrowheads="1"/>
            </p:cNvSpPr>
            <p:nvPr/>
          </p:nvSpPr>
          <p:spPr bwMode="auto">
            <a:xfrm>
              <a:off x="5068" y="7618"/>
              <a:ext cx="2906" cy="367"/>
            </a:xfrm>
            <a:prstGeom prst="rect">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Calculer le coût de main d’œuvre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28" name="AutoShape 12"/>
            <p:cNvCxnSpPr>
              <a:cxnSpLocks noChangeShapeType="1"/>
            </p:cNvCxnSpPr>
            <p:nvPr/>
          </p:nvCxnSpPr>
          <p:spPr bwMode="auto">
            <a:xfrm>
              <a:off x="6483" y="5945"/>
              <a:ext cx="0" cy="693"/>
            </a:xfrm>
            <a:prstGeom prst="straightConnector1">
              <a:avLst/>
            </a:prstGeom>
            <a:noFill/>
            <a:ln w="9525">
              <a:solidFill>
                <a:srgbClr val="0070C0"/>
              </a:solidFill>
              <a:round/>
              <a:headEnd type="oval" w="sm" len="sm"/>
              <a:tailEnd type="triangle" w="med" len="med"/>
            </a:ln>
          </p:spPr>
        </p:cxnSp>
        <p:cxnSp>
          <p:nvCxnSpPr>
            <p:cNvPr id="9229" name="AutoShape 13"/>
            <p:cNvCxnSpPr>
              <a:cxnSpLocks noChangeShapeType="1"/>
            </p:cNvCxnSpPr>
            <p:nvPr/>
          </p:nvCxnSpPr>
          <p:spPr bwMode="auto">
            <a:xfrm>
              <a:off x="4275" y="10208"/>
              <a:ext cx="0" cy="312"/>
            </a:xfrm>
            <a:prstGeom prst="straightConnector1">
              <a:avLst/>
            </a:prstGeom>
            <a:noFill/>
            <a:ln w="9525">
              <a:solidFill>
                <a:srgbClr val="0070C0"/>
              </a:solidFill>
              <a:round/>
              <a:headEnd/>
              <a:tailEnd type="triangle" w="med" len="med"/>
            </a:ln>
          </p:spPr>
        </p:cxnSp>
        <p:cxnSp>
          <p:nvCxnSpPr>
            <p:cNvPr id="9230" name="AutoShape 14"/>
            <p:cNvCxnSpPr>
              <a:cxnSpLocks noChangeShapeType="1"/>
            </p:cNvCxnSpPr>
            <p:nvPr/>
          </p:nvCxnSpPr>
          <p:spPr bwMode="auto">
            <a:xfrm>
              <a:off x="4275" y="9480"/>
              <a:ext cx="4" cy="361"/>
            </a:xfrm>
            <a:prstGeom prst="straightConnector1">
              <a:avLst/>
            </a:prstGeom>
            <a:noFill/>
            <a:ln w="9525">
              <a:solidFill>
                <a:srgbClr val="0070C0"/>
              </a:solidFill>
              <a:round/>
              <a:headEnd type="oval" w="sm" len="sm"/>
              <a:tailEnd type="triangle" w="med" len="med"/>
            </a:ln>
          </p:spPr>
        </p:cxnSp>
        <p:sp>
          <p:nvSpPr>
            <p:cNvPr id="9231" name="Text Box 15"/>
            <p:cNvSpPr txBox="1">
              <a:spLocks noChangeArrowheads="1"/>
            </p:cNvSpPr>
            <p:nvPr/>
          </p:nvSpPr>
          <p:spPr bwMode="auto">
            <a:xfrm>
              <a:off x="3442" y="9841"/>
              <a:ext cx="1626" cy="367"/>
            </a:xfrm>
            <a:prstGeom prst="rect">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Etablir la facture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32" name="AutoShape 16"/>
            <p:cNvCxnSpPr>
              <a:cxnSpLocks noChangeShapeType="1"/>
            </p:cNvCxnSpPr>
            <p:nvPr/>
          </p:nvCxnSpPr>
          <p:spPr bwMode="auto">
            <a:xfrm>
              <a:off x="703" y="9477"/>
              <a:ext cx="1632" cy="3"/>
            </a:xfrm>
            <a:prstGeom prst="straightConnector1">
              <a:avLst/>
            </a:prstGeom>
            <a:noFill/>
            <a:ln w="9525">
              <a:solidFill>
                <a:srgbClr val="0070C0"/>
              </a:solidFill>
              <a:round/>
              <a:headEnd/>
              <a:tailEnd type="triangle" w="med" len="med"/>
            </a:ln>
          </p:spPr>
        </p:cxnSp>
        <p:sp>
          <p:nvSpPr>
            <p:cNvPr id="9233" name="AutoShape 17"/>
            <p:cNvSpPr>
              <a:spLocks noChangeArrowheads="1"/>
            </p:cNvSpPr>
            <p:nvPr/>
          </p:nvSpPr>
          <p:spPr bwMode="auto">
            <a:xfrm>
              <a:off x="3223" y="4319"/>
              <a:ext cx="2222" cy="905"/>
            </a:xfrm>
            <a:prstGeom prst="flowChartPreparation">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234" name="Text Box 18"/>
            <p:cNvSpPr txBox="1">
              <a:spLocks noChangeArrowheads="1"/>
            </p:cNvSpPr>
            <p:nvPr/>
          </p:nvSpPr>
          <p:spPr bwMode="auto">
            <a:xfrm>
              <a:off x="2680" y="4400"/>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235" name="Text Box 19"/>
            <p:cNvSpPr txBox="1">
              <a:spLocks noChangeArrowheads="1"/>
            </p:cNvSpPr>
            <p:nvPr/>
          </p:nvSpPr>
          <p:spPr bwMode="auto">
            <a:xfrm>
              <a:off x="5280" y="4401"/>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36" name="AutoShape 20"/>
            <p:cNvCxnSpPr>
              <a:cxnSpLocks noChangeShapeType="1"/>
            </p:cNvCxnSpPr>
            <p:nvPr/>
          </p:nvCxnSpPr>
          <p:spPr bwMode="auto">
            <a:xfrm>
              <a:off x="5445" y="4760"/>
              <a:ext cx="1032" cy="0"/>
            </a:xfrm>
            <a:prstGeom prst="straightConnector1">
              <a:avLst/>
            </a:prstGeom>
            <a:noFill/>
            <a:ln w="9525">
              <a:solidFill>
                <a:srgbClr val="548DD4"/>
              </a:solidFill>
              <a:round/>
              <a:headEnd/>
              <a:tailEnd/>
            </a:ln>
          </p:spPr>
        </p:cxnSp>
        <p:cxnSp>
          <p:nvCxnSpPr>
            <p:cNvPr id="9237" name="AutoShape 21"/>
            <p:cNvCxnSpPr>
              <a:cxnSpLocks noChangeShapeType="1"/>
            </p:cNvCxnSpPr>
            <p:nvPr/>
          </p:nvCxnSpPr>
          <p:spPr bwMode="auto">
            <a:xfrm flipV="1">
              <a:off x="2185" y="4760"/>
              <a:ext cx="1" cy="743"/>
            </a:xfrm>
            <a:prstGeom prst="straightConnector1">
              <a:avLst/>
            </a:prstGeom>
            <a:noFill/>
            <a:ln w="9525">
              <a:solidFill>
                <a:srgbClr val="548DD4"/>
              </a:solidFill>
              <a:round/>
              <a:headEnd type="triangle" w="med" len="med"/>
              <a:tailEnd/>
            </a:ln>
          </p:spPr>
        </p:cxnSp>
        <p:cxnSp>
          <p:nvCxnSpPr>
            <p:cNvPr id="9238" name="AutoShape 22"/>
            <p:cNvCxnSpPr>
              <a:cxnSpLocks noChangeShapeType="1"/>
            </p:cNvCxnSpPr>
            <p:nvPr/>
          </p:nvCxnSpPr>
          <p:spPr bwMode="auto">
            <a:xfrm flipH="1" flipV="1">
              <a:off x="6477" y="4761"/>
              <a:ext cx="6" cy="612"/>
            </a:xfrm>
            <a:prstGeom prst="straightConnector1">
              <a:avLst/>
            </a:prstGeom>
            <a:noFill/>
            <a:ln w="9525">
              <a:solidFill>
                <a:srgbClr val="548DD4"/>
              </a:solidFill>
              <a:round/>
              <a:headEnd type="triangle" w="med" len="med"/>
              <a:tailEnd/>
            </a:ln>
          </p:spPr>
        </p:cxnSp>
        <p:sp>
          <p:nvSpPr>
            <p:cNvPr id="9239" name="Text Box 23"/>
            <p:cNvSpPr txBox="1">
              <a:spLocks noChangeArrowheads="1"/>
            </p:cNvSpPr>
            <p:nvPr/>
          </p:nvSpPr>
          <p:spPr bwMode="auto">
            <a:xfrm>
              <a:off x="3400" y="4319"/>
              <a:ext cx="1880"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Existe-t-il un devis</a:t>
              </a:r>
              <a:endParaRPr kumimoji="0" lang="fr-FR" sz="7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40" name="AutoShape 24"/>
            <p:cNvCxnSpPr>
              <a:cxnSpLocks noChangeShapeType="1"/>
            </p:cNvCxnSpPr>
            <p:nvPr/>
          </p:nvCxnSpPr>
          <p:spPr bwMode="auto">
            <a:xfrm>
              <a:off x="6495" y="8932"/>
              <a:ext cx="0" cy="548"/>
            </a:xfrm>
            <a:prstGeom prst="straightConnector1">
              <a:avLst/>
            </a:prstGeom>
            <a:noFill/>
            <a:ln w="9525">
              <a:solidFill>
                <a:srgbClr val="548DD4"/>
              </a:solidFill>
              <a:round/>
              <a:headEnd/>
              <a:tailEnd/>
            </a:ln>
          </p:spPr>
        </p:cxnSp>
        <p:cxnSp>
          <p:nvCxnSpPr>
            <p:cNvPr id="9241" name="AutoShape 25"/>
            <p:cNvCxnSpPr>
              <a:cxnSpLocks noChangeShapeType="1"/>
            </p:cNvCxnSpPr>
            <p:nvPr/>
          </p:nvCxnSpPr>
          <p:spPr bwMode="auto">
            <a:xfrm>
              <a:off x="6483" y="5373"/>
              <a:ext cx="0" cy="571"/>
            </a:xfrm>
            <a:prstGeom prst="straightConnector1">
              <a:avLst/>
            </a:prstGeom>
            <a:noFill/>
            <a:ln w="9525">
              <a:solidFill>
                <a:srgbClr val="0070C0"/>
              </a:solidFill>
              <a:round/>
              <a:headEnd/>
              <a:tailEnd/>
            </a:ln>
          </p:spPr>
        </p:cxnSp>
        <p:sp>
          <p:nvSpPr>
            <p:cNvPr id="9242" name="Text Box 26"/>
            <p:cNvSpPr txBox="1">
              <a:spLocks noChangeArrowheads="1"/>
            </p:cNvSpPr>
            <p:nvPr/>
          </p:nvSpPr>
          <p:spPr bwMode="auto">
            <a:xfrm>
              <a:off x="5885" y="6638"/>
              <a:ext cx="1157" cy="367"/>
            </a:xfrm>
            <a:prstGeom prst="rect">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S’informer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43" name="AutoShape 27"/>
            <p:cNvCxnSpPr>
              <a:cxnSpLocks noChangeShapeType="1"/>
            </p:cNvCxnSpPr>
            <p:nvPr/>
          </p:nvCxnSpPr>
          <p:spPr bwMode="auto">
            <a:xfrm flipH="1">
              <a:off x="5463" y="9480"/>
              <a:ext cx="1032" cy="0"/>
            </a:xfrm>
            <a:prstGeom prst="straightConnector1">
              <a:avLst/>
            </a:prstGeom>
            <a:noFill/>
            <a:ln w="9525">
              <a:solidFill>
                <a:srgbClr val="548DD4"/>
              </a:solidFill>
              <a:round/>
              <a:headEnd/>
              <a:tailEnd type="triangle" w="med" len="med"/>
            </a:ln>
          </p:spPr>
        </p:cxnSp>
        <p:cxnSp>
          <p:nvCxnSpPr>
            <p:cNvPr id="9244" name="AutoShape 28"/>
            <p:cNvCxnSpPr>
              <a:cxnSpLocks noChangeShapeType="1"/>
            </p:cNvCxnSpPr>
            <p:nvPr/>
          </p:nvCxnSpPr>
          <p:spPr bwMode="auto">
            <a:xfrm flipV="1">
              <a:off x="3299" y="5944"/>
              <a:ext cx="1494" cy="2"/>
            </a:xfrm>
            <a:prstGeom prst="straightConnector1">
              <a:avLst/>
            </a:prstGeom>
            <a:noFill/>
            <a:ln w="9525">
              <a:solidFill>
                <a:srgbClr val="548DD4"/>
              </a:solidFill>
              <a:round/>
              <a:headEnd/>
              <a:tailEnd type="triangle" w="med" len="med"/>
            </a:ln>
          </p:spPr>
        </p:cxnSp>
        <p:cxnSp>
          <p:nvCxnSpPr>
            <p:cNvPr id="9245" name="AutoShape 29"/>
            <p:cNvCxnSpPr>
              <a:cxnSpLocks noChangeShapeType="1"/>
            </p:cNvCxnSpPr>
            <p:nvPr/>
          </p:nvCxnSpPr>
          <p:spPr bwMode="auto">
            <a:xfrm flipH="1">
              <a:off x="2335" y="9480"/>
              <a:ext cx="1940" cy="0"/>
            </a:xfrm>
            <a:prstGeom prst="straightConnector1">
              <a:avLst/>
            </a:prstGeom>
            <a:noFill/>
            <a:ln w="9525">
              <a:solidFill>
                <a:srgbClr val="548DD4"/>
              </a:solidFill>
              <a:round/>
              <a:headEnd/>
              <a:tailEnd/>
            </a:ln>
          </p:spPr>
        </p:cxnSp>
        <p:cxnSp>
          <p:nvCxnSpPr>
            <p:cNvPr id="9246" name="AutoShape 30"/>
            <p:cNvCxnSpPr>
              <a:cxnSpLocks noChangeShapeType="1"/>
            </p:cNvCxnSpPr>
            <p:nvPr/>
          </p:nvCxnSpPr>
          <p:spPr bwMode="auto">
            <a:xfrm>
              <a:off x="4279" y="9480"/>
              <a:ext cx="1184" cy="0"/>
            </a:xfrm>
            <a:prstGeom prst="straightConnector1">
              <a:avLst/>
            </a:prstGeom>
            <a:noFill/>
            <a:ln w="9525">
              <a:solidFill>
                <a:srgbClr val="548DD4"/>
              </a:solidFill>
              <a:round/>
              <a:headEnd/>
              <a:tailEnd/>
            </a:ln>
          </p:spPr>
        </p:cxnSp>
        <p:cxnSp>
          <p:nvCxnSpPr>
            <p:cNvPr id="9247" name="AutoShape 31"/>
            <p:cNvCxnSpPr>
              <a:cxnSpLocks noChangeShapeType="1"/>
            </p:cNvCxnSpPr>
            <p:nvPr/>
          </p:nvCxnSpPr>
          <p:spPr bwMode="auto">
            <a:xfrm>
              <a:off x="7042" y="6829"/>
              <a:ext cx="1325" cy="0"/>
            </a:xfrm>
            <a:prstGeom prst="straightConnector1">
              <a:avLst/>
            </a:prstGeom>
            <a:noFill/>
            <a:ln w="9525">
              <a:solidFill>
                <a:srgbClr val="0070C0"/>
              </a:solidFill>
              <a:prstDash val="dashDot"/>
              <a:round/>
              <a:headEnd/>
              <a:tailEnd/>
            </a:ln>
          </p:spPr>
        </p:cxnSp>
        <p:sp>
          <p:nvSpPr>
            <p:cNvPr id="9248" name="AutoShape 32"/>
            <p:cNvSpPr>
              <a:spLocks/>
            </p:cNvSpPr>
            <p:nvPr/>
          </p:nvSpPr>
          <p:spPr bwMode="auto">
            <a:xfrm>
              <a:off x="8367" y="6408"/>
              <a:ext cx="181" cy="848"/>
            </a:xfrm>
            <a:prstGeom prst="leftBrace">
              <a:avLst>
                <a:gd name="adj1" fmla="val 39042"/>
                <a:gd name="adj2" fmla="val 50000"/>
              </a:avLst>
            </a:prstGeom>
            <a:noFill/>
            <a:ln w="9525">
              <a:solidFill>
                <a:srgbClr val="0070C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9249" name="Text Box 33"/>
            <p:cNvSpPr txBox="1">
              <a:spLocks noChangeArrowheads="1"/>
            </p:cNvSpPr>
            <p:nvPr/>
          </p:nvSpPr>
          <p:spPr bwMode="auto">
            <a:xfrm>
              <a:off x="8457" y="6408"/>
              <a:ext cx="1954" cy="8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1000" b="0" i="0" u="none" strike="noStrike" cap="none" normalizeH="0" baseline="0" dirty="0" smtClean="0">
                  <a:ln>
                    <a:noFill/>
                  </a:ln>
                  <a:solidFill>
                    <a:srgbClr val="0070C0"/>
                  </a:solidFill>
                  <a:effectLst/>
                  <a:latin typeface="Arial" pitchFamily="34" charset="0"/>
                  <a:ea typeface="Arial" pitchFamily="34" charset="0"/>
                  <a:cs typeface="Arial" pitchFamily="34" charset="0"/>
                </a:rPr>
                <a:t>Atelier</a:t>
              </a:r>
            </a:p>
            <a:p>
              <a:pPr marL="0" marR="0" lvl="0"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1000" b="0" i="0" u="none" strike="noStrike" cap="none" normalizeH="0" baseline="0" dirty="0" smtClean="0">
                  <a:ln>
                    <a:noFill/>
                  </a:ln>
                  <a:solidFill>
                    <a:srgbClr val="0070C0"/>
                  </a:solidFill>
                  <a:effectLst/>
                  <a:latin typeface="Arial" pitchFamily="34" charset="0"/>
                  <a:ea typeface="Arial" pitchFamily="34" charset="0"/>
                  <a:cs typeface="Arial" pitchFamily="34" charset="0"/>
                </a:rPr>
                <a:t>Magasin</a:t>
              </a:r>
            </a:p>
            <a:p>
              <a:pPr marL="0" marR="0" lvl="0"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1000" b="0" i="0" u="none" strike="noStrike" cap="none" normalizeH="0" baseline="0" dirty="0" smtClean="0">
                  <a:ln>
                    <a:noFill/>
                  </a:ln>
                  <a:solidFill>
                    <a:srgbClr val="0070C0"/>
                  </a:solidFill>
                  <a:effectLst/>
                  <a:latin typeface="Arial" pitchFamily="34" charset="0"/>
                  <a:ea typeface="Arial" pitchFamily="34" charset="0"/>
                  <a:cs typeface="Arial" pitchFamily="34" charset="0"/>
                </a:rPr>
                <a:t>Sous-traitants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250" name="AutoShape 34"/>
            <p:cNvCxnSpPr>
              <a:cxnSpLocks noChangeShapeType="1"/>
            </p:cNvCxnSpPr>
            <p:nvPr/>
          </p:nvCxnSpPr>
          <p:spPr bwMode="auto">
            <a:xfrm>
              <a:off x="2185" y="4762"/>
              <a:ext cx="1032" cy="0"/>
            </a:xfrm>
            <a:prstGeom prst="straightConnector1">
              <a:avLst/>
            </a:prstGeom>
            <a:noFill/>
            <a:ln w="9525">
              <a:solidFill>
                <a:srgbClr val="548DD4"/>
              </a:solidFill>
              <a:round/>
              <a:headEnd/>
              <a:tailEnd/>
            </a:ln>
          </p:spPr>
        </p:cxnSp>
        <p:sp>
          <p:nvSpPr>
            <p:cNvPr id="9251" name="AutoShape 35"/>
            <p:cNvSpPr>
              <a:spLocks noChangeArrowheads="1"/>
            </p:cNvSpPr>
            <p:nvPr/>
          </p:nvSpPr>
          <p:spPr bwMode="auto">
            <a:xfrm>
              <a:off x="1077" y="5503"/>
              <a:ext cx="2222" cy="905"/>
            </a:xfrm>
            <a:prstGeom prst="flowChartPreparation">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252" name="Text Box 36"/>
            <p:cNvSpPr txBox="1">
              <a:spLocks noChangeArrowheads="1"/>
            </p:cNvSpPr>
            <p:nvPr/>
          </p:nvSpPr>
          <p:spPr bwMode="auto">
            <a:xfrm>
              <a:off x="3134" y="5587"/>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253" name="Text Box 37"/>
            <p:cNvSpPr txBox="1">
              <a:spLocks noChangeArrowheads="1"/>
            </p:cNvSpPr>
            <p:nvPr/>
          </p:nvSpPr>
          <p:spPr bwMode="auto">
            <a:xfrm>
              <a:off x="534" y="5585"/>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54" name="AutoShape 38"/>
            <p:cNvCxnSpPr>
              <a:cxnSpLocks noChangeShapeType="1"/>
            </p:cNvCxnSpPr>
            <p:nvPr/>
          </p:nvCxnSpPr>
          <p:spPr bwMode="auto">
            <a:xfrm>
              <a:off x="4793" y="5944"/>
              <a:ext cx="1684" cy="0"/>
            </a:xfrm>
            <a:prstGeom prst="straightConnector1">
              <a:avLst/>
            </a:prstGeom>
            <a:noFill/>
            <a:ln w="9525">
              <a:solidFill>
                <a:srgbClr val="548DD4"/>
              </a:solidFill>
              <a:round/>
              <a:headEnd/>
              <a:tailEnd/>
            </a:ln>
          </p:spPr>
        </p:cxnSp>
        <p:cxnSp>
          <p:nvCxnSpPr>
            <p:cNvPr id="9255" name="AutoShape 39"/>
            <p:cNvCxnSpPr>
              <a:cxnSpLocks noChangeShapeType="1"/>
            </p:cNvCxnSpPr>
            <p:nvPr/>
          </p:nvCxnSpPr>
          <p:spPr bwMode="auto">
            <a:xfrm flipV="1">
              <a:off x="702" y="5947"/>
              <a:ext cx="1" cy="743"/>
            </a:xfrm>
            <a:prstGeom prst="straightConnector1">
              <a:avLst/>
            </a:prstGeom>
            <a:noFill/>
            <a:ln w="9525">
              <a:solidFill>
                <a:srgbClr val="548DD4"/>
              </a:solidFill>
              <a:round/>
              <a:headEnd type="triangle" w="med" len="med"/>
              <a:tailEnd/>
            </a:ln>
          </p:spPr>
        </p:cxnSp>
        <p:cxnSp>
          <p:nvCxnSpPr>
            <p:cNvPr id="9256" name="AutoShape 40"/>
            <p:cNvCxnSpPr>
              <a:cxnSpLocks noChangeShapeType="1"/>
            </p:cNvCxnSpPr>
            <p:nvPr/>
          </p:nvCxnSpPr>
          <p:spPr bwMode="auto">
            <a:xfrm flipH="1" flipV="1">
              <a:off x="6483" y="7005"/>
              <a:ext cx="6" cy="612"/>
            </a:xfrm>
            <a:prstGeom prst="straightConnector1">
              <a:avLst/>
            </a:prstGeom>
            <a:noFill/>
            <a:ln w="9525">
              <a:solidFill>
                <a:srgbClr val="548DD4"/>
              </a:solidFill>
              <a:round/>
              <a:headEnd type="triangle" w="med" len="med"/>
              <a:tailEnd/>
            </a:ln>
          </p:spPr>
        </p:cxnSp>
        <p:sp>
          <p:nvSpPr>
            <p:cNvPr id="9257" name="Text Box 41"/>
            <p:cNvSpPr txBox="1">
              <a:spLocks noChangeArrowheads="1"/>
            </p:cNvSpPr>
            <p:nvPr/>
          </p:nvSpPr>
          <p:spPr bwMode="auto">
            <a:xfrm>
              <a:off x="1254" y="5503"/>
              <a:ext cx="1880"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Existe-t-il une clause de réévaluation</a:t>
              </a:r>
              <a:endParaRPr kumimoji="0" lang="fr-FR" sz="7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58" name="AutoShape 42"/>
            <p:cNvCxnSpPr>
              <a:cxnSpLocks noChangeShapeType="1"/>
            </p:cNvCxnSpPr>
            <p:nvPr/>
          </p:nvCxnSpPr>
          <p:spPr bwMode="auto">
            <a:xfrm>
              <a:off x="702" y="5946"/>
              <a:ext cx="369" cy="1"/>
            </a:xfrm>
            <a:prstGeom prst="straightConnector1">
              <a:avLst/>
            </a:prstGeom>
            <a:noFill/>
            <a:ln w="9525">
              <a:solidFill>
                <a:srgbClr val="548DD4"/>
              </a:solidFill>
              <a:round/>
              <a:headEnd/>
              <a:tailEnd/>
            </a:ln>
          </p:spPr>
        </p:cxnSp>
        <p:cxnSp>
          <p:nvCxnSpPr>
            <p:cNvPr id="9259" name="AutoShape 43"/>
            <p:cNvCxnSpPr>
              <a:cxnSpLocks noChangeShapeType="1"/>
            </p:cNvCxnSpPr>
            <p:nvPr/>
          </p:nvCxnSpPr>
          <p:spPr bwMode="auto">
            <a:xfrm flipH="1" flipV="1">
              <a:off x="6489" y="7953"/>
              <a:ext cx="6" cy="612"/>
            </a:xfrm>
            <a:prstGeom prst="straightConnector1">
              <a:avLst/>
            </a:prstGeom>
            <a:noFill/>
            <a:ln w="9525">
              <a:solidFill>
                <a:srgbClr val="548DD4"/>
              </a:solidFill>
              <a:round/>
              <a:headEnd type="triangle" w="med" len="med"/>
              <a:tailEnd/>
            </a:ln>
          </p:spPr>
        </p:cxnSp>
        <p:sp>
          <p:nvSpPr>
            <p:cNvPr id="9260" name="Text Box 44"/>
            <p:cNvSpPr txBox="1">
              <a:spLocks noChangeArrowheads="1"/>
            </p:cNvSpPr>
            <p:nvPr/>
          </p:nvSpPr>
          <p:spPr bwMode="auto">
            <a:xfrm>
              <a:off x="5068" y="8565"/>
              <a:ext cx="2906" cy="367"/>
            </a:xfrm>
            <a:prstGeom prst="rect">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Calculer le coût des fournitures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261" name="AutoShape 45"/>
            <p:cNvCxnSpPr>
              <a:cxnSpLocks noChangeShapeType="1"/>
            </p:cNvCxnSpPr>
            <p:nvPr/>
          </p:nvCxnSpPr>
          <p:spPr bwMode="auto">
            <a:xfrm>
              <a:off x="7974" y="7793"/>
              <a:ext cx="393" cy="0"/>
            </a:xfrm>
            <a:prstGeom prst="straightConnector1">
              <a:avLst/>
            </a:prstGeom>
            <a:noFill/>
            <a:ln w="9525">
              <a:solidFill>
                <a:srgbClr val="0070C0"/>
              </a:solidFill>
              <a:prstDash val="dashDot"/>
              <a:round/>
              <a:headEnd/>
              <a:tailEnd/>
            </a:ln>
          </p:spPr>
        </p:cxnSp>
        <p:cxnSp>
          <p:nvCxnSpPr>
            <p:cNvPr id="9262" name="AutoShape 46"/>
            <p:cNvCxnSpPr>
              <a:cxnSpLocks noChangeShapeType="1"/>
            </p:cNvCxnSpPr>
            <p:nvPr/>
          </p:nvCxnSpPr>
          <p:spPr bwMode="auto">
            <a:xfrm>
              <a:off x="7974" y="8746"/>
              <a:ext cx="393" cy="0"/>
            </a:xfrm>
            <a:prstGeom prst="straightConnector1">
              <a:avLst/>
            </a:prstGeom>
            <a:noFill/>
            <a:ln w="9525">
              <a:solidFill>
                <a:srgbClr val="0070C0"/>
              </a:solidFill>
              <a:prstDash val="dashDot"/>
              <a:round/>
              <a:headEnd/>
              <a:tailEnd/>
            </a:ln>
          </p:spPr>
        </p:cxnSp>
        <p:sp>
          <p:nvSpPr>
            <p:cNvPr id="9263" name="AutoShape 47"/>
            <p:cNvSpPr>
              <a:spLocks/>
            </p:cNvSpPr>
            <p:nvPr/>
          </p:nvSpPr>
          <p:spPr bwMode="auto">
            <a:xfrm>
              <a:off x="8367" y="7374"/>
              <a:ext cx="181" cy="848"/>
            </a:xfrm>
            <a:prstGeom prst="leftBrace">
              <a:avLst>
                <a:gd name="adj1" fmla="val 39042"/>
                <a:gd name="adj2" fmla="val 50000"/>
              </a:avLst>
            </a:prstGeom>
            <a:noFill/>
            <a:ln w="9525">
              <a:solidFill>
                <a:srgbClr val="0070C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9264" name="Text Box 48"/>
            <p:cNvSpPr txBox="1">
              <a:spLocks noChangeArrowheads="1"/>
            </p:cNvSpPr>
            <p:nvPr/>
          </p:nvSpPr>
          <p:spPr bwMode="auto">
            <a:xfrm>
              <a:off x="8457" y="7374"/>
              <a:ext cx="3083" cy="8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1000" b="0" i="0" u="none" strike="noStrike" cap="none" normalizeH="0" baseline="0" dirty="0" smtClean="0">
                  <a:ln>
                    <a:noFill/>
                  </a:ln>
                  <a:solidFill>
                    <a:srgbClr val="0070C0"/>
                  </a:solidFill>
                  <a:effectLst/>
                  <a:latin typeface="Arial" pitchFamily="34" charset="0"/>
                  <a:ea typeface="Arial" pitchFamily="34" charset="0"/>
                  <a:cs typeface="Arial" pitchFamily="34" charset="0"/>
                </a:rPr>
                <a:t>Classification des ouvriers</a:t>
              </a:r>
            </a:p>
            <a:p>
              <a:pPr marL="0" marR="0" lvl="0"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1000" b="0" i="0" u="none" strike="noStrike" cap="none" normalizeH="0" baseline="0" dirty="0" smtClean="0">
                  <a:ln>
                    <a:noFill/>
                  </a:ln>
                  <a:solidFill>
                    <a:srgbClr val="0070C0"/>
                  </a:solidFill>
                  <a:effectLst/>
                  <a:latin typeface="Arial" pitchFamily="34" charset="0"/>
                  <a:ea typeface="Arial" pitchFamily="34" charset="0"/>
                  <a:cs typeface="Arial" pitchFamily="34" charset="0"/>
                </a:rPr>
                <a:t>Classification du travail</a:t>
              </a:r>
            </a:p>
            <a:p>
              <a:pPr marL="0" marR="0" lvl="0"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1000" b="0" i="0" u="none" strike="noStrike" cap="none" normalizeH="0" baseline="0" dirty="0" smtClean="0">
                  <a:ln>
                    <a:noFill/>
                  </a:ln>
                  <a:solidFill>
                    <a:srgbClr val="0070C0"/>
                  </a:solidFill>
                  <a:effectLst/>
                  <a:latin typeface="Arial" pitchFamily="34" charset="0"/>
                  <a:ea typeface="Arial" pitchFamily="34" charset="0"/>
                  <a:cs typeface="Arial" pitchFamily="34" charset="0"/>
                </a:rPr>
                <a:t>Tarif horaire</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265" name="AutoShape 49"/>
            <p:cNvSpPr>
              <a:spLocks/>
            </p:cNvSpPr>
            <p:nvPr/>
          </p:nvSpPr>
          <p:spPr bwMode="auto">
            <a:xfrm>
              <a:off x="8367" y="8316"/>
              <a:ext cx="181" cy="848"/>
            </a:xfrm>
            <a:prstGeom prst="leftBrace">
              <a:avLst>
                <a:gd name="adj1" fmla="val 39042"/>
                <a:gd name="adj2" fmla="val 50000"/>
              </a:avLst>
            </a:prstGeom>
            <a:noFill/>
            <a:ln w="9525">
              <a:solidFill>
                <a:srgbClr val="0070C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9266" name="Text Box 50"/>
            <p:cNvSpPr txBox="1">
              <a:spLocks noChangeArrowheads="1"/>
            </p:cNvSpPr>
            <p:nvPr/>
          </p:nvSpPr>
          <p:spPr bwMode="auto">
            <a:xfrm>
              <a:off x="8457" y="8221"/>
              <a:ext cx="3083" cy="11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1000" b="0" i="0" u="none" strike="noStrike" cap="none" normalizeH="0" baseline="0" smtClean="0">
                  <a:ln>
                    <a:noFill/>
                  </a:ln>
                  <a:solidFill>
                    <a:srgbClr val="0070C0"/>
                  </a:solidFill>
                  <a:effectLst/>
                  <a:latin typeface="Arial" pitchFamily="34" charset="0"/>
                  <a:ea typeface="Arial" pitchFamily="34" charset="0"/>
                  <a:cs typeface="Arial" pitchFamily="34" charset="0"/>
                </a:rPr>
                <a:t>Catalogues et tarifs</a:t>
              </a:r>
            </a:p>
            <a:p>
              <a:pPr marL="0" marR="0" lvl="0"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1000" b="0" i="0" u="none" strike="noStrike" cap="none" normalizeH="0" baseline="0" smtClean="0">
                  <a:ln>
                    <a:noFill/>
                  </a:ln>
                  <a:solidFill>
                    <a:srgbClr val="0070C0"/>
                  </a:solidFill>
                  <a:effectLst/>
                  <a:latin typeface="Arial" pitchFamily="34" charset="0"/>
                  <a:ea typeface="Arial" pitchFamily="34" charset="0"/>
                  <a:cs typeface="Arial" pitchFamily="34" charset="0"/>
                </a:rPr>
                <a:t>Transport</a:t>
              </a:r>
            </a:p>
            <a:p>
              <a:pPr marL="0" marR="0" lvl="0"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1000" b="0" i="0" u="none" strike="noStrike" cap="none" normalizeH="0" baseline="0" smtClean="0">
                  <a:ln>
                    <a:noFill/>
                  </a:ln>
                  <a:solidFill>
                    <a:srgbClr val="0070C0"/>
                  </a:solidFill>
                  <a:effectLst/>
                  <a:latin typeface="Arial" pitchFamily="34" charset="0"/>
                  <a:ea typeface="Arial" pitchFamily="34" charset="0"/>
                  <a:cs typeface="Arial" pitchFamily="34" charset="0"/>
                </a:rPr>
                <a:t>Téléphone, fax, télécopie, e-mail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7972452" cy="439718"/>
          </a:xfrm>
        </p:spPr>
        <p:txBody>
          <a:bodyPr>
            <a:normAutofit/>
          </a:bodyPr>
          <a:lstStyle/>
          <a:p>
            <a:r>
              <a:rPr lang="fr-FR" sz="1400" dirty="0" smtClean="0"/>
              <a:t>Dépannage des circuits électriques</a:t>
            </a:r>
            <a:endParaRPr lang="fr-FR" sz="1400" dirty="0"/>
          </a:p>
        </p:txBody>
      </p:sp>
      <p:grpSp>
        <p:nvGrpSpPr>
          <p:cNvPr id="11266" name="Group 2"/>
          <p:cNvGrpSpPr>
            <a:grpSpLocks/>
          </p:cNvGrpSpPr>
          <p:nvPr/>
        </p:nvGrpSpPr>
        <p:grpSpPr bwMode="auto">
          <a:xfrm>
            <a:off x="714348" y="428604"/>
            <a:ext cx="7715304" cy="6215106"/>
            <a:chOff x="886" y="2093"/>
            <a:chExt cx="10309" cy="11657"/>
          </a:xfrm>
        </p:grpSpPr>
        <p:sp>
          <p:nvSpPr>
            <p:cNvPr id="11267" name="AutoShape 3"/>
            <p:cNvSpPr>
              <a:spLocks noChangeArrowheads="1"/>
            </p:cNvSpPr>
            <p:nvPr/>
          </p:nvSpPr>
          <p:spPr bwMode="auto">
            <a:xfrm>
              <a:off x="5265" y="2093"/>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Début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268" name="AutoShape 4"/>
            <p:cNvCxnSpPr>
              <a:cxnSpLocks noChangeShapeType="1"/>
            </p:cNvCxnSpPr>
            <p:nvPr/>
          </p:nvCxnSpPr>
          <p:spPr bwMode="auto">
            <a:xfrm>
              <a:off x="5912" y="3568"/>
              <a:ext cx="0" cy="285"/>
            </a:xfrm>
            <a:prstGeom prst="straightConnector1">
              <a:avLst/>
            </a:prstGeom>
            <a:noFill/>
            <a:ln w="9525">
              <a:solidFill>
                <a:srgbClr val="0070C0"/>
              </a:solidFill>
              <a:round/>
              <a:headEnd/>
              <a:tailEnd type="triangle" w="med" len="med"/>
            </a:ln>
          </p:spPr>
        </p:cxnSp>
        <p:sp>
          <p:nvSpPr>
            <p:cNvPr id="11269" name="AutoShape 5"/>
            <p:cNvSpPr>
              <a:spLocks noChangeArrowheads="1"/>
            </p:cNvSpPr>
            <p:nvPr/>
          </p:nvSpPr>
          <p:spPr bwMode="auto">
            <a:xfrm>
              <a:off x="4093" y="13267"/>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FIN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270" name="AutoShape 6"/>
            <p:cNvCxnSpPr>
              <a:cxnSpLocks noChangeShapeType="1"/>
            </p:cNvCxnSpPr>
            <p:nvPr/>
          </p:nvCxnSpPr>
          <p:spPr bwMode="auto">
            <a:xfrm>
              <a:off x="5912" y="2591"/>
              <a:ext cx="0" cy="570"/>
            </a:xfrm>
            <a:prstGeom prst="straightConnector1">
              <a:avLst/>
            </a:prstGeom>
            <a:noFill/>
            <a:ln w="9525">
              <a:solidFill>
                <a:srgbClr val="0070C0"/>
              </a:solidFill>
              <a:round/>
              <a:headEnd/>
              <a:tailEnd type="triangle" w="med" len="med"/>
            </a:ln>
          </p:spPr>
        </p:cxnSp>
        <p:grpSp>
          <p:nvGrpSpPr>
            <p:cNvPr id="11271" name="Group 7"/>
            <p:cNvGrpSpPr>
              <a:grpSpLocks/>
            </p:cNvGrpSpPr>
            <p:nvPr/>
          </p:nvGrpSpPr>
          <p:grpSpPr bwMode="auto">
            <a:xfrm>
              <a:off x="4299" y="3161"/>
              <a:ext cx="3248" cy="407"/>
              <a:chOff x="1825" y="4126"/>
              <a:chExt cx="3986" cy="702"/>
            </a:xfrm>
          </p:grpSpPr>
          <p:sp>
            <p:nvSpPr>
              <p:cNvPr id="11272" name="AutoShape 8"/>
              <p:cNvSpPr>
                <a:spLocks noChangeArrowheads="1"/>
              </p:cNvSpPr>
              <p:nvPr/>
            </p:nvSpPr>
            <p:spPr bwMode="auto">
              <a:xfrm>
                <a:off x="1825" y="4126"/>
                <a:ext cx="3986" cy="702"/>
              </a:xfrm>
              <a:prstGeom prst="parallelogram">
                <a:avLst>
                  <a:gd name="adj" fmla="val 141952"/>
                </a:avLst>
              </a:prstGeom>
              <a:solidFill>
                <a:srgbClr val="DBE5F1"/>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273" name="Text Box 9"/>
              <p:cNvSpPr txBox="1">
                <a:spLocks noChangeArrowheads="1"/>
              </p:cNvSpPr>
              <p:nvPr/>
            </p:nvSpPr>
            <p:spPr bwMode="auto">
              <a:xfrm>
                <a:off x="2658" y="4126"/>
                <a:ext cx="2717" cy="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0070C0"/>
                    </a:solidFill>
                    <a:effectLst/>
                    <a:latin typeface="Arial" pitchFamily="34" charset="0"/>
                    <a:ea typeface="Arial" pitchFamily="34" charset="0"/>
                    <a:cs typeface="Arial" pitchFamily="34" charset="0"/>
                  </a:rPr>
                  <a:t>Constatation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11274" name="AutoShape 10"/>
            <p:cNvCxnSpPr>
              <a:cxnSpLocks noChangeShapeType="1"/>
            </p:cNvCxnSpPr>
            <p:nvPr/>
          </p:nvCxnSpPr>
          <p:spPr bwMode="auto">
            <a:xfrm>
              <a:off x="11192" y="2820"/>
              <a:ext cx="1" cy="5039"/>
            </a:xfrm>
            <a:prstGeom prst="straightConnector1">
              <a:avLst/>
            </a:prstGeom>
            <a:noFill/>
            <a:ln w="9525">
              <a:solidFill>
                <a:srgbClr val="0070C0"/>
              </a:solidFill>
              <a:round/>
              <a:headEnd/>
              <a:tailEnd/>
            </a:ln>
          </p:spPr>
        </p:cxnSp>
        <p:cxnSp>
          <p:nvCxnSpPr>
            <p:cNvPr id="11275" name="AutoShape 11"/>
            <p:cNvCxnSpPr>
              <a:cxnSpLocks noChangeShapeType="1"/>
            </p:cNvCxnSpPr>
            <p:nvPr/>
          </p:nvCxnSpPr>
          <p:spPr bwMode="auto">
            <a:xfrm flipH="1">
              <a:off x="886" y="2820"/>
              <a:ext cx="30" cy="3849"/>
            </a:xfrm>
            <a:prstGeom prst="straightConnector1">
              <a:avLst/>
            </a:prstGeom>
            <a:noFill/>
            <a:ln w="9525">
              <a:solidFill>
                <a:srgbClr val="0070C0"/>
              </a:solidFill>
              <a:round/>
              <a:headEnd/>
              <a:tailEnd/>
            </a:ln>
          </p:spPr>
        </p:cxnSp>
        <p:cxnSp>
          <p:nvCxnSpPr>
            <p:cNvPr id="11276" name="AutoShape 12"/>
            <p:cNvCxnSpPr>
              <a:cxnSpLocks noChangeShapeType="1"/>
            </p:cNvCxnSpPr>
            <p:nvPr/>
          </p:nvCxnSpPr>
          <p:spPr bwMode="auto">
            <a:xfrm>
              <a:off x="6817" y="7395"/>
              <a:ext cx="1" cy="987"/>
            </a:xfrm>
            <a:prstGeom prst="straightConnector1">
              <a:avLst/>
            </a:prstGeom>
            <a:noFill/>
            <a:ln w="9525">
              <a:solidFill>
                <a:srgbClr val="0070C0"/>
              </a:solidFill>
              <a:round/>
              <a:headEnd/>
              <a:tailEnd/>
            </a:ln>
          </p:spPr>
        </p:cxnSp>
        <p:cxnSp>
          <p:nvCxnSpPr>
            <p:cNvPr id="11277" name="AutoShape 13"/>
            <p:cNvCxnSpPr>
              <a:cxnSpLocks noChangeShapeType="1"/>
            </p:cNvCxnSpPr>
            <p:nvPr/>
          </p:nvCxnSpPr>
          <p:spPr bwMode="auto">
            <a:xfrm>
              <a:off x="916" y="2820"/>
              <a:ext cx="4561" cy="1"/>
            </a:xfrm>
            <a:prstGeom prst="straightConnector1">
              <a:avLst/>
            </a:prstGeom>
            <a:noFill/>
            <a:ln w="9525">
              <a:solidFill>
                <a:srgbClr val="0070C0"/>
              </a:solidFill>
              <a:round/>
              <a:headEnd/>
              <a:tailEnd/>
            </a:ln>
          </p:spPr>
        </p:cxnSp>
        <p:cxnSp>
          <p:nvCxnSpPr>
            <p:cNvPr id="11278" name="AutoShape 14"/>
            <p:cNvCxnSpPr>
              <a:cxnSpLocks noChangeShapeType="1"/>
            </p:cNvCxnSpPr>
            <p:nvPr/>
          </p:nvCxnSpPr>
          <p:spPr bwMode="auto">
            <a:xfrm>
              <a:off x="7037" y="11151"/>
              <a:ext cx="0" cy="407"/>
            </a:xfrm>
            <a:prstGeom prst="straightConnector1">
              <a:avLst/>
            </a:prstGeom>
            <a:noFill/>
            <a:ln w="9525">
              <a:solidFill>
                <a:srgbClr val="0070C0"/>
              </a:solidFill>
              <a:round/>
              <a:headEnd/>
              <a:tailEnd/>
            </a:ln>
          </p:spPr>
        </p:cxnSp>
        <p:cxnSp>
          <p:nvCxnSpPr>
            <p:cNvPr id="11279" name="AutoShape 15"/>
            <p:cNvCxnSpPr>
              <a:cxnSpLocks noChangeShapeType="1"/>
            </p:cNvCxnSpPr>
            <p:nvPr/>
          </p:nvCxnSpPr>
          <p:spPr bwMode="auto">
            <a:xfrm flipH="1">
              <a:off x="2672" y="10561"/>
              <a:ext cx="6" cy="998"/>
            </a:xfrm>
            <a:prstGeom prst="straightConnector1">
              <a:avLst/>
            </a:prstGeom>
            <a:noFill/>
            <a:ln w="9525">
              <a:solidFill>
                <a:srgbClr val="0070C0"/>
              </a:solidFill>
              <a:round/>
              <a:headEnd/>
              <a:tailEnd/>
            </a:ln>
          </p:spPr>
        </p:cxnSp>
        <p:cxnSp>
          <p:nvCxnSpPr>
            <p:cNvPr id="11280" name="AutoShape 16"/>
            <p:cNvCxnSpPr>
              <a:cxnSpLocks noChangeShapeType="1"/>
            </p:cNvCxnSpPr>
            <p:nvPr/>
          </p:nvCxnSpPr>
          <p:spPr bwMode="auto">
            <a:xfrm>
              <a:off x="2679" y="7415"/>
              <a:ext cx="1701" cy="0"/>
            </a:xfrm>
            <a:prstGeom prst="straightConnector1">
              <a:avLst/>
            </a:prstGeom>
            <a:noFill/>
            <a:ln w="9525">
              <a:solidFill>
                <a:srgbClr val="0070C0"/>
              </a:solidFill>
              <a:round/>
              <a:headEnd/>
              <a:tailEnd/>
            </a:ln>
          </p:spPr>
        </p:cxnSp>
        <p:cxnSp>
          <p:nvCxnSpPr>
            <p:cNvPr id="11281" name="AutoShape 17"/>
            <p:cNvCxnSpPr>
              <a:cxnSpLocks noChangeShapeType="1"/>
            </p:cNvCxnSpPr>
            <p:nvPr/>
          </p:nvCxnSpPr>
          <p:spPr bwMode="auto">
            <a:xfrm>
              <a:off x="7037" y="11558"/>
              <a:ext cx="0" cy="298"/>
            </a:xfrm>
            <a:prstGeom prst="straightConnector1">
              <a:avLst/>
            </a:prstGeom>
            <a:noFill/>
            <a:ln w="9525">
              <a:solidFill>
                <a:srgbClr val="0070C0"/>
              </a:solidFill>
              <a:round/>
              <a:headEnd type="oval" w="sm" len="sm"/>
              <a:tailEnd type="triangle" w="med" len="med"/>
            </a:ln>
          </p:spPr>
        </p:cxnSp>
        <p:cxnSp>
          <p:nvCxnSpPr>
            <p:cNvPr id="11282" name="AutoShape 18"/>
            <p:cNvCxnSpPr>
              <a:cxnSpLocks noChangeShapeType="1"/>
            </p:cNvCxnSpPr>
            <p:nvPr/>
          </p:nvCxnSpPr>
          <p:spPr bwMode="auto">
            <a:xfrm>
              <a:off x="3609" y="11214"/>
              <a:ext cx="1" cy="344"/>
            </a:xfrm>
            <a:prstGeom prst="straightConnector1">
              <a:avLst/>
            </a:prstGeom>
            <a:noFill/>
            <a:ln w="9525">
              <a:solidFill>
                <a:srgbClr val="0070C0"/>
              </a:solidFill>
              <a:round/>
              <a:headEnd/>
              <a:tailEnd type="oval" w="sm" len="sm"/>
            </a:ln>
          </p:spPr>
        </p:cxnSp>
        <p:cxnSp>
          <p:nvCxnSpPr>
            <p:cNvPr id="11283" name="AutoShape 19"/>
            <p:cNvCxnSpPr>
              <a:cxnSpLocks noChangeShapeType="1"/>
            </p:cNvCxnSpPr>
            <p:nvPr/>
          </p:nvCxnSpPr>
          <p:spPr bwMode="auto">
            <a:xfrm>
              <a:off x="5477" y="2820"/>
              <a:ext cx="0" cy="338"/>
            </a:xfrm>
            <a:prstGeom prst="straightConnector1">
              <a:avLst/>
            </a:prstGeom>
            <a:noFill/>
            <a:ln w="9525">
              <a:solidFill>
                <a:srgbClr val="0070C0"/>
              </a:solidFill>
              <a:round/>
              <a:headEnd/>
              <a:tailEnd type="triangle" w="med" len="med"/>
            </a:ln>
          </p:spPr>
        </p:cxnSp>
        <p:cxnSp>
          <p:nvCxnSpPr>
            <p:cNvPr id="11284" name="AutoShape 20"/>
            <p:cNvCxnSpPr>
              <a:cxnSpLocks noChangeShapeType="1"/>
            </p:cNvCxnSpPr>
            <p:nvPr/>
          </p:nvCxnSpPr>
          <p:spPr bwMode="auto">
            <a:xfrm>
              <a:off x="9994" y="6669"/>
              <a:ext cx="1" cy="2706"/>
            </a:xfrm>
            <a:prstGeom prst="straightConnector1">
              <a:avLst/>
            </a:prstGeom>
            <a:noFill/>
            <a:ln w="9525">
              <a:solidFill>
                <a:srgbClr val="0070C0"/>
              </a:solidFill>
              <a:round/>
              <a:headEnd/>
              <a:tailEnd type="triangle" w="med" len="med"/>
            </a:ln>
          </p:spPr>
        </p:cxnSp>
        <p:sp>
          <p:nvSpPr>
            <p:cNvPr id="11285" name="Text Box 21"/>
            <p:cNvSpPr txBox="1">
              <a:spLocks noChangeArrowheads="1"/>
            </p:cNvSpPr>
            <p:nvPr/>
          </p:nvSpPr>
          <p:spPr bwMode="auto">
            <a:xfrm>
              <a:off x="1606" y="7739"/>
              <a:ext cx="2088" cy="504"/>
            </a:xfrm>
            <a:prstGeom prst="rect">
              <a:avLst/>
            </a:prstGeom>
            <a:solidFill>
              <a:srgbClr val="CCFFFF"/>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MISE SOUS TENSION GENERALE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286" name="AutoShape 22"/>
            <p:cNvCxnSpPr>
              <a:cxnSpLocks noChangeShapeType="1"/>
            </p:cNvCxnSpPr>
            <p:nvPr/>
          </p:nvCxnSpPr>
          <p:spPr bwMode="auto">
            <a:xfrm>
              <a:off x="2679" y="8243"/>
              <a:ext cx="0" cy="2318"/>
            </a:xfrm>
            <a:prstGeom prst="straightConnector1">
              <a:avLst/>
            </a:prstGeom>
            <a:noFill/>
            <a:ln w="9525">
              <a:solidFill>
                <a:srgbClr val="0070C0"/>
              </a:solidFill>
              <a:round/>
              <a:headEnd/>
              <a:tailEnd type="triangle" w="med" len="med"/>
            </a:ln>
          </p:spPr>
        </p:cxnSp>
        <p:cxnSp>
          <p:nvCxnSpPr>
            <p:cNvPr id="11287" name="AutoShape 23"/>
            <p:cNvCxnSpPr>
              <a:cxnSpLocks noChangeShapeType="1"/>
            </p:cNvCxnSpPr>
            <p:nvPr/>
          </p:nvCxnSpPr>
          <p:spPr bwMode="auto">
            <a:xfrm>
              <a:off x="5114" y="7395"/>
              <a:ext cx="1706" cy="0"/>
            </a:xfrm>
            <a:prstGeom prst="straightConnector1">
              <a:avLst/>
            </a:prstGeom>
            <a:noFill/>
            <a:ln w="9525">
              <a:solidFill>
                <a:srgbClr val="548DD4"/>
              </a:solidFill>
              <a:round/>
              <a:headEnd type="oval" w="sm" len="sm"/>
              <a:tailEnd/>
            </a:ln>
          </p:spPr>
        </p:cxnSp>
        <p:cxnSp>
          <p:nvCxnSpPr>
            <p:cNvPr id="11288" name="AutoShape 24"/>
            <p:cNvCxnSpPr>
              <a:cxnSpLocks noChangeShapeType="1"/>
            </p:cNvCxnSpPr>
            <p:nvPr/>
          </p:nvCxnSpPr>
          <p:spPr bwMode="auto">
            <a:xfrm>
              <a:off x="11192" y="7859"/>
              <a:ext cx="3" cy="5160"/>
            </a:xfrm>
            <a:prstGeom prst="straightConnector1">
              <a:avLst/>
            </a:prstGeom>
            <a:noFill/>
            <a:ln w="9525">
              <a:solidFill>
                <a:srgbClr val="548DD4"/>
              </a:solidFill>
              <a:round/>
              <a:headEnd type="triangle" w="med" len="med"/>
              <a:tailEnd/>
            </a:ln>
          </p:spPr>
        </p:cxnSp>
        <p:cxnSp>
          <p:nvCxnSpPr>
            <p:cNvPr id="11289" name="AutoShape 25"/>
            <p:cNvCxnSpPr>
              <a:cxnSpLocks noChangeShapeType="1"/>
            </p:cNvCxnSpPr>
            <p:nvPr/>
          </p:nvCxnSpPr>
          <p:spPr bwMode="auto">
            <a:xfrm>
              <a:off x="10411" y="10561"/>
              <a:ext cx="354" cy="0"/>
            </a:xfrm>
            <a:prstGeom prst="straightConnector1">
              <a:avLst/>
            </a:prstGeom>
            <a:noFill/>
            <a:ln w="9525">
              <a:solidFill>
                <a:srgbClr val="0070C0"/>
              </a:solidFill>
              <a:round/>
              <a:headEnd/>
              <a:tailEnd type="triangle" w="med" len="med"/>
            </a:ln>
          </p:spPr>
        </p:cxnSp>
        <p:cxnSp>
          <p:nvCxnSpPr>
            <p:cNvPr id="11290" name="AutoShape 26"/>
            <p:cNvCxnSpPr>
              <a:cxnSpLocks noChangeShapeType="1"/>
            </p:cNvCxnSpPr>
            <p:nvPr/>
          </p:nvCxnSpPr>
          <p:spPr bwMode="auto">
            <a:xfrm>
              <a:off x="7037" y="12197"/>
              <a:ext cx="4" cy="361"/>
            </a:xfrm>
            <a:prstGeom prst="straightConnector1">
              <a:avLst/>
            </a:prstGeom>
            <a:noFill/>
            <a:ln w="9525">
              <a:solidFill>
                <a:srgbClr val="0070C0"/>
              </a:solidFill>
              <a:round/>
              <a:headEnd/>
              <a:tailEnd type="triangle" w="med" len="med"/>
            </a:ln>
          </p:spPr>
        </p:cxnSp>
        <p:cxnSp>
          <p:nvCxnSpPr>
            <p:cNvPr id="11291" name="AutoShape 27"/>
            <p:cNvCxnSpPr>
              <a:cxnSpLocks noChangeShapeType="1"/>
            </p:cNvCxnSpPr>
            <p:nvPr/>
          </p:nvCxnSpPr>
          <p:spPr bwMode="auto">
            <a:xfrm flipH="1">
              <a:off x="9273" y="9893"/>
              <a:ext cx="4" cy="208"/>
            </a:xfrm>
            <a:prstGeom prst="straightConnector1">
              <a:avLst/>
            </a:prstGeom>
            <a:noFill/>
            <a:ln w="9525">
              <a:solidFill>
                <a:srgbClr val="0070C0"/>
              </a:solidFill>
              <a:round/>
              <a:headEnd/>
              <a:tailEnd type="triangle" w="med" len="med"/>
            </a:ln>
          </p:spPr>
        </p:cxnSp>
        <p:cxnSp>
          <p:nvCxnSpPr>
            <p:cNvPr id="11292" name="AutoShape 28"/>
            <p:cNvCxnSpPr>
              <a:cxnSpLocks noChangeShapeType="1"/>
            </p:cNvCxnSpPr>
            <p:nvPr/>
          </p:nvCxnSpPr>
          <p:spPr bwMode="auto">
            <a:xfrm flipH="1">
              <a:off x="3287" y="11560"/>
              <a:ext cx="3750" cy="1"/>
            </a:xfrm>
            <a:prstGeom prst="straightConnector1">
              <a:avLst/>
            </a:prstGeom>
            <a:noFill/>
            <a:ln w="9525">
              <a:solidFill>
                <a:srgbClr val="0070C0"/>
              </a:solidFill>
              <a:round/>
              <a:headEnd/>
              <a:tailEnd/>
            </a:ln>
          </p:spPr>
        </p:cxnSp>
        <p:cxnSp>
          <p:nvCxnSpPr>
            <p:cNvPr id="11293" name="AutoShape 29"/>
            <p:cNvCxnSpPr>
              <a:cxnSpLocks noChangeShapeType="1"/>
            </p:cNvCxnSpPr>
            <p:nvPr/>
          </p:nvCxnSpPr>
          <p:spPr bwMode="auto">
            <a:xfrm>
              <a:off x="2672" y="11558"/>
              <a:ext cx="655" cy="0"/>
            </a:xfrm>
            <a:prstGeom prst="straightConnector1">
              <a:avLst/>
            </a:prstGeom>
            <a:noFill/>
            <a:ln w="9525">
              <a:solidFill>
                <a:srgbClr val="0070C0"/>
              </a:solidFill>
              <a:round/>
              <a:headEnd/>
              <a:tailEnd type="triangle" w="med" len="med"/>
            </a:ln>
          </p:spPr>
        </p:cxnSp>
        <p:cxnSp>
          <p:nvCxnSpPr>
            <p:cNvPr id="11294" name="AutoShape 30"/>
            <p:cNvCxnSpPr>
              <a:cxnSpLocks noChangeShapeType="1"/>
            </p:cNvCxnSpPr>
            <p:nvPr/>
          </p:nvCxnSpPr>
          <p:spPr bwMode="auto">
            <a:xfrm>
              <a:off x="8528" y="13019"/>
              <a:ext cx="2667" cy="0"/>
            </a:xfrm>
            <a:prstGeom prst="straightConnector1">
              <a:avLst/>
            </a:prstGeom>
            <a:noFill/>
            <a:ln w="9525">
              <a:solidFill>
                <a:srgbClr val="0070C0"/>
              </a:solidFill>
              <a:round/>
              <a:headEnd/>
              <a:tailEnd type="none" w="sm" len="sm"/>
            </a:ln>
          </p:spPr>
        </p:cxnSp>
        <p:sp>
          <p:nvSpPr>
            <p:cNvPr id="11295" name="AutoShape 31"/>
            <p:cNvSpPr>
              <a:spLocks noChangeArrowheads="1"/>
            </p:cNvSpPr>
            <p:nvPr/>
          </p:nvSpPr>
          <p:spPr bwMode="auto">
            <a:xfrm>
              <a:off x="4815" y="3853"/>
              <a:ext cx="2222" cy="905"/>
            </a:xfrm>
            <a:prstGeom prst="flowChartPreparation">
              <a:avLst/>
            </a:prstGeom>
            <a:solidFill>
              <a:srgbClr val="FDE9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296" name="Text Box 32"/>
            <p:cNvSpPr txBox="1">
              <a:spLocks noChangeArrowheads="1"/>
            </p:cNvSpPr>
            <p:nvPr/>
          </p:nvSpPr>
          <p:spPr bwMode="auto">
            <a:xfrm>
              <a:off x="6872" y="3934"/>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297" name="Text Box 33"/>
            <p:cNvSpPr txBox="1">
              <a:spLocks noChangeArrowheads="1"/>
            </p:cNvSpPr>
            <p:nvPr/>
          </p:nvSpPr>
          <p:spPr bwMode="auto">
            <a:xfrm>
              <a:off x="4149" y="3934"/>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298" name="AutoShape 34"/>
            <p:cNvCxnSpPr>
              <a:cxnSpLocks noChangeShapeType="1"/>
            </p:cNvCxnSpPr>
            <p:nvPr/>
          </p:nvCxnSpPr>
          <p:spPr bwMode="auto">
            <a:xfrm flipH="1">
              <a:off x="4285" y="4294"/>
              <a:ext cx="530" cy="0"/>
            </a:xfrm>
            <a:prstGeom prst="straightConnector1">
              <a:avLst/>
            </a:prstGeom>
            <a:noFill/>
            <a:ln w="9525">
              <a:solidFill>
                <a:srgbClr val="548DD4"/>
              </a:solidFill>
              <a:round/>
              <a:headEnd/>
              <a:tailEnd/>
            </a:ln>
          </p:spPr>
        </p:cxnSp>
        <p:cxnSp>
          <p:nvCxnSpPr>
            <p:cNvPr id="11299" name="AutoShape 35"/>
            <p:cNvCxnSpPr>
              <a:cxnSpLocks noChangeShapeType="1"/>
            </p:cNvCxnSpPr>
            <p:nvPr/>
          </p:nvCxnSpPr>
          <p:spPr bwMode="auto">
            <a:xfrm>
              <a:off x="7037" y="4294"/>
              <a:ext cx="2958" cy="1"/>
            </a:xfrm>
            <a:prstGeom prst="straightConnector1">
              <a:avLst/>
            </a:prstGeom>
            <a:noFill/>
            <a:ln w="9525">
              <a:solidFill>
                <a:srgbClr val="548DD4"/>
              </a:solidFill>
              <a:round/>
              <a:headEnd/>
              <a:tailEnd/>
            </a:ln>
          </p:spPr>
        </p:cxnSp>
        <p:cxnSp>
          <p:nvCxnSpPr>
            <p:cNvPr id="11300" name="AutoShape 36"/>
            <p:cNvCxnSpPr>
              <a:cxnSpLocks noChangeShapeType="1"/>
            </p:cNvCxnSpPr>
            <p:nvPr/>
          </p:nvCxnSpPr>
          <p:spPr bwMode="auto">
            <a:xfrm flipV="1">
              <a:off x="4285" y="4294"/>
              <a:ext cx="1" cy="746"/>
            </a:xfrm>
            <a:prstGeom prst="straightConnector1">
              <a:avLst/>
            </a:prstGeom>
            <a:noFill/>
            <a:ln w="9525">
              <a:solidFill>
                <a:srgbClr val="548DD4"/>
              </a:solidFill>
              <a:round/>
              <a:headEnd type="triangle" w="med" len="med"/>
              <a:tailEnd/>
            </a:ln>
          </p:spPr>
        </p:cxnSp>
        <p:cxnSp>
          <p:nvCxnSpPr>
            <p:cNvPr id="11301" name="AutoShape 37"/>
            <p:cNvCxnSpPr>
              <a:cxnSpLocks noChangeShapeType="1"/>
            </p:cNvCxnSpPr>
            <p:nvPr/>
          </p:nvCxnSpPr>
          <p:spPr bwMode="auto">
            <a:xfrm flipV="1">
              <a:off x="9995" y="4295"/>
              <a:ext cx="0" cy="562"/>
            </a:xfrm>
            <a:prstGeom prst="straightConnector1">
              <a:avLst/>
            </a:prstGeom>
            <a:noFill/>
            <a:ln w="9525">
              <a:solidFill>
                <a:srgbClr val="548DD4"/>
              </a:solidFill>
              <a:round/>
              <a:headEnd type="triangle" w="med" len="med"/>
              <a:tailEnd/>
            </a:ln>
          </p:spPr>
        </p:cxnSp>
        <p:sp>
          <p:nvSpPr>
            <p:cNvPr id="11302" name="Text Box 38"/>
            <p:cNvSpPr txBox="1">
              <a:spLocks noChangeArrowheads="1"/>
            </p:cNvSpPr>
            <p:nvPr/>
          </p:nvSpPr>
          <p:spPr bwMode="auto">
            <a:xfrm>
              <a:off x="4815" y="3853"/>
              <a:ext cx="2192"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AUCUN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fonctionnement</a:t>
              </a:r>
              <a:endParaRPr kumimoji="0" lang="fr-FR" sz="800" b="1" i="1" u="none" strike="noStrike" cap="none" normalizeH="0" baseline="0" dirty="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03" name="AutoShape 39"/>
            <p:cNvSpPr>
              <a:spLocks noChangeArrowheads="1"/>
            </p:cNvSpPr>
            <p:nvPr/>
          </p:nvSpPr>
          <p:spPr bwMode="auto">
            <a:xfrm>
              <a:off x="3208" y="5040"/>
              <a:ext cx="2222" cy="905"/>
            </a:xfrm>
            <a:prstGeom prst="flowChartPreparation">
              <a:avLst/>
            </a:prstGeom>
            <a:solidFill>
              <a:srgbClr val="FDE9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04" name="Text Box 40"/>
            <p:cNvSpPr txBox="1">
              <a:spLocks noChangeArrowheads="1"/>
            </p:cNvSpPr>
            <p:nvPr/>
          </p:nvSpPr>
          <p:spPr bwMode="auto">
            <a:xfrm>
              <a:off x="5265" y="5121"/>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05" name="Text Box 41"/>
            <p:cNvSpPr txBox="1">
              <a:spLocks noChangeArrowheads="1"/>
            </p:cNvSpPr>
            <p:nvPr/>
          </p:nvSpPr>
          <p:spPr bwMode="auto">
            <a:xfrm>
              <a:off x="2542" y="5121"/>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06" name="AutoShape 42"/>
            <p:cNvCxnSpPr>
              <a:cxnSpLocks noChangeShapeType="1"/>
            </p:cNvCxnSpPr>
            <p:nvPr/>
          </p:nvCxnSpPr>
          <p:spPr bwMode="auto">
            <a:xfrm flipH="1">
              <a:off x="2678" y="5481"/>
              <a:ext cx="530" cy="0"/>
            </a:xfrm>
            <a:prstGeom prst="straightConnector1">
              <a:avLst/>
            </a:prstGeom>
            <a:noFill/>
            <a:ln w="9525">
              <a:solidFill>
                <a:srgbClr val="548DD4"/>
              </a:solidFill>
              <a:round/>
              <a:headEnd/>
              <a:tailEnd/>
            </a:ln>
          </p:spPr>
        </p:cxnSp>
        <p:cxnSp>
          <p:nvCxnSpPr>
            <p:cNvPr id="11307" name="AutoShape 43"/>
            <p:cNvCxnSpPr>
              <a:cxnSpLocks noChangeShapeType="1"/>
            </p:cNvCxnSpPr>
            <p:nvPr/>
          </p:nvCxnSpPr>
          <p:spPr bwMode="auto">
            <a:xfrm>
              <a:off x="5430" y="5481"/>
              <a:ext cx="1337" cy="0"/>
            </a:xfrm>
            <a:prstGeom prst="straightConnector1">
              <a:avLst/>
            </a:prstGeom>
            <a:noFill/>
            <a:ln w="9525">
              <a:solidFill>
                <a:srgbClr val="548DD4"/>
              </a:solidFill>
              <a:round/>
              <a:headEnd/>
              <a:tailEnd/>
            </a:ln>
          </p:spPr>
        </p:cxnSp>
        <p:sp>
          <p:nvSpPr>
            <p:cNvPr id="11308" name="Text Box 44"/>
            <p:cNvSpPr txBox="1">
              <a:spLocks noChangeArrowheads="1"/>
            </p:cNvSpPr>
            <p:nvPr/>
          </p:nvSpPr>
          <p:spPr bwMode="auto">
            <a:xfrm>
              <a:off x="3208" y="5040"/>
              <a:ext cx="2192"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Alimentation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Présente</a:t>
              </a:r>
              <a:endParaRPr kumimoji="0" lang="fr-FR" sz="800" b="1" i="1" u="none" strike="noStrike" cap="none" normalizeH="0" baseline="0" dirty="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309" name="AutoShape 45"/>
            <p:cNvCxnSpPr>
              <a:cxnSpLocks noChangeShapeType="1"/>
            </p:cNvCxnSpPr>
            <p:nvPr/>
          </p:nvCxnSpPr>
          <p:spPr bwMode="auto">
            <a:xfrm flipV="1">
              <a:off x="2678" y="5481"/>
              <a:ext cx="1" cy="746"/>
            </a:xfrm>
            <a:prstGeom prst="straightConnector1">
              <a:avLst/>
            </a:prstGeom>
            <a:noFill/>
            <a:ln w="9525">
              <a:solidFill>
                <a:srgbClr val="548DD4"/>
              </a:solidFill>
              <a:round/>
              <a:headEnd type="triangle" w="med" len="med"/>
              <a:tailEnd/>
            </a:ln>
          </p:spPr>
        </p:cxnSp>
        <p:cxnSp>
          <p:nvCxnSpPr>
            <p:cNvPr id="11310" name="AutoShape 46"/>
            <p:cNvCxnSpPr>
              <a:cxnSpLocks noChangeShapeType="1"/>
            </p:cNvCxnSpPr>
            <p:nvPr/>
          </p:nvCxnSpPr>
          <p:spPr bwMode="auto">
            <a:xfrm flipV="1">
              <a:off x="6766" y="5482"/>
              <a:ext cx="1" cy="746"/>
            </a:xfrm>
            <a:prstGeom prst="straightConnector1">
              <a:avLst/>
            </a:prstGeom>
            <a:noFill/>
            <a:ln w="9525">
              <a:solidFill>
                <a:srgbClr val="548DD4"/>
              </a:solidFill>
              <a:round/>
              <a:headEnd type="triangle" w="med" len="med"/>
              <a:tailEnd/>
            </a:ln>
          </p:spPr>
        </p:cxnSp>
        <p:sp>
          <p:nvSpPr>
            <p:cNvPr id="11311" name="AutoShape 47"/>
            <p:cNvSpPr>
              <a:spLocks noChangeArrowheads="1"/>
            </p:cNvSpPr>
            <p:nvPr/>
          </p:nvSpPr>
          <p:spPr bwMode="auto">
            <a:xfrm>
              <a:off x="1552" y="6227"/>
              <a:ext cx="2222" cy="905"/>
            </a:xfrm>
            <a:prstGeom prst="flowChartPreparation">
              <a:avLst/>
            </a:prstGeom>
            <a:solidFill>
              <a:srgbClr val="FDE9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12" name="Text Box 48"/>
            <p:cNvSpPr txBox="1">
              <a:spLocks noChangeArrowheads="1"/>
            </p:cNvSpPr>
            <p:nvPr/>
          </p:nvSpPr>
          <p:spPr bwMode="auto">
            <a:xfrm>
              <a:off x="3609" y="6308"/>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13" name="Text Box 49"/>
            <p:cNvSpPr txBox="1">
              <a:spLocks noChangeArrowheads="1"/>
            </p:cNvSpPr>
            <p:nvPr/>
          </p:nvSpPr>
          <p:spPr bwMode="auto">
            <a:xfrm>
              <a:off x="886" y="6308"/>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14" name="AutoShape 50"/>
            <p:cNvCxnSpPr>
              <a:cxnSpLocks noChangeShapeType="1"/>
            </p:cNvCxnSpPr>
            <p:nvPr/>
          </p:nvCxnSpPr>
          <p:spPr bwMode="auto">
            <a:xfrm flipH="1">
              <a:off x="886" y="6668"/>
              <a:ext cx="666" cy="0"/>
            </a:xfrm>
            <a:prstGeom prst="straightConnector1">
              <a:avLst/>
            </a:prstGeom>
            <a:noFill/>
            <a:ln w="9525">
              <a:solidFill>
                <a:srgbClr val="548DD4"/>
              </a:solidFill>
              <a:round/>
              <a:headEnd/>
              <a:tailEnd/>
            </a:ln>
          </p:spPr>
        </p:cxnSp>
        <p:cxnSp>
          <p:nvCxnSpPr>
            <p:cNvPr id="11315" name="AutoShape 51"/>
            <p:cNvCxnSpPr>
              <a:cxnSpLocks noChangeShapeType="1"/>
            </p:cNvCxnSpPr>
            <p:nvPr/>
          </p:nvCxnSpPr>
          <p:spPr bwMode="auto">
            <a:xfrm>
              <a:off x="3774" y="6668"/>
              <a:ext cx="606" cy="1"/>
            </a:xfrm>
            <a:prstGeom prst="straightConnector1">
              <a:avLst/>
            </a:prstGeom>
            <a:noFill/>
            <a:ln w="9525">
              <a:solidFill>
                <a:srgbClr val="548DD4"/>
              </a:solidFill>
              <a:round/>
              <a:headEnd/>
              <a:tailEnd/>
            </a:ln>
          </p:spPr>
        </p:cxnSp>
        <p:sp>
          <p:nvSpPr>
            <p:cNvPr id="11316" name="Text Box 52"/>
            <p:cNvSpPr txBox="1">
              <a:spLocks noChangeArrowheads="1"/>
            </p:cNvSpPr>
            <p:nvPr/>
          </p:nvSpPr>
          <p:spPr bwMode="auto">
            <a:xfrm>
              <a:off x="1552" y="6227"/>
              <a:ext cx="2192"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Rétablissement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réseau possible</a:t>
              </a:r>
              <a:endParaRPr kumimoji="0" lang="fr-FR" sz="800" b="1" i="1" u="none" strike="noStrike" cap="none" normalizeH="0" baseline="0" dirty="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317" name="AutoShape 53"/>
            <p:cNvCxnSpPr>
              <a:cxnSpLocks noChangeShapeType="1"/>
            </p:cNvCxnSpPr>
            <p:nvPr/>
          </p:nvCxnSpPr>
          <p:spPr bwMode="auto">
            <a:xfrm flipV="1">
              <a:off x="8473" y="9034"/>
              <a:ext cx="2" cy="341"/>
            </a:xfrm>
            <a:prstGeom prst="straightConnector1">
              <a:avLst/>
            </a:prstGeom>
            <a:noFill/>
            <a:ln w="9525">
              <a:solidFill>
                <a:srgbClr val="548DD4"/>
              </a:solidFill>
              <a:round/>
              <a:headEnd type="triangle" w="med" len="med"/>
              <a:tailEnd/>
            </a:ln>
          </p:spPr>
        </p:cxnSp>
        <p:cxnSp>
          <p:nvCxnSpPr>
            <p:cNvPr id="11318" name="AutoShape 54"/>
            <p:cNvCxnSpPr>
              <a:cxnSpLocks noChangeShapeType="1"/>
            </p:cNvCxnSpPr>
            <p:nvPr/>
          </p:nvCxnSpPr>
          <p:spPr bwMode="auto">
            <a:xfrm flipV="1">
              <a:off x="4380" y="6668"/>
              <a:ext cx="1" cy="746"/>
            </a:xfrm>
            <a:prstGeom prst="straightConnector1">
              <a:avLst/>
            </a:prstGeom>
            <a:noFill/>
            <a:ln w="9525">
              <a:solidFill>
                <a:srgbClr val="548DD4"/>
              </a:solidFill>
              <a:round/>
              <a:headEnd/>
              <a:tailEnd/>
            </a:ln>
          </p:spPr>
        </p:cxnSp>
        <p:sp>
          <p:nvSpPr>
            <p:cNvPr id="11319" name="AutoShape 55"/>
            <p:cNvSpPr>
              <a:spLocks noChangeArrowheads="1"/>
            </p:cNvSpPr>
            <p:nvPr/>
          </p:nvSpPr>
          <p:spPr bwMode="auto">
            <a:xfrm>
              <a:off x="5644" y="6227"/>
              <a:ext cx="2222" cy="905"/>
            </a:xfrm>
            <a:prstGeom prst="flowChartPreparation">
              <a:avLst/>
            </a:prstGeom>
            <a:solidFill>
              <a:srgbClr val="FDE9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20" name="Text Box 56"/>
            <p:cNvSpPr txBox="1">
              <a:spLocks noChangeArrowheads="1"/>
            </p:cNvSpPr>
            <p:nvPr/>
          </p:nvSpPr>
          <p:spPr bwMode="auto">
            <a:xfrm>
              <a:off x="5118" y="6308"/>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21" name="Text Box 57"/>
            <p:cNvSpPr txBox="1">
              <a:spLocks noChangeArrowheads="1"/>
            </p:cNvSpPr>
            <p:nvPr/>
          </p:nvSpPr>
          <p:spPr bwMode="auto">
            <a:xfrm>
              <a:off x="7752" y="6309"/>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22" name="AutoShape 58"/>
            <p:cNvCxnSpPr>
              <a:cxnSpLocks noChangeShapeType="1"/>
            </p:cNvCxnSpPr>
            <p:nvPr/>
          </p:nvCxnSpPr>
          <p:spPr bwMode="auto">
            <a:xfrm flipH="1">
              <a:off x="5114" y="6668"/>
              <a:ext cx="530" cy="0"/>
            </a:xfrm>
            <a:prstGeom prst="straightConnector1">
              <a:avLst/>
            </a:prstGeom>
            <a:noFill/>
            <a:ln w="9525">
              <a:solidFill>
                <a:srgbClr val="548DD4"/>
              </a:solidFill>
              <a:round/>
              <a:headEnd/>
              <a:tailEnd/>
            </a:ln>
          </p:spPr>
        </p:cxnSp>
        <p:cxnSp>
          <p:nvCxnSpPr>
            <p:cNvPr id="11323" name="AutoShape 59"/>
            <p:cNvCxnSpPr>
              <a:cxnSpLocks noChangeShapeType="1"/>
            </p:cNvCxnSpPr>
            <p:nvPr/>
          </p:nvCxnSpPr>
          <p:spPr bwMode="auto">
            <a:xfrm>
              <a:off x="7866" y="6668"/>
              <a:ext cx="606" cy="1"/>
            </a:xfrm>
            <a:prstGeom prst="straightConnector1">
              <a:avLst/>
            </a:prstGeom>
            <a:noFill/>
            <a:ln w="9525">
              <a:solidFill>
                <a:srgbClr val="548DD4"/>
              </a:solidFill>
              <a:round/>
              <a:headEnd/>
              <a:tailEnd/>
            </a:ln>
          </p:spPr>
        </p:cxnSp>
        <p:sp>
          <p:nvSpPr>
            <p:cNvPr id="11324" name="Text Box 60"/>
            <p:cNvSpPr txBox="1">
              <a:spLocks noChangeArrowheads="1"/>
            </p:cNvSpPr>
            <p:nvPr/>
          </p:nvSpPr>
          <p:spPr bwMode="auto">
            <a:xfrm>
              <a:off x="5644" y="6227"/>
              <a:ext cx="2192"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AUCUN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fonctionnement</a:t>
              </a:r>
              <a:endParaRPr kumimoji="0" lang="fr-FR" sz="800" b="1" i="1" u="none" strike="noStrike" cap="none" normalizeH="0" baseline="0" dirty="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325" name="AutoShape 61"/>
            <p:cNvCxnSpPr>
              <a:cxnSpLocks noChangeShapeType="1"/>
            </p:cNvCxnSpPr>
            <p:nvPr/>
          </p:nvCxnSpPr>
          <p:spPr bwMode="auto">
            <a:xfrm flipH="1" flipV="1">
              <a:off x="5115" y="6668"/>
              <a:ext cx="3" cy="1069"/>
            </a:xfrm>
            <a:prstGeom prst="straightConnector1">
              <a:avLst/>
            </a:prstGeom>
            <a:noFill/>
            <a:ln w="9525">
              <a:solidFill>
                <a:srgbClr val="548DD4"/>
              </a:solidFill>
              <a:round/>
              <a:headEnd type="triangle" w="med" len="med"/>
              <a:tailEnd/>
            </a:ln>
          </p:spPr>
        </p:cxnSp>
        <p:cxnSp>
          <p:nvCxnSpPr>
            <p:cNvPr id="11326" name="AutoShape 62"/>
            <p:cNvCxnSpPr>
              <a:cxnSpLocks noChangeShapeType="1"/>
            </p:cNvCxnSpPr>
            <p:nvPr/>
          </p:nvCxnSpPr>
          <p:spPr bwMode="auto">
            <a:xfrm flipV="1">
              <a:off x="8472" y="6668"/>
              <a:ext cx="1" cy="746"/>
            </a:xfrm>
            <a:prstGeom prst="straightConnector1">
              <a:avLst/>
            </a:prstGeom>
            <a:noFill/>
            <a:ln w="9525">
              <a:solidFill>
                <a:srgbClr val="548DD4"/>
              </a:solidFill>
              <a:round/>
              <a:headEnd type="triangle" w="med" len="med"/>
              <a:tailEnd/>
            </a:ln>
          </p:spPr>
        </p:cxnSp>
        <p:cxnSp>
          <p:nvCxnSpPr>
            <p:cNvPr id="11327" name="AutoShape 63"/>
            <p:cNvCxnSpPr>
              <a:cxnSpLocks noChangeShapeType="1"/>
            </p:cNvCxnSpPr>
            <p:nvPr/>
          </p:nvCxnSpPr>
          <p:spPr bwMode="auto">
            <a:xfrm>
              <a:off x="2678" y="7415"/>
              <a:ext cx="0" cy="322"/>
            </a:xfrm>
            <a:prstGeom prst="straightConnector1">
              <a:avLst/>
            </a:prstGeom>
            <a:noFill/>
            <a:ln w="9525">
              <a:solidFill>
                <a:srgbClr val="0070C0"/>
              </a:solidFill>
              <a:round/>
              <a:headEnd/>
              <a:tailEnd type="triangle" w="med" len="med"/>
            </a:ln>
          </p:spPr>
        </p:cxnSp>
        <p:grpSp>
          <p:nvGrpSpPr>
            <p:cNvPr id="11328" name="Group 64"/>
            <p:cNvGrpSpPr>
              <a:grpSpLocks/>
            </p:cNvGrpSpPr>
            <p:nvPr/>
          </p:nvGrpSpPr>
          <p:grpSpPr bwMode="auto">
            <a:xfrm>
              <a:off x="9050" y="4639"/>
              <a:ext cx="1837" cy="2680"/>
              <a:chOff x="9050" y="4639"/>
              <a:chExt cx="1837" cy="2680"/>
            </a:xfrm>
          </p:grpSpPr>
          <p:sp>
            <p:nvSpPr>
              <p:cNvPr id="11329" name="Text Box 65" descr="50 %"/>
              <p:cNvSpPr txBox="1">
                <a:spLocks noChangeArrowheads="1"/>
              </p:cNvSpPr>
              <p:nvPr/>
            </p:nvSpPr>
            <p:spPr bwMode="auto">
              <a:xfrm>
                <a:off x="9050" y="4639"/>
                <a:ext cx="1837" cy="2680"/>
              </a:xfrm>
              <a:prstGeom prst="rect">
                <a:avLst/>
              </a:prstGeom>
              <a:pattFill prst="pct50">
                <a:fgClr>
                  <a:srgbClr val="99FF66"/>
                </a:fgClr>
                <a:bgClr>
                  <a:srgbClr val="FFFFFF"/>
                </a:bgClr>
              </a:patt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FONCTIONNEMENT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PARTIEL</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30" name="AutoShape 66"/>
              <p:cNvSpPr>
                <a:spLocks noChangeArrowheads="1"/>
              </p:cNvSpPr>
              <p:nvPr/>
            </p:nvSpPr>
            <p:spPr bwMode="auto">
              <a:xfrm>
                <a:off x="9145" y="5443"/>
                <a:ext cx="1620" cy="804"/>
              </a:xfrm>
              <a:prstGeom prst="roundRect">
                <a:avLst>
                  <a:gd name="adj" fmla="val 16667"/>
                </a:avLst>
              </a:prstGeom>
              <a:solidFill>
                <a:srgbClr val="99FF66"/>
              </a:solidFill>
              <a:ln w="9525">
                <a:solidFill>
                  <a:srgbClr val="0070C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ANALYSE DU</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SCHEMA</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31" name="Text Box 67"/>
              <p:cNvSpPr txBox="1">
                <a:spLocks noChangeArrowheads="1"/>
              </p:cNvSpPr>
              <p:nvPr/>
            </p:nvSpPr>
            <p:spPr bwMode="auto">
              <a:xfrm>
                <a:off x="9050" y="5945"/>
                <a:ext cx="1837" cy="13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600" b="1" i="0" u="none" strike="noStrike" cap="none" normalizeH="0" baseline="0" dirty="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600" b="1" i="0" u="none" strike="noStrike" cap="none" normalizeH="0" baseline="0" dirty="0" smtClean="0">
                    <a:ln>
                      <a:noFill/>
                    </a:ln>
                    <a:solidFill>
                      <a:srgbClr val="0070C0"/>
                    </a:solidFill>
                    <a:effectLst/>
                    <a:latin typeface="Arial" pitchFamily="34" charset="0"/>
                    <a:ea typeface="Arial" pitchFamily="34" charset="0"/>
                    <a:cs typeface="Arial" pitchFamily="34" charset="0"/>
                  </a:rPr>
                  <a:t>Recherche de coupure ou de liaison accidentelles dans les groupes de fermeture spécifiques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1332" name="Group 68"/>
            <p:cNvGrpSpPr>
              <a:grpSpLocks/>
            </p:cNvGrpSpPr>
            <p:nvPr/>
          </p:nvGrpSpPr>
          <p:grpSpPr bwMode="auto">
            <a:xfrm>
              <a:off x="7547" y="7413"/>
              <a:ext cx="1837" cy="1643"/>
              <a:chOff x="7547" y="7413"/>
              <a:chExt cx="1837" cy="1643"/>
            </a:xfrm>
          </p:grpSpPr>
          <p:sp>
            <p:nvSpPr>
              <p:cNvPr id="11333" name="Text Box 69" descr="50 %"/>
              <p:cNvSpPr txBox="1">
                <a:spLocks noChangeArrowheads="1"/>
              </p:cNvSpPr>
              <p:nvPr/>
            </p:nvSpPr>
            <p:spPr bwMode="auto">
              <a:xfrm>
                <a:off x="7547" y="7413"/>
                <a:ext cx="1837" cy="1643"/>
              </a:xfrm>
              <a:prstGeom prst="rect">
                <a:avLst/>
              </a:prstGeom>
              <a:pattFill prst="pct50">
                <a:fgClr>
                  <a:srgbClr val="99FF66"/>
                </a:fgClr>
                <a:bgClr>
                  <a:srgbClr val="FFFFFF"/>
                </a:bgClr>
              </a:patt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34" name="AutoShape 70"/>
              <p:cNvSpPr>
                <a:spLocks noChangeArrowheads="1"/>
              </p:cNvSpPr>
              <p:nvPr/>
            </p:nvSpPr>
            <p:spPr bwMode="auto">
              <a:xfrm>
                <a:off x="7653" y="7508"/>
                <a:ext cx="1620" cy="516"/>
              </a:xfrm>
              <a:prstGeom prst="roundRect">
                <a:avLst>
                  <a:gd name="adj" fmla="val 16667"/>
                </a:avLst>
              </a:prstGeom>
              <a:solidFill>
                <a:srgbClr val="99FF66"/>
              </a:solidFill>
              <a:ln w="9525">
                <a:solidFill>
                  <a:srgbClr val="0070C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ANALYSE DU</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SCHEMA</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35" name="Text Box 71"/>
              <p:cNvSpPr txBox="1">
                <a:spLocks noChangeArrowheads="1"/>
              </p:cNvSpPr>
              <p:nvPr/>
            </p:nvSpPr>
            <p:spPr bwMode="auto">
              <a:xfrm>
                <a:off x="7547" y="8093"/>
                <a:ext cx="1837" cy="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600" b="1" i="0" u="none" strike="noStrike" cap="none" normalizeH="0" baseline="0" smtClean="0">
                    <a:ln>
                      <a:noFill/>
                    </a:ln>
                    <a:solidFill>
                      <a:srgbClr val="0070C0"/>
                    </a:solidFill>
                    <a:effectLst/>
                    <a:latin typeface="Arial" pitchFamily="34" charset="0"/>
                    <a:ea typeface="Arial" pitchFamily="34" charset="0"/>
                    <a:cs typeface="Arial" pitchFamily="34" charset="0"/>
                  </a:rPr>
                  <a:t>Recherche de coupure ou de liaison accidentelles dans les portions de circuit communes à toutes les conditions de fonctionnement.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1336" name="Text Box 72"/>
            <p:cNvSpPr txBox="1">
              <a:spLocks noChangeArrowheads="1"/>
            </p:cNvSpPr>
            <p:nvPr/>
          </p:nvSpPr>
          <p:spPr bwMode="auto">
            <a:xfrm>
              <a:off x="4093" y="7739"/>
              <a:ext cx="2088" cy="504"/>
            </a:xfrm>
            <a:prstGeom prst="rect">
              <a:avLst/>
            </a:prstGeom>
            <a:solidFill>
              <a:srgbClr val="CCFFFF"/>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RECHERCHE D’UN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COURT-CIRCUIT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37" name="AutoShape 73"/>
            <p:cNvCxnSpPr>
              <a:cxnSpLocks noChangeShapeType="1"/>
            </p:cNvCxnSpPr>
            <p:nvPr/>
          </p:nvCxnSpPr>
          <p:spPr bwMode="auto">
            <a:xfrm flipV="1">
              <a:off x="5111" y="8243"/>
              <a:ext cx="1" cy="746"/>
            </a:xfrm>
            <a:prstGeom prst="straightConnector1">
              <a:avLst/>
            </a:prstGeom>
            <a:noFill/>
            <a:ln w="9525">
              <a:solidFill>
                <a:srgbClr val="548DD4"/>
              </a:solidFill>
              <a:round/>
              <a:headEnd type="triangle" w="med" len="med"/>
              <a:tailEnd/>
            </a:ln>
          </p:spPr>
        </p:cxnSp>
        <p:sp>
          <p:nvSpPr>
            <p:cNvPr id="11338" name="AutoShape 74"/>
            <p:cNvSpPr>
              <a:spLocks noChangeArrowheads="1"/>
            </p:cNvSpPr>
            <p:nvPr/>
          </p:nvSpPr>
          <p:spPr bwMode="auto">
            <a:xfrm>
              <a:off x="3989" y="8988"/>
              <a:ext cx="2222" cy="905"/>
            </a:xfrm>
            <a:prstGeom prst="flowChartPreparation">
              <a:avLst/>
            </a:prstGeom>
            <a:solidFill>
              <a:srgbClr val="FDE9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39" name="Text Box 75"/>
            <p:cNvSpPr txBox="1">
              <a:spLocks noChangeArrowheads="1"/>
            </p:cNvSpPr>
            <p:nvPr/>
          </p:nvSpPr>
          <p:spPr bwMode="auto">
            <a:xfrm>
              <a:off x="3463" y="9069"/>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40" name="Text Box 76"/>
            <p:cNvSpPr txBox="1">
              <a:spLocks noChangeArrowheads="1"/>
            </p:cNvSpPr>
            <p:nvPr/>
          </p:nvSpPr>
          <p:spPr bwMode="auto">
            <a:xfrm>
              <a:off x="6097" y="9070"/>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41" name="AutoShape 77"/>
            <p:cNvCxnSpPr>
              <a:cxnSpLocks noChangeShapeType="1"/>
            </p:cNvCxnSpPr>
            <p:nvPr/>
          </p:nvCxnSpPr>
          <p:spPr bwMode="auto">
            <a:xfrm flipH="1">
              <a:off x="3609" y="9429"/>
              <a:ext cx="380" cy="1"/>
            </a:xfrm>
            <a:prstGeom prst="straightConnector1">
              <a:avLst/>
            </a:prstGeom>
            <a:noFill/>
            <a:ln w="9525">
              <a:solidFill>
                <a:srgbClr val="548DD4"/>
              </a:solidFill>
              <a:round/>
              <a:headEnd/>
              <a:tailEnd/>
            </a:ln>
          </p:spPr>
        </p:cxnSp>
        <p:cxnSp>
          <p:nvCxnSpPr>
            <p:cNvPr id="11342" name="AutoShape 78"/>
            <p:cNvCxnSpPr>
              <a:cxnSpLocks noChangeShapeType="1"/>
            </p:cNvCxnSpPr>
            <p:nvPr/>
          </p:nvCxnSpPr>
          <p:spPr bwMode="auto">
            <a:xfrm>
              <a:off x="6211" y="9429"/>
              <a:ext cx="606" cy="1"/>
            </a:xfrm>
            <a:prstGeom prst="straightConnector1">
              <a:avLst/>
            </a:prstGeom>
            <a:noFill/>
            <a:ln w="9525">
              <a:solidFill>
                <a:srgbClr val="548DD4"/>
              </a:solidFill>
              <a:round/>
              <a:headEnd/>
              <a:tailEnd/>
            </a:ln>
          </p:spPr>
        </p:cxnSp>
        <p:sp>
          <p:nvSpPr>
            <p:cNvPr id="11343" name="Text Box 79"/>
            <p:cNvSpPr txBox="1">
              <a:spLocks noChangeArrowheads="1"/>
            </p:cNvSpPr>
            <p:nvPr/>
          </p:nvSpPr>
          <p:spPr bwMode="auto">
            <a:xfrm>
              <a:off x="3989" y="8988"/>
              <a:ext cx="2192"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COURT-CIRCUIT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SUPPRIME</a:t>
              </a:r>
              <a:endParaRPr kumimoji="0" lang="fr-FR" sz="800" b="1" i="1" u="none" strike="noStrike" cap="none" normalizeH="0" baseline="0" dirty="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344" name="AutoShape 80"/>
            <p:cNvCxnSpPr>
              <a:cxnSpLocks noChangeShapeType="1"/>
            </p:cNvCxnSpPr>
            <p:nvPr/>
          </p:nvCxnSpPr>
          <p:spPr bwMode="auto">
            <a:xfrm flipH="1" flipV="1">
              <a:off x="3606" y="9429"/>
              <a:ext cx="3" cy="1069"/>
            </a:xfrm>
            <a:prstGeom prst="straightConnector1">
              <a:avLst/>
            </a:prstGeom>
            <a:noFill/>
            <a:ln w="9525">
              <a:solidFill>
                <a:srgbClr val="548DD4"/>
              </a:solidFill>
              <a:round/>
              <a:headEnd type="triangle" w="med" len="med"/>
              <a:tailEnd/>
            </a:ln>
          </p:spPr>
        </p:cxnSp>
        <p:cxnSp>
          <p:nvCxnSpPr>
            <p:cNvPr id="11345" name="AutoShape 81"/>
            <p:cNvCxnSpPr>
              <a:cxnSpLocks noChangeShapeType="1"/>
            </p:cNvCxnSpPr>
            <p:nvPr/>
          </p:nvCxnSpPr>
          <p:spPr bwMode="auto">
            <a:xfrm>
              <a:off x="6817" y="8382"/>
              <a:ext cx="3" cy="1047"/>
            </a:xfrm>
            <a:prstGeom prst="straightConnector1">
              <a:avLst/>
            </a:prstGeom>
            <a:noFill/>
            <a:ln w="9525">
              <a:solidFill>
                <a:srgbClr val="548DD4"/>
              </a:solidFill>
              <a:round/>
              <a:headEnd type="triangle" w="med" len="med"/>
              <a:tailEnd/>
            </a:ln>
          </p:spPr>
        </p:cxnSp>
        <p:sp>
          <p:nvSpPr>
            <p:cNvPr id="11346" name="Text Box 82"/>
            <p:cNvSpPr txBox="1">
              <a:spLocks noChangeArrowheads="1"/>
            </p:cNvSpPr>
            <p:nvPr/>
          </p:nvSpPr>
          <p:spPr bwMode="auto">
            <a:xfrm>
              <a:off x="2914" y="10517"/>
              <a:ext cx="1981" cy="821"/>
            </a:xfrm>
            <a:prstGeom prst="rect">
              <a:avLst/>
            </a:prstGeom>
            <a:solidFill>
              <a:srgbClr val="CCFFFF"/>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REARMEMENT</a:t>
              </a:r>
              <a:r>
                <a:rPr kumimoji="0" lang="fr-FR" sz="800" b="1" i="0" u="none" strike="noStrike" cap="none" normalizeH="0" dirty="0" smtClean="0">
                  <a:ln>
                    <a:noFill/>
                  </a:ln>
                  <a:solidFill>
                    <a:srgbClr val="0070C0"/>
                  </a:solidFill>
                  <a:effectLst/>
                  <a:latin typeface="Arial" pitchFamily="34" charset="0"/>
                  <a:ea typeface="Arial" pitchFamily="34" charset="0"/>
                  <a:cs typeface="Arial" pitchFamily="34" charset="0"/>
                </a:rPr>
                <a:t> </a:t>
              </a: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DES</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PROTECTIONS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47" name="Text Box 83"/>
            <p:cNvSpPr txBox="1">
              <a:spLocks noChangeArrowheads="1"/>
            </p:cNvSpPr>
            <p:nvPr/>
          </p:nvSpPr>
          <p:spPr bwMode="auto">
            <a:xfrm>
              <a:off x="7925" y="9375"/>
              <a:ext cx="2642" cy="504"/>
            </a:xfrm>
            <a:prstGeom prst="rect">
              <a:avLst/>
            </a:prstGeom>
            <a:solidFill>
              <a:srgbClr val="CCFFFF"/>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VERIFICATION DES CAUSES POSSIBLES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48" name="AutoShape 84"/>
            <p:cNvSpPr>
              <a:spLocks noChangeArrowheads="1"/>
            </p:cNvSpPr>
            <p:nvPr/>
          </p:nvSpPr>
          <p:spPr bwMode="auto">
            <a:xfrm>
              <a:off x="8179" y="10101"/>
              <a:ext cx="2222" cy="905"/>
            </a:xfrm>
            <a:prstGeom prst="flowChartPreparation">
              <a:avLst/>
            </a:prstGeom>
            <a:solidFill>
              <a:srgbClr val="FDE9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49" name="Text Box 85"/>
            <p:cNvSpPr txBox="1">
              <a:spLocks noChangeArrowheads="1"/>
            </p:cNvSpPr>
            <p:nvPr/>
          </p:nvSpPr>
          <p:spPr bwMode="auto">
            <a:xfrm>
              <a:off x="7653" y="10182"/>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50" name="Text Box 86"/>
            <p:cNvSpPr txBox="1">
              <a:spLocks noChangeArrowheads="1"/>
            </p:cNvSpPr>
            <p:nvPr/>
          </p:nvSpPr>
          <p:spPr bwMode="auto">
            <a:xfrm>
              <a:off x="10287" y="10183"/>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51" name="AutoShape 87"/>
            <p:cNvCxnSpPr>
              <a:cxnSpLocks noChangeShapeType="1"/>
            </p:cNvCxnSpPr>
            <p:nvPr/>
          </p:nvCxnSpPr>
          <p:spPr bwMode="auto">
            <a:xfrm flipH="1">
              <a:off x="7007" y="10542"/>
              <a:ext cx="1172" cy="1"/>
            </a:xfrm>
            <a:prstGeom prst="straightConnector1">
              <a:avLst/>
            </a:prstGeom>
            <a:noFill/>
            <a:ln w="9525">
              <a:solidFill>
                <a:srgbClr val="548DD4"/>
              </a:solidFill>
              <a:round/>
              <a:headEnd/>
              <a:tailEnd/>
            </a:ln>
          </p:spPr>
        </p:cxnSp>
        <p:cxnSp>
          <p:nvCxnSpPr>
            <p:cNvPr id="11352" name="AutoShape 88"/>
            <p:cNvCxnSpPr>
              <a:cxnSpLocks noChangeShapeType="1"/>
            </p:cNvCxnSpPr>
            <p:nvPr/>
          </p:nvCxnSpPr>
          <p:spPr bwMode="auto">
            <a:xfrm>
              <a:off x="10768" y="10560"/>
              <a:ext cx="427" cy="1"/>
            </a:xfrm>
            <a:prstGeom prst="straightConnector1">
              <a:avLst/>
            </a:prstGeom>
            <a:noFill/>
            <a:ln w="9525">
              <a:solidFill>
                <a:srgbClr val="548DD4"/>
              </a:solidFill>
              <a:round/>
              <a:headEnd/>
              <a:tailEnd type="oval" w="sm" len="sm"/>
            </a:ln>
          </p:spPr>
        </p:cxnSp>
        <p:sp>
          <p:nvSpPr>
            <p:cNvPr id="11353" name="Text Box 89"/>
            <p:cNvSpPr txBox="1">
              <a:spLocks noChangeArrowheads="1"/>
            </p:cNvSpPr>
            <p:nvPr/>
          </p:nvSpPr>
          <p:spPr bwMode="auto">
            <a:xfrm>
              <a:off x="8179" y="10101"/>
              <a:ext cx="2192"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ANOMALIE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LOCALISEE</a:t>
              </a:r>
              <a:endParaRPr kumimoji="0" lang="fr-FR" sz="800" b="1" i="1" u="none" strike="noStrike" cap="none" normalizeH="0" baseline="0" dirty="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354" name="AutoShape 90"/>
            <p:cNvCxnSpPr>
              <a:cxnSpLocks noChangeShapeType="1"/>
            </p:cNvCxnSpPr>
            <p:nvPr/>
          </p:nvCxnSpPr>
          <p:spPr bwMode="auto">
            <a:xfrm flipV="1">
              <a:off x="7007" y="10543"/>
              <a:ext cx="0" cy="267"/>
            </a:xfrm>
            <a:prstGeom prst="straightConnector1">
              <a:avLst/>
            </a:prstGeom>
            <a:noFill/>
            <a:ln w="9525">
              <a:solidFill>
                <a:srgbClr val="548DD4"/>
              </a:solidFill>
              <a:round/>
              <a:headEnd type="triangle" w="med" len="med"/>
              <a:tailEnd/>
            </a:ln>
          </p:spPr>
        </p:cxnSp>
        <p:cxnSp>
          <p:nvCxnSpPr>
            <p:cNvPr id="11355" name="AutoShape 91"/>
            <p:cNvCxnSpPr>
              <a:cxnSpLocks noChangeShapeType="1"/>
            </p:cNvCxnSpPr>
            <p:nvPr/>
          </p:nvCxnSpPr>
          <p:spPr bwMode="auto">
            <a:xfrm>
              <a:off x="6316" y="2823"/>
              <a:ext cx="0" cy="338"/>
            </a:xfrm>
            <a:prstGeom prst="straightConnector1">
              <a:avLst/>
            </a:prstGeom>
            <a:noFill/>
            <a:ln w="9525">
              <a:solidFill>
                <a:srgbClr val="0070C0"/>
              </a:solidFill>
              <a:round/>
              <a:headEnd/>
              <a:tailEnd type="triangle" w="med" len="med"/>
            </a:ln>
          </p:spPr>
        </p:cxnSp>
        <p:cxnSp>
          <p:nvCxnSpPr>
            <p:cNvPr id="11356" name="AutoShape 92"/>
            <p:cNvCxnSpPr>
              <a:cxnSpLocks noChangeShapeType="1"/>
            </p:cNvCxnSpPr>
            <p:nvPr/>
          </p:nvCxnSpPr>
          <p:spPr bwMode="auto">
            <a:xfrm flipV="1">
              <a:off x="6316" y="2820"/>
              <a:ext cx="4876" cy="3"/>
            </a:xfrm>
            <a:prstGeom prst="straightConnector1">
              <a:avLst/>
            </a:prstGeom>
            <a:noFill/>
            <a:ln w="9525">
              <a:solidFill>
                <a:srgbClr val="0070C0"/>
              </a:solidFill>
              <a:round/>
              <a:headEnd/>
              <a:tailEnd/>
            </a:ln>
          </p:spPr>
        </p:cxnSp>
        <p:sp>
          <p:nvSpPr>
            <p:cNvPr id="11357" name="Text Box 93"/>
            <p:cNvSpPr txBox="1">
              <a:spLocks noChangeArrowheads="1"/>
            </p:cNvSpPr>
            <p:nvPr/>
          </p:nvSpPr>
          <p:spPr bwMode="auto">
            <a:xfrm>
              <a:off x="6131" y="10810"/>
              <a:ext cx="1735" cy="341"/>
            </a:xfrm>
            <a:prstGeom prst="rect">
              <a:avLst/>
            </a:prstGeom>
            <a:solidFill>
              <a:srgbClr val="CCFFFF"/>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REMISE EN ETAT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58" name="Text Box 94"/>
            <p:cNvSpPr txBox="1">
              <a:spLocks noChangeArrowheads="1"/>
            </p:cNvSpPr>
            <p:nvPr/>
          </p:nvSpPr>
          <p:spPr bwMode="auto">
            <a:xfrm>
              <a:off x="6556" y="11856"/>
              <a:ext cx="991" cy="341"/>
            </a:xfrm>
            <a:prstGeom prst="rect">
              <a:avLst/>
            </a:prstGeom>
            <a:solidFill>
              <a:srgbClr val="CCFFFF"/>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ESSAIS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59" name="AutoShape 95"/>
            <p:cNvCxnSpPr>
              <a:cxnSpLocks noChangeShapeType="1"/>
            </p:cNvCxnSpPr>
            <p:nvPr/>
          </p:nvCxnSpPr>
          <p:spPr bwMode="auto">
            <a:xfrm>
              <a:off x="8174" y="13018"/>
              <a:ext cx="354" cy="0"/>
            </a:xfrm>
            <a:prstGeom prst="straightConnector1">
              <a:avLst/>
            </a:prstGeom>
            <a:noFill/>
            <a:ln w="9525">
              <a:solidFill>
                <a:srgbClr val="0070C0"/>
              </a:solidFill>
              <a:round/>
              <a:headEnd/>
              <a:tailEnd type="triangle" w="med" len="med"/>
            </a:ln>
          </p:spPr>
        </p:cxnSp>
        <p:sp>
          <p:nvSpPr>
            <p:cNvPr id="11360" name="AutoShape 96"/>
            <p:cNvSpPr>
              <a:spLocks noChangeArrowheads="1"/>
            </p:cNvSpPr>
            <p:nvPr/>
          </p:nvSpPr>
          <p:spPr bwMode="auto">
            <a:xfrm>
              <a:off x="5942" y="12558"/>
              <a:ext cx="2222" cy="905"/>
            </a:xfrm>
            <a:prstGeom prst="flowChartPreparation">
              <a:avLst/>
            </a:prstGeom>
            <a:solidFill>
              <a:srgbClr val="FDE9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61" name="Text Box 97"/>
            <p:cNvSpPr txBox="1">
              <a:spLocks noChangeArrowheads="1"/>
            </p:cNvSpPr>
            <p:nvPr/>
          </p:nvSpPr>
          <p:spPr bwMode="auto">
            <a:xfrm>
              <a:off x="5416" y="12639"/>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62" name="Text Box 98"/>
            <p:cNvSpPr txBox="1">
              <a:spLocks noChangeArrowheads="1"/>
            </p:cNvSpPr>
            <p:nvPr/>
          </p:nvSpPr>
          <p:spPr bwMode="auto">
            <a:xfrm>
              <a:off x="8050" y="12640"/>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63" name="AutoShape 99"/>
            <p:cNvCxnSpPr>
              <a:cxnSpLocks noChangeShapeType="1"/>
            </p:cNvCxnSpPr>
            <p:nvPr/>
          </p:nvCxnSpPr>
          <p:spPr bwMode="auto">
            <a:xfrm flipH="1">
              <a:off x="4770" y="12999"/>
              <a:ext cx="1172" cy="1"/>
            </a:xfrm>
            <a:prstGeom prst="straightConnector1">
              <a:avLst/>
            </a:prstGeom>
            <a:noFill/>
            <a:ln w="9525">
              <a:solidFill>
                <a:srgbClr val="548DD4"/>
              </a:solidFill>
              <a:round/>
              <a:headEnd/>
              <a:tailEnd/>
            </a:ln>
          </p:spPr>
        </p:cxnSp>
        <p:sp>
          <p:nvSpPr>
            <p:cNvPr id="11364" name="Text Box 100"/>
            <p:cNvSpPr txBox="1">
              <a:spLocks noChangeArrowheads="1"/>
            </p:cNvSpPr>
            <p:nvPr/>
          </p:nvSpPr>
          <p:spPr bwMode="auto">
            <a:xfrm>
              <a:off x="5942" y="12558"/>
              <a:ext cx="2192" cy="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FONCTIONNEMENT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CORRECT</a:t>
              </a:r>
              <a:endParaRPr kumimoji="0" lang="fr-FR" sz="800" b="1" i="1" u="none" strike="noStrike" cap="none" normalizeH="0" baseline="0" dirty="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70C0"/>
                  </a:solidFill>
                  <a:effectLst/>
                  <a:latin typeface="Arial" pitchFamily="34"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365" name="AutoShape 101"/>
            <p:cNvCxnSpPr>
              <a:cxnSpLocks noChangeShapeType="1"/>
            </p:cNvCxnSpPr>
            <p:nvPr/>
          </p:nvCxnSpPr>
          <p:spPr bwMode="auto">
            <a:xfrm flipV="1">
              <a:off x="4770" y="13000"/>
              <a:ext cx="0" cy="267"/>
            </a:xfrm>
            <a:prstGeom prst="straightConnector1">
              <a:avLst/>
            </a:prstGeom>
            <a:noFill/>
            <a:ln w="9525">
              <a:solidFill>
                <a:srgbClr val="548DD4"/>
              </a:solidFill>
              <a:round/>
              <a:headEnd type="triangle" w="med" len="med"/>
              <a:tailEnd/>
            </a:ln>
          </p:spPr>
        </p:cxn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715404" cy="285728"/>
          </a:xfrm>
        </p:spPr>
        <p:txBody>
          <a:bodyPr>
            <a:noAutofit/>
          </a:bodyPr>
          <a:lstStyle/>
          <a:p>
            <a:r>
              <a:rPr lang="fr-FR" sz="1400" b="1" u="sng" dirty="0"/>
              <a:t>Organigramme d’aide au Diagnostic sur un système de commande par un Automate Programmable Industriel : A.P.I</a:t>
            </a:r>
            <a:endParaRPr lang="fr-FR" sz="1400" dirty="0"/>
          </a:p>
        </p:txBody>
      </p:sp>
      <p:grpSp>
        <p:nvGrpSpPr>
          <p:cNvPr id="12290" name="Group 2"/>
          <p:cNvGrpSpPr>
            <a:grpSpLocks/>
          </p:cNvGrpSpPr>
          <p:nvPr/>
        </p:nvGrpSpPr>
        <p:grpSpPr bwMode="auto">
          <a:xfrm>
            <a:off x="285720" y="428759"/>
            <a:ext cx="7850212" cy="6429241"/>
            <a:chOff x="2398" y="614"/>
            <a:chExt cx="7119" cy="7344"/>
          </a:xfrm>
        </p:grpSpPr>
        <p:grpSp>
          <p:nvGrpSpPr>
            <p:cNvPr id="12291" name="Group 3"/>
            <p:cNvGrpSpPr>
              <a:grpSpLocks/>
            </p:cNvGrpSpPr>
            <p:nvPr/>
          </p:nvGrpSpPr>
          <p:grpSpPr bwMode="auto">
            <a:xfrm>
              <a:off x="6018" y="1161"/>
              <a:ext cx="1920" cy="480"/>
              <a:chOff x="4677" y="1160"/>
              <a:chExt cx="1680" cy="480"/>
            </a:xfrm>
          </p:grpSpPr>
          <p:sp>
            <p:nvSpPr>
              <p:cNvPr id="12292" name="AutoShape 4"/>
              <p:cNvSpPr>
                <a:spLocks noChangeArrowheads="1"/>
              </p:cNvSpPr>
              <p:nvPr/>
            </p:nvSpPr>
            <p:spPr bwMode="auto">
              <a:xfrm>
                <a:off x="4677" y="1160"/>
                <a:ext cx="1680" cy="480"/>
              </a:xfrm>
              <a:prstGeom prst="flowChartInputOutput">
                <a:avLst/>
              </a:prstGeom>
              <a:solidFill>
                <a:srgbClr val="FFFF99"/>
              </a:solidFill>
              <a:ln w="9525">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293" name="Rectangle 5"/>
              <p:cNvSpPr>
                <a:spLocks noChangeArrowheads="1"/>
              </p:cNvSpPr>
              <p:nvPr/>
            </p:nvSpPr>
            <p:spPr bwMode="auto">
              <a:xfrm>
                <a:off x="4797" y="1160"/>
                <a:ext cx="132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Système en dysfonctionnement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0" i="0" u="none" strike="noStrike" cap="none" normalizeH="0" baseline="0" smtClean="0">
                    <a:ln>
                      <a:noFill/>
                    </a:ln>
                    <a:solidFill>
                      <a:srgbClr val="0000FF"/>
                    </a:solidFill>
                    <a:effectLst/>
                    <a:latin typeface="Arial" pitchFamily="34" charset="0"/>
                    <a:ea typeface="Arial" pitchFamily="34" charset="0"/>
                    <a:cs typeface="Arial" pitchFamily="34" charset="0"/>
                  </a:rPr>
                  <a:t>(pas Arrêt d’Urgence)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2294" name="Group 6"/>
            <p:cNvGrpSpPr>
              <a:grpSpLocks/>
            </p:cNvGrpSpPr>
            <p:nvPr/>
          </p:nvGrpSpPr>
          <p:grpSpPr bwMode="auto">
            <a:xfrm>
              <a:off x="6139" y="2005"/>
              <a:ext cx="1680" cy="480"/>
              <a:chOff x="4797" y="2000"/>
              <a:chExt cx="1560" cy="480"/>
            </a:xfrm>
          </p:grpSpPr>
          <p:sp>
            <p:nvSpPr>
              <p:cNvPr id="12295" name="AutoShape 7"/>
              <p:cNvSpPr>
                <a:spLocks noChangeArrowheads="1"/>
              </p:cNvSpPr>
              <p:nvPr/>
            </p:nvSpPr>
            <p:spPr bwMode="auto">
              <a:xfrm>
                <a:off x="4797" y="2000"/>
                <a:ext cx="1560" cy="480"/>
              </a:xfrm>
              <a:prstGeom prst="flowChartPreparation">
                <a:avLst/>
              </a:prstGeom>
              <a:solidFill>
                <a:srgbClr val="CCFFFF"/>
              </a:solidFill>
              <a:ln w="9525">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296" name="Rectangle 8"/>
              <p:cNvSpPr>
                <a:spLocks noChangeArrowheads="1"/>
              </p:cNvSpPr>
              <p:nvPr/>
            </p:nvSpPr>
            <p:spPr bwMode="auto">
              <a:xfrm>
                <a:off x="4917" y="2000"/>
                <a:ext cx="132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La (ou les) Led liée(s)</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à l’étape en cause est-elle allumée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2297" name="Line 9"/>
            <p:cNvSpPr>
              <a:spLocks noChangeShapeType="1"/>
            </p:cNvSpPr>
            <p:nvPr/>
          </p:nvSpPr>
          <p:spPr bwMode="auto">
            <a:xfrm flipV="1">
              <a:off x="6978" y="1641"/>
              <a:ext cx="1" cy="360"/>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98" name="Line 10"/>
            <p:cNvSpPr>
              <a:spLocks noChangeShapeType="1"/>
            </p:cNvSpPr>
            <p:nvPr/>
          </p:nvSpPr>
          <p:spPr bwMode="auto">
            <a:xfrm flipH="1">
              <a:off x="4933" y="2247"/>
              <a:ext cx="1206" cy="1"/>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99" name="Text Box 11"/>
            <p:cNvSpPr txBox="1">
              <a:spLocks noChangeArrowheads="1"/>
            </p:cNvSpPr>
            <p:nvPr/>
          </p:nvSpPr>
          <p:spPr bwMode="auto">
            <a:xfrm>
              <a:off x="5778" y="2001"/>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300" name="Text Box 12"/>
            <p:cNvSpPr txBox="1">
              <a:spLocks noChangeArrowheads="1"/>
            </p:cNvSpPr>
            <p:nvPr/>
          </p:nvSpPr>
          <p:spPr bwMode="auto">
            <a:xfrm>
              <a:off x="6978" y="2481"/>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301" name="Line 13"/>
            <p:cNvSpPr>
              <a:spLocks noChangeShapeType="1"/>
            </p:cNvSpPr>
            <p:nvPr/>
          </p:nvSpPr>
          <p:spPr bwMode="auto">
            <a:xfrm>
              <a:off x="6978" y="2481"/>
              <a:ext cx="1" cy="240"/>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12302" name="Group 14"/>
            <p:cNvGrpSpPr>
              <a:grpSpLocks/>
            </p:cNvGrpSpPr>
            <p:nvPr/>
          </p:nvGrpSpPr>
          <p:grpSpPr bwMode="auto">
            <a:xfrm>
              <a:off x="4088" y="2729"/>
              <a:ext cx="1680" cy="480"/>
              <a:chOff x="4797" y="2000"/>
              <a:chExt cx="1560" cy="480"/>
            </a:xfrm>
          </p:grpSpPr>
          <p:sp>
            <p:nvSpPr>
              <p:cNvPr id="12303" name="AutoShape 15"/>
              <p:cNvSpPr>
                <a:spLocks noChangeArrowheads="1"/>
              </p:cNvSpPr>
              <p:nvPr/>
            </p:nvSpPr>
            <p:spPr bwMode="auto">
              <a:xfrm>
                <a:off x="4797" y="2000"/>
                <a:ext cx="1560" cy="480"/>
              </a:xfrm>
              <a:prstGeom prst="flowChartPreparation">
                <a:avLst/>
              </a:prstGeom>
              <a:solidFill>
                <a:srgbClr val="CCFFFF"/>
              </a:solidFill>
              <a:ln w="9525">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304" name="Rectangle 16"/>
              <p:cNvSpPr>
                <a:spLocks noChangeArrowheads="1"/>
              </p:cNvSpPr>
              <p:nvPr/>
            </p:nvSpPr>
            <p:spPr bwMode="auto">
              <a:xfrm>
                <a:off x="4917" y="2000"/>
                <a:ext cx="132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Panne au départ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Du cycle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0" i="0" u="none" strike="noStrike" cap="none" normalizeH="0" baseline="0" smtClean="0">
                    <a:ln>
                      <a:noFill/>
                    </a:ln>
                    <a:solidFill>
                      <a:srgbClr val="0000FF"/>
                    </a:solidFill>
                    <a:effectLst/>
                    <a:latin typeface="Arial" pitchFamily="34" charset="0"/>
                    <a:ea typeface="Arial" pitchFamily="34" charset="0"/>
                    <a:cs typeface="Arial" pitchFamily="34" charset="0"/>
                  </a:rPr>
                  <a:t>(Étape initiale)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2305" name="Line 17"/>
            <p:cNvSpPr>
              <a:spLocks noChangeShapeType="1"/>
            </p:cNvSpPr>
            <p:nvPr/>
          </p:nvSpPr>
          <p:spPr bwMode="auto">
            <a:xfrm flipH="1" flipV="1">
              <a:off x="4933" y="2247"/>
              <a:ext cx="1" cy="470"/>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12306" name="Group 18"/>
            <p:cNvGrpSpPr>
              <a:grpSpLocks/>
            </p:cNvGrpSpPr>
            <p:nvPr/>
          </p:nvGrpSpPr>
          <p:grpSpPr bwMode="auto">
            <a:xfrm>
              <a:off x="4108" y="3453"/>
              <a:ext cx="1680" cy="480"/>
              <a:chOff x="4797" y="2000"/>
              <a:chExt cx="1560" cy="480"/>
            </a:xfrm>
          </p:grpSpPr>
          <p:sp>
            <p:nvSpPr>
              <p:cNvPr id="12307" name="AutoShape 19"/>
              <p:cNvSpPr>
                <a:spLocks noChangeArrowheads="1"/>
              </p:cNvSpPr>
              <p:nvPr/>
            </p:nvSpPr>
            <p:spPr bwMode="auto">
              <a:xfrm>
                <a:off x="4797" y="2000"/>
                <a:ext cx="1560" cy="480"/>
              </a:xfrm>
              <a:prstGeom prst="flowChartPreparation">
                <a:avLst/>
              </a:prstGeom>
              <a:solidFill>
                <a:srgbClr val="CCFFFF"/>
              </a:solidFill>
              <a:ln w="9525">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308" name="Rectangle 20"/>
              <p:cNvSpPr>
                <a:spLocks noChangeArrowheads="1"/>
              </p:cNvSpPr>
              <p:nvPr/>
            </p:nvSpPr>
            <p:spPr bwMode="auto">
              <a:xfrm>
                <a:off x="4917" y="2000"/>
                <a:ext cx="132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Le système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est-il en position initiale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2309" name="Group 21"/>
            <p:cNvGrpSpPr>
              <a:grpSpLocks/>
            </p:cNvGrpSpPr>
            <p:nvPr/>
          </p:nvGrpSpPr>
          <p:grpSpPr bwMode="auto">
            <a:xfrm>
              <a:off x="4088" y="5143"/>
              <a:ext cx="1692" cy="546"/>
              <a:chOff x="5091" y="4538"/>
              <a:chExt cx="1692" cy="546"/>
            </a:xfrm>
          </p:grpSpPr>
          <p:sp>
            <p:nvSpPr>
              <p:cNvPr id="12310" name="AutoShape 22"/>
              <p:cNvSpPr>
                <a:spLocks noChangeArrowheads="1"/>
              </p:cNvSpPr>
              <p:nvPr/>
            </p:nvSpPr>
            <p:spPr bwMode="auto">
              <a:xfrm>
                <a:off x="5091" y="4538"/>
                <a:ext cx="1680" cy="480"/>
              </a:xfrm>
              <a:prstGeom prst="flowChartPreparation">
                <a:avLst/>
              </a:prstGeom>
              <a:solidFill>
                <a:srgbClr val="CCFFFF"/>
              </a:solidFill>
              <a:ln w="9525">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311" name="Rectangle 23"/>
              <p:cNvSpPr>
                <a:spLocks noChangeArrowheads="1"/>
              </p:cNvSpPr>
              <p:nvPr/>
            </p:nvSpPr>
            <p:spPr bwMode="auto">
              <a:xfrm>
                <a:off x="5103" y="4550"/>
                <a:ext cx="1680" cy="5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00FF"/>
                    </a:solidFill>
                    <a:effectLst/>
                    <a:latin typeface="Arial" pitchFamily="34" charset="0"/>
                    <a:ea typeface="Arial" pitchFamily="34" charset="0"/>
                    <a:cs typeface="Arial" pitchFamily="34" charset="0"/>
                  </a:rPr>
                  <a:t>Les Led liées à la</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00FF"/>
                    </a:solidFill>
                    <a:effectLst/>
                    <a:latin typeface="Arial" pitchFamily="34" charset="0"/>
                    <a:ea typeface="Arial" pitchFamily="34" charset="0"/>
                    <a:cs typeface="Arial" pitchFamily="34" charset="0"/>
                  </a:rPr>
                  <a:t>réceptivité avant l’étape en cause sont-elles éclairées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2312" name="Group 24"/>
            <p:cNvGrpSpPr>
              <a:grpSpLocks/>
            </p:cNvGrpSpPr>
            <p:nvPr/>
          </p:nvGrpSpPr>
          <p:grpSpPr bwMode="auto">
            <a:xfrm>
              <a:off x="6139" y="3453"/>
              <a:ext cx="1680" cy="480"/>
              <a:chOff x="4797" y="2000"/>
              <a:chExt cx="1560" cy="480"/>
            </a:xfrm>
          </p:grpSpPr>
          <p:sp>
            <p:nvSpPr>
              <p:cNvPr id="12313" name="AutoShape 25"/>
              <p:cNvSpPr>
                <a:spLocks noChangeArrowheads="1"/>
              </p:cNvSpPr>
              <p:nvPr/>
            </p:nvSpPr>
            <p:spPr bwMode="auto">
              <a:xfrm>
                <a:off x="4797" y="2000"/>
                <a:ext cx="1560" cy="480"/>
              </a:xfrm>
              <a:prstGeom prst="flowChartPreparation">
                <a:avLst/>
              </a:prstGeom>
              <a:solidFill>
                <a:srgbClr val="CCFFFF"/>
              </a:solidFill>
              <a:ln w="9525">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314" name="Rectangle 26"/>
              <p:cNvSpPr>
                <a:spLocks noChangeArrowheads="1"/>
              </p:cNvSpPr>
              <p:nvPr/>
            </p:nvSpPr>
            <p:spPr bwMode="auto">
              <a:xfrm>
                <a:off x="4917" y="2000"/>
                <a:ext cx="132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Y a-t-il de l’énergie en sortie du préactionneur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2315" name="Group 27"/>
            <p:cNvGrpSpPr>
              <a:grpSpLocks/>
            </p:cNvGrpSpPr>
            <p:nvPr/>
          </p:nvGrpSpPr>
          <p:grpSpPr bwMode="auto">
            <a:xfrm>
              <a:off x="6139" y="2729"/>
              <a:ext cx="1680" cy="480"/>
              <a:chOff x="4797" y="2000"/>
              <a:chExt cx="1560" cy="480"/>
            </a:xfrm>
          </p:grpSpPr>
          <p:sp>
            <p:nvSpPr>
              <p:cNvPr id="12316" name="AutoShape 28"/>
              <p:cNvSpPr>
                <a:spLocks noChangeArrowheads="1"/>
              </p:cNvSpPr>
              <p:nvPr/>
            </p:nvSpPr>
            <p:spPr bwMode="auto">
              <a:xfrm>
                <a:off x="4797" y="2000"/>
                <a:ext cx="1560" cy="480"/>
              </a:xfrm>
              <a:prstGeom prst="flowChartPreparation">
                <a:avLst/>
              </a:prstGeom>
              <a:solidFill>
                <a:srgbClr val="CCFFFF"/>
              </a:solidFill>
              <a:ln w="9525">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317" name="Rectangle 29"/>
              <p:cNvSpPr>
                <a:spLocks noChangeArrowheads="1"/>
              </p:cNvSpPr>
              <p:nvPr/>
            </p:nvSpPr>
            <p:spPr bwMode="auto">
              <a:xfrm>
                <a:off x="4917" y="2000"/>
                <a:ext cx="132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Le </a:t>
                </a:r>
                <a:r>
                  <a:rPr kumimoji="0" lang="fr-FR" sz="800" b="1" i="0" u="none" strike="noStrike" cap="none" normalizeH="0" baseline="0" dirty="0" err="1" smtClean="0">
                    <a:ln>
                      <a:noFill/>
                    </a:ln>
                    <a:solidFill>
                      <a:srgbClr val="0000FF"/>
                    </a:solidFill>
                    <a:effectLst/>
                    <a:latin typeface="Arial" pitchFamily="34" charset="0"/>
                    <a:ea typeface="Arial" pitchFamily="34" charset="0"/>
                    <a:cs typeface="Arial" pitchFamily="34" charset="0"/>
                  </a:rPr>
                  <a:t>préactionneur</a:t>
                </a:r>
                <a:endPar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est-il</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piloté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2318" name="Line 30"/>
            <p:cNvSpPr>
              <a:spLocks noChangeShapeType="1"/>
            </p:cNvSpPr>
            <p:nvPr/>
          </p:nvSpPr>
          <p:spPr bwMode="auto">
            <a:xfrm>
              <a:off x="4926" y="3197"/>
              <a:ext cx="1" cy="256"/>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19" name="Text Box 31"/>
            <p:cNvSpPr txBox="1">
              <a:spLocks noChangeArrowheads="1"/>
            </p:cNvSpPr>
            <p:nvPr/>
          </p:nvSpPr>
          <p:spPr bwMode="auto">
            <a:xfrm>
              <a:off x="4927" y="3213"/>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320" name="Line 32"/>
            <p:cNvSpPr>
              <a:spLocks noChangeShapeType="1"/>
            </p:cNvSpPr>
            <p:nvPr/>
          </p:nvSpPr>
          <p:spPr bwMode="auto">
            <a:xfrm>
              <a:off x="4925" y="3933"/>
              <a:ext cx="1" cy="256"/>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21" name="Text Box 33"/>
            <p:cNvSpPr txBox="1">
              <a:spLocks noChangeArrowheads="1"/>
            </p:cNvSpPr>
            <p:nvPr/>
          </p:nvSpPr>
          <p:spPr bwMode="auto">
            <a:xfrm>
              <a:off x="4925" y="3949"/>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322" name="Line 34"/>
            <p:cNvSpPr>
              <a:spLocks noChangeShapeType="1"/>
            </p:cNvSpPr>
            <p:nvPr/>
          </p:nvSpPr>
          <p:spPr bwMode="auto">
            <a:xfrm flipH="1">
              <a:off x="4933" y="4659"/>
              <a:ext cx="1" cy="484"/>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23" name="Text Box 35"/>
            <p:cNvSpPr txBox="1">
              <a:spLocks noChangeArrowheads="1"/>
            </p:cNvSpPr>
            <p:nvPr/>
          </p:nvSpPr>
          <p:spPr bwMode="auto">
            <a:xfrm>
              <a:off x="4933" y="4901"/>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324" name="Group 36"/>
            <p:cNvGrpSpPr>
              <a:grpSpLocks/>
            </p:cNvGrpSpPr>
            <p:nvPr/>
          </p:nvGrpSpPr>
          <p:grpSpPr bwMode="auto">
            <a:xfrm>
              <a:off x="4088" y="5879"/>
              <a:ext cx="1680" cy="480"/>
              <a:chOff x="2625" y="6024"/>
              <a:chExt cx="1680" cy="480"/>
            </a:xfrm>
          </p:grpSpPr>
          <p:sp>
            <p:nvSpPr>
              <p:cNvPr id="12325" name="AutoShape 37"/>
              <p:cNvSpPr>
                <a:spLocks noChangeArrowheads="1"/>
              </p:cNvSpPr>
              <p:nvPr/>
            </p:nvSpPr>
            <p:spPr bwMode="auto">
              <a:xfrm>
                <a:off x="2625" y="6024"/>
                <a:ext cx="1680" cy="480"/>
              </a:xfrm>
              <a:prstGeom prst="roundRect">
                <a:avLst>
                  <a:gd name="adj" fmla="val 16667"/>
                </a:avLst>
              </a:prstGeom>
              <a:solidFill>
                <a:srgbClr val="FFCC99"/>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26" name="AutoShape 38"/>
              <p:cNvSpPr>
                <a:spLocks noChangeArrowheads="1"/>
              </p:cNvSpPr>
              <p:nvPr/>
            </p:nvSpPr>
            <p:spPr bwMode="auto">
              <a:xfrm>
                <a:off x="2625" y="6024"/>
                <a:ext cx="1680" cy="480"/>
              </a:xfrm>
              <a:prstGeom prst="roundRect">
                <a:avLst>
                  <a:gd name="adj" fmla="val 16667"/>
                </a:avLst>
              </a:prstGeom>
              <a:no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Vérifier le programme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ou panne de l’Automate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Programmable Industriel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2327" name="Line 39"/>
            <p:cNvSpPr>
              <a:spLocks noChangeShapeType="1"/>
            </p:cNvSpPr>
            <p:nvPr/>
          </p:nvSpPr>
          <p:spPr bwMode="auto">
            <a:xfrm>
              <a:off x="4931" y="5623"/>
              <a:ext cx="1" cy="256"/>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28" name="Text Box 40"/>
            <p:cNvSpPr txBox="1">
              <a:spLocks noChangeArrowheads="1"/>
            </p:cNvSpPr>
            <p:nvPr/>
          </p:nvSpPr>
          <p:spPr bwMode="auto">
            <a:xfrm>
              <a:off x="4939" y="5639"/>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329" name="Line 41"/>
            <p:cNvSpPr>
              <a:spLocks noChangeShapeType="1"/>
            </p:cNvSpPr>
            <p:nvPr/>
          </p:nvSpPr>
          <p:spPr bwMode="auto">
            <a:xfrm>
              <a:off x="5777" y="2971"/>
              <a:ext cx="242" cy="1"/>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30" name="Line 42"/>
            <p:cNvSpPr>
              <a:spLocks noChangeShapeType="1"/>
            </p:cNvSpPr>
            <p:nvPr/>
          </p:nvSpPr>
          <p:spPr bwMode="auto">
            <a:xfrm>
              <a:off x="6019" y="2971"/>
              <a:ext cx="1" cy="1810"/>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31" name="Line 43"/>
            <p:cNvSpPr>
              <a:spLocks noChangeShapeType="1"/>
            </p:cNvSpPr>
            <p:nvPr/>
          </p:nvSpPr>
          <p:spPr bwMode="auto">
            <a:xfrm flipH="1">
              <a:off x="4933" y="4781"/>
              <a:ext cx="1086" cy="1"/>
            </a:xfrm>
            <a:prstGeom prst="line">
              <a:avLst/>
            </a:prstGeom>
            <a:noFill/>
            <a:ln w="9525">
              <a:solidFill>
                <a:srgbClr val="0000FF"/>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12332" name="Text Box 44"/>
            <p:cNvSpPr txBox="1">
              <a:spLocks noChangeArrowheads="1"/>
            </p:cNvSpPr>
            <p:nvPr/>
          </p:nvSpPr>
          <p:spPr bwMode="auto">
            <a:xfrm>
              <a:off x="5656" y="2730"/>
              <a:ext cx="480" cy="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333" name="Group 45"/>
            <p:cNvGrpSpPr>
              <a:grpSpLocks/>
            </p:cNvGrpSpPr>
            <p:nvPr/>
          </p:nvGrpSpPr>
          <p:grpSpPr bwMode="auto">
            <a:xfrm>
              <a:off x="4087" y="4177"/>
              <a:ext cx="1680" cy="480"/>
              <a:chOff x="4797" y="2000"/>
              <a:chExt cx="1560" cy="480"/>
            </a:xfrm>
          </p:grpSpPr>
          <p:sp>
            <p:nvSpPr>
              <p:cNvPr id="12334" name="AutoShape 46"/>
              <p:cNvSpPr>
                <a:spLocks noChangeArrowheads="1"/>
              </p:cNvSpPr>
              <p:nvPr/>
            </p:nvSpPr>
            <p:spPr bwMode="auto">
              <a:xfrm>
                <a:off x="4797" y="2000"/>
                <a:ext cx="1560" cy="480"/>
              </a:xfrm>
              <a:prstGeom prst="flowChartPreparation">
                <a:avLst/>
              </a:prstGeom>
              <a:solidFill>
                <a:srgbClr val="CCFFFF"/>
              </a:solidFill>
              <a:ln w="9525">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335" name="Rectangle 47"/>
              <p:cNvSpPr>
                <a:spLocks noChangeArrowheads="1"/>
              </p:cNvSpPr>
              <p:nvPr/>
            </p:nvSpPr>
            <p:spPr bwMode="auto">
              <a:xfrm>
                <a:off x="4917" y="2000"/>
                <a:ext cx="132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L’Automate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est-il en mode « RUN »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2336" name="Group 48"/>
            <p:cNvGrpSpPr>
              <a:grpSpLocks/>
            </p:cNvGrpSpPr>
            <p:nvPr/>
          </p:nvGrpSpPr>
          <p:grpSpPr bwMode="auto">
            <a:xfrm>
              <a:off x="5695" y="7315"/>
              <a:ext cx="2123" cy="643"/>
              <a:chOff x="2182" y="6024"/>
              <a:chExt cx="2123" cy="643"/>
            </a:xfrm>
          </p:grpSpPr>
          <p:sp>
            <p:nvSpPr>
              <p:cNvPr id="12337" name="AutoShape 49"/>
              <p:cNvSpPr>
                <a:spLocks noChangeArrowheads="1"/>
              </p:cNvSpPr>
              <p:nvPr/>
            </p:nvSpPr>
            <p:spPr bwMode="auto">
              <a:xfrm>
                <a:off x="2247" y="6024"/>
                <a:ext cx="2058" cy="643"/>
              </a:xfrm>
              <a:prstGeom prst="roundRect">
                <a:avLst>
                  <a:gd name="adj" fmla="val 16667"/>
                </a:avLst>
              </a:prstGeom>
              <a:solidFill>
                <a:srgbClr val="FFCC99"/>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38" name="AutoShape 50"/>
              <p:cNvSpPr>
                <a:spLocks noChangeArrowheads="1"/>
              </p:cNvSpPr>
              <p:nvPr/>
            </p:nvSpPr>
            <p:spPr bwMode="auto">
              <a:xfrm>
                <a:off x="2182" y="6024"/>
                <a:ext cx="2123" cy="643"/>
              </a:xfrm>
              <a:prstGeom prst="roundRect">
                <a:avLst>
                  <a:gd name="adj" fmla="val 16667"/>
                </a:avLst>
              </a:prstGeom>
              <a:no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Vérifier capteurs et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Connexions électriques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2339" name="Line 51"/>
            <p:cNvSpPr>
              <a:spLocks noChangeShapeType="1"/>
            </p:cNvSpPr>
            <p:nvPr/>
          </p:nvSpPr>
          <p:spPr bwMode="auto">
            <a:xfrm>
              <a:off x="6981" y="7059"/>
              <a:ext cx="2" cy="256"/>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40" name="Text Box 52"/>
            <p:cNvSpPr txBox="1">
              <a:spLocks noChangeArrowheads="1"/>
            </p:cNvSpPr>
            <p:nvPr/>
          </p:nvSpPr>
          <p:spPr bwMode="auto">
            <a:xfrm>
              <a:off x="6989" y="7075"/>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341" name="Group 53"/>
            <p:cNvGrpSpPr>
              <a:grpSpLocks/>
            </p:cNvGrpSpPr>
            <p:nvPr/>
          </p:nvGrpSpPr>
          <p:grpSpPr bwMode="auto">
            <a:xfrm>
              <a:off x="6139" y="6591"/>
              <a:ext cx="1680" cy="480"/>
              <a:chOff x="4797" y="2000"/>
              <a:chExt cx="1560" cy="480"/>
            </a:xfrm>
          </p:grpSpPr>
          <p:sp>
            <p:nvSpPr>
              <p:cNvPr id="12342" name="AutoShape 54"/>
              <p:cNvSpPr>
                <a:spLocks noChangeArrowheads="1"/>
              </p:cNvSpPr>
              <p:nvPr/>
            </p:nvSpPr>
            <p:spPr bwMode="auto">
              <a:xfrm>
                <a:off x="4797" y="2000"/>
                <a:ext cx="1560" cy="480"/>
              </a:xfrm>
              <a:prstGeom prst="flowChartPreparation">
                <a:avLst/>
              </a:prstGeom>
              <a:solidFill>
                <a:srgbClr val="CCFFFF"/>
              </a:solidFill>
              <a:ln w="9525">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343" name="Rectangle 55"/>
              <p:cNvSpPr>
                <a:spLocks noChangeArrowheads="1"/>
              </p:cNvSpPr>
              <p:nvPr/>
            </p:nvSpPr>
            <p:spPr bwMode="auto">
              <a:xfrm>
                <a:off x="4917" y="2000"/>
                <a:ext cx="1320" cy="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Les capteurs</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sont-ils</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actionnés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2344" name="Line 56"/>
            <p:cNvSpPr>
              <a:spLocks noChangeShapeType="1"/>
            </p:cNvSpPr>
            <p:nvPr/>
          </p:nvSpPr>
          <p:spPr bwMode="auto">
            <a:xfrm>
              <a:off x="5777" y="5383"/>
              <a:ext cx="1206" cy="2"/>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45" name="Line 57"/>
            <p:cNvSpPr>
              <a:spLocks noChangeShapeType="1"/>
            </p:cNvSpPr>
            <p:nvPr/>
          </p:nvSpPr>
          <p:spPr bwMode="auto">
            <a:xfrm>
              <a:off x="6983" y="5383"/>
              <a:ext cx="1" cy="1208"/>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46" name="Text Box 58"/>
            <p:cNvSpPr txBox="1">
              <a:spLocks noChangeArrowheads="1"/>
            </p:cNvSpPr>
            <p:nvPr/>
          </p:nvSpPr>
          <p:spPr bwMode="auto">
            <a:xfrm>
              <a:off x="5657" y="5143"/>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347" name="Group 59"/>
            <p:cNvGrpSpPr>
              <a:grpSpLocks/>
            </p:cNvGrpSpPr>
            <p:nvPr/>
          </p:nvGrpSpPr>
          <p:grpSpPr bwMode="auto">
            <a:xfrm>
              <a:off x="8069" y="7315"/>
              <a:ext cx="1439" cy="480"/>
              <a:chOff x="2625" y="6024"/>
              <a:chExt cx="1680" cy="480"/>
            </a:xfrm>
          </p:grpSpPr>
          <p:sp>
            <p:nvSpPr>
              <p:cNvPr id="12348" name="AutoShape 60"/>
              <p:cNvSpPr>
                <a:spLocks noChangeArrowheads="1"/>
              </p:cNvSpPr>
              <p:nvPr/>
            </p:nvSpPr>
            <p:spPr bwMode="auto">
              <a:xfrm>
                <a:off x="2625" y="6024"/>
                <a:ext cx="1680" cy="480"/>
              </a:xfrm>
              <a:prstGeom prst="roundRect">
                <a:avLst>
                  <a:gd name="adj" fmla="val 16667"/>
                </a:avLst>
              </a:prstGeom>
              <a:solidFill>
                <a:srgbClr val="FFCC99"/>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49" name="AutoShape 61"/>
              <p:cNvSpPr>
                <a:spLocks noChangeArrowheads="1"/>
              </p:cNvSpPr>
              <p:nvPr/>
            </p:nvSpPr>
            <p:spPr bwMode="auto">
              <a:xfrm>
                <a:off x="2625" y="6024"/>
                <a:ext cx="1680" cy="480"/>
              </a:xfrm>
              <a:prstGeom prst="roundRect">
                <a:avLst>
                  <a:gd name="adj" fmla="val 16667"/>
                </a:avLst>
              </a:prstGeom>
              <a:no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Régler les capteurs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2350" name="Line 62"/>
            <p:cNvSpPr>
              <a:spLocks noChangeShapeType="1"/>
            </p:cNvSpPr>
            <p:nvPr/>
          </p:nvSpPr>
          <p:spPr bwMode="auto">
            <a:xfrm>
              <a:off x="7828" y="6831"/>
              <a:ext cx="965" cy="1"/>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51" name="Line 63"/>
            <p:cNvSpPr>
              <a:spLocks noChangeShapeType="1"/>
            </p:cNvSpPr>
            <p:nvPr/>
          </p:nvSpPr>
          <p:spPr bwMode="auto">
            <a:xfrm>
              <a:off x="8793" y="6832"/>
              <a:ext cx="1" cy="484"/>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52" name="Text Box 64"/>
            <p:cNvSpPr txBox="1">
              <a:spLocks noChangeArrowheads="1"/>
            </p:cNvSpPr>
            <p:nvPr/>
          </p:nvSpPr>
          <p:spPr bwMode="auto">
            <a:xfrm>
              <a:off x="7707" y="6591"/>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353" name="Text Box 65"/>
            <p:cNvSpPr txBox="1">
              <a:spLocks noChangeArrowheads="1"/>
            </p:cNvSpPr>
            <p:nvPr/>
          </p:nvSpPr>
          <p:spPr bwMode="auto">
            <a:xfrm>
              <a:off x="6995" y="3213"/>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354" name="Line 66"/>
            <p:cNvSpPr>
              <a:spLocks noChangeShapeType="1"/>
            </p:cNvSpPr>
            <p:nvPr/>
          </p:nvSpPr>
          <p:spPr bwMode="auto">
            <a:xfrm>
              <a:off x="6995" y="3213"/>
              <a:ext cx="1" cy="240"/>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12355" name="Group 67"/>
            <p:cNvGrpSpPr>
              <a:grpSpLocks/>
            </p:cNvGrpSpPr>
            <p:nvPr/>
          </p:nvGrpSpPr>
          <p:grpSpPr bwMode="auto">
            <a:xfrm>
              <a:off x="8069" y="2729"/>
              <a:ext cx="1448" cy="480"/>
              <a:chOff x="2625" y="6024"/>
              <a:chExt cx="1680" cy="480"/>
            </a:xfrm>
          </p:grpSpPr>
          <p:sp>
            <p:nvSpPr>
              <p:cNvPr id="12356" name="AutoShape 68"/>
              <p:cNvSpPr>
                <a:spLocks noChangeArrowheads="1"/>
              </p:cNvSpPr>
              <p:nvPr/>
            </p:nvSpPr>
            <p:spPr bwMode="auto">
              <a:xfrm>
                <a:off x="2625" y="6024"/>
                <a:ext cx="1680" cy="480"/>
              </a:xfrm>
              <a:prstGeom prst="roundRect">
                <a:avLst>
                  <a:gd name="adj" fmla="val 16667"/>
                </a:avLst>
              </a:prstGeom>
              <a:solidFill>
                <a:srgbClr val="FFCC99"/>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57" name="AutoShape 69"/>
              <p:cNvSpPr>
                <a:spLocks noChangeArrowheads="1"/>
              </p:cNvSpPr>
              <p:nvPr/>
            </p:nvSpPr>
            <p:spPr bwMode="auto">
              <a:xfrm>
                <a:off x="2625" y="6024"/>
                <a:ext cx="1680" cy="480"/>
              </a:xfrm>
              <a:prstGeom prst="roundRect">
                <a:avLst>
                  <a:gd name="adj" fmla="val 16667"/>
                </a:avLst>
              </a:prstGeom>
              <a:no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Connexion entre A.P.I. ou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préactionneur défaillant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2358" name="Line 70"/>
            <p:cNvSpPr>
              <a:spLocks noChangeShapeType="1"/>
            </p:cNvSpPr>
            <p:nvPr/>
          </p:nvSpPr>
          <p:spPr bwMode="auto">
            <a:xfrm>
              <a:off x="7828" y="2971"/>
              <a:ext cx="241" cy="1"/>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59" name="Text Box 71"/>
            <p:cNvSpPr txBox="1">
              <a:spLocks noChangeArrowheads="1"/>
            </p:cNvSpPr>
            <p:nvPr/>
          </p:nvSpPr>
          <p:spPr bwMode="auto">
            <a:xfrm>
              <a:off x="7647" y="2729"/>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360" name="Group 72"/>
            <p:cNvGrpSpPr>
              <a:grpSpLocks/>
            </p:cNvGrpSpPr>
            <p:nvPr/>
          </p:nvGrpSpPr>
          <p:grpSpPr bwMode="auto">
            <a:xfrm>
              <a:off x="8069" y="3453"/>
              <a:ext cx="1448" cy="833"/>
              <a:chOff x="2625" y="6024"/>
              <a:chExt cx="1680" cy="833"/>
            </a:xfrm>
          </p:grpSpPr>
          <p:sp>
            <p:nvSpPr>
              <p:cNvPr id="12361" name="AutoShape 73"/>
              <p:cNvSpPr>
                <a:spLocks noChangeArrowheads="1"/>
              </p:cNvSpPr>
              <p:nvPr/>
            </p:nvSpPr>
            <p:spPr bwMode="auto">
              <a:xfrm>
                <a:off x="2660" y="6123"/>
                <a:ext cx="1605" cy="734"/>
              </a:xfrm>
              <a:prstGeom prst="roundRect">
                <a:avLst>
                  <a:gd name="adj" fmla="val 16667"/>
                </a:avLst>
              </a:prstGeom>
              <a:solidFill>
                <a:srgbClr val="FFCC99"/>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62" name="AutoShape 74"/>
              <p:cNvSpPr>
                <a:spLocks noChangeArrowheads="1"/>
              </p:cNvSpPr>
              <p:nvPr/>
            </p:nvSpPr>
            <p:spPr bwMode="auto">
              <a:xfrm>
                <a:off x="2625" y="6024"/>
                <a:ext cx="1680" cy="670"/>
              </a:xfrm>
              <a:prstGeom prst="roundRect">
                <a:avLst>
                  <a:gd name="adj" fmla="val 16667"/>
                </a:avLst>
              </a:prstGeom>
              <a:no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err="1" smtClean="0">
                    <a:ln>
                      <a:noFill/>
                    </a:ln>
                    <a:solidFill>
                      <a:srgbClr val="0000FF"/>
                    </a:solidFill>
                    <a:effectLst/>
                    <a:latin typeface="Arial" pitchFamily="34" charset="0"/>
                    <a:ea typeface="Arial" pitchFamily="34" charset="0"/>
                    <a:cs typeface="Arial" pitchFamily="34" charset="0"/>
                  </a:rPr>
                  <a:t>Préactionneur</a:t>
                </a:r>
                <a:endPar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En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Dysfonctionnement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2363" name="Line 75"/>
            <p:cNvSpPr>
              <a:spLocks noChangeShapeType="1"/>
            </p:cNvSpPr>
            <p:nvPr/>
          </p:nvSpPr>
          <p:spPr bwMode="auto">
            <a:xfrm>
              <a:off x="7828" y="3695"/>
              <a:ext cx="241" cy="1"/>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64" name="Text Box 76"/>
            <p:cNvSpPr txBox="1">
              <a:spLocks noChangeArrowheads="1"/>
            </p:cNvSpPr>
            <p:nvPr/>
          </p:nvSpPr>
          <p:spPr bwMode="auto">
            <a:xfrm>
              <a:off x="7647" y="3453"/>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365" name="Group 77"/>
            <p:cNvGrpSpPr>
              <a:grpSpLocks/>
            </p:cNvGrpSpPr>
            <p:nvPr/>
          </p:nvGrpSpPr>
          <p:grpSpPr bwMode="auto">
            <a:xfrm>
              <a:off x="6260" y="4177"/>
              <a:ext cx="1448" cy="604"/>
              <a:chOff x="2625" y="6024"/>
              <a:chExt cx="1680" cy="480"/>
            </a:xfrm>
          </p:grpSpPr>
          <p:sp>
            <p:nvSpPr>
              <p:cNvPr id="12366" name="AutoShape 78"/>
              <p:cNvSpPr>
                <a:spLocks noChangeArrowheads="1"/>
              </p:cNvSpPr>
              <p:nvPr/>
            </p:nvSpPr>
            <p:spPr bwMode="auto">
              <a:xfrm>
                <a:off x="2625" y="6024"/>
                <a:ext cx="1680" cy="480"/>
              </a:xfrm>
              <a:prstGeom prst="roundRect">
                <a:avLst>
                  <a:gd name="adj" fmla="val 16667"/>
                </a:avLst>
              </a:prstGeom>
              <a:solidFill>
                <a:srgbClr val="FFCC99"/>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67" name="AutoShape 79"/>
              <p:cNvSpPr>
                <a:spLocks noChangeArrowheads="1"/>
              </p:cNvSpPr>
              <p:nvPr/>
            </p:nvSpPr>
            <p:spPr bwMode="auto">
              <a:xfrm>
                <a:off x="2625" y="6024"/>
                <a:ext cx="1680" cy="480"/>
              </a:xfrm>
              <a:prstGeom prst="roundRect">
                <a:avLst>
                  <a:gd name="adj" fmla="val 16667"/>
                </a:avLst>
              </a:prstGeom>
              <a:no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Actionneur défaillant,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ou circuit de puissance,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00FF"/>
                    </a:solidFill>
                    <a:effectLst/>
                    <a:latin typeface="Arial" pitchFamily="34" charset="0"/>
                    <a:ea typeface="Arial" pitchFamily="34" charset="0"/>
                    <a:cs typeface="Arial" pitchFamily="34" charset="0"/>
                  </a:rPr>
                  <a:t>ou ensemble effecteur bloqué</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2368" name="Text Box 80"/>
            <p:cNvSpPr txBox="1">
              <a:spLocks noChangeArrowheads="1"/>
            </p:cNvSpPr>
            <p:nvPr/>
          </p:nvSpPr>
          <p:spPr bwMode="auto">
            <a:xfrm>
              <a:off x="6984" y="3935"/>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369" name="Line 81"/>
            <p:cNvSpPr>
              <a:spLocks noChangeShapeType="1"/>
            </p:cNvSpPr>
            <p:nvPr/>
          </p:nvSpPr>
          <p:spPr bwMode="auto">
            <a:xfrm>
              <a:off x="6984" y="3935"/>
              <a:ext cx="1" cy="240"/>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12370" name="Group 82"/>
            <p:cNvGrpSpPr>
              <a:grpSpLocks/>
            </p:cNvGrpSpPr>
            <p:nvPr/>
          </p:nvGrpSpPr>
          <p:grpSpPr bwMode="auto">
            <a:xfrm>
              <a:off x="2398" y="3453"/>
              <a:ext cx="1448" cy="480"/>
              <a:chOff x="2625" y="6024"/>
              <a:chExt cx="1680" cy="480"/>
            </a:xfrm>
          </p:grpSpPr>
          <p:sp>
            <p:nvSpPr>
              <p:cNvPr id="12371" name="AutoShape 83"/>
              <p:cNvSpPr>
                <a:spLocks noChangeArrowheads="1"/>
              </p:cNvSpPr>
              <p:nvPr/>
            </p:nvSpPr>
            <p:spPr bwMode="auto">
              <a:xfrm>
                <a:off x="2625" y="6024"/>
                <a:ext cx="1680" cy="480"/>
              </a:xfrm>
              <a:prstGeom prst="roundRect">
                <a:avLst>
                  <a:gd name="adj" fmla="val 16667"/>
                </a:avLst>
              </a:prstGeom>
              <a:solidFill>
                <a:srgbClr val="FFCC99"/>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72" name="AutoShape 84"/>
              <p:cNvSpPr>
                <a:spLocks noChangeArrowheads="1"/>
              </p:cNvSpPr>
              <p:nvPr/>
            </p:nvSpPr>
            <p:spPr bwMode="auto">
              <a:xfrm>
                <a:off x="2625" y="6024"/>
                <a:ext cx="1680" cy="480"/>
              </a:xfrm>
              <a:prstGeom prst="roundRect">
                <a:avLst>
                  <a:gd name="adj" fmla="val 16667"/>
                </a:avLst>
              </a:prstGeom>
              <a:no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Initialiser</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2373" name="Line 85"/>
            <p:cNvSpPr>
              <a:spLocks noChangeShapeType="1"/>
            </p:cNvSpPr>
            <p:nvPr/>
          </p:nvSpPr>
          <p:spPr bwMode="auto">
            <a:xfrm flipV="1">
              <a:off x="3846" y="3695"/>
              <a:ext cx="270" cy="1"/>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74" name="Text Box 86"/>
            <p:cNvSpPr txBox="1">
              <a:spLocks noChangeArrowheads="1"/>
            </p:cNvSpPr>
            <p:nvPr/>
          </p:nvSpPr>
          <p:spPr bwMode="auto">
            <a:xfrm>
              <a:off x="3797" y="3435"/>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375" name="Group 87"/>
            <p:cNvGrpSpPr>
              <a:grpSpLocks/>
            </p:cNvGrpSpPr>
            <p:nvPr/>
          </p:nvGrpSpPr>
          <p:grpSpPr bwMode="auto">
            <a:xfrm>
              <a:off x="2398" y="4177"/>
              <a:ext cx="1448" cy="844"/>
              <a:chOff x="2625" y="6024"/>
              <a:chExt cx="1680" cy="844"/>
            </a:xfrm>
          </p:grpSpPr>
          <p:sp>
            <p:nvSpPr>
              <p:cNvPr id="12376" name="AutoShape 88"/>
              <p:cNvSpPr>
                <a:spLocks noChangeArrowheads="1"/>
              </p:cNvSpPr>
              <p:nvPr/>
            </p:nvSpPr>
            <p:spPr bwMode="auto">
              <a:xfrm>
                <a:off x="2625" y="6024"/>
                <a:ext cx="1680" cy="844"/>
              </a:xfrm>
              <a:prstGeom prst="roundRect">
                <a:avLst>
                  <a:gd name="adj" fmla="val 16667"/>
                </a:avLst>
              </a:prstGeom>
              <a:solidFill>
                <a:srgbClr val="FFCC99"/>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77" name="AutoShape 89"/>
              <p:cNvSpPr>
                <a:spLocks noChangeArrowheads="1"/>
              </p:cNvSpPr>
              <p:nvPr/>
            </p:nvSpPr>
            <p:spPr bwMode="auto">
              <a:xfrm>
                <a:off x="2625" y="6024"/>
                <a:ext cx="1680" cy="762"/>
              </a:xfrm>
              <a:prstGeom prst="roundRect">
                <a:avLst>
                  <a:gd name="adj" fmla="val 16667"/>
                </a:avLst>
              </a:prstGeom>
              <a:no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Mettre l’A.P.I.</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En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smtClean="0">
                    <a:ln>
                      <a:noFill/>
                    </a:ln>
                    <a:solidFill>
                      <a:srgbClr val="0000FF"/>
                    </a:solidFill>
                    <a:effectLst/>
                    <a:latin typeface="Arial" pitchFamily="34" charset="0"/>
                    <a:ea typeface="Arial" pitchFamily="34" charset="0"/>
                    <a:cs typeface="Arial" pitchFamily="34" charset="0"/>
                  </a:rPr>
                  <a:t>« RUN »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2378" name="Line 90"/>
            <p:cNvSpPr>
              <a:spLocks noChangeShapeType="1"/>
            </p:cNvSpPr>
            <p:nvPr/>
          </p:nvSpPr>
          <p:spPr bwMode="auto">
            <a:xfrm flipV="1">
              <a:off x="3846" y="4419"/>
              <a:ext cx="240" cy="1"/>
            </a:xfrm>
            <a:prstGeom prst="line">
              <a:avLst/>
            </a:prstGeom>
            <a:no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79" name="Text Box 91"/>
            <p:cNvSpPr txBox="1">
              <a:spLocks noChangeArrowheads="1"/>
            </p:cNvSpPr>
            <p:nvPr/>
          </p:nvSpPr>
          <p:spPr bwMode="auto">
            <a:xfrm>
              <a:off x="3796" y="4159"/>
              <a:ext cx="480" cy="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380" name="AutoShape 92"/>
            <p:cNvSpPr>
              <a:spLocks noChangeArrowheads="1"/>
            </p:cNvSpPr>
            <p:nvPr/>
          </p:nvSpPr>
          <p:spPr bwMode="auto">
            <a:xfrm>
              <a:off x="6557" y="614"/>
              <a:ext cx="861" cy="322"/>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Début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2381" name="AutoShape 93"/>
            <p:cNvCxnSpPr>
              <a:cxnSpLocks noChangeShapeType="1"/>
              <a:stCxn id="12380" idx="2"/>
            </p:cNvCxnSpPr>
            <p:nvPr/>
          </p:nvCxnSpPr>
          <p:spPr bwMode="auto">
            <a:xfrm>
              <a:off x="6988" y="936"/>
              <a:ext cx="8" cy="225"/>
            </a:xfrm>
            <a:prstGeom prst="straightConnector1">
              <a:avLst/>
            </a:prstGeom>
            <a:noFill/>
            <a:ln w="9525">
              <a:solidFill>
                <a:srgbClr val="0070C0"/>
              </a:solidFill>
              <a:round/>
              <a:headEnd/>
              <a:tailEnd type="triangle" w="med" len="med"/>
            </a:ln>
          </p:spPr>
        </p:cxn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714356"/>
            <a:ext cx="8229600" cy="796908"/>
          </a:xfrm>
        </p:spPr>
        <p:txBody>
          <a:bodyPr>
            <a:normAutofit fontScale="90000"/>
          </a:bodyPr>
          <a:lstStyle/>
          <a:p>
            <a:r>
              <a:rPr lang="fr-FR" sz="1800" dirty="0" smtClean="0"/>
              <a:t>Quelques vidéos intéressantes</a:t>
            </a:r>
            <a:r>
              <a:rPr lang="fr-FR" sz="1800" dirty="0" smtClean="0"/>
              <a:t> sur le diagnostic des pannes électriques, à visualiser et parallèle, prendre des notes à partir des explications qu’ils donnent</a:t>
            </a:r>
            <a:br>
              <a:rPr lang="fr-FR" sz="1800" dirty="0" smtClean="0"/>
            </a:br>
            <a:endParaRPr lang="fr-FR" sz="1800" dirty="0"/>
          </a:p>
        </p:txBody>
      </p:sp>
      <p:sp>
        <p:nvSpPr>
          <p:cNvPr id="3" name="Espace réservé du contenu 2"/>
          <p:cNvSpPr>
            <a:spLocks noGrp="1"/>
          </p:cNvSpPr>
          <p:nvPr>
            <p:ph idx="1"/>
          </p:nvPr>
        </p:nvSpPr>
        <p:spPr>
          <a:xfrm>
            <a:off x="571472" y="1785926"/>
            <a:ext cx="8115328" cy="4340237"/>
          </a:xfrm>
        </p:spPr>
        <p:txBody>
          <a:bodyPr>
            <a:normAutofit/>
          </a:bodyPr>
          <a:lstStyle/>
          <a:p>
            <a:r>
              <a:rPr lang="fr-FR" sz="1800" dirty="0" smtClean="0"/>
              <a:t> </a:t>
            </a:r>
          </a:p>
          <a:p>
            <a:r>
              <a:rPr lang="fr-FR" sz="1800" u="sng" dirty="0" smtClean="0">
                <a:hlinkClick r:id="rId2"/>
              </a:rPr>
              <a:t>https://www.youtube.com/watch?v=uNYB9HiLiy8</a:t>
            </a:r>
            <a:r>
              <a:rPr lang="fr-FR" sz="1800" dirty="0" smtClean="0"/>
              <a:t> </a:t>
            </a:r>
          </a:p>
          <a:p>
            <a:r>
              <a:rPr lang="fr-FR" sz="1800" u="sng" dirty="0" smtClean="0">
                <a:hlinkClick r:id="rId3"/>
              </a:rPr>
              <a:t>https://www.youtube.com/watch?v=SH0JBvgVh6c</a:t>
            </a:r>
            <a:endParaRPr lang="fr-FR" sz="1800" dirty="0" smtClean="0"/>
          </a:p>
          <a:p>
            <a:r>
              <a:rPr lang="fr-FR" sz="1800" u="sng" dirty="0" smtClean="0">
                <a:hlinkClick r:id="rId4"/>
              </a:rPr>
              <a:t>https://www.youtube.com/watch?v=IISpqL3fXWM</a:t>
            </a:r>
            <a:endParaRPr lang="fr-FR" sz="1800" dirty="0" smtClean="0"/>
          </a:p>
          <a:p>
            <a:r>
              <a:rPr lang="fr-FR" sz="1800" u="sng" dirty="0" smtClean="0">
                <a:hlinkClick r:id="rId5"/>
              </a:rPr>
              <a:t>https://www.youtube.com/watch?v=P10-6E99Gfk</a:t>
            </a:r>
            <a:endParaRPr lang="fr-FR" sz="1800" dirty="0" smtClean="0"/>
          </a:p>
          <a:p>
            <a:r>
              <a:rPr lang="fr-FR" sz="1800" u="sng" dirty="0" smtClean="0">
                <a:hlinkClick r:id="rId6"/>
              </a:rPr>
              <a:t>https://www.youtube.com/watch?v=LEPHs-DXmUg</a:t>
            </a:r>
            <a:endParaRPr lang="fr-FR" sz="1800" dirty="0" smtClean="0"/>
          </a:p>
          <a:p>
            <a:r>
              <a:rPr lang="fr-FR" sz="1800" u="sng" dirty="0" smtClean="0">
                <a:hlinkClick r:id="rId7"/>
              </a:rPr>
              <a:t>https://www.youtube.com/watch?v=WpGcEEUyMho</a:t>
            </a:r>
            <a:endParaRPr lang="fr-FR" sz="1800" dirty="0" smtClean="0"/>
          </a:p>
          <a:p>
            <a:r>
              <a:rPr lang="fr-FR" sz="1800" u="sng" dirty="0" smtClean="0">
                <a:hlinkClick r:id="rId8"/>
              </a:rPr>
              <a:t>https://www.youtube.com/watch?v=Bn3lXm-O550</a:t>
            </a:r>
            <a:endParaRPr lang="fr-FR" sz="1800" dirty="0" smtClean="0"/>
          </a:p>
          <a:p>
            <a:r>
              <a:rPr lang="fr-FR" sz="1800" u="sng" dirty="0" smtClean="0">
                <a:hlinkClick r:id="rId9"/>
              </a:rPr>
              <a:t>https://</a:t>
            </a:r>
            <a:r>
              <a:rPr lang="fr-FR" sz="1800" u="sng" dirty="0" smtClean="0">
                <a:hlinkClick r:id="rId9"/>
              </a:rPr>
              <a:t>www.youtube.com/watch?v=ikIjpZvWhPk</a:t>
            </a:r>
            <a:endParaRPr lang="fr-FR" sz="1800" u="sng" dirty="0" smtClean="0"/>
          </a:p>
          <a:p>
            <a:endParaRPr lang="fr-FR" sz="1800" u="sng" dirty="0" smtClean="0"/>
          </a:p>
          <a:p>
            <a:r>
              <a:rPr lang="fr-FR" sz="1800" u="sng" dirty="0" smtClean="0"/>
              <a:t>Bonne chance</a:t>
            </a:r>
            <a:endParaRPr lang="fr-FR"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Ce module concerne le diagnostic des pannes électriques</a:t>
            </a:r>
            <a:endParaRPr lang="fr-FR" dirty="0"/>
          </a:p>
        </p:txBody>
      </p:sp>
      <p:sp>
        <p:nvSpPr>
          <p:cNvPr id="3" name="Espace réservé du contenu 2"/>
          <p:cNvSpPr>
            <a:spLocks noGrp="1"/>
          </p:cNvSpPr>
          <p:nvPr>
            <p:ph idx="1"/>
          </p:nvPr>
        </p:nvSpPr>
        <p:spPr/>
        <p:txBody>
          <a:bodyPr>
            <a:normAutofit fontScale="92500"/>
          </a:bodyPr>
          <a:lstStyle/>
          <a:p>
            <a:r>
              <a:rPr lang="fr-FR" dirty="0" smtClean="0"/>
              <a:t>Nous allons commencer par étudier les méthodes de recherche de panne dans un système.</a:t>
            </a:r>
          </a:p>
          <a:p>
            <a:endParaRPr lang="fr-FR" dirty="0" smtClean="0"/>
          </a:p>
          <a:p>
            <a:r>
              <a:rPr lang="fr-FR" dirty="0"/>
              <a:t>Pour faciliter la recherche de causes de pannes nous allons utiliser plusieurs organigrammes appelés également algorithmes de dépannage. Cette activité impose de communiquer avec l’environnement.</a:t>
            </a:r>
          </a:p>
          <a:p>
            <a:r>
              <a:rPr lang="fr-FR" dirty="0" smtClean="0"/>
              <a:t>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endParaRPr lang="fr-FR" sz="1800" dirty="0" smtClean="0"/>
          </a:p>
          <a:p>
            <a:endParaRPr lang="fr-FR" sz="1800" dirty="0" smtClean="0"/>
          </a:p>
          <a:p>
            <a:endParaRPr lang="fr-FR" sz="1800" dirty="0" smtClean="0"/>
          </a:p>
          <a:p>
            <a:r>
              <a:rPr lang="fr-FR" sz="1800" dirty="0" smtClean="0"/>
              <a:t>Trouver une panne surtout électrique n’est pas évident compte du caractère invisible, silencieux de l’électricité.</a:t>
            </a:r>
          </a:p>
          <a:p>
            <a:r>
              <a:rPr lang="fr-FR" sz="1800" dirty="0" smtClean="0"/>
              <a:t>Pour cela nous allons procéder à une recherche basée sur des étapes connues du fonctionnement du système considéré.</a:t>
            </a:r>
          </a:p>
          <a:p>
            <a:r>
              <a:rPr lang="fr-FR" sz="1800" dirty="0" smtClean="0"/>
              <a:t>Généralement, on utilise des organigrammes de test, de vérification et de mise en route le système.</a:t>
            </a:r>
          </a:p>
          <a:p>
            <a:r>
              <a:rPr lang="fr-FR" sz="1800" dirty="0" smtClean="0"/>
              <a:t>On doit procéder étape par étape.</a:t>
            </a:r>
          </a:p>
          <a:p>
            <a:r>
              <a:rPr lang="fr-FR" sz="1800" dirty="0" smtClean="0"/>
              <a:t>Je vais essayer par la suite de mettre en ligne des petites vidéos pratiques sur le diagnostic où vous allez prendre des notes sur un registre ou cahier afin de mémoriser les différentes étapes du diagnostic.</a:t>
            </a:r>
          </a:p>
          <a:p>
            <a:r>
              <a:rPr lang="fr-FR" sz="1800" dirty="0" smtClean="0"/>
              <a:t>Vous allez donc prendre des notes à partir des explications sur les vidéos en temporisant le déroulement de ces vidéos.</a:t>
            </a:r>
            <a:endParaRPr lang="fr-F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428596" y="285728"/>
            <a:ext cx="7500990" cy="6357982"/>
            <a:chOff x="1573" y="3764"/>
            <a:chExt cx="9748" cy="8028"/>
          </a:xfrm>
        </p:grpSpPr>
        <p:grpSp>
          <p:nvGrpSpPr>
            <p:cNvPr id="1027" name="Group 3"/>
            <p:cNvGrpSpPr>
              <a:grpSpLocks/>
            </p:cNvGrpSpPr>
            <p:nvPr/>
          </p:nvGrpSpPr>
          <p:grpSpPr bwMode="auto">
            <a:xfrm>
              <a:off x="8778" y="8975"/>
              <a:ext cx="1290" cy="864"/>
              <a:chOff x="8778" y="8975"/>
              <a:chExt cx="1290" cy="864"/>
            </a:xfrm>
          </p:grpSpPr>
          <p:sp>
            <p:nvSpPr>
              <p:cNvPr id="1028" name="Oval 4"/>
              <p:cNvSpPr>
                <a:spLocks noChangeArrowheads="1"/>
              </p:cNvSpPr>
              <p:nvPr/>
            </p:nvSpPr>
            <p:spPr bwMode="auto">
              <a:xfrm>
                <a:off x="8859" y="8975"/>
                <a:ext cx="1106" cy="864"/>
              </a:xfrm>
              <a:prstGeom prst="ellipse">
                <a:avLst/>
              </a:prstGeom>
              <a:solidFill>
                <a:srgbClr val="B6DDE8"/>
              </a:solid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29" name="Text Box 5"/>
              <p:cNvSpPr txBox="1">
                <a:spLocks noChangeArrowheads="1"/>
              </p:cNvSpPr>
              <p:nvPr/>
            </p:nvSpPr>
            <p:spPr bwMode="auto">
              <a:xfrm>
                <a:off x="8778" y="8975"/>
                <a:ext cx="1290" cy="8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Agent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de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Maintenance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30" name="Group 6"/>
            <p:cNvGrpSpPr>
              <a:grpSpLocks/>
            </p:cNvGrpSpPr>
            <p:nvPr/>
          </p:nvGrpSpPr>
          <p:grpSpPr bwMode="auto">
            <a:xfrm>
              <a:off x="6754" y="6844"/>
              <a:ext cx="1276" cy="748"/>
              <a:chOff x="6754" y="5875"/>
              <a:chExt cx="1276" cy="872"/>
            </a:xfrm>
          </p:grpSpPr>
          <p:sp>
            <p:nvSpPr>
              <p:cNvPr id="1031" name="Text Box 7"/>
              <p:cNvSpPr txBox="1">
                <a:spLocks noChangeArrowheads="1"/>
              </p:cNvSpPr>
              <p:nvPr/>
            </p:nvSpPr>
            <p:spPr bwMode="auto">
              <a:xfrm>
                <a:off x="6754" y="5875"/>
                <a:ext cx="1276" cy="278"/>
              </a:xfrm>
              <a:prstGeom prst="rect">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descr="Grand damier"/>
              <p:cNvSpPr>
                <a:spLocks noChangeArrowheads="1"/>
              </p:cNvSpPr>
              <p:nvPr/>
            </p:nvSpPr>
            <p:spPr bwMode="auto">
              <a:xfrm>
                <a:off x="6754" y="6153"/>
                <a:ext cx="1276" cy="594"/>
              </a:xfrm>
              <a:prstGeom prst="rect">
                <a:avLst/>
              </a:prstGeom>
              <a:pattFill prst="lgCheck">
                <a:fgClr>
                  <a:srgbClr val="B6DDE8"/>
                </a:fgClr>
                <a:bgClr>
                  <a:srgbClr val="FFFFFF"/>
                </a:bgClr>
              </a:pattFill>
              <a:ln w="12700">
                <a:solidFill>
                  <a:srgbClr val="548DD4"/>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033" name="Group 9"/>
            <p:cNvGrpSpPr>
              <a:grpSpLocks/>
            </p:cNvGrpSpPr>
            <p:nvPr/>
          </p:nvGrpSpPr>
          <p:grpSpPr bwMode="auto">
            <a:xfrm>
              <a:off x="6754" y="7814"/>
              <a:ext cx="1276" cy="748"/>
              <a:chOff x="6754" y="5875"/>
              <a:chExt cx="1276" cy="872"/>
            </a:xfrm>
          </p:grpSpPr>
          <p:sp>
            <p:nvSpPr>
              <p:cNvPr id="1034" name="Text Box 10"/>
              <p:cNvSpPr txBox="1">
                <a:spLocks noChangeArrowheads="1"/>
              </p:cNvSpPr>
              <p:nvPr/>
            </p:nvSpPr>
            <p:spPr bwMode="auto">
              <a:xfrm>
                <a:off x="6754" y="5875"/>
                <a:ext cx="1276" cy="278"/>
              </a:xfrm>
              <a:prstGeom prst="rect">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descr="Grand damier"/>
              <p:cNvSpPr>
                <a:spLocks noChangeArrowheads="1"/>
              </p:cNvSpPr>
              <p:nvPr/>
            </p:nvSpPr>
            <p:spPr bwMode="auto">
              <a:xfrm>
                <a:off x="6754" y="6153"/>
                <a:ext cx="1276" cy="594"/>
              </a:xfrm>
              <a:prstGeom prst="rect">
                <a:avLst/>
              </a:prstGeom>
              <a:pattFill prst="lgCheck">
                <a:fgClr>
                  <a:srgbClr val="B6DDE8"/>
                </a:fgClr>
                <a:bgClr>
                  <a:srgbClr val="FFFFFF"/>
                </a:bgClr>
              </a:pattFill>
              <a:ln w="12700">
                <a:solidFill>
                  <a:srgbClr val="548DD4"/>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sp>
          <p:nvSpPr>
            <p:cNvPr id="1036" name="Freeform 12"/>
            <p:cNvSpPr>
              <a:spLocks/>
            </p:cNvSpPr>
            <p:nvPr/>
          </p:nvSpPr>
          <p:spPr bwMode="auto">
            <a:xfrm>
              <a:off x="7309" y="8084"/>
              <a:ext cx="749" cy="478"/>
            </a:xfrm>
            <a:custGeom>
              <a:avLst/>
              <a:gdLst/>
              <a:ahLst/>
              <a:cxnLst>
                <a:cxn ang="0">
                  <a:pos x="652" y="78"/>
                </a:cxn>
                <a:cxn ang="0">
                  <a:pos x="484" y="12"/>
                </a:cxn>
                <a:cxn ang="0">
                  <a:pos x="219" y="78"/>
                </a:cxn>
                <a:cxn ang="0">
                  <a:pos x="151" y="276"/>
                </a:cxn>
                <a:cxn ang="0">
                  <a:pos x="50" y="416"/>
                </a:cxn>
                <a:cxn ang="0">
                  <a:pos x="100" y="480"/>
                </a:cxn>
                <a:cxn ang="0">
                  <a:pos x="652" y="480"/>
                </a:cxn>
                <a:cxn ang="0">
                  <a:pos x="652" y="78"/>
                </a:cxn>
              </a:cxnLst>
              <a:rect l="0" t="0" r="r" b="b"/>
              <a:pathLst>
                <a:path w="749" h="547">
                  <a:moveTo>
                    <a:pt x="652" y="78"/>
                  </a:moveTo>
                  <a:cubicBezTo>
                    <a:pt x="624" y="0"/>
                    <a:pt x="556" y="12"/>
                    <a:pt x="484" y="12"/>
                  </a:cubicBezTo>
                  <a:cubicBezTo>
                    <a:pt x="412" y="12"/>
                    <a:pt x="275" y="34"/>
                    <a:pt x="219" y="78"/>
                  </a:cubicBezTo>
                  <a:cubicBezTo>
                    <a:pt x="163" y="122"/>
                    <a:pt x="179" y="220"/>
                    <a:pt x="151" y="276"/>
                  </a:cubicBezTo>
                  <a:cubicBezTo>
                    <a:pt x="123" y="332"/>
                    <a:pt x="59" y="382"/>
                    <a:pt x="50" y="416"/>
                  </a:cubicBezTo>
                  <a:cubicBezTo>
                    <a:pt x="41" y="450"/>
                    <a:pt x="0" y="469"/>
                    <a:pt x="100" y="480"/>
                  </a:cubicBezTo>
                  <a:cubicBezTo>
                    <a:pt x="200" y="491"/>
                    <a:pt x="555" y="547"/>
                    <a:pt x="652" y="480"/>
                  </a:cubicBezTo>
                  <a:cubicBezTo>
                    <a:pt x="749" y="413"/>
                    <a:pt x="680" y="156"/>
                    <a:pt x="652" y="78"/>
                  </a:cubicBezTo>
                  <a:close/>
                </a:path>
              </a:pathLst>
            </a:custGeom>
            <a:solidFill>
              <a:srgbClr val="66FFCC"/>
            </a:solidFill>
            <a:ln w="9525">
              <a:solidFill>
                <a:srgbClr val="008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7" name="AutoShape 13"/>
            <p:cNvSpPr>
              <a:spLocks noChangeArrowheads="1"/>
            </p:cNvSpPr>
            <p:nvPr/>
          </p:nvSpPr>
          <p:spPr bwMode="auto">
            <a:xfrm>
              <a:off x="3285" y="4114"/>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Début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38" name="AutoShape 14"/>
            <p:cNvCxnSpPr>
              <a:cxnSpLocks noChangeShapeType="1"/>
            </p:cNvCxnSpPr>
            <p:nvPr/>
          </p:nvCxnSpPr>
          <p:spPr bwMode="auto">
            <a:xfrm>
              <a:off x="3932" y="4596"/>
              <a:ext cx="0" cy="285"/>
            </a:xfrm>
            <a:prstGeom prst="straightConnector1">
              <a:avLst/>
            </a:prstGeom>
            <a:noFill/>
            <a:ln w="9525">
              <a:solidFill>
                <a:srgbClr val="0070C0"/>
              </a:solidFill>
              <a:round/>
              <a:headEnd/>
              <a:tailEnd type="triangle" w="med" len="med"/>
            </a:ln>
          </p:spPr>
        </p:cxnSp>
        <p:grpSp>
          <p:nvGrpSpPr>
            <p:cNvPr id="1039" name="Group 15"/>
            <p:cNvGrpSpPr>
              <a:grpSpLocks/>
            </p:cNvGrpSpPr>
            <p:nvPr/>
          </p:nvGrpSpPr>
          <p:grpSpPr bwMode="auto">
            <a:xfrm>
              <a:off x="2678" y="6153"/>
              <a:ext cx="2520" cy="927"/>
              <a:chOff x="604" y="4417"/>
              <a:chExt cx="2520" cy="927"/>
            </a:xfrm>
          </p:grpSpPr>
          <p:cxnSp>
            <p:nvCxnSpPr>
              <p:cNvPr id="1040" name="AutoShape 16"/>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1041" name="Text Box 17"/>
              <p:cNvSpPr txBox="1">
                <a:spLocks noChangeArrowheads="1"/>
              </p:cNvSpPr>
              <p:nvPr/>
            </p:nvSpPr>
            <p:spPr bwMode="auto">
              <a:xfrm>
                <a:off x="604" y="4417"/>
                <a:ext cx="2520" cy="367"/>
              </a:xfrm>
              <a:prstGeom prst="rect">
                <a:avLst/>
              </a:prstGeom>
              <a:solidFill>
                <a:srgbClr val="CCC0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S’Informer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42" name="Group 18"/>
            <p:cNvGrpSpPr>
              <a:grpSpLocks/>
            </p:cNvGrpSpPr>
            <p:nvPr/>
          </p:nvGrpSpPr>
          <p:grpSpPr bwMode="auto">
            <a:xfrm>
              <a:off x="1930" y="4881"/>
              <a:ext cx="3986" cy="702"/>
              <a:chOff x="1590" y="2880"/>
              <a:chExt cx="3986" cy="702"/>
            </a:xfrm>
          </p:grpSpPr>
          <p:sp>
            <p:nvSpPr>
              <p:cNvPr id="1043" name="AutoShape 19"/>
              <p:cNvSpPr>
                <a:spLocks noChangeArrowheads="1"/>
              </p:cNvSpPr>
              <p:nvPr/>
            </p:nvSpPr>
            <p:spPr bwMode="auto">
              <a:xfrm>
                <a:off x="1590" y="2880"/>
                <a:ext cx="3986" cy="702"/>
              </a:xfrm>
              <a:prstGeom prst="parallelogram">
                <a:avLst>
                  <a:gd name="adj" fmla="val 141952"/>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Text Box 20"/>
              <p:cNvSpPr txBox="1">
                <a:spLocks noChangeArrowheads="1"/>
              </p:cNvSpPr>
              <p:nvPr/>
            </p:nvSpPr>
            <p:spPr bwMode="auto">
              <a:xfrm>
                <a:off x="2423" y="2880"/>
                <a:ext cx="2520" cy="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Mécanisme en état de dysfonctionnement ou en panne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045" name="AutoShape 21"/>
            <p:cNvSpPr>
              <a:spLocks noChangeArrowheads="1"/>
            </p:cNvSpPr>
            <p:nvPr/>
          </p:nvSpPr>
          <p:spPr bwMode="auto">
            <a:xfrm>
              <a:off x="2818" y="8934"/>
              <a:ext cx="2222" cy="905"/>
            </a:xfrm>
            <a:prstGeom prst="flowChartPreparation">
              <a:avLst/>
            </a:prstGeom>
            <a:solidFill>
              <a:srgbClr val="FF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Essayer</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1" u="none" strike="noStrike" cap="none" normalizeH="0" baseline="0" smtClean="0">
                  <a:ln>
                    <a:noFill/>
                  </a:ln>
                  <a:solidFill>
                    <a:srgbClr val="0070C0"/>
                  </a:solidFill>
                  <a:effectLst/>
                  <a:latin typeface="Arial" pitchFamily="34" charset="0"/>
                  <a:ea typeface="Arial" pitchFamily="34" charset="0"/>
                  <a:cs typeface="Arial" pitchFamily="34" charset="0"/>
                </a:rPr>
                <a:t>Le mécanisme fonctionne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Text Box 22"/>
            <p:cNvSpPr txBox="1">
              <a:spLocks noChangeArrowheads="1"/>
            </p:cNvSpPr>
            <p:nvPr/>
          </p:nvSpPr>
          <p:spPr bwMode="auto">
            <a:xfrm>
              <a:off x="3929" y="9840"/>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Text Box 23"/>
            <p:cNvSpPr txBox="1">
              <a:spLocks noChangeArrowheads="1"/>
            </p:cNvSpPr>
            <p:nvPr/>
          </p:nvSpPr>
          <p:spPr bwMode="auto">
            <a:xfrm>
              <a:off x="2098" y="9014"/>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48" name="AutoShape 24"/>
            <p:cNvCxnSpPr>
              <a:cxnSpLocks noChangeShapeType="1"/>
            </p:cNvCxnSpPr>
            <p:nvPr/>
          </p:nvCxnSpPr>
          <p:spPr bwMode="auto">
            <a:xfrm>
              <a:off x="1573" y="5803"/>
              <a:ext cx="2359" cy="0"/>
            </a:xfrm>
            <a:prstGeom prst="straightConnector1">
              <a:avLst/>
            </a:prstGeom>
            <a:noFill/>
            <a:ln w="9525">
              <a:solidFill>
                <a:srgbClr val="548DD4"/>
              </a:solidFill>
              <a:round/>
              <a:headEnd/>
              <a:tailEnd type="triangle" w="med" len="med"/>
            </a:ln>
          </p:spPr>
        </p:cxnSp>
        <p:cxnSp>
          <p:nvCxnSpPr>
            <p:cNvPr id="1049" name="AutoShape 25"/>
            <p:cNvCxnSpPr>
              <a:cxnSpLocks noChangeShapeType="1"/>
            </p:cNvCxnSpPr>
            <p:nvPr/>
          </p:nvCxnSpPr>
          <p:spPr bwMode="auto">
            <a:xfrm flipH="1">
              <a:off x="1813" y="9375"/>
              <a:ext cx="1005" cy="0"/>
            </a:xfrm>
            <a:prstGeom prst="straightConnector1">
              <a:avLst/>
            </a:prstGeom>
            <a:noFill/>
            <a:ln w="9525">
              <a:solidFill>
                <a:srgbClr val="548DD4"/>
              </a:solidFill>
              <a:round/>
              <a:headEnd/>
              <a:tailEnd/>
            </a:ln>
          </p:spPr>
        </p:cxnSp>
        <p:sp>
          <p:nvSpPr>
            <p:cNvPr id="1050" name="AutoShape 26"/>
            <p:cNvSpPr>
              <a:spLocks noChangeArrowheads="1"/>
            </p:cNvSpPr>
            <p:nvPr/>
          </p:nvSpPr>
          <p:spPr bwMode="auto">
            <a:xfrm>
              <a:off x="3285" y="11309"/>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FIN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51" name="AutoShape 27"/>
            <p:cNvCxnSpPr>
              <a:cxnSpLocks noChangeShapeType="1"/>
            </p:cNvCxnSpPr>
            <p:nvPr/>
          </p:nvCxnSpPr>
          <p:spPr bwMode="auto">
            <a:xfrm>
              <a:off x="3932" y="5583"/>
              <a:ext cx="0" cy="570"/>
            </a:xfrm>
            <a:prstGeom prst="straightConnector1">
              <a:avLst/>
            </a:prstGeom>
            <a:noFill/>
            <a:ln w="9525">
              <a:solidFill>
                <a:srgbClr val="0070C0"/>
              </a:solidFill>
              <a:round/>
              <a:headEnd/>
              <a:tailEnd type="triangle" w="med" len="med"/>
            </a:ln>
          </p:spPr>
        </p:cxnSp>
        <p:grpSp>
          <p:nvGrpSpPr>
            <p:cNvPr id="1052" name="Group 28"/>
            <p:cNvGrpSpPr>
              <a:grpSpLocks/>
            </p:cNvGrpSpPr>
            <p:nvPr/>
          </p:nvGrpSpPr>
          <p:grpSpPr bwMode="auto">
            <a:xfrm>
              <a:off x="2678" y="7080"/>
              <a:ext cx="2520" cy="927"/>
              <a:chOff x="604" y="4417"/>
              <a:chExt cx="2520" cy="927"/>
            </a:xfrm>
          </p:grpSpPr>
          <p:cxnSp>
            <p:nvCxnSpPr>
              <p:cNvPr id="1053" name="AutoShape 29"/>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1054" name="Text Box 30"/>
              <p:cNvSpPr txBox="1">
                <a:spLocks noChangeArrowheads="1"/>
              </p:cNvSpPr>
              <p:nvPr/>
            </p:nvSpPr>
            <p:spPr bwMode="auto">
              <a:xfrm>
                <a:off x="604" y="4417"/>
                <a:ext cx="2520" cy="367"/>
              </a:xfrm>
              <a:prstGeom prst="rect">
                <a:avLst/>
              </a:prstGeom>
              <a:solidFill>
                <a:srgbClr val="FBD4B4"/>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Diagnostiquer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55" name="Group 31"/>
            <p:cNvGrpSpPr>
              <a:grpSpLocks/>
            </p:cNvGrpSpPr>
            <p:nvPr/>
          </p:nvGrpSpPr>
          <p:grpSpPr bwMode="auto">
            <a:xfrm>
              <a:off x="2678" y="8007"/>
              <a:ext cx="2520" cy="927"/>
              <a:chOff x="604" y="4417"/>
              <a:chExt cx="2520" cy="927"/>
            </a:xfrm>
          </p:grpSpPr>
          <p:cxnSp>
            <p:nvCxnSpPr>
              <p:cNvPr id="1056" name="AutoShape 32"/>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1057" name="Text Box 33"/>
              <p:cNvSpPr txBox="1">
                <a:spLocks noChangeArrowheads="1"/>
              </p:cNvSpPr>
              <p:nvPr/>
            </p:nvSpPr>
            <p:spPr bwMode="auto">
              <a:xfrm>
                <a:off x="604" y="4417"/>
                <a:ext cx="2520" cy="367"/>
              </a:xfrm>
              <a:prstGeom prst="rect">
                <a:avLst/>
              </a:prstGeom>
              <a:solidFill>
                <a:srgbClr val="66FF66"/>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Réparer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58" name="Group 34"/>
            <p:cNvGrpSpPr>
              <a:grpSpLocks/>
            </p:cNvGrpSpPr>
            <p:nvPr/>
          </p:nvGrpSpPr>
          <p:grpSpPr bwMode="auto">
            <a:xfrm>
              <a:off x="1573" y="5803"/>
              <a:ext cx="71" cy="3202"/>
              <a:chOff x="1233" y="3802"/>
              <a:chExt cx="0" cy="3571"/>
            </a:xfrm>
          </p:grpSpPr>
          <p:cxnSp>
            <p:nvCxnSpPr>
              <p:cNvPr id="1059" name="AutoShape 35"/>
              <p:cNvCxnSpPr>
                <a:cxnSpLocks noChangeShapeType="1"/>
              </p:cNvCxnSpPr>
              <p:nvPr/>
            </p:nvCxnSpPr>
            <p:spPr bwMode="auto">
              <a:xfrm>
                <a:off x="1233" y="3802"/>
                <a:ext cx="0" cy="1900"/>
              </a:xfrm>
              <a:prstGeom prst="straightConnector1">
                <a:avLst/>
              </a:prstGeom>
              <a:noFill/>
              <a:ln w="9525">
                <a:solidFill>
                  <a:srgbClr val="548DD4"/>
                </a:solidFill>
                <a:round/>
                <a:headEnd/>
                <a:tailEnd/>
              </a:ln>
            </p:spPr>
          </p:cxnSp>
          <p:cxnSp>
            <p:nvCxnSpPr>
              <p:cNvPr id="1060" name="AutoShape 36"/>
              <p:cNvCxnSpPr>
                <a:cxnSpLocks noChangeShapeType="1"/>
              </p:cNvCxnSpPr>
              <p:nvPr/>
            </p:nvCxnSpPr>
            <p:spPr bwMode="auto">
              <a:xfrm flipV="1">
                <a:off x="1233" y="5702"/>
                <a:ext cx="0" cy="1671"/>
              </a:xfrm>
              <a:prstGeom prst="straightConnector1">
                <a:avLst/>
              </a:prstGeom>
              <a:noFill/>
              <a:ln w="9525">
                <a:solidFill>
                  <a:srgbClr val="548DD4"/>
                </a:solidFill>
                <a:round/>
                <a:headEnd/>
                <a:tailEnd type="triangle" w="med" len="med"/>
              </a:ln>
            </p:spPr>
          </p:cxnSp>
        </p:grpSp>
        <p:grpSp>
          <p:nvGrpSpPr>
            <p:cNvPr id="1061" name="Group 37"/>
            <p:cNvGrpSpPr>
              <a:grpSpLocks/>
            </p:cNvGrpSpPr>
            <p:nvPr/>
          </p:nvGrpSpPr>
          <p:grpSpPr bwMode="auto">
            <a:xfrm flipH="1">
              <a:off x="2023" y="7623"/>
              <a:ext cx="75" cy="1382"/>
              <a:chOff x="1233" y="3802"/>
              <a:chExt cx="0" cy="3571"/>
            </a:xfrm>
          </p:grpSpPr>
          <p:cxnSp>
            <p:nvCxnSpPr>
              <p:cNvPr id="1062" name="AutoShape 38"/>
              <p:cNvCxnSpPr>
                <a:cxnSpLocks noChangeShapeType="1"/>
              </p:cNvCxnSpPr>
              <p:nvPr/>
            </p:nvCxnSpPr>
            <p:spPr bwMode="auto">
              <a:xfrm>
                <a:off x="1233" y="3802"/>
                <a:ext cx="0" cy="1900"/>
              </a:xfrm>
              <a:prstGeom prst="straightConnector1">
                <a:avLst/>
              </a:prstGeom>
              <a:noFill/>
              <a:ln w="9525">
                <a:solidFill>
                  <a:srgbClr val="548DD4"/>
                </a:solidFill>
                <a:round/>
                <a:headEnd/>
                <a:tailEnd/>
              </a:ln>
            </p:spPr>
          </p:cxnSp>
          <p:cxnSp>
            <p:nvCxnSpPr>
              <p:cNvPr id="1063" name="AutoShape 39"/>
              <p:cNvCxnSpPr>
                <a:cxnSpLocks noChangeShapeType="1"/>
              </p:cNvCxnSpPr>
              <p:nvPr/>
            </p:nvCxnSpPr>
            <p:spPr bwMode="auto">
              <a:xfrm flipV="1">
                <a:off x="1233" y="5702"/>
                <a:ext cx="0" cy="1671"/>
              </a:xfrm>
              <a:prstGeom prst="straightConnector1">
                <a:avLst/>
              </a:prstGeom>
              <a:noFill/>
              <a:ln w="9525">
                <a:solidFill>
                  <a:srgbClr val="548DD4"/>
                </a:solidFill>
                <a:round/>
                <a:headEnd/>
                <a:tailEnd type="triangle" w="med" len="med"/>
              </a:ln>
            </p:spPr>
          </p:cxnSp>
        </p:grpSp>
        <p:cxnSp>
          <p:nvCxnSpPr>
            <p:cNvPr id="1064" name="AutoShape 40"/>
            <p:cNvCxnSpPr>
              <a:cxnSpLocks noChangeShapeType="1"/>
            </p:cNvCxnSpPr>
            <p:nvPr/>
          </p:nvCxnSpPr>
          <p:spPr bwMode="auto">
            <a:xfrm flipH="1">
              <a:off x="2023" y="7623"/>
              <a:ext cx="1906" cy="0"/>
            </a:xfrm>
            <a:prstGeom prst="straightConnector1">
              <a:avLst/>
            </a:prstGeom>
            <a:noFill/>
            <a:ln w="9525">
              <a:solidFill>
                <a:srgbClr val="548DD4"/>
              </a:solidFill>
              <a:round/>
              <a:headEnd type="triangle" w="med" len="med"/>
              <a:tailEnd/>
            </a:ln>
          </p:spPr>
        </p:cxnSp>
        <p:grpSp>
          <p:nvGrpSpPr>
            <p:cNvPr id="1065" name="Group 41"/>
            <p:cNvGrpSpPr>
              <a:grpSpLocks/>
            </p:cNvGrpSpPr>
            <p:nvPr/>
          </p:nvGrpSpPr>
          <p:grpSpPr bwMode="auto">
            <a:xfrm>
              <a:off x="1813" y="6747"/>
              <a:ext cx="117" cy="2258"/>
              <a:chOff x="1233" y="3802"/>
              <a:chExt cx="0" cy="3571"/>
            </a:xfrm>
          </p:grpSpPr>
          <p:cxnSp>
            <p:nvCxnSpPr>
              <p:cNvPr id="1066" name="AutoShape 42"/>
              <p:cNvCxnSpPr>
                <a:cxnSpLocks noChangeShapeType="1"/>
              </p:cNvCxnSpPr>
              <p:nvPr/>
            </p:nvCxnSpPr>
            <p:spPr bwMode="auto">
              <a:xfrm>
                <a:off x="1233" y="3802"/>
                <a:ext cx="0" cy="1900"/>
              </a:xfrm>
              <a:prstGeom prst="straightConnector1">
                <a:avLst/>
              </a:prstGeom>
              <a:noFill/>
              <a:ln w="9525">
                <a:solidFill>
                  <a:srgbClr val="548DD4"/>
                </a:solidFill>
                <a:round/>
                <a:headEnd/>
                <a:tailEnd/>
              </a:ln>
            </p:spPr>
          </p:cxnSp>
          <p:cxnSp>
            <p:nvCxnSpPr>
              <p:cNvPr id="1067" name="AutoShape 43"/>
              <p:cNvCxnSpPr>
                <a:cxnSpLocks noChangeShapeType="1"/>
              </p:cNvCxnSpPr>
              <p:nvPr/>
            </p:nvCxnSpPr>
            <p:spPr bwMode="auto">
              <a:xfrm flipV="1">
                <a:off x="1233" y="5702"/>
                <a:ext cx="0" cy="1671"/>
              </a:xfrm>
              <a:prstGeom prst="straightConnector1">
                <a:avLst/>
              </a:prstGeom>
              <a:noFill/>
              <a:ln w="9525">
                <a:solidFill>
                  <a:srgbClr val="548DD4"/>
                </a:solidFill>
                <a:round/>
                <a:headEnd/>
                <a:tailEnd type="triangle" w="med" len="med"/>
              </a:ln>
            </p:spPr>
          </p:cxnSp>
        </p:grpSp>
        <p:cxnSp>
          <p:nvCxnSpPr>
            <p:cNvPr id="1068" name="AutoShape 44"/>
            <p:cNvCxnSpPr>
              <a:cxnSpLocks noChangeShapeType="1"/>
            </p:cNvCxnSpPr>
            <p:nvPr/>
          </p:nvCxnSpPr>
          <p:spPr bwMode="auto">
            <a:xfrm>
              <a:off x="1573" y="9005"/>
              <a:ext cx="450" cy="0"/>
            </a:xfrm>
            <a:prstGeom prst="straightConnector1">
              <a:avLst/>
            </a:prstGeom>
            <a:noFill/>
            <a:ln w="9525">
              <a:solidFill>
                <a:srgbClr val="548DD4"/>
              </a:solidFill>
              <a:round/>
              <a:headEnd/>
              <a:tailEnd/>
            </a:ln>
          </p:spPr>
        </p:cxnSp>
        <p:cxnSp>
          <p:nvCxnSpPr>
            <p:cNvPr id="1069" name="AutoShape 45"/>
            <p:cNvCxnSpPr>
              <a:cxnSpLocks noChangeShapeType="1"/>
            </p:cNvCxnSpPr>
            <p:nvPr/>
          </p:nvCxnSpPr>
          <p:spPr bwMode="auto">
            <a:xfrm flipH="1">
              <a:off x="1813" y="6747"/>
              <a:ext cx="2119" cy="0"/>
            </a:xfrm>
            <a:prstGeom prst="straightConnector1">
              <a:avLst/>
            </a:prstGeom>
            <a:noFill/>
            <a:ln w="9525">
              <a:solidFill>
                <a:srgbClr val="548DD4"/>
              </a:solidFill>
              <a:round/>
              <a:headEnd type="triangle" w="med" len="med"/>
              <a:tailEnd/>
            </a:ln>
          </p:spPr>
        </p:cxnSp>
        <p:cxnSp>
          <p:nvCxnSpPr>
            <p:cNvPr id="1070" name="AutoShape 46"/>
            <p:cNvCxnSpPr>
              <a:cxnSpLocks noChangeShapeType="1"/>
            </p:cNvCxnSpPr>
            <p:nvPr/>
          </p:nvCxnSpPr>
          <p:spPr bwMode="auto">
            <a:xfrm flipV="1">
              <a:off x="1813" y="9002"/>
              <a:ext cx="0" cy="369"/>
            </a:xfrm>
            <a:prstGeom prst="straightConnector1">
              <a:avLst/>
            </a:prstGeom>
            <a:noFill/>
            <a:ln w="9525">
              <a:solidFill>
                <a:srgbClr val="548DD4"/>
              </a:solidFill>
              <a:round/>
              <a:headEnd/>
              <a:tailEnd type="oval" w="sm" len="sm"/>
            </a:ln>
          </p:spPr>
        </p:cxnSp>
        <p:cxnSp>
          <p:nvCxnSpPr>
            <p:cNvPr id="1071" name="AutoShape 47"/>
            <p:cNvCxnSpPr>
              <a:cxnSpLocks noChangeShapeType="1"/>
            </p:cNvCxnSpPr>
            <p:nvPr/>
          </p:nvCxnSpPr>
          <p:spPr bwMode="auto">
            <a:xfrm>
              <a:off x="3929" y="9840"/>
              <a:ext cx="4" cy="542"/>
            </a:xfrm>
            <a:prstGeom prst="straightConnector1">
              <a:avLst/>
            </a:prstGeom>
            <a:noFill/>
            <a:ln w="9525">
              <a:solidFill>
                <a:srgbClr val="0070C0"/>
              </a:solidFill>
              <a:round/>
              <a:headEnd/>
              <a:tailEnd type="triangle" w="med" len="med"/>
            </a:ln>
          </p:spPr>
        </p:cxnSp>
        <p:grpSp>
          <p:nvGrpSpPr>
            <p:cNvPr id="1072" name="Group 48"/>
            <p:cNvGrpSpPr>
              <a:grpSpLocks/>
            </p:cNvGrpSpPr>
            <p:nvPr/>
          </p:nvGrpSpPr>
          <p:grpSpPr bwMode="auto">
            <a:xfrm>
              <a:off x="2678" y="10382"/>
              <a:ext cx="2520" cy="927"/>
              <a:chOff x="604" y="4417"/>
              <a:chExt cx="2520" cy="927"/>
            </a:xfrm>
          </p:grpSpPr>
          <p:cxnSp>
            <p:nvCxnSpPr>
              <p:cNvPr id="1073" name="AutoShape 49"/>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1074" name="Text Box 50"/>
              <p:cNvSpPr txBox="1">
                <a:spLocks noChangeArrowheads="1"/>
              </p:cNvSpPr>
              <p:nvPr/>
            </p:nvSpPr>
            <p:spPr bwMode="auto">
              <a:xfrm>
                <a:off x="604" y="4417"/>
                <a:ext cx="2520" cy="367"/>
              </a:xfrm>
              <a:prstGeom prst="rect">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Calculer le coût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1075" name="AutoShape 51"/>
            <p:cNvCxnSpPr>
              <a:cxnSpLocks noChangeShapeType="1"/>
            </p:cNvCxnSpPr>
            <p:nvPr/>
          </p:nvCxnSpPr>
          <p:spPr bwMode="auto">
            <a:xfrm>
              <a:off x="5040" y="9370"/>
              <a:ext cx="1284" cy="1"/>
            </a:xfrm>
            <a:prstGeom prst="straightConnector1">
              <a:avLst/>
            </a:prstGeom>
            <a:noFill/>
            <a:ln w="9525">
              <a:solidFill>
                <a:srgbClr val="548DD4"/>
              </a:solidFill>
              <a:prstDash val="dashDot"/>
              <a:round/>
              <a:headEnd/>
              <a:tailEnd/>
            </a:ln>
          </p:spPr>
        </p:cxnSp>
        <p:grpSp>
          <p:nvGrpSpPr>
            <p:cNvPr id="1076" name="Group 52"/>
            <p:cNvGrpSpPr>
              <a:grpSpLocks/>
            </p:cNvGrpSpPr>
            <p:nvPr/>
          </p:nvGrpSpPr>
          <p:grpSpPr bwMode="auto">
            <a:xfrm>
              <a:off x="6754" y="8967"/>
              <a:ext cx="1276" cy="748"/>
              <a:chOff x="6754" y="5875"/>
              <a:chExt cx="1276" cy="872"/>
            </a:xfrm>
          </p:grpSpPr>
          <p:sp>
            <p:nvSpPr>
              <p:cNvPr id="1077" name="Text Box 53"/>
              <p:cNvSpPr txBox="1">
                <a:spLocks noChangeArrowheads="1"/>
              </p:cNvSpPr>
              <p:nvPr/>
            </p:nvSpPr>
            <p:spPr bwMode="auto">
              <a:xfrm>
                <a:off x="6754" y="5875"/>
                <a:ext cx="1276" cy="278"/>
              </a:xfrm>
              <a:prstGeom prst="rect">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78" name="Rectangle 54" descr="Grand damier"/>
              <p:cNvSpPr>
                <a:spLocks noChangeArrowheads="1"/>
              </p:cNvSpPr>
              <p:nvPr/>
            </p:nvSpPr>
            <p:spPr bwMode="auto">
              <a:xfrm>
                <a:off x="6754" y="6153"/>
                <a:ext cx="1276" cy="594"/>
              </a:xfrm>
              <a:prstGeom prst="rect">
                <a:avLst/>
              </a:prstGeom>
              <a:pattFill prst="lgCheck">
                <a:fgClr>
                  <a:srgbClr val="B6DDE8"/>
                </a:fgClr>
                <a:bgClr>
                  <a:srgbClr val="FFFFFF"/>
                </a:bgClr>
              </a:pattFill>
              <a:ln w="12700">
                <a:solidFill>
                  <a:srgbClr val="548DD4"/>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sp>
          <p:nvSpPr>
            <p:cNvPr id="1079" name="Text Box 55"/>
            <p:cNvSpPr txBox="1">
              <a:spLocks noChangeArrowheads="1"/>
            </p:cNvSpPr>
            <p:nvPr/>
          </p:nvSpPr>
          <p:spPr bwMode="auto">
            <a:xfrm>
              <a:off x="8116" y="8740"/>
              <a:ext cx="981"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8000"/>
                  </a:solidFill>
                  <a:effectLst/>
                  <a:latin typeface="Arial" pitchFamily="34" charset="0"/>
                  <a:ea typeface="Arial" pitchFamily="34" charset="0"/>
                  <a:cs typeface="Arial" pitchFamily="34" charset="0"/>
                </a:rPr>
                <a:t>Essais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80" name="Text Box 56"/>
            <p:cNvSpPr txBox="1">
              <a:spLocks noChangeArrowheads="1"/>
            </p:cNvSpPr>
            <p:nvPr/>
          </p:nvSpPr>
          <p:spPr bwMode="auto">
            <a:xfrm>
              <a:off x="8030" y="9498"/>
              <a:ext cx="981" cy="5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C00000"/>
                  </a:solidFill>
                  <a:effectLst/>
                  <a:latin typeface="Arial" pitchFamily="34" charset="0"/>
                  <a:ea typeface="Arial" pitchFamily="34" charset="0"/>
                  <a:cs typeface="Arial" pitchFamily="34" charset="0"/>
                </a:rPr>
                <a:t>Mise au point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81" name="AutoShape 57"/>
            <p:cNvSpPr>
              <a:spLocks/>
            </p:cNvSpPr>
            <p:nvPr/>
          </p:nvSpPr>
          <p:spPr bwMode="auto">
            <a:xfrm>
              <a:off x="6324" y="9036"/>
              <a:ext cx="277" cy="679"/>
            </a:xfrm>
            <a:prstGeom prst="leftBrace">
              <a:avLst>
                <a:gd name="adj1" fmla="val 20427"/>
                <a:gd name="adj2" fmla="val 50000"/>
              </a:avLst>
            </a:prstGeom>
            <a:no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1082" name="Group 58"/>
            <p:cNvGrpSpPr>
              <a:grpSpLocks/>
            </p:cNvGrpSpPr>
            <p:nvPr/>
          </p:nvGrpSpPr>
          <p:grpSpPr bwMode="auto">
            <a:xfrm>
              <a:off x="5198" y="5925"/>
              <a:ext cx="1403" cy="679"/>
              <a:chOff x="5198" y="5737"/>
              <a:chExt cx="1403" cy="1160"/>
            </a:xfrm>
          </p:grpSpPr>
          <p:cxnSp>
            <p:nvCxnSpPr>
              <p:cNvPr id="1083" name="AutoShape 59"/>
              <p:cNvCxnSpPr>
                <a:cxnSpLocks noChangeShapeType="1"/>
              </p:cNvCxnSpPr>
              <p:nvPr/>
            </p:nvCxnSpPr>
            <p:spPr bwMode="auto">
              <a:xfrm>
                <a:off x="5198" y="6324"/>
                <a:ext cx="1126" cy="0"/>
              </a:xfrm>
              <a:prstGeom prst="straightConnector1">
                <a:avLst/>
              </a:prstGeom>
              <a:noFill/>
              <a:ln w="9525">
                <a:solidFill>
                  <a:srgbClr val="548DD4"/>
                </a:solidFill>
                <a:prstDash val="dashDot"/>
                <a:round/>
                <a:headEnd/>
                <a:tailEnd/>
              </a:ln>
            </p:spPr>
          </p:cxnSp>
          <p:sp>
            <p:nvSpPr>
              <p:cNvPr id="1084" name="AutoShape 60"/>
              <p:cNvSpPr>
                <a:spLocks/>
              </p:cNvSpPr>
              <p:nvPr/>
            </p:nvSpPr>
            <p:spPr bwMode="auto">
              <a:xfrm>
                <a:off x="6324" y="5737"/>
                <a:ext cx="277" cy="1160"/>
              </a:xfrm>
              <a:prstGeom prst="leftBrace">
                <a:avLst>
                  <a:gd name="adj1" fmla="val 34898"/>
                  <a:gd name="adj2" fmla="val 50000"/>
                </a:avLst>
              </a:prstGeom>
              <a:no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085" name="Group 61"/>
            <p:cNvGrpSpPr>
              <a:grpSpLocks/>
            </p:cNvGrpSpPr>
            <p:nvPr/>
          </p:nvGrpSpPr>
          <p:grpSpPr bwMode="auto">
            <a:xfrm>
              <a:off x="6754" y="5856"/>
              <a:ext cx="1276" cy="748"/>
              <a:chOff x="6754" y="5875"/>
              <a:chExt cx="1276" cy="872"/>
            </a:xfrm>
          </p:grpSpPr>
          <p:sp>
            <p:nvSpPr>
              <p:cNvPr id="1086" name="Text Box 62"/>
              <p:cNvSpPr txBox="1">
                <a:spLocks noChangeArrowheads="1"/>
              </p:cNvSpPr>
              <p:nvPr/>
            </p:nvSpPr>
            <p:spPr bwMode="auto">
              <a:xfrm>
                <a:off x="6754" y="5875"/>
                <a:ext cx="1276" cy="278"/>
              </a:xfrm>
              <a:prstGeom prst="rect">
                <a:avLst/>
              </a:prstGeom>
              <a:solidFill>
                <a:srgbClr val="B6DDE8"/>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87" name="Rectangle 63" descr="Grand damier"/>
              <p:cNvSpPr>
                <a:spLocks noChangeArrowheads="1"/>
              </p:cNvSpPr>
              <p:nvPr/>
            </p:nvSpPr>
            <p:spPr bwMode="auto">
              <a:xfrm>
                <a:off x="6754" y="6153"/>
                <a:ext cx="1276" cy="594"/>
              </a:xfrm>
              <a:prstGeom prst="rect">
                <a:avLst/>
              </a:prstGeom>
              <a:pattFill prst="lgCheck">
                <a:fgClr>
                  <a:srgbClr val="B6DDE8"/>
                </a:fgClr>
                <a:bgClr>
                  <a:srgbClr val="FFFFFF"/>
                </a:bgClr>
              </a:pattFill>
              <a:ln w="12700">
                <a:solidFill>
                  <a:srgbClr val="548DD4"/>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088" name="Group 64"/>
            <p:cNvGrpSpPr>
              <a:grpSpLocks/>
            </p:cNvGrpSpPr>
            <p:nvPr/>
          </p:nvGrpSpPr>
          <p:grpSpPr bwMode="auto">
            <a:xfrm>
              <a:off x="8778" y="5864"/>
              <a:ext cx="1290" cy="864"/>
              <a:chOff x="8778" y="5803"/>
              <a:chExt cx="1290" cy="1008"/>
            </a:xfrm>
          </p:grpSpPr>
          <p:sp>
            <p:nvSpPr>
              <p:cNvPr id="1089" name="Oval 65"/>
              <p:cNvSpPr>
                <a:spLocks noChangeArrowheads="1"/>
              </p:cNvSpPr>
              <p:nvPr/>
            </p:nvSpPr>
            <p:spPr bwMode="auto">
              <a:xfrm>
                <a:off x="8859" y="5803"/>
                <a:ext cx="1106" cy="1008"/>
              </a:xfrm>
              <a:prstGeom prst="ellipse">
                <a:avLst/>
              </a:prstGeom>
              <a:solidFill>
                <a:srgbClr val="B6DDE8"/>
              </a:solid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90" name="Text Box 66"/>
              <p:cNvSpPr txBox="1">
                <a:spLocks noChangeArrowheads="1"/>
              </p:cNvSpPr>
              <p:nvPr/>
            </p:nvSpPr>
            <p:spPr bwMode="auto">
              <a:xfrm>
                <a:off x="8778" y="5956"/>
                <a:ext cx="1290" cy="5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Agent de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Maintenance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1091" name="AutoShape 67"/>
            <p:cNvCxnSpPr>
              <a:cxnSpLocks noChangeShapeType="1"/>
            </p:cNvCxnSpPr>
            <p:nvPr/>
          </p:nvCxnSpPr>
          <p:spPr bwMode="auto">
            <a:xfrm flipH="1">
              <a:off x="8030" y="6202"/>
              <a:ext cx="829" cy="0"/>
            </a:xfrm>
            <a:prstGeom prst="straightConnector1">
              <a:avLst/>
            </a:prstGeom>
            <a:noFill/>
            <a:ln w="12700">
              <a:solidFill>
                <a:srgbClr val="008000"/>
              </a:solidFill>
              <a:round/>
              <a:headEnd/>
              <a:tailEnd type="triangle" w="med" len="med"/>
            </a:ln>
            <a:effectLst/>
          </p:spPr>
        </p:cxnSp>
        <p:sp>
          <p:nvSpPr>
            <p:cNvPr id="1092" name="Text Box 68"/>
            <p:cNvSpPr txBox="1">
              <a:spLocks noChangeArrowheads="1"/>
            </p:cNvSpPr>
            <p:nvPr/>
          </p:nvSpPr>
          <p:spPr bwMode="auto">
            <a:xfrm>
              <a:off x="7959" y="5925"/>
              <a:ext cx="981"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8000"/>
                  </a:solidFill>
                  <a:effectLst/>
                  <a:latin typeface="Arial" pitchFamily="34" charset="0"/>
                  <a:ea typeface="Arial" pitchFamily="34" charset="0"/>
                  <a:cs typeface="Arial" pitchFamily="34" charset="0"/>
                </a:rPr>
                <a:t>Question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93" name="Text Box 69"/>
            <p:cNvSpPr txBox="1">
              <a:spLocks noChangeArrowheads="1"/>
            </p:cNvSpPr>
            <p:nvPr/>
          </p:nvSpPr>
          <p:spPr bwMode="auto">
            <a:xfrm>
              <a:off x="8030" y="6400"/>
              <a:ext cx="981"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C00000"/>
                  </a:solidFill>
                  <a:effectLst/>
                  <a:latin typeface="Arial" pitchFamily="34" charset="0"/>
                  <a:ea typeface="Arial" pitchFamily="34" charset="0"/>
                  <a:cs typeface="Arial" pitchFamily="34" charset="0"/>
                </a:rPr>
                <a:t>Réponses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94" name="AutoShape 70"/>
            <p:cNvCxnSpPr>
              <a:cxnSpLocks noChangeShapeType="1"/>
            </p:cNvCxnSpPr>
            <p:nvPr/>
          </p:nvCxnSpPr>
          <p:spPr bwMode="auto">
            <a:xfrm>
              <a:off x="8030" y="6400"/>
              <a:ext cx="829" cy="0"/>
            </a:xfrm>
            <a:prstGeom prst="straightConnector1">
              <a:avLst/>
            </a:prstGeom>
            <a:noFill/>
            <a:ln w="9525">
              <a:solidFill>
                <a:srgbClr val="C00000"/>
              </a:solidFill>
              <a:round/>
              <a:headEnd/>
              <a:tailEnd type="triangle" w="med" len="med"/>
            </a:ln>
          </p:spPr>
        </p:cxnSp>
        <p:sp>
          <p:nvSpPr>
            <p:cNvPr id="1095" name="Text Box 71"/>
            <p:cNvSpPr txBox="1">
              <a:spLocks noChangeArrowheads="1"/>
            </p:cNvSpPr>
            <p:nvPr/>
          </p:nvSpPr>
          <p:spPr bwMode="auto">
            <a:xfrm>
              <a:off x="6726" y="5803"/>
              <a:ext cx="1304"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Mécanisme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96" name="Text Box 72"/>
            <p:cNvSpPr txBox="1">
              <a:spLocks noChangeArrowheads="1"/>
            </p:cNvSpPr>
            <p:nvPr/>
          </p:nvSpPr>
          <p:spPr bwMode="auto">
            <a:xfrm>
              <a:off x="6754" y="6799"/>
              <a:ext cx="1304"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Mécanisme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97" name="Text Box 73"/>
            <p:cNvSpPr txBox="1">
              <a:spLocks noChangeArrowheads="1"/>
            </p:cNvSpPr>
            <p:nvPr/>
          </p:nvSpPr>
          <p:spPr bwMode="auto">
            <a:xfrm>
              <a:off x="6754" y="7785"/>
              <a:ext cx="1304" cy="2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Mécanisme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98" name="Text Box 74"/>
            <p:cNvSpPr txBox="1">
              <a:spLocks noChangeArrowheads="1"/>
            </p:cNvSpPr>
            <p:nvPr/>
          </p:nvSpPr>
          <p:spPr bwMode="auto">
            <a:xfrm>
              <a:off x="6754" y="8934"/>
              <a:ext cx="1304"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Mécanisme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099" name="Group 75"/>
            <p:cNvGrpSpPr>
              <a:grpSpLocks/>
            </p:cNvGrpSpPr>
            <p:nvPr/>
          </p:nvGrpSpPr>
          <p:grpSpPr bwMode="auto">
            <a:xfrm>
              <a:off x="5198" y="7883"/>
              <a:ext cx="1403" cy="679"/>
              <a:chOff x="5198" y="5737"/>
              <a:chExt cx="1403" cy="1160"/>
            </a:xfrm>
          </p:grpSpPr>
          <p:cxnSp>
            <p:nvCxnSpPr>
              <p:cNvPr id="1100" name="AutoShape 76"/>
              <p:cNvCxnSpPr>
                <a:cxnSpLocks noChangeShapeType="1"/>
              </p:cNvCxnSpPr>
              <p:nvPr/>
            </p:nvCxnSpPr>
            <p:spPr bwMode="auto">
              <a:xfrm>
                <a:off x="5198" y="6324"/>
                <a:ext cx="1126" cy="0"/>
              </a:xfrm>
              <a:prstGeom prst="straightConnector1">
                <a:avLst/>
              </a:prstGeom>
              <a:noFill/>
              <a:ln w="9525">
                <a:solidFill>
                  <a:srgbClr val="548DD4"/>
                </a:solidFill>
                <a:prstDash val="dashDot"/>
                <a:round/>
                <a:headEnd/>
                <a:tailEnd/>
              </a:ln>
            </p:spPr>
          </p:cxnSp>
          <p:sp>
            <p:nvSpPr>
              <p:cNvPr id="1101" name="AutoShape 77"/>
              <p:cNvSpPr>
                <a:spLocks/>
              </p:cNvSpPr>
              <p:nvPr/>
            </p:nvSpPr>
            <p:spPr bwMode="auto">
              <a:xfrm>
                <a:off x="6324" y="5737"/>
                <a:ext cx="277" cy="1160"/>
              </a:xfrm>
              <a:prstGeom prst="leftBrace">
                <a:avLst>
                  <a:gd name="adj1" fmla="val 34898"/>
                  <a:gd name="adj2" fmla="val 50000"/>
                </a:avLst>
              </a:prstGeom>
              <a:no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02" name="Group 78"/>
            <p:cNvGrpSpPr>
              <a:grpSpLocks/>
            </p:cNvGrpSpPr>
            <p:nvPr/>
          </p:nvGrpSpPr>
          <p:grpSpPr bwMode="auto">
            <a:xfrm>
              <a:off x="8778" y="7822"/>
              <a:ext cx="1290" cy="864"/>
              <a:chOff x="8778" y="5803"/>
              <a:chExt cx="1290" cy="1008"/>
            </a:xfrm>
          </p:grpSpPr>
          <p:sp>
            <p:nvSpPr>
              <p:cNvPr id="1103" name="Oval 79"/>
              <p:cNvSpPr>
                <a:spLocks noChangeArrowheads="1"/>
              </p:cNvSpPr>
              <p:nvPr/>
            </p:nvSpPr>
            <p:spPr bwMode="auto">
              <a:xfrm>
                <a:off x="8859" y="5803"/>
                <a:ext cx="1106" cy="1008"/>
              </a:xfrm>
              <a:prstGeom prst="ellipse">
                <a:avLst/>
              </a:prstGeom>
              <a:solidFill>
                <a:srgbClr val="B6DDE8"/>
              </a:solid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04" name="Text Box 80"/>
              <p:cNvSpPr txBox="1">
                <a:spLocks noChangeArrowheads="1"/>
              </p:cNvSpPr>
              <p:nvPr/>
            </p:nvSpPr>
            <p:spPr bwMode="auto">
              <a:xfrm>
                <a:off x="8778" y="5956"/>
                <a:ext cx="1290" cy="5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Agent de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Maintenance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1105" name="AutoShape 81"/>
            <p:cNvCxnSpPr>
              <a:cxnSpLocks noChangeShapeType="1"/>
            </p:cNvCxnSpPr>
            <p:nvPr/>
          </p:nvCxnSpPr>
          <p:spPr bwMode="auto">
            <a:xfrm flipH="1" flipV="1">
              <a:off x="7862" y="8227"/>
              <a:ext cx="1473" cy="254"/>
            </a:xfrm>
            <a:prstGeom prst="straightConnector1">
              <a:avLst/>
            </a:prstGeom>
            <a:noFill/>
            <a:ln w="12700">
              <a:solidFill>
                <a:srgbClr val="008000"/>
              </a:solidFill>
              <a:round/>
              <a:headEnd/>
              <a:tailEnd type="triangle" w="med" len="med"/>
            </a:ln>
            <a:effectLst/>
          </p:spPr>
        </p:cxnSp>
        <p:grpSp>
          <p:nvGrpSpPr>
            <p:cNvPr id="1106" name="Group 82"/>
            <p:cNvGrpSpPr>
              <a:grpSpLocks/>
            </p:cNvGrpSpPr>
            <p:nvPr/>
          </p:nvGrpSpPr>
          <p:grpSpPr bwMode="auto">
            <a:xfrm>
              <a:off x="5198" y="6913"/>
              <a:ext cx="1403" cy="679"/>
              <a:chOff x="5198" y="5737"/>
              <a:chExt cx="1403" cy="1160"/>
            </a:xfrm>
          </p:grpSpPr>
          <p:cxnSp>
            <p:nvCxnSpPr>
              <p:cNvPr id="1107" name="AutoShape 83"/>
              <p:cNvCxnSpPr>
                <a:cxnSpLocks noChangeShapeType="1"/>
              </p:cNvCxnSpPr>
              <p:nvPr/>
            </p:nvCxnSpPr>
            <p:spPr bwMode="auto">
              <a:xfrm>
                <a:off x="5198" y="6324"/>
                <a:ext cx="1126" cy="0"/>
              </a:xfrm>
              <a:prstGeom prst="straightConnector1">
                <a:avLst/>
              </a:prstGeom>
              <a:noFill/>
              <a:ln w="9525">
                <a:solidFill>
                  <a:srgbClr val="548DD4"/>
                </a:solidFill>
                <a:prstDash val="dashDot"/>
                <a:round/>
                <a:headEnd/>
                <a:tailEnd/>
              </a:ln>
            </p:spPr>
          </p:cxnSp>
          <p:sp>
            <p:nvSpPr>
              <p:cNvPr id="1108" name="AutoShape 84"/>
              <p:cNvSpPr>
                <a:spLocks/>
              </p:cNvSpPr>
              <p:nvPr/>
            </p:nvSpPr>
            <p:spPr bwMode="auto">
              <a:xfrm>
                <a:off x="6324" y="5737"/>
                <a:ext cx="277" cy="1160"/>
              </a:xfrm>
              <a:prstGeom prst="leftBrace">
                <a:avLst>
                  <a:gd name="adj1" fmla="val 34898"/>
                  <a:gd name="adj2" fmla="val 50000"/>
                </a:avLst>
              </a:prstGeom>
              <a:no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09" name="Group 85"/>
            <p:cNvGrpSpPr>
              <a:grpSpLocks/>
            </p:cNvGrpSpPr>
            <p:nvPr/>
          </p:nvGrpSpPr>
          <p:grpSpPr bwMode="auto">
            <a:xfrm>
              <a:off x="8778" y="6852"/>
              <a:ext cx="1290" cy="864"/>
              <a:chOff x="8778" y="5803"/>
              <a:chExt cx="1290" cy="1008"/>
            </a:xfrm>
          </p:grpSpPr>
          <p:sp>
            <p:nvSpPr>
              <p:cNvPr id="1110" name="Oval 86"/>
              <p:cNvSpPr>
                <a:spLocks noChangeArrowheads="1"/>
              </p:cNvSpPr>
              <p:nvPr/>
            </p:nvSpPr>
            <p:spPr bwMode="auto">
              <a:xfrm>
                <a:off x="8859" y="5803"/>
                <a:ext cx="1106" cy="1008"/>
              </a:xfrm>
              <a:prstGeom prst="ellipse">
                <a:avLst/>
              </a:prstGeom>
              <a:solidFill>
                <a:srgbClr val="B6DDE8"/>
              </a:solid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1" name="Text Box 87"/>
              <p:cNvSpPr txBox="1">
                <a:spLocks noChangeArrowheads="1"/>
              </p:cNvSpPr>
              <p:nvPr/>
            </p:nvSpPr>
            <p:spPr bwMode="auto">
              <a:xfrm>
                <a:off x="8778" y="5956"/>
                <a:ext cx="1290" cy="5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Agent de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Maintenance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112" name="Text Box 88"/>
            <p:cNvSpPr txBox="1">
              <a:spLocks noChangeArrowheads="1"/>
            </p:cNvSpPr>
            <p:nvPr/>
          </p:nvSpPr>
          <p:spPr bwMode="auto">
            <a:xfrm>
              <a:off x="7959" y="7948"/>
              <a:ext cx="981"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8000"/>
                  </a:solidFill>
                  <a:effectLst/>
                  <a:latin typeface="Arial" pitchFamily="34" charset="0"/>
                  <a:ea typeface="Arial" pitchFamily="34" charset="0"/>
                  <a:cs typeface="Arial" pitchFamily="34" charset="0"/>
                </a:rPr>
                <a:t>Action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13" name="AutoShape 89"/>
            <p:cNvSpPr>
              <a:spLocks noChangeArrowheads="1"/>
            </p:cNvSpPr>
            <p:nvPr/>
          </p:nvSpPr>
          <p:spPr bwMode="auto">
            <a:xfrm>
              <a:off x="7667" y="7108"/>
              <a:ext cx="292" cy="271"/>
            </a:xfrm>
            <a:prstGeom prst="roundRect">
              <a:avLst>
                <a:gd name="adj" fmla="val 16667"/>
              </a:avLst>
            </a:prstGeom>
            <a:solidFill>
              <a:srgbClr val="66FF66"/>
            </a:solidFill>
            <a:ln w="9525">
              <a:solidFill>
                <a:srgbClr val="008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4" name="Text Box 90"/>
            <p:cNvSpPr txBox="1">
              <a:spLocks noChangeArrowheads="1"/>
            </p:cNvSpPr>
            <p:nvPr/>
          </p:nvSpPr>
          <p:spPr bwMode="auto">
            <a:xfrm>
              <a:off x="7862" y="6728"/>
              <a:ext cx="1374"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fr-FR" sz="600" b="1" i="0" u="none" strike="noStrike" cap="none" normalizeH="0" baseline="0" smtClean="0">
                  <a:ln>
                    <a:noFill/>
                  </a:ln>
                  <a:solidFill>
                    <a:srgbClr val="008000"/>
                  </a:solidFill>
                  <a:effectLst/>
                  <a:latin typeface="Arial" pitchFamily="34" charset="0"/>
                  <a:ea typeface="Arial" pitchFamily="34" charset="0"/>
                  <a:cs typeface="Arial" pitchFamily="34" charset="0"/>
                </a:rPr>
                <a:t>Hypothèse N°1</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15" name="AutoShape 91"/>
            <p:cNvCxnSpPr>
              <a:cxnSpLocks noChangeShapeType="1"/>
            </p:cNvCxnSpPr>
            <p:nvPr/>
          </p:nvCxnSpPr>
          <p:spPr bwMode="auto">
            <a:xfrm flipH="1">
              <a:off x="7959" y="7038"/>
              <a:ext cx="502" cy="123"/>
            </a:xfrm>
            <a:prstGeom prst="straightConnector1">
              <a:avLst/>
            </a:prstGeom>
            <a:noFill/>
            <a:ln w="12700">
              <a:solidFill>
                <a:srgbClr val="008000"/>
              </a:solidFill>
              <a:round/>
              <a:headEnd type="oval" w="med" len="med"/>
              <a:tailEnd type="triangle" w="med" len="med"/>
            </a:ln>
            <a:effectLst/>
          </p:spPr>
        </p:cxnSp>
        <p:sp>
          <p:nvSpPr>
            <p:cNvPr id="1116" name="Text Box 92"/>
            <p:cNvSpPr txBox="1">
              <a:spLocks noChangeArrowheads="1"/>
            </p:cNvSpPr>
            <p:nvPr/>
          </p:nvSpPr>
          <p:spPr bwMode="auto">
            <a:xfrm>
              <a:off x="7959" y="7447"/>
              <a:ext cx="1376" cy="2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fr-FR" sz="600" b="1" i="0" u="none" strike="noStrike" cap="none" normalizeH="0" baseline="0" smtClean="0">
                  <a:ln>
                    <a:noFill/>
                  </a:ln>
                  <a:solidFill>
                    <a:srgbClr val="002060"/>
                  </a:solidFill>
                  <a:effectLst/>
                  <a:latin typeface="Arial" pitchFamily="34" charset="0"/>
                  <a:ea typeface="Arial" pitchFamily="34" charset="0"/>
                  <a:cs typeface="Arial" pitchFamily="34" charset="0"/>
                </a:rPr>
                <a:t>Hypothèse N°2</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17" name="AutoShape 93"/>
            <p:cNvCxnSpPr>
              <a:cxnSpLocks noChangeShapeType="1"/>
            </p:cNvCxnSpPr>
            <p:nvPr/>
          </p:nvCxnSpPr>
          <p:spPr bwMode="auto">
            <a:xfrm flipH="1">
              <a:off x="7529" y="7437"/>
              <a:ext cx="932" cy="0"/>
            </a:xfrm>
            <a:prstGeom prst="straightConnector1">
              <a:avLst/>
            </a:prstGeom>
            <a:noFill/>
            <a:ln w="12700">
              <a:solidFill>
                <a:srgbClr val="002060"/>
              </a:solidFill>
              <a:round/>
              <a:headEnd type="oval" w="med" len="med"/>
              <a:tailEnd type="triangle" w="med" len="med"/>
            </a:ln>
            <a:effectLst/>
          </p:spPr>
        </p:cxnSp>
        <p:sp>
          <p:nvSpPr>
            <p:cNvPr id="1118" name="AutoShape 94"/>
            <p:cNvSpPr>
              <a:spLocks noChangeArrowheads="1"/>
            </p:cNvSpPr>
            <p:nvPr/>
          </p:nvSpPr>
          <p:spPr bwMode="auto">
            <a:xfrm>
              <a:off x="7240" y="7257"/>
              <a:ext cx="289" cy="271"/>
            </a:xfrm>
            <a:prstGeom prst="roundRect">
              <a:avLst>
                <a:gd name="adj" fmla="val 16667"/>
              </a:avLst>
            </a:prstGeom>
            <a:solidFill>
              <a:srgbClr val="8DB3E2"/>
            </a:solidFill>
            <a:ln w="952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9" name="Text Box 95"/>
            <p:cNvSpPr txBox="1">
              <a:spLocks noChangeArrowheads="1"/>
            </p:cNvSpPr>
            <p:nvPr/>
          </p:nvSpPr>
          <p:spPr bwMode="auto">
            <a:xfrm>
              <a:off x="7959" y="7623"/>
              <a:ext cx="1376" cy="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fr-FR" sz="600" b="1" i="0" u="none" strike="noStrike" cap="none" normalizeH="0" baseline="0" smtClean="0">
                  <a:ln>
                    <a:noFill/>
                  </a:ln>
                  <a:solidFill>
                    <a:srgbClr val="C00000"/>
                  </a:solidFill>
                  <a:effectLst/>
                  <a:latin typeface="Arial" pitchFamily="34" charset="0"/>
                  <a:ea typeface="Arial" pitchFamily="34" charset="0"/>
                  <a:cs typeface="Arial" pitchFamily="34" charset="0"/>
                </a:rPr>
                <a:t>Hypothèse N°3</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20" name="AutoShape 96"/>
            <p:cNvSpPr>
              <a:spLocks noChangeArrowheads="1"/>
            </p:cNvSpPr>
            <p:nvPr/>
          </p:nvSpPr>
          <p:spPr bwMode="auto">
            <a:xfrm>
              <a:off x="6842" y="7161"/>
              <a:ext cx="315" cy="346"/>
            </a:xfrm>
            <a:prstGeom prst="roundRect">
              <a:avLst>
                <a:gd name="adj" fmla="val 16667"/>
              </a:avLst>
            </a:prstGeom>
            <a:solidFill>
              <a:srgbClr val="E5B8B7"/>
            </a:solidFill>
            <a:ln w="9525">
              <a:solidFill>
                <a:srgbClr val="C00000"/>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121" name="AutoShape 97"/>
            <p:cNvCxnSpPr>
              <a:cxnSpLocks noChangeShapeType="1"/>
            </p:cNvCxnSpPr>
            <p:nvPr/>
          </p:nvCxnSpPr>
          <p:spPr bwMode="auto">
            <a:xfrm flipH="1" flipV="1">
              <a:off x="7027" y="7528"/>
              <a:ext cx="932" cy="188"/>
            </a:xfrm>
            <a:prstGeom prst="straightConnector1">
              <a:avLst/>
            </a:prstGeom>
            <a:noFill/>
            <a:ln w="12700">
              <a:solidFill>
                <a:srgbClr val="C00000"/>
              </a:solidFill>
              <a:round/>
              <a:headEnd type="oval" w="med" len="med"/>
              <a:tailEnd type="triangle" w="med" len="med"/>
            </a:ln>
            <a:effectLst/>
          </p:spPr>
        </p:cxnSp>
        <p:cxnSp>
          <p:nvCxnSpPr>
            <p:cNvPr id="1122" name="AutoShape 98"/>
            <p:cNvCxnSpPr>
              <a:cxnSpLocks noChangeShapeType="1"/>
            </p:cNvCxnSpPr>
            <p:nvPr/>
          </p:nvCxnSpPr>
          <p:spPr bwMode="auto">
            <a:xfrm>
              <a:off x="7959" y="7257"/>
              <a:ext cx="900" cy="0"/>
            </a:xfrm>
            <a:prstGeom prst="straightConnector1">
              <a:avLst/>
            </a:prstGeom>
            <a:noFill/>
            <a:ln w="9525">
              <a:solidFill>
                <a:srgbClr val="C00000"/>
              </a:solidFill>
              <a:round/>
              <a:headEnd/>
              <a:tailEnd type="triangle" w="med" len="med"/>
            </a:ln>
          </p:spPr>
        </p:cxnSp>
        <p:sp>
          <p:nvSpPr>
            <p:cNvPr id="1123" name="Text Box 99"/>
            <p:cNvSpPr txBox="1">
              <a:spLocks noChangeArrowheads="1"/>
            </p:cNvSpPr>
            <p:nvPr/>
          </p:nvSpPr>
          <p:spPr bwMode="auto">
            <a:xfrm>
              <a:off x="8058" y="7016"/>
              <a:ext cx="916" cy="4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fr-FR" sz="600" b="1" i="0" u="none" strike="noStrike" cap="none" normalizeH="0" baseline="0" smtClean="0">
                  <a:ln>
                    <a:noFill/>
                  </a:ln>
                  <a:solidFill>
                    <a:srgbClr val="C00000"/>
                  </a:solidFill>
                  <a:effectLst/>
                  <a:latin typeface="Arial" pitchFamily="34" charset="0"/>
                  <a:ea typeface="Arial" pitchFamily="34" charset="0"/>
                  <a:cs typeface="Arial" pitchFamily="34" charset="0"/>
                </a:rPr>
                <a:t>Valide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24" name="AutoShape 100"/>
            <p:cNvSpPr>
              <a:spLocks noChangeArrowheads="1"/>
            </p:cNvSpPr>
            <p:nvPr/>
          </p:nvSpPr>
          <p:spPr bwMode="auto">
            <a:xfrm>
              <a:off x="7570" y="8160"/>
              <a:ext cx="292" cy="271"/>
            </a:xfrm>
            <a:prstGeom prst="roundRect">
              <a:avLst>
                <a:gd name="adj" fmla="val 16667"/>
              </a:avLst>
            </a:prstGeom>
            <a:solidFill>
              <a:srgbClr val="66FF66"/>
            </a:solidFill>
            <a:ln w="9525">
              <a:solidFill>
                <a:srgbClr val="008000"/>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1125" name="Group 101"/>
            <p:cNvGrpSpPr>
              <a:grpSpLocks/>
            </p:cNvGrpSpPr>
            <p:nvPr/>
          </p:nvGrpSpPr>
          <p:grpSpPr bwMode="auto">
            <a:xfrm>
              <a:off x="9335" y="8428"/>
              <a:ext cx="224" cy="205"/>
              <a:chOff x="10214" y="8481"/>
              <a:chExt cx="286" cy="286"/>
            </a:xfrm>
          </p:grpSpPr>
          <p:grpSp>
            <p:nvGrpSpPr>
              <p:cNvPr id="1126" name="Group 102"/>
              <p:cNvGrpSpPr>
                <a:grpSpLocks/>
              </p:cNvGrpSpPr>
              <p:nvPr/>
            </p:nvGrpSpPr>
            <p:grpSpPr bwMode="auto">
              <a:xfrm>
                <a:off x="10357" y="8481"/>
                <a:ext cx="143" cy="286"/>
                <a:chOff x="10357" y="8481"/>
                <a:chExt cx="143" cy="286"/>
              </a:xfrm>
            </p:grpSpPr>
            <p:sp>
              <p:nvSpPr>
                <p:cNvPr id="1127" name="Arc 103"/>
                <p:cNvSpPr>
                  <a:spLocks/>
                </p:cNvSpPr>
                <p:nvPr/>
              </p:nvSpPr>
              <p:spPr bwMode="auto">
                <a:xfrm flipV="1">
                  <a:off x="10357" y="8624"/>
                  <a:ext cx="143"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8000"/>
                  </a:solidFill>
                  <a:prstDash val="dash"/>
                  <a:round/>
                  <a:headEnd/>
                  <a:tailEnd type="stealth" w="sm" len="sm"/>
                </a:ln>
              </p:spPr>
              <p:txBody>
                <a:bodyPr vert="horz" wrap="square" lIns="91440" tIns="45720" rIns="91440" bIns="45720" numCol="1" anchor="t" anchorCtr="0" compatLnSpc="1">
                  <a:prstTxWarp prst="textNoShape">
                    <a:avLst/>
                  </a:prstTxWarp>
                </a:bodyPr>
                <a:lstStyle/>
                <a:p>
                  <a:endParaRPr lang="fr-FR"/>
                </a:p>
              </p:txBody>
            </p:sp>
            <p:sp>
              <p:nvSpPr>
                <p:cNvPr id="1128" name="Arc 104"/>
                <p:cNvSpPr>
                  <a:spLocks/>
                </p:cNvSpPr>
                <p:nvPr/>
              </p:nvSpPr>
              <p:spPr bwMode="auto">
                <a:xfrm rot="16200000" flipV="1">
                  <a:off x="10357" y="8481"/>
                  <a:ext cx="143"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8000"/>
                  </a:solidFill>
                  <a:prstDash val="dash"/>
                  <a:round/>
                  <a:headEnd/>
                  <a:tailEnd type="stealth" w="sm" len="sm"/>
                </a:ln>
              </p:spPr>
              <p:txBody>
                <a:bodyPr vert="horz" wrap="square" lIns="91440" tIns="45720" rIns="91440" bIns="45720" numCol="1" anchor="t" anchorCtr="0" compatLnSpc="1">
                  <a:prstTxWarp prst="textNoShape">
                    <a:avLst/>
                  </a:prstTxWarp>
                </a:bodyPr>
                <a:lstStyle/>
                <a:p>
                  <a:endParaRPr lang="fr-FR"/>
                </a:p>
              </p:txBody>
            </p:sp>
          </p:grpSp>
          <p:grpSp>
            <p:nvGrpSpPr>
              <p:cNvPr id="1129" name="Group 105"/>
              <p:cNvGrpSpPr>
                <a:grpSpLocks/>
              </p:cNvGrpSpPr>
              <p:nvPr/>
            </p:nvGrpSpPr>
            <p:grpSpPr bwMode="auto">
              <a:xfrm flipH="1" flipV="1">
                <a:off x="10214" y="8481"/>
                <a:ext cx="143" cy="286"/>
                <a:chOff x="10357" y="8481"/>
                <a:chExt cx="143" cy="286"/>
              </a:xfrm>
            </p:grpSpPr>
            <p:sp>
              <p:nvSpPr>
                <p:cNvPr id="1130" name="Arc 106"/>
                <p:cNvSpPr>
                  <a:spLocks/>
                </p:cNvSpPr>
                <p:nvPr/>
              </p:nvSpPr>
              <p:spPr bwMode="auto">
                <a:xfrm flipV="1">
                  <a:off x="10357" y="8624"/>
                  <a:ext cx="143"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8000"/>
                  </a:solidFill>
                  <a:prstDash val="dash"/>
                  <a:round/>
                  <a:headEnd/>
                  <a:tailEnd type="stealth" w="sm" len="sm"/>
                </a:ln>
              </p:spPr>
              <p:txBody>
                <a:bodyPr vert="horz" wrap="square" lIns="91440" tIns="45720" rIns="91440" bIns="45720" numCol="1" anchor="t" anchorCtr="0" compatLnSpc="1">
                  <a:prstTxWarp prst="textNoShape">
                    <a:avLst/>
                  </a:prstTxWarp>
                </a:bodyPr>
                <a:lstStyle/>
                <a:p>
                  <a:endParaRPr lang="fr-FR"/>
                </a:p>
              </p:txBody>
            </p:sp>
            <p:sp>
              <p:nvSpPr>
                <p:cNvPr id="1131" name="Arc 107"/>
                <p:cNvSpPr>
                  <a:spLocks/>
                </p:cNvSpPr>
                <p:nvPr/>
              </p:nvSpPr>
              <p:spPr bwMode="auto">
                <a:xfrm rot="16200000" flipV="1">
                  <a:off x="10357" y="8481"/>
                  <a:ext cx="143"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8000"/>
                  </a:solidFill>
                  <a:prstDash val="dash"/>
                  <a:round/>
                  <a:headEnd/>
                  <a:tailEnd type="stealth" w="sm" len="sm"/>
                </a:ln>
              </p:spPr>
              <p:txBody>
                <a:bodyPr vert="horz" wrap="square" lIns="91440" tIns="45720" rIns="91440" bIns="45720" numCol="1" anchor="t" anchorCtr="0" compatLnSpc="1">
                  <a:prstTxWarp prst="textNoShape">
                    <a:avLst/>
                  </a:prstTxWarp>
                </a:bodyPr>
                <a:lstStyle/>
                <a:p>
                  <a:endParaRPr lang="fr-FR"/>
                </a:p>
              </p:txBody>
            </p:sp>
          </p:grpSp>
        </p:grpSp>
        <p:cxnSp>
          <p:nvCxnSpPr>
            <p:cNvPr id="1132" name="AutoShape 108"/>
            <p:cNvCxnSpPr>
              <a:cxnSpLocks noChangeShapeType="1"/>
            </p:cNvCxnSpPr>
            <p:nvPr/>
          </p:nvCxnSpPr>
          <p:spPr bwMode="auto">
            <a:xfrm>
              <a:off x="7862" y="8358"/>
              <a:ext cx="1473" cy="204"/>
            </a:xfrm>
            <a:prstGeom prst="straightConnector1">
              <a:avLst/>
            </a:prstGeom>
            <a:noFill/>
            <a:ln w="9525">
              <a:solidFill>
                <a:srgbClr val="C00000"/>
              </a:solidFill>
              <a:round/>
              <a:headEnd/>
              <a:tailEnd type="triangle" w="med" len="med"/>
            </a:ln>
          </p:spPr>
        </p:cxnSp>
        <p:sp>
          <p:nvSpPr>
            <p:cNvPr id="1133" name="Text Box 109"/>
            <p:cNvSpPr txBox="1">
              <a:spLocks noChangeArrowheads="1"/>
            </p:cNvSpPr>
            <p:nvPr/>
          </p:nvSpPr>
          <p:spPr bwMode="auto">
            <a:xfrm>
              <a:off x="7959" y="8431"/>
              <a:ext cx="1138"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C00000"/>
                  </a:solidFill>
                  <a:effectLst/>
                  <a:latin typeface="Arial" pitchFamily="34" charset="0"/>
                  <a:ea typeface="Arial" pitchFamily="34" charset="0"/>
                  <a:cs typeface="Arial" pitchFamily="34" charset="0"/>
                </a:rPr>
                <a:t>Information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34" name="Text Box 110"/>
            <p:cNvSpPr txBox="1">
              <a:spLocks noChangeArrowheads="1"/>
            </p:cNvSpPr>
            <p:nvPr/>
          </p:nvSpPr>
          <p:spPr bwMode="auto">
            <a:xfrm>
              <a:off x="9772" y="8428"/>
              <a:ext cx="1549"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8000"/>
                  </a:solidFill>
                  <a:effectLst/>
                  <a:latin typeface="Arial" pitchFamily="34" charset="0"/>
                  <a:ea typeface="Arial" pitchFamily="34" charset="0"/>
                  <a:cs typeface="Arial" pitchFamily="34" charset="0"/>
                </a:rPr>
                <a:t>Réflexion/Analyse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5" name="AutoShape 111"/>
            <p:cNvCxnSpPr>
              <a:cxnSpLocks noChangeShapeType="1"/>
            </p:cNvCxnSpPr>
            <p:nvPr/>
          </p:nvCxnSpPr>
          <p:spPr bwMode="auto">
            <a:xfrm flipH="1">
              <a:off x="9575" y="8562"/>
              <a:ext cx="326" cy="0"/>
            </a:xfrm>
            <a:prstGeom prst="straightConnector1">
              <a:avLst/>
            </a:prstGeom>
            <a:noFill/>
            <a:ln w="12700">
              <a:solidFill>
                <a:srgbClr val="008000"/>
              </a:solidFill>
              <a:round/>
              <a:headEnd/>
              <a:tailEnd type="triangle" w="med" len="med"/>
            </a:ln>
            <a:effectLst/>
          </p:spPr>
        </p:cxnSp>
        <p:sp>
          <p:nvSpPr>
            <p:cNvPr id="1136" name="Text Box 112"/>
            <p:cNvSpPr txBox="1">
              <a:spLocks noChangeArrowheads="1"/>
            </p:cNvSpPr>
            <p:nvPr/>
          </p:nvSpPr>
          <p:spPr bwMode="auto">
            <a:xfrm>
              <a:off x="6118" y="8562"/>
              <a:ext cx="1549"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8000"/>
                  </a:solidFill>
                  <a:effectLst/>
                  <a:latin typeface="Arial" pitchFamily="34" charset="0"/>
                  <a:ea typeface="Arial" pitchFamily="34" charset="0"/>
                  <a:cs typeface="Arial" pitchFamily="34" charset="0"/>
                </a:rPr>
                <a:t>Champ de travail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37" name="AutoShape 113"/>
            <p:cNvCxnSpPr>
              <a:cxnSpLocks noChangeShapeType="1"/>
            </p:cNvCxnSpPr>
            <p:nvPr/>
          </p:nvCxnSpPr>
          <p:spPr bwMode="auto">
            <a:xfrm>
              <a:off x="6324" y="8871"/>
              <a:ext cx="1205" cy="0"/>
            </a:xfrm>
            <a:prstGeom prst="straightConnector1">
              <a:avLst/>
            </a:prstGeom>
            <a:noFill/>
            <a:ln w="9525">
              <a:solidFill>
                <a:srgbClr val="008000"/>
              </a:solidFill>
              <a:round/>
              <a:headEnd/>
              <a:tailEnd/>
            </a:ln>
          </p:spPr>
        </p:cxnSp>
        <p:cxnSp>
          <p:nvCxnSpPr>
            <p:cNvPr id="1138" name="AutoShape 114"/>
            <p:cNvCxnSpPr>
              <a:cxnSpLocks noChangeShapeType="1"/>
            </p:cNvCxnSpPr>
            <p:nvPr/>
          </p:nvCxnSpPr>
          <p:spPr bwMode="auto">
            <a:xfrm flipV="1">
              <a:off x="7529" y="8531"/>
              <a:ext cx="138" cy="340"/>
            </a:xfrm>
            <a:prstGeom prst="straightConnector1">
              <a:avLst/>
            </a:prstGeom>
            <a:noFill/>
            <a:ln w="9525">
              <a:solidFill>
                <a:srgbClr val="008000"/>
              </a:solidFill>
              <a:round/>
              <a:headEnd/>
              <a:tailEnd type="triangle" w="med" len="med"/>
            </a:ln>
          </p:spPr>
        </p:cxnSp>
        <p:sp>
          <p:nvSpPr>
            <p:cNvPr id="1139" name="Arc 115"/>
            <p:cNvSpPr>
              <a:spLocks/>
            </p:cNvSpPr>
            <p:nvPr/>
          </p:nvSpPr>
          <p:spPr bwMode="auto">
            <a:xfrm flipH="1">
              <a:off x="8059" y="9006"/>
              <a:ext cx="1101" cy="244"/>
            </a:xfrm>
            <a:custGeom>
              <a:avLst/>
              <a:gdLst>
                <a:gd name="G0" fmla="+- 8095 0 0"/>
                <a:gd name="G1" fmla="+- 21600 0 0"/>
                <a:gd name="G2" fmla="+- 21600 0 0"/>
                <a:gd name="T0" fmla="*/ 0 w 29695"/>
                <a:gd name="T1" fmla="*/ 1574 h 21600"/>
                <a:gd name="T2" fmla="*/ 29695 w 29695"/>
                <a:gd name="T3" fmla="*/ 21600 h 21600"/>
                <a:gd name="T4" fmla="*/ 8095 w 29695"/>
                <a:gd name="T5" fmla="*/ 21600 h 21600"/>
              </a:gdLst>
              <a:ahLst/>
              <a:cxnLst>
                <a:cxn ang="0">
                  <a:pos x="T0" y="T1"/>
                </a:cxn>
                <a:cxn ang="0">
                  <a:pos x="T2" y="T3"/>
                </a:cxn>
                <a:cxn ang="0">
                  <a:pos x="T4" y="T5"/>
                </a:cxn>
              </a:cxnLst>
              <a:rect l="0" t="0" r="r" b="b"/>
              <a:pathLst>
                <a:path w="29695" h="21600" fill="none" extrusionOk="0">
                  <a:moveTo>
                    <a:pt x="0" y="1574"/>
                  </a:moveTo>
                  <a:cubicBezTo>
                    <a:pt x="2572" y="534"/>
                    <a:pt x="5320" y="-1"/>
                    <a:pt x="8095" y="0"/>
                  </a:cubicBezTo>
                  <a:cubicBezTo>
                    <a:pt x="20024" y="0"/>
                    <a:pt x="29695" y="9670"/>
                    <a:pt x="29695" y="21600"/>
                  </a:cubicBezTo>
                </a:path>
                <a:path w="29695" h="21600" stroke="0" extrusionOk="0">
                  <a:moveTo>
                    <a:pt x="0" y="1574"/>
                  </a:moveTo>
                  <a:cubicBezTo>
                    <a:pt x="2572" y="534"/>
                    <a:pt x="5320" y="-1"/>
                    <a:pt x="8095" y="0"/>
                  </a:cubicBezTo>
                  <a:cubicBezTo>
                    <a:pt x="20024" y="0"/>
                    <a:pt x="29695" y="9670"/>
                    <a:pt x="29695" y="21600"/>
                  </a:cubicBezTo>
                  <a:lnTo>
                    <a:pt x="8095" y="21600"/>
                  </a:lnTo>
                  <a:close/>
                </a:path>
              </a:pathLst>
            </a:custGeom>
            <a:noFill/>
            <a:ln w="9525">
              <a:solidFill>
                <a:srgbClr val="008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1140" name="Arc 116"/>
            <p:cNvSpPr>
              <a:spLocks/>
            </p:cNvSpPr>
            <p:nvPr/>
          </p:nvSpPr>
          <p:spPr bwMode="auto">
            <a:xfrm rot="-5400000" flipH="1" flipV="1">
              <a:off x="8354" y="9080"/>
              <a:ext cx="206" cy="795"/>
            </a:xfrm>
            <a:custGeom>
              <a:avLst/>
              <a:gdLst>
                <a:gd name="G0" fmla="+- 0 0 0"/>
                <a:gd name="G1" fmla="+- 21221 0 0"/>
                <a:gd name="G2" fmla="+- 21600 0 0"/>
                <a:gd name="T0" fmla="*/ 4030 w 21600"/>
                <a:gd name="T1" fmla="*/ 0 h 41676"/>
                <a:gd name="T2" fmla="*/ 6939 w 21600"/>
                <a:gd name="T3" fmla="*/ 41676 h 41676"/>
                <a:gd name="T4" fmla="*/ 0 w 21600"/>
                <a:gd name="T5" fmla="*/ 21221 h 41676"/>
              </a:gdLst>
              <a:ahLst/>
              <a:cxnLst>
                <a:cxn ang="0">
                  <a:pos x="T0" y="T1"/>
                </a:cxn>
                <a:cxn ang="0">
                  <a:pos x="T2" y="T3"/>
                </a:cxn>
                <a:cxn ang="0">
                  <a:pos x="T4" y="T5"/>
                </a:cxn>
              </a:cxnLst>
              <a:rect l="0" t="0" r="r" b="b"/>
              <a:pathLst>
                <a:path w="21600" h="41676" fill="none" extrusionOk="0">
                  <a:moveTo>
                    <a:pt x="4029" y="0"/>
                  </a:moveTo>
                  <a:cubicBezTo>
                    <a:pt x="14223" y="1936"/>
                    <a:pt x="21600" y="10845"/>
                    <a:pt x="21600" y="21221"/>
                  </a:cubicBezTo>
                  <a:cubicBezTo>
                    <a:pt x="21600" y="30476"/>
                    <a:pt x="15703" y="38702"/>
                    <a:pt x="6939" y="41676"/>
                  </a:cubicBezTo>
                </a:path>
                <a:path w="21600" h="41676" stroke="0" extrusionOk="0">
                  <a:moveTo>
                    <a:pt x="4029" y="0"/>
                  </a:moveTo>
                  <a:cubicBezTo>
                    <a:pt x="14223" y="1936"/>
                    <a:pt x="21600" y="10845"/>
                    <a:pt x="21600" y="21221"/>
                  </a:cubicBezTo>
                  <a:cubicBezTo>
                    <a:pt x="21600" y="30476"/>
                    <a:pt x="15703" y="38702"/>
                    <a:pt x="6939" y="41676"/>
                  </a:cubicBezTo>
                  <a:lnTo>
                    <a:pt x="0" y="21221"/>
                  </a:lnTo>
                  <a:close/>
                </a:path>
              </a:pathLst>
            </a:custGeom>
            <a:noFill/>
            <a:ln w="9525">
              <a:solidFill>
                <a:srgbClr val="C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1141" name="Arc 117"/>
            <p:cNvSpPr>
              <a:spLocks/>
            </p:cNvSpPr>
            <p:nvPr/>
          </p:nvSpPr>
          <p:spPr bwMode="auto">
            <a:xfrm flipH="1" flipV="1">
              <a:off x="8058" y="9243"/>
              <a:ext cx="801"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548DD4"/>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fr-FR"/>
            </a:p>
          </p:txBody>
        </p:sp>
        <p:sp>
          <p:nvSpPr>
            <p:cNvPr id="1142" name="Text Box 118"/>
            <p:cNvSpPr txBox="1">
              <a:spLocks noChangeArrowheads="1"/>
            </p:cNvSpPr>
            <p:nvPr/>
          </p:nvSpPr>
          <p:spPr bwMode="auto">
            <a:xfrm>
              <a:off x="7939" y="9077"/>
              <a:ext cx="1221"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600" b="1" i="0" u="none" strike="noStrike" cap="none" normalizeH="0" baseline="0" smtClean="0">
                  <a:ln>
                    <a:noFill/>
                  </a:ln>
                  <a:solidFill>
                    <a:srgbClr val="0070C0"/>
                  </a:solidFill>
                  <a:effectLst/>
                  <a:latin typeface="Arial" pitchFamily="34" charset="0"/>
                  <a:ea typeface="Arial" pitchFamily="34" charset="0"/>
                  <a:cs typeface="Arial" pitchFamily="34" charset="0"/>
                </a:rPr>
                <a:t>Information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143" name="Group 119"/>
            <p:cNvGrpSpPr>
              <a:grpSpLocks/>
            </p:cNvGrpSpPr>
            <p:nvPr/>
          </p:nvGrpSpPr>
          <p:grpSpPr bwMode="auto">
            <a:xfrm>
              <a:off x="8854" y="9293"/>
              <a:ext cx="224" cy="205"/>
              <a:chOff x="10214" y="8481"/>
              <a:chExt cx="286" cy="286"/>
            </a:xfrm>
          </p:grpSpPr>
          <p:grpSp>
            <p:nvGrpSpPr>
              <p:cNvPr id="1144" name="Group 120"/>
              <p:cNvGrpSpPr>
                <a:grpSpLocks/>
              </p:cNvGrpSpPr>
              <p:nvPr/>
            </p:nvGrpSpPr>
            <p:grpSpPr bwMode="auto">
              <a:xfrm>
                <a:off x="10357" y="8481"/>
                <a:ext cx="143" cy="286"/>
                <a:chOff x="10357" y="8481"/>
                <a:chExt cx="143" cy="286"/>
              </a:xfrm>
            </p:grpSpPr>
            <p:sp>
              <p:nvSpPr>
                <p:cNvPr id="1145" name="Arc 121"/>
                <p:cNvSpPr>
                  <a:spLocks/>
                </p:cNvSpPr>
                <p:nvPr/>
              </p:nvSpPr>
              <p:spPr bwMode="auto">
                <a:xfrm flipV="1">
                  <a:off x="10357" y="8624"/>
                  <a:ext cx="143"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8000"/>
                  </a:solidFill>
                  <a:prstDash val="dash"/>
                  <a:round/>
                  <a:headEnd/>
                  <a:tailEnd type="stealth" w="sm" len="sm"/>
                </a:ln>
              </p:spPr>
              <p:txBody>
                <a:bodyPr vert="horz" wrap="square" lIns="91440" tIns="45720" rIns="91440" bIns="45720" numCol="1" anchor="t" anchorCtr="0" compatLnSpc="1">
                  <a:prstTxWarp prst="textNoShape">
                    <a:avLst/>
                  </a:prstTxWarp>
                </a:bodyPr>
                <a:lstStyle/>
                <a:p>
                  <a:endParaRPr lang="fr-FR"/>
                </a:p>
              </p:txBody>
            </p:sp>
            <p:sp>
              <p:nvSpPr>
                <p:cNvPr id="1146" name="Arc 122"/>
                <p:cNvSpPr>
                  <a:spLocks/>
                </p:cNvSpPr>
                <p:nvPr/>
              </p:nvSpPr>
              <p:spPr bwMode="auto">
                <a:xfrm rot="16200000" flipV="1">
                  <a:off x="10357" y="8481"/>
                  <a:ext cx="143"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8000"/>
                  </a:solidFill>
                  <a:prstDash val="dash"/>
                  <a:round/>
                  <a:headEnd/>
                  <a:tailEnd type="stealth" w="sm" len="sm"/>
                </a:ln>
              </p:spPr>
              <p:txBody>
                <a:bodyPr vert="horz" wrap="square" lIns="91440" tIns="45720" rIns="91440" bIns="45720" numCol="1" anchor="t" anchorCtr="0" compatLnSpc="1">
                  <a:prstTxWarp prst="textNoShape">
                    <a:avLst/>
                  </a:prstTxWarp>
                </a:bodyPr>
                <a:lstStyle/>
                <a:p>
                  <a:endParaRPr lang="fr-FR"/>
                </a:p>
              </p:txBody>
            </p:sp>
          </p:grpSp>
          <p:grpSp>
            <p:nvGrpSpPr>
              <p:cNvPr id="1147" name="Group 123"/>
              <p:cNvGrpSpPr>
                <a:grpSpLocks/>
              </p:cNvGrpSpPr>
              <p:nvPr/>
            </p:nvGrpSpPr>
            <p:grpSpPr bwMode="auto">
              <a:xfrm flipH="1" flipV="1">
                <a:off x="10214" y="8481"/>
                <a:ext cx="143" cy="286"/>
                <a:chOff x="10357" y="8481"/>
                <a:chExt cx="143" cy="286"/>
              </a:xfrm>
            </p:grpSpPr>
            <p:sp>
              <p:nvSpPr>
                <p:cNvPr id="1148" name="Arc 124"/>
                <p:cNvSpPr>
                  <a:spLocks/>
                </p:cNvSpPr>
                <p:nvPr/>
              </p:nvSpPr>
              <p:spPr bwMode="auto">
                <a:xfrm flipV="1">
                  <a:off x="10357" y="8624"/>
                  <a:ext cx="143"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8000"/>
                  </a:solidFill>
                  <a:prstDash val="dash"/>
                  <a:round/>
                  <a:headEnd/>
                  <a:tailEnd type="stealth" w="sm" len="sm"/>
                </a:ln>
              </p:spPr>
              <p:txBody>
                <a:bodyPr vert="horz" wrap="square" lIns="91440" tIns="45720" rIns="91440" bIns="45720" numCol="1" anchor="t" anchorCtr="0" compatLnSpc="1">
                  <a:prstTxWarp prst="textNoShape">
                    <a:avLst/>
                  </a:prstTxWarp>
                </a:bodyPr>
                <a:lstStyle/>
                <a:p>
                  <a:endParaRPr lang="fr-FR"/>
                </a:p>
              </p:txBody>
            </p:sp>
            <p:sp>
              <p:nvSpPr>
                <p:cNvPr id="1149" name="Arc 125"/>
                <p:cNvSpPr>
                  <a:spLocks/>
                </p:cNvSpPr>
                <p:nvPr/>
              </p:nvSpPr>
              <p:spPr bwMode="auto">
                <a:xfrm rot="16200000" flipV="1">
                  <a:off x="10357" y="8481"/>
                  <a:ext cx="143"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8000"/>
                  </a:solidFill>
                  <a:prstDash val="dash"/>
                  <a:round/>
                  <a:headEnd/>
                  <a:tailEnd type="stealth" w="sm" len="sm"/>
                </a:ln>
              </p:spPr>
              <p:txBody>
                <a:bodyPr vert="horz" wrap="square" lIns="91440" tIns="45720" rIns="91440" bIns="45720" numCol="1" anchor="t" anchorCtr="0" compatLnSpc="1">
                  <a:prstTxWarp prst="textNoShape">
                    <a:avLst/>
                  </a:prstTxWarp>
                </a:bodyPr>
                <a:lstStyle/>
                <a:p>
                  <a:endParaRPr lang="fr-FR"/>
                </a:p>
              </p:txBody>
            </p:sp>
          </p:grpSp>
        </p:grpSp>
        <p:sp>
          <p:nvSpPr>
            <p:cNvPr id="1150" name="Text Box 126"/>
            <p:cNvSpPr txBox="1">
              <a:spLocks noChangeArrowheads="1"/>
            </p:cNvSpPr>
            <p:nvPr/>
          </p:nvSpPr>
          <p:spPr bwMode="auto">
            <a:xfrm>
              <a:off x="8859" y="9014"/>
              <a:ext cx="1042" cy="27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400" b="1" i="0" u="none" strike="noStrike" cap="none" normalizeH="0" baseline="0" smtClean="0">
                  <a:ln>
                    <a:noFill/>
                  </a:ln>
                  <a:solidFill>
                    <a:srgbClr val="008000"/>
                  </a:solidFill>
                  <a:effectLst/>
                  <a:latin typeface="Arial" pitchFamily="34" charset="0"/>
                  <a:ea typeface="Arial" pitchFamily="34" charset="0"/>
                  <a:cs typeface="Arial" pitchFamily="34" charset="0"/>
                </a:rPr>
                <a:t>Réflexion/Analyse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151" name="Group 127"/>
            <p:cNvGrpSpPr>
              <a:grpSpLocks/>
            </p:cNvGrpSpPr>
            <p:nvPr/>
          </p:nvGrpSpPr>
          <p:grpSpPr bwMode="auto">
            <a:xfrm>
              <a:off x="7324" y="4459"/>
              <a:ext cx="1187" cy="864"/>
              <a:chOff x="7324" y="4459"/>
              <a:chExt cx="1187" cy="864"/>
            </a:xfrm>
          </p:grpSpPr>
          <p:sp>
            <p:nvSpPr>
              <p:cNvPr id="1152" name="Oval 128"/>
              <p:cNvSpPr>
                <a:spLocks noChangeArrowheads="1"/>
              </p:cNvSpPr>
              <p:nvPr/>
            </p:nvSpPr>
            <p:spPr bwMode="auto">
              <a:xfrm>
                <a:off x="7409" y="4459"/>
                <a:ext cx="993" cy="864"/>
              </a:xfrm>
              <a:prstGeom prst="ellipse">
                <a:avLst/>
              </a:prstGeom>
              <a:solidFill>
                <a:srgbClr val="F79646"/>
              </a:solidFill>
              <a:ln w="9525">
                <a:solidFill>
                  <a:srgbClr val="974706"/>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53" name="Text Box 129"/>
              <p:cNvSpPr txBox="1">
                <a:spLocks noChangeArrowheads="1"/>
              </p:cNvSpPr>
              <p:nvPr/>
            </p:nvSpPr>
            <p:spPr bwMode="auto">
              <a:xfrm>
                <a:off x="7324" y="4737"/>
                <a:ext cx="1187" cy="3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984806"/>
                    </a:solidFill>
                    <a:effectLst/>
                    <a:latin typeface="Arial" pitchFamily="34" charset="0"/>
                    <a:ea typeface="Arial" pitchFamily="34" charset="0"/>
                    <a:cs typeface="Arial" pitchFamily="34" charset="0"/>
                  </a:rPr>
                  <a:t>Utilisateur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154" name="Text Box 130"/>
            <p:cNvSpPr txBox="1">
              <a:spLocks noChangeArrowheads="1"/>
            </p:cNvSpPr>
            <p:nvPr/>
          </p:nvSpPr>
          <p:spPr bwMode="auto">
            <a:xfrm>
              <a:off x="8466" y="5014"/>
              <a:ext cx="981"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8000"/>
                  </a:solidFill>
                  <a:effectLst/>
                  <a:latin typeface="Arial" pitchFamily="34" charset="0"/>
                  <a:ea typeface="Arial" pitchFamily="34" charset="0"/>
                  <a:cs typeface="Arial" pitchFamily="34" charset="0"/>
                </a:rPr>
                <a:t>Question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55" name="AutoShape 131"/>
            <p:cNvCxnSpPr>
              <a:cxnSpLocks noChangeShapeType="1"/>
            </p:cNvCxnSpPr>
            <p:nvPr/>
          </p:nvCxnSpPr>
          <p:spPr bwMode="auto">
            <a:xfrm flipH="1" flipV="1">
              <a:off x="8374" y="5073"/>
              <a:ext cx="829" cy="825"/>
            </a:xfrm>
            <a:prstGeom prst="straightConnector1">
              <a:avLst/>
            </a:prstGeom>
            <a:noFill/>
            <a:ln w="12700">
              <a:solidFill>
                <a:srgbClr val="008000"/>
              </a:solidFill>
              <a:round/>
              <a:headEnd/>
              <a:tailEnd type="triangle" w="med" len="med"/>
            </a:ln>
            <a:effectLst/>
          </p:spPr>
        </p:cxnSp>
        <p:cxnSp>
          <p:nvCxnSpPr>
            <p:cNvPr id="1156" name="AutoShape 132"/>
            <p:cNvCxnSpPr>
              <a:cxnSpLocks noChangeShapeType="1"/>
            </p:cNvCxnSpPr>
            <p:nvPr/>
          </p:nvCxnSpPr>
          <p:spPr bwMode="auto">
            <a:xfrm>
              <a:off x="8243" y="5244"/>
              <a:ext cx="731" cy="751"/>
            </a:xfrm>
            <a:prstGeom prst="straightConnector1">
              <a:avLst/>
            </a:prstGeom>
            <a:noFill/>
            <a:ln w="9525">
              <a:solidFill>
                <a:srgbClr val="C00000"/>
              </a:solidFill>
              <a:round/>
              <a:headEnd/>
              <a:tailEnd type="triangle" w="med" len="med"/>
            </a:ln>
          </p:spPr>
        </p:cxnSp>
        <p:sp>
          <p:nvSpPr>
            <p:cNvPr id="1157" name="Text Box 133"/>
            <p:cNvSpPr txBox="1">
              <a:spLocks noChangeArrowheads="1"/>
            </p:cNvSpPr>
            <p:nvPr/>
          </p:nvSpPr>
          <p:spPr bwMode="auto">
            <a:xfrm>
              <a:off x="7613" y="5432"/>
              <a:ext cx="981"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C00000"/>
                  </a:solidFill>
                  <a:effectLst/>
                  <a:latin typeface="Arial" pitchFamily="34" charset="0"/>
                  <a:ea typeface="Arial" pitchFamily="34" charset="0"/>
                  <a:cs typeface="Arial" pitchFamily="34" charset="0"/>
                </a:rPr>
                <a:t>Réponses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58" name="AutoShape 134"/>
            <p:cNvCxnSpPr>
              <a:cxnSpLocks noChangeShapeType="1"/>
            </p:cNvCxnSpPr>
            <p:nvPr/>
          </p:nvCxnSpPr>
          <p:spPr bwMode="auto">
            <a:xfrm flipV="1">
              <a:off x="9559" y="4459"/>
              <a:ext cx="16" cy="1397"/>
            </a:xfrm>
            <a:prstGeom prst="straightConnector1">
              <a:avLst/>
            </a:prstGeom>
            <a:noFill/>
            <a:ln w="12700">
              <a:solidFill>
                <a:srgbClr val="008000"/>
              </a:solidFill>
              <a:round/>
              <a:headEnd/>
              <a:tailEnd type="triangle" w="med" len="med"/>
            </a:ln>
            <a:effectLst/>
          </p:spPr>
        </p:cxnSp>
        <p:cxnSp>
          <p:nvCxnSpPr>
            <p:cNvPr id="1159" name="AutoShape 135"/>
            <p:cNvCxnSpPr>
              <a:cxnSpLocks noChangeShapeType="1"/>
            </p:cNvCxnSpPr>
            <p:nvPr/>
          </p:nvCxnSpPr>
          <p:spPr bwMode="auto">
            <a:xfrm>
              <a:off x="9447" y="4459"/>
              <a:ext cx="0" cy="1397"/>
            </a:xfrm>
            <a:prstGeom prst="straightConnector1">
              <a:avLst/>
            </a:prstGeom>
            <a:noFill/>
            <a:ln w="9525">
              <a:solidFill>
                <a:srgbClr val="C00000"/>
              </a:solidFill>
              <a:round/>
              <a:headEnd/>
              <a:tailEnd type="triangle" w="med" len="med"/>
            </a:ln>
          </p:spPr>
        </p:cxnSp>
        <p:sp>
          <p:nvSpPr>
            <p:cNvPr id="1160" name="Text Box 136"/>
            <p:cNvSpPr txBox="1">
              <a:spLocks noChangeArrowheads="1"/>
            </p:cNvSpPr>
            <p:nvPr/>
          </p:nvSpPr>
          <p:spPr bwMode="auto">
            <a:xfrm>
              <a:off x="9559" y="5073"/>
              <a:ext cx="981"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8000"/>
                  </a:solidFill>
                  <a:effectLst/>
                  <a:latin typeface="Arial" pitchFamily="34" charset="0"/>
                  <a:ea typeface="Arial" pitchFamily="34" charset="0"/>
                  <a:cs typeface="Arial" pitchFamily="34" charset="0"/>
                </a:rPr>
                <a:t>Question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61" name="Text Box 137"/>
            <p:cNvSpPr txBox="1">
              <a:spLocks noChangeArrowheads="1"/>
            </p:cNvSpPr>
            <p:nvPr/>
          </p:nvSpPr>
          <p:spPr bwMode="auto">
            <a:xfrm>
              <a:off x="8578" y="4705"/>
              <a:ext cx="981"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C00000"/>
                  </a:solidFill>
                  <a:effectLst/>
                  <a:latin typeface="Arial" pitchFamily="34" charset="0"/>
                  <a:ea typeface="Arial" pitchFamily="34" charset="0"/>
                  <a:cs typeface="Arial" pitchFamily="34" charset="0"/>
                </a:rPr>
                <a:t>Réponses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162" name="Group 138"/>
            <p:cNvGrpSpPr>
              <a:grpSpLocks/>
            </p:cNvGrpSpPr>
            <p:nvPr/>
          </p:nvGrpSpPr>
          <p:grpSpPr bwMode="auto">
            <a:xfrm>
              <a:off x="8594" y="3764"/>
              <a:ext cx="1824" cy="618"/>
              <a:chOff x="8594" y="3327"/>
              <a:chExt cx="1824" cy="618"/>
            </a:xfrm>
          </p:grpSpPr>
          <p:sp>
            <p:nvSpPr>
              <p:cNvPr id="1163" name="Text Box 139"/>
              <p:cNvSpPr txBox="1">
                <a:spLocks noChangeArrowheads="1"/>
              </p:cNvSpPr>
              <p:nvPr/>
            </p:nvSpPr>
            <p:spPr bwMode="auto">
              <a:xfrm>
                <a:off x="8594" y="3636"/>
                <a:ext cx="1824"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C00000"/>
                    </a:solidFill>
                    <a:effectLst/>
                    <a:latin typeface="Arial" pitchFamily="34" charset="0"/>
                    <a:ea typeface="Arial" pitchFamily="34" charset="0"/>
                    <a:cs typeface="Arial" pitchFamily="34" charset="0"/>
                  </a:rPr>
                  <a:t>Interne      Externe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64" name="Text Box 140"/>
              <p:cNvSpPr txBox="1">
                <a:spLocks noChangeArrowheads="1"/>
              </p:cNvSpPr>
              <p:nvPr/>
            </p:nvSpPr>
            <p:spPr bwMode="auto">
              <a:xfrm>
                <a:off x="8792" y="3327"/>
                <a:ext cx="1424" cy="329"/>
              </a:xfrm>
              <a:prstGeom prst="rect">
                <a:avLst/>
              </a:prstGeom>
              <a:solidFill>
                <a:srgbClr val="F79646"/>
              </a:solidFill>
              <a:ln w="9525">
                <a:solidFill>
                  <a:srgbClr val="97470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65" name="Text Box 141"/>
              <p:cNvSpPr txBox="1">
                <a:spLocks noChangeArrowheads="1"/>
              </p:cNvSpPr>
              <p:nvPr/>
            </p:nvSpPr>
            <p:spPr bwMode="auto">
              <a:xfrm>
                <a:off x="8854" y="3327"/>
                <a:ext cx="1304"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984806"/>
                    </a:solidFill>
                    <a:effectLst/>
                    <a:latin typeface="Arial" pitchFamily="34" charset="0"/>
                    <a:ea typeface="Arial" pitchFamily="34" charset="0"/>
                    <a:cs typeface="Arial" pitchFamily="34" charset="0"/>
                  </a:rPr>
                  <a:t>Mémoire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66" name="Rectangle 142"/>
              <p:cNvSpPr>
                <a:spLocks noChangeArrowheads="1"/>
              </p:cNvSpPr>
              <p:nvPr/>
            </p:nvSpPr>
            <p:spPr bwMode="auto">
              <a:xfrm>
                <a:off x="8792" y="3656"/>
                <a:ext cx="712" cy="289"/>
              </a:xfrm>
              <a:prstGeom prst="rect">
                <a:avLst/>
              </a:prstGeom>
              <a:noFill/>
              <a:ln w="12700">
                <a:solidFill>
                  <a:srgbClr val="974706"/>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167" name="Rectangle 143"/>
              <p:cNvSpPr>
                <a:spLocks noChangeArrowheads="1"/>
              </p:cNvSpPr>
              <p:nvPr/>
            </p:nvSpPr>
            <p:spPr bwMode="auto">
              <a:xfrm>
                <a:off x="9504" y="3656"/>
                <a:ext cx="712" cy="289"/>
              </a:xfrm>
              <a:prstGeom prst="rect">
                <a:avLst/>
              </a:prstGeom>
              <a:noFill/>
              <a:ln w="12700">
                <a:solidFill>
                  <a:srgbClr val="974706"/>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726130"/>
          </a:xfrm>
        </p:spPr>
        <p:txBody>
          <a:bodyPr>
            <a:normAutofit/>
          </a:bodyPr>
          <a:lstStyle/>
          <a:p>
            <a:pPr lvl="0"/>
            <a:r>
              <a:rPr lang="fr-FR" sz="2000" dirty="0" smtClean="0"/>
              <a:t>- On </a:t>
            </a:r>
            <a:r>
              <a:rPr lang="fr-FR" sz="2000" dirty="0"/>
              <a:t>commencera par interroger l’utilisateur : « Que s’est-il passé au moment où la panne est survenue ? </a:t>
            </a:r>
            <a:r>
              <a:rPr lang="fr-FR" sz="2000" i="1" dirty="0"/>
              <a:t>(On orientera nos questions en fonction des réponses obtenues</a:t>
            </a:r>
            <a:r>
              <a:rPr lang="fr-FR" sz="2000" i="1" dirty="0" smtClean="0"/>
              <a:t>).</a:t>
            </a:r>
            <a:br>
              <a:rPr lang="fr-FR" sz="2000" i="1" dirty="0" smtClean="0"/>
            </a:br>
            <a:r>
              <a:rPr lang="fr-FR" sz="2000" i="1" dirty="0" smtClean="0"/>
              <a:t/>
            </a:r>
            <a:br>
              <a:rPr lang="fr-FR" sz="2000" i="1" dirty="0" smtClean="0"/>
            </a:br>
            <a:r>
              <a:rPr lang="fr-FR" sz="2000" dirty="0"/>
              <a:t/>
            </a:r>
            <a:br>
              <a:rPr lang="fr-FR" sz="2000" dirty="0"/>
            </a:br>
            <a:r>
              <a:rPr lang="fr-FR" sz="2000" dirty="0" smtClean="0"/>
              <a:t>- Puis </a:t>
            </a:r>
            <a:r>
              <a:rPr lang="fr-FR" sz="2000" dirty="0"/>
              <a:t>nous interrogerons la machine : « A quel niveau de fonctionnement la machine s’est elle arrêtée ? » </a:t>
            </a:r>
            <a:r>
              <a:rPr lang="fr-FR" sz="2000" i="1" dirty="0"/>
              <a:t>(Historique de fonctionnement, programme de l’automate en mode Diagnostic</a:t>
            </a:r>
            <a:r>
              <a:rPr lang="fr-FR" sz="2000" i="1" dirty="0" smtClean="0"/>
              <a:t>…).</a:t>
            </a:r>
            <a:br>
              <a:rPr lang="fr-FR" sz="2000" i="1" dirty="0" smtClean="0"/>
            </a:br>
            <a:r>
              <a:rPr lang="fr-FR" sz="2000" i="1" dirty="0" smtClean="0"/>
              <a:t/>
            </a:r>
            <a:br>
              <a:rPr lang="fr-FR" sz="2000" i="1" dirty="0" smtClean="0"/>
            </a:br>
            <a:r>
              <a:rPr lang="fr-FR" sz="2000" i="1" dirty="0"/>
              <a:t/>
            </a:r>
            <a:br>
              <a:rPr lang="fr-FR" sz="2000" i="1" dirty="0"/>
            </a:br>
            <a:r>
              <a:rPr lang="fr-FR" sz="2000" dirty="0"/>
              <a:t>Donc La première étape est de s’informer.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857224" y="357166"/>
            <a:ext cx="7500990" cy="6286544"/>
            <a:chOff x="1364" y="3267"/>
            <a:chExt cx="8696" cy="10045"/>
          </a:xfrm>
        </p:grpSpPr>
        <p:sp>
          <p:nvSpPr>
            <p:cNvPr id="2051" name="AutoShape 3"/>
            <p:cNvSpPr>
              <a:spLocks noChangeArrowheads="1"/>
            </p:cNvSpPr>
            <p:nvPr/>
          </p:nvSpPr>
          <p:spPr bwMode="auto">
            <a:xfrm>
              <a:off x="2840" y="3267"/>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Début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052" name="AutoShape 4"/>
            <p:cNvCxnSpPr>
              <a:cxnSpLocks noChangeShapeType="1"/>
            </p:cNvCxnSpPr>
            <p:nvPr/>
          </p:nvCxnSpPr>
          <p:spPr bwMode="auto">
            <a:xfrm>
              <a:off x="3487" y="3749"/>
              <a:ext cx="0" cy="285"/>
            </a:xfrm>
            <a:prstGeom prst="straightConnector1">
              <a:avLst/>
            </a:prstGeom>
            <a:noFill/>
            <a:ln w="9525">
              <a:solidFill>
                <a:srgbClr val="0070C0"/>
              </a:solidFill>
              <a:round/>
              <a:headEnd/>
              <a:tailEnd type="triangle" w="med" len="med"/>
            </a:ln>
          </p:spPr>
        </p:cxnSp>
        <p:grpSp>
          <p:nvGrpSpPr>
            <p:cNvPr id="2053" name="Group 5"/>
            <p:cNvGrpSpPr>
              <a:grpSpLocks/>
            </p:cNvGrpSpPr>
            <p:nvPr/>
          </p:nvGrpSpPr>
          <p:grpSpPr bwMode="auto">
            <a:xfrm>
              <a:off x="2233" y="5306"/>
              <a:ext cx="2520" cy="927"/>
              <a:chOff x="604" y="4417"/>
              <a:chExt cx="2520" cy="927"/>
            </a:xfrm>
          </p:grpSpPr>
          <p:cxnSp>
            <p:nvCxnSpPr>
              <p:cNvPr id="2054" name="AutoShape 6"/>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2055" name="Text Box 7"/>
              <p:cNvSpPr txBox="1">
                <a:spLocks noChangeArrowheads="1"/>
              </p:cNvSpPr>
              <p:nvPr/>
            </p:nvSpPr>
            <p:spPr bwMode="auto">
              <a:xfrm>
                <a:off x="604" y="4417"/>
                <a:ext cx="2520" cy="367"/>
              </a:xfrm>
              <a:prstGeom prst="rect">
                <a:avLst/>
              </a:prstGeom>
              <a:solidFill>
                <a:srgbClr val="CCC0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Identifier le matériel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2056" name="Group 8"/>
            <p:cNvGrpSpPr>
              <a:grpSpLocks/>
            </p:cNvGrpSpPr>
            <p:nvPr/>
          </p:nvGrpSpPr>
          <p:grpSpPr bwMode="auto">
            <a:xfrm>
              <a:off x="1485" y="4034"/>
              <a:ext cx="3986" cy="702"/>
              <a:chOff x="1590" y="2880"/>
              <a:chExt cx="3986" cy="702"/>
            </a:xfrm>
          </p:grpSpPr>
          <p:sp>
            <p:nvSpPr>
              <p:cNvPr id="2057" name="AutoShape 9"/>
              <p:cNvSpPr>
                <a:spLocks noChangeArrowheads="1"/>
              </p:cNvSpPr>
              <p:nvPr/>
            </p:nvSpPr>
            <p:spPr bwMode="auto">
              <a:xfrm>
                <a:off x="1590" y="2880"/>
                <a:ext cx="3986" cy="702"/>
              </a:xfrm>
              <a:prstGeom prst="parallelogram">
                <a:avLst>
                  <a:gd name="adj" fmla="val 141952"/>
                </a:avLst>
              </a:prstGeom>
              <a:solidFill>
                <a:srgbClr val="CCC0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8" name="Text Box 10"/>
              <p:cNvSpPr txBox="1">
                <a:spLocks noChangeArrowheads="1"/>
              </p:cNvSpPr>
              <p:nvPr/>
            </p:nvSpPr>
            <p:spPr bwMode="auto">
              <a:xfrm>
                <a:off x="2423" y="2880"/>
                <a:ext cx="2520" cy="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Mécanisme en état de dysfonctionnement ou en panne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2059" name="AutoShape 11"/>
            <p:cNvSpPr>
              <a:spLocks noChangeArrowheads="1"/>
            </p:cNvSpPr>
            <p:nvPr/>
          </p:nvSpPr>
          <p:spPr bwMode="auto">
            <a:xfrm>
              <a:off x="2373" y="7160"/>
              <a:ext cx="2222" cy="905"/>
            </a:xfrm>
            <a:prstGeom prst="flowChartPreparation">
              <a:avLst/>
            </a:prstGeom>
            <a:solidFill>
              <a:srgbClr val="CCC0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Le matériel est-il connu</a:t>
              </a:r>
              <a:endParaRPr kumimoji="0" lang="fr-FR" sz="8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60" name="Text Box 12"/>
            <p:cNvSpPr txBox="1">
              <a:spLocks noChangeArrowheads="1"/>
            </p:cNvSpPr>
            <p:nvPr/>
          </p:nvSpPr>
          <p:spPr bwMode="auto">
            <a:xfrm>
              <a:off x="1756" y="7241"/>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Text Box 13"/>
            <p:cNvSpPr txBox="1">
              <a:spLocks noChangeArrowheads="1"/>
            </p:cNvSpPr>
            <p:nvPr/>
          </p:nvSpPr>
          <p:spPr bwMode="auto">
            <a:xfrm>
              <a:off x="4544" y="7240"/>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062" name="AutoShape 14"/>
            <p:cNvCxnSpPr>
              <a:cxnSpLocks noChangeShapeType="1"/>
            </p:cNvCxnSpPr>
            <p:nvPr/>
          </p:nvCxnSpPr>
          <p:spPr bwMode="auto">
            <a:xfrm flipH="1">
              <a:off x="1368" y="7601"/>
              <a:ext cx="1005" cy="0"/>
            </a:xfrm>
            <a:prstGeom prst="straightConnector1">
              <a:avLst/>
            </a:prstGeom>
            <a:noFill/>
            <a:ln w="9525">
              <a:solidFill>
                <a:srgbClr val="548DD4"/>
              </a:solidFill>
              <a:round/>
              <a:headEnd/>
              <a:tailEnd/>
            </a:ln>
          </p:spPr>
        </p:cxnSp>
        <p:sp>
          <p:nvSpPr>
            <p:cNvPr id="2063" name="AutoShape 15"/>
            <p:cNvSpPr>
              <a:spLocks noChangeArrowheads="1"/>
            </p:cNvSpPr>
            <p:nvPr/>
          </p:nvSpPr>
          <p:spPr bwMode="auto">
            <a:xfrm>
              <a:off x="4430" y="12829"/>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FIN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064" name="AutoShape 16"/>
            <p:cNvCxnSpPr>
              <a:cxnSpLocks noChangeShapeType="1"/>
            </p:cNvCxnSpPr>
            <p:nvPr/>
          </p:nvCxnSpPr>
          <p:spPr bwMode="auto">
            <a:xfrm>
              <a:off x="3487" y="4736"/>
              <a:ext cx="0" cy="570"/>
            </a:xfrm>
            <a:prstGeom prst="straightConnector1">
              <a:avLst/>
            </a:prstGeom>
            <a:noFill/>
            <a:ln w="9525">
              <a:solidFill>
                <a:srgbClr val="0070C0"/>
              </a:solidFill>
              <a:round/>
              <a:headEnd/>
              <a:tailEnd type="triangle" w="med" len="med"/>
            </a:ln>
          </p:spPr>
        </p:cxnSp>
        <p:grpSp>
          <p:nvGrpSpPr>
            <p:cNvPr id="2065" name="Group 17"/>
            <p:cNvGrpSpPr>
              <a:grpSpLocks/>
            </p:cNvGrpSpPr>
            <p:nvPr/>
          </p:nvGrpSpPr>
          <p:grpSpPr bwMode="auto">
            <a:xfrm>
              <a:off x="2233" y="6233"/>
              <a:ext cx="2520" cy="927"/>
              <a:chOff x="604" y="4417"/>
              <a:chExt cx="2520" cy="927"/>
            </a:xfrm>
          </p:grpSpPr>
          <p:cxnSp>
            <p:nvCxnSpPr>
              <p:cNvPr id="2066" name="AutoShape 18"/>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2067" name="Text Box 19"/>
              <p:cNvSpPr txBox="1">
                <a:spLocks noChangeArrowheads="1"/>
              </p:cNvSpPr>
              <p:nvPr/>
            </p:nvSpPr>
            <p:spPr bwMode="auto">
              <a:xfrm>
                <a:off x="604" y="4417"/>
                <a:ext cx="2520" cy="367"/>
              </a:xfrm>
              <a:prstGeom prst="rect">
                <a:avLst/>
              </a:prstGeom>
              <a:solidFill>
                <a:srgbClr val="CCC0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Interroger l’utilisateur</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2068" name="Group 20"/>
            <p:cNvGrpSpPr>
              <a:grpSpLocks/>
            </p:cNvGrpSpPr>
            <p:nvPr/>
          </p:nvGrpSpPr>
          <p:grpSpPr bwMode="auto">
            <a:xfrm>
              <a:off x="3804" y="9862"/>
              <a:ext cx="2520" cy="927"/>
              <a:chOff x="604" y="4417"/>
              <a:chExt cx="2520" cy="927"/>
            </a:xfrm>
          </p:grpSpPr>
          <p:cxnSp>
            <p:nvCxnSpPr>
              <p:cNvPr id="2069" name="AutoShape 21"/>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2070" name="Text Box 22"/>
              <p:cNvSpPr txBox="1">
                <a:spLocks noChangeArrowheads="1"/>
              </p:cNvSpPr>
              <p:nvPr/>
            </p:nvSpPr>
            <p:spPr bwMode="auto">
              <a:xfrm>
                <a:off x="604" y="4417"/>
                <a:ext cx="2520" cy="367"/>
              </a:xfrm>
              <a:prstGeom prst="rect">
                <a:avLst/>
              </a:prstGeom>
              <a:solidFill>
                <a:srgbClr val="CCC0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Lire la notice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2071" name="AutoShape 23"/>
            <p:cNvCxnSpPr>
              <a:cxnSpLocks noChangeShapeType="1"/>
            </p:cNvCxnSpPr>
            <p:nvPr/>
          </p:nvCxnSpPr>
          <p:spPr bwMode="auto">
            <a:xfrm>
              <a:off x="1364" y="7600"/>
              <a:ext cx="1" cy="1369"/>
            </a:xfrm>
            <a:prstGeom prst="straightConnector1">
              <a:avLst/>
            </a:prstGeom>
            <a:noFill/>
            <a:ln w="9525">
              <a:solidFill>
                <a:srgbClr val="0070C0"/>
              </a:solidFill>
              <a:round/>
              <a:headEnd/>
              <a:tailEnd type="triangle" w="med" len="med"/>
            </a:ln>
          </p:spPr>
        </p:cxnSp>
        <p:sp>
          <p:nvSpPr>
            <p:cNvPr id="2072" name="AutoShape 24"/>
            <p:cNvSpPr>
              <a:spLocks noChangeArrowheads="1"/>
            </p:cNvSpPr>
            <p:nvPr/>
          </p:nvSpPr>
          <p:spPr bwMode="auto">
            <a:xfrm>
              <a:off x="6040" y="8529"/>
              <a:ext cx="2222" cy="905"/>
            </a:xfrm>
            <a:prstGeom prst="flowChartPreparation">
              <a:avLst/>
            </a:prstGeom>
            <a:solidFill>
              <a:srgbClr val="CCC0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Dispose-t-on d’une notice</a:t>
              </a:r>
              <a:endParaRPr kumimoji="0" lang="fr-FR" sz="8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73" name="Text Box 25"/>
            <p:cNvSpPr txBox="1">
              <a:spLocks noChangeArrowheads="1"/>
            </p:cNvSpPr>
            <p:nvPr/>
          </p:nvSpPr>
          <p:spPr bwMode="auto">
            <a:xfrm>
              <a:off x="8130" y="8610"/>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074" name="AutoShape 26"/>
            <p:cNvCxnSpPr>
              <a:cxnSpLocks noChangeShapeType="1"/>
            </p:cNvCxnSpPr>
            <p:nvPr/>
          </p:nvCxnSpPr>
          <p:spPr bwMode="auto">
            <a:xfrm flipH="1">
              <a:off x="5035" y="8970"/>
              <a:ext cx="1005" cy="0"/>
            </a:xfrm>
            <a:prstGeom prst="straightConnector1">
              <a:avLst/>
            </a:prstGeom>
            <a:noFill/>
            <a:ln w="9525">
              <a:solidFill>
                <a:srgbClr val="548DD4"/>
              </a:solidFill>
              <a:round/>
              <a:headEnd/>
              <a:tailEnd/>
            </a:ln>
          </p:spPr>
        </p:cxnSp>
        <p:cxnSp>
          <p:nvCxnSpPr>
            <p:cNvPr id="2075" name="AutoShape 27"/>
            <p:cNvCxnSpPr>
              <a:cxnSpLocks noChangeShapeType="1"/>
            </p:cNvCxnSpPr>
            <p:nvPr/>
          </p:nvCxnSpPr>
          <p:spPr bwMode="auto">
            <a:xfrm>
              <a:off x="4595" y="7601"/>
              <a:ext cx="2526" cy="0"/>
            </a:xfrm>
            <a:prstGeom prst="straightConnector1">
              <a:avLst/>
            </a:prstGeom>
            <a:noFill/>
            <a:ln w="9525">
              <a:solidFill>
                <a:srgbClr val="548DD4"/>
              </a:solidFill>
              <a:round/>
              <a:headEnd/>
              <a:tailEnd/>
            </a:ln>
          </p:spPr>
        </p:cxnSp>
        <p:cxnSp>
          <p:nvCxnSpPr>
            <p:cNvPr id="2076" name="AutoShape 28"/>
            <p:cNvCxnSpPr>
              <a:cxnSpLocks noChangeShapeType="1"/>
            </p:cNvCxnSpPr>
            <p:nvPr/>
          </p:nvCxnSpPr>
          <p:spPr bwMode="auto">
            <a:xfrm flipV="1">
              <a:off x="7121" y="7600"/>
              <a:ext cx="0" cy="929"/>
            </a:xfrm>
            <a:prstGeom prst="straightConnector1">
              <a:avLst/>
            </a:prstGeom>
            <a:noFill/>
            <a:ln w="9525">
              <a:solidFill>
                <a:srgbClr val="548DD4"/>
              </a:solidFill>
              <a:round/>
              <a:headEnd type="triangle" w="med" len="med"/>
              <a:tailEnd/>
            </a:ln>
          </p:spPr>
        </p:cxnSp>
        <p:cxnSp>
          <p:nvCxnSpPr>
            <p:cNvPr id="2077" name="AutoShape 29"/>
            <p:cNvCxnSpPr>
              <a:cxnSpLocks noChangeShapeType="1"/>
            </p:cNvCxnSpPr>
            <p:nvPr/>
          </p:nvCxnSpPr>
          <p:spPr bwMode="auto">
            <a:xfrm>
              <a:off x="5035" y="8969"/>
              <a:ext cx="0" cy="893"/>
            </a:xfrm>
            <a:prstGeom prst="straightConnector1">
              <a:avLst/>
            </a:prstGeom>
            <a:noFill/>
            <a:ln w="9525">
              <a:solidFill>
                <a:srgbClr val="548DD4"/>
              </a:solidFill>
              <a:round/>
              <a:headEnd/>
              <a:tailEnd type="triangle" w="med" len="med"/>
            </a:ln>
          </p:spPr>
        </p:cxnSp>
        <p:grpSp>
          <p:nvGrpSpPr>
            <p:cNvPr id="2078" name="Group 30"/>
            <p:cNvGrpSpPr>
              <a:grpSpLocks/>
            </p:cNvGrpSpPr>
            <p:nvPr/>
          </p:nvGrpSpPr>
          <p:grpSpPr bwMode="auto">
            <a:xfrm>
              <a:off x="3804" y="11902"/>
              <a:ext cx="2520" cy="927"/>
              <a:chOff x="604" y="4417"/>
              <a:chExt cx="2520" cy="927"/>
            </a:xfrm>
          </p:grpSpPr>
          <p:cxnSp>
            <p:nvCxnSpPr>
              <p:cNvPr id="2079" name="AutoShape 31"/>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2080" name="Text Box 32"/>
              <p:cNvSpPr txBox="1">
                <a:spLocks noChangeArrowheads="1"/>
              </p:cNvSpPr>
              <p:nvPr/>
            </p:nvSpPr>
            <p:spPr bwMode="auto">
              <a:xfrm>
                <a:off x="604" y="4417"/>
                <a:ext cx="2520" cy="367"/>
              </a:xfrm>
              <a:prstGeom prst="rect">
                <a:avLst/>
              </a:prstGeom>
              <a:solidFill>
                <a:srgbClr val="CCC0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Chercher des indices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2081" name="AutoShape 33"/>
            <p:cNvCxnSpPr>
              <a:cxnSpLocks noChangeShapeType="1"/>
            </p:cNvCxnSpPr>
            <p:nvPr/>
          </p:nvCxnSpPr>
          <p:spPr bwMode="auto">
            <a:xfrm>
              <a:off x="5052" y="10762"/>
              <a:ext cx="0" cy="570"/>
            </a:xfrm>
            <a:prstGeom prst="straightConnector1">
              <a:avLst/>
            </a:prstGeom>
            <a:noFill/>
            <a:ln w="9525">
              <a:solidFill>
                <a:srgbClr val="0070C0"/>
              </a:solidFill>
              <a:round/>
              <a:headEnd/>
              <a:tailEnd type="oval" w="sm" len="sm"/>
            </a:ln>
          </p:spPr>
        </p:cxnSp>
        <p:cxnSp>
          <p:nvCxnSpPr>
            <p:cNvPr id="2082" name="AutoShape 34"/>
            <p:cNvCxnSpPr>
              <a:cxnSpLocks noChangeShapeType="1"/>
            </p:cNvCxnSpPr>
            <p:nvPr/>
          </p:nvCxnSpPr>
          <p:spPr bwMode="auto">
            <a:xfrm>
              <a:off x="5052" y="11332"/>
              <a:ext cx="0" cy="570"/>
            </a:xfrm>
            <a:prstGeom prst="straightConnector1">
              <a:avLst/>
            </a:prstGeom>
            <a:noFill/>
            <a:ln w="9525">
              <a:solidFill>
                <a:srgbClr val="0070C0"/>
              </a:solidFill>
              <a:round/>
              <a:headEnd/>
              <a:tailEnd type="triangle" w="med" len="med"/>
            </a:ln>
          </p:spPr>
        </p:cxnSp>
        <p:cxnSp>
          <p:nvCxnSpPr>
            <p:cNvPr id="2083" name="AutoShape 35"/>
            <p:cNvCxnSpPr>
              <a:cxnSpLocks noChangeShapeType="1"/>
            </p:cNvCxnSpPr>
            <p:nvPr/>
          </p:nvCxnSpPr>
          <p:spPr bwMode="auto">
            <a:xfrm flipH="1">
              <a:off x="3484" y="11332"/>
              <a:ext cx="1571" cy="0"/>
            </a:xfrm>
            <a:prstGeom prst="straightConnector1">
              <a:avLst/>
            </a:prstGeom>
            <a:noFill/>
            <a:ln w="9525">
              <a:solidFill>
                <a:srgbClr val="548DD4"/>
              </a:solidFill>
              <a:round/>
              <a:headEnd/>
              <a:tailEnd/>
            </a:ln>
          </p:spPr>
        </p:cxnSp>
        <p:cxnSp>
          <p:nvCxnSpPr>
            <p:cNvPr id="2084" name="AutoShape 36"/>
            <p:cNvCxnSpPr>
              <a:cxnSpLocks noChangeShapeType="1"/>
            </p:cNvCxnSpPr>
            <p:nvPr/>
          </p:nvCxnSpPr>
          <p:spPr bwMode="auto">
            <a:xfrm flipH="1">
              <a:off x="5055" y="11332"/>
              <a:ext cx="1571" cy="0"/>
            </a:xfrm>
            <a:prstGeom prst="straightConnector1">
              <a:avLst/>
            </a:prstGeom>
            <a:noFill/>
            <a:ln w="9525">
              <a:solidFill>
                <a:srgbClr val="548DD4"/>
              </a:solidFill>
              <a:round/>
              <a:headEnd/>
              <a:tailEnd/>
            </a:ln>
          </p:spPr>
        </p:cxnSp>
        <p:cxnSp>
          <p:nvCxnSpPr>
            <p:cNvPr id="2085" name="AutoShape 37"/>
            <p:cNvCxnSpPr>
              <a:cxnSpLocks noChangeShapeType="1"/>
            </p:cNvCxnSpPr>
            <p:nvPr/>
          </p:nvCxnSpPr>
          <p:spPr bwMode="auto">
            <a:xfrm>
              <a:off x="1364" y="8908"/>
              <a:ext cx="0" cy="2424"/>
            </a:xfrm>
            <a:prstGeom prst="straightConnector1">
              <a:avLst/>
            </a:prstGeom>
            <a:noFill/>
            <a:ln w="9525">
              <a:solidFill>
                <a:srgbClr val="548DD4"/>
              </a:solidFill>
              <a:round/>
              <a:headEnd/>
              <a:tailEnd/>
            </a:ln>
          </p:spPr>
        </p:cxnSp>
        <p:cxnSp>
          <p:nvCxnSpPr>
            <p:cNvPr id="2086" name="AutoShape 38"/>
            <p:cNvCxnSpPr>
              <a:cxnSpLocks noChangeShapeType="1"/>
            </p:cNvCxnSpPr>
            <p:nvPr/>
          </p:nvCxnSpPr>
          <p:spPr bwMode="auto">
            <a:xfrm>
              <a:off x="1364" y="11332"/>
              <a:ext cx="2123" cy="0"/>
            </a:xfrm>
            <a:prstGeom prst="straightConnector1">
              <a:avLst/>
            </a:prstGeom>
            <a:noFill/>
            <a:ln w="9525">
              <a:solidFill>
                <a:srgbClr val="548DD4"/>
              </a:solidFill>
              <a:round/>
              <a:headEnd/>
              <a:tailEnd type="triangle" w="med" len="med"/>
            </a:ln>
          </p:spPr>
        </p:cxnSp>
        <p:cxnSp>
          <p:nvCxnSpPr>
            <p:cNvPr id="2087" name="AutoShape 39"/>
            <p:cNvCxnSpPr>
              <a:cxnSpLocks noChangeShapeType="1"/>
            </p:cNvCxnSpPr>
            <p:nvPr/>
          </p:nvCxnSpPr>
          <p:spPr bwMode="auto">
            <a:xfrm flipH="1">
              <a:off x="6626" y="11332"/>
              <a:ext cx="2123" cy="0"/>
            </a:xfrm>
            <a:prstGeom prst="straightConnector1">
              <a:avLst/>
            </a:prstGeom>
            <a:noFill/>
            <a:ln w="9525">
              <a:solidFill>
                <a:srgbClr val="548DD4"/>
              </a:solidFill>
              <a:round/>
              <a:headEnd/>
              <a:tailEnd type="triangle" w="med" len="med"/>
            </a:ln>
          </p:spPr>
        </p:cxnSp>
        <p:cxnSp>
          <p:nvCxnSpPr>
            <p:cNvPr id="2088" name="AutoShape 40"/>
            <p:cNvCxnSpPr>
              <a:cxnSpLocks noChangeShapeType="1"/>
            </p:cNvCxnSpPr>
            <p:nvPr/>
          </p:nvCxnSpPr>
          <p:spPr bwMode="auto">
            <a:xfrm>
              <a:off x="8749" y="10586"/>
              <a:ext cx="1" cy="442"/>
            </a:xfrm>
            <a:prstGeom prst="straightConnector1">
              <a:avLst/>
            </a:prstGeom>
            <a:noFill/>
            <a:ln w="9525">
              <a:solidFill>
                <a:srgbClr val="0070C0"/>
              </a:solidFill>
              <a:round/>
              <a:headEnd/>
              <a:tailEnd type="triangle" w="med" len="med"/>
            </a:ln>
          </p:spPr>
        </p:cxnSp>
        <p:sp>
          <p:nvSpPr>
            <p:cNvPr id="2089" name="Text Box 41"/>
            <p:cNvSpPr txBox="1">
              <a:spLocks noChangeArrowheads="1"/>
            </p:cNvSpPr>
            <p:nvPr/>
          </p:nvSpPr>
          <p:spPr bwMode="auto">
            <a:xfrm>
              <a:off x="7466" y="9653"/>
              <a:ext cx="2520" cy="933"/>
            </a:xfrm>
            <a:prstGeom prst="rect">
              <a:avLst/>
            </a:prstGeom>
            <a:solidFill>
              <a:srgbClr val="CCC0D9"/>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Chercher sur le matériel, ses structures de fonctionnement et d’agencement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090" name="AutoShape 42"/>
            <p:cNvCxnSpPr>
              <a:cxnSpLocks noChangeShapeType="1"/>
            </p:cNvCxnSpPr>
            <p:nvPr/>
          </p:nvCxnSpPr>
          <p:spPr bwMode="auto">
            <a:xfrm>
              <a:off x="8749" y="11028"/>
              <a:ext cx="0" cy="304"/>
            </a:xfrm>
            <a:prstGeom prst="straightConnector1">
              <a:avLst/>
            </a:prstGeom>
            <a:noFill/>
            <a:ln w="9525">
              <a:solidFill>
                <a:srgbClr val="548DD4"/>
              </a:solidFill>
              <a:round/>
              <a:headEnd/>
              <a:tailEnd/>
            </a:ln>
          </p:spPr>
        </p:cxnSp>
        <p:cxnSp>
          <p:nvCxnSpPr>
            <p:cNvPr id="2091" name="AutoShape 43"/>
            <p:cNvCxnSpPr>
              <a:cxnSpLocks noChangeShapeType="1"/>
            </p:cNvCxnSpPr>
            <p:nvPr/>
          </p:nvCxnSpPr>
          <p:spPr bwMode="auto">
            <a:xfrm flipV="1">
              <a:off x="8262" y="8969"/>
              <a:ext cx="487" cy="1"/>
            </a:xfrm>
            <a:prstGeom prst="straightConnector1">
              <a:avLst/>
            </a:prstGeom>
            <a:noFill/>
            <a:ln w="9525">
              <a:solidFill>
                <a:srgbClr val="548DD4"/>
              </a:solidFill>
              <a:round/>
              <a:headEnd/>
              <a:tailEnd/>
            </a:ln>
          </p:spPr>
        </p:cxnSp>
        <p:cxnSp>
          <p:nvCxnSpPr>
            <p:cNvPr id="2092" name="AutoShape 44"/>
            <p:cNvCxnSpPr>
              <a:cxnSpLocks noChangeShapeType="1"/>
            </p:cNvCxnSpPr>
            <p:nvPr/>
          </p:nvCxnSpPr>
          <p:spPr bwMode="auto">
            <a:xfrm>
              <a:off x="8749" y="8969"/>
              <a:ext cx="1" cy="684"/>
            </a:xfrm>
            <a:prstGeom prst="straightConnector1">
              <a:avLst/>
            </a:prstGeom>
            <a:noFill/>
            <a:ln w="9525">
              <a:solidFill>
                <a:srgbClr val="548DD4"/>
              </a:solidFill>
              <a:round/>
              <a:headEnd/>
              <a:tailEnd type="triangle" w="med" len="med"/>
            </a:ln>
          </p:spPr>
        </p:cxnSp>
        <p:sp>
          <p:nvSpPr>
            <p:cNvPr id="2093" name="Text Box 45"/>
            <p:cNvSpPr txBox="1">
              <a:spLocks noChangeArrowheads="1"/>
            </p:cNvSpPr>
            <p:nvPr/>
          </p:nvSpPr>
          <p:spPr bwMode="auto">
            <a:xfrm>
              <a:off x="5392" y="8610"/>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94" name="AutoShape 46"/>
            <p:cNvSpPr>
              <a:spLocks noChangeArrowheads="1"/>
            </p:cNvSpPr>
            <p:nvPr/>
          </p:nvSpPr>
          <p:spPr bwMode="auto">
            <a:xfrm>
              <a:off x="6445" y="3883"/>
              <a:ext cx="3615" cy="1539"/>
            </a:xfrm>
            <a:prstGeom prst="foldedCorner">
              <a:avLst>
                <a:gd name="adj" fmla="val 12500"/>
              </a:avLst>
            </a:prstGeom>
            <a:solidFill>
              <a:srgbClr val="CCC0D9"/>
            </a:solidFill>
            <a:ln w="9525">
              <a:solidFill>
                <a:srgbClr val="0070C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FF0000"/>
                  </a:solidFill>
                  <a:effectLst/>
                  <a:latin typeface="Arial" pitchFamily="34" charset="0"/>
                  <a:ea typeface="Arial" pitchFamily="34" charset="0"/>
                  <a:cs typeface="Arial" pitchFamily="34" charset="0"/>
                </a:rPr>
                <a:t>Où ?</a:t>
              </a:r>
            </a:p>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Où le défaut est-il apparu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FF0000"/>
                  </a:solidFill>
                  <a:effectLst/>
                  <a:latin typeface="Arial" pitchFamily="34" charset="0"/>
                  <a:ea typeface="Arial" pitchFamily="34" charset="0"/>
                  <a:cs typeface="Arial" pitchFamily="34" charset="0"/>
                </a:rPr>
                <a:t>Quand ?</a:t>
              </a:r>
            </a:p>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 quel moment le défaut est apparu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FF0000"/>
                  </a:solidFill>
                  <a:effectLst/>
                  <a:latin typeface="Arial" pitchFamily="34" charset="0"/>
                  <a:ea typeface="Arial" pitchFamily="34" charset="0"/>
                  <a:cs typeface="Arial" pitchFamily="34" charset="0"/>
                </a:rPr>
                <a:t>Comment ?</a:t>
              </a:r>
            </a:p>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Comment est-il apparu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940180"/>
          </a:xfrm>
        </p:spPr>
        <p:txBody>
          <a:bodyPr>
            <a:normAutofit/>
          </a:bodyPr>
          <a:lstStyle/>
          <a:p>
            <a:r>
              <a:rPr lang="fr-FR" sz="1800" b="1" dirty="0"/>
              <a:t>Remarque : </a:t>
            </a:r>
            <a:r>
              <a:rPr lang="fr-FR" sz="1800" dirty="0"/>
              <a:t/>
            </a:r>
            <a:br>
              <a:rPr lang="fr-FR" sz="1800" dirty="0"/>
            </a:br>
            <a:r>
              <a:rPr lang="fr-FR" sz="1800" dirty="0"/>
              <a:t> </a:t>
            </a:r>
            <a:br>
              <a:rPr lang="fr-FR" sz="1800" dirty="0"/>
            </a:br>
            <a:r>
              <a:rPr lang="fr-FR" sz="1800" dirty="0"/>
              <a:t>Il est important de noter toutes les informations que nous pouvons recueillir car elles seront nécessaires à l’élaboration du raisonnement logique et structuré qui nous amènera à la panne.</a:t>
            </a:r>
            <a:br>
              <a:rPr lang="fr-FR" sz="1800" dirty="0"/>
            </a:br>
            <a:r>
              <a:rPr lang="fr-FR" sz="1800" dirty="0"/>
              <a:t> </a:t>
            </a:r>
            <a:br>
              <a:rPr lang="fr-FR" sz="1800" dirty="0"/>
            </a:br>
            <a:r>
              <a:rPr lang="fr-FR" sz="1800" dirty="0"/>
              <a:t>Il faudra rechercher la cause de la panne pour éviter de la reproduire à la remise en service après dépannage ou réparation. Il ne faut pas négliger les conséquences que cette panne aura pu provoquer sur d’autres éléments du mécanisme ou du système.</a:t>
            </a:r>
            <a:br>
              <a:rPr lang="fr-FR" sz="1800" dirty="0"/>
            </a:br>
            <a:endParaRPr lang="fr-FR" sz="1800" dirty="0"/>
          </a:p>
        </p:txBody>
      </p:sp>
      <p:sp>
        <p:nvSpPr>
          <p:cNvPr id="3" name="Espace réservé du contenu 2"/>
          <p:cNvSpPr>
            <a:spLocks noGrp="1"/>
          </p:cNvSpPr>
          <p:nvPr>
            <p:ph idx="1"/>
          </p:nvPr>
        </p:nvSpPr>
        <p:spPr>
          <a:xfrm>
            <a:off x="457200" y="4643446"/>
            <a:ext cx="8229600" cy="1482717"/>
          </a:xfrm>
        </p:spPr>
        <p:txBody>
          <a:bodyPr>
            <a:normAutofit/>
          </a:bodyPr>
          <a:lstStyle/>
          <a:p>
            <a:r>
              <a:rPr lang="fr-FR" sz="1800" dirty="0" smtClean="0"/>
              <a:t>On va passer au diagnostic maintenant en utilisant un algorithme permettant  d’organiser ce diagnostic</a:t>
            </a:r>
            <a:endParaRPr lang="fr-FR"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1357291" y="714356"/>
            <a:ext cx="6286544" cy="5500726"/>
            <a:chOff x="1708" y="3359"/>
            <a:chExt cx="6405" cy="6672"/>
          </a:xfrm>
        </p:grpSpPr>
        <p:sp>
          <p:nvSpPr>
            <p:cNvPr id="3075" name="AutoShape 3"/>
            <p:cNvSpPr>
              <a:spLocks noChangeArrowheads="1"/>
            </p:cNvSpPr>
            <p:nvPr/>
          </p:nvSpPr>
          <p:spPr bwMode="auto">
            <a:xfrm>
              <a:off x="3180" y="3359"/>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Début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3076" name="AutoShape 4"/>
            <p:cNvCxnSpPr>
              <a:cxnSpLocks noChangeShapeType="1"/>
            </p:cNvCxnSpPr>
            <p:nvPr/>
          </p:nvCxnSpPr>
          <p:spPr bwMode="auto">
            <a:xfrm>
              <a:off x="3827" y="3841"/>
              <a:ext cx="0" cy="285"/>
            </a:xfrm>
            <a:prstGeom prst="straightConnector1">
              <a:avLst/>
            </a:prstGeom>
            <a:noFill/>
            <a:ln w="9525">
              <a:solidFill>
                <a:srgbClr val="0070C0"/>
              </a:solidFill>
              <a:round/>
              <a:headEnd/>
              <a:tailEnd type="triangle" w="med" len="med"/>
            </a:ln>
          </p:spPr>
        </p:cxnSp>
        <p:grpSp>
          <p:nvGrpSpPr>
            <p:cNvPr id="3077" name="Group 5"/>
            <p:cNvGrpSpPr>
              <a:grpSpLocks/>
            </p:cNvGrpSpPr>
            <p:nvPr/>
          </p:nvGrpSpPr>
          <p:grpSpPr bwMode="auto">
            <a:xfrm>
              <a:off x="2573" y="5398"/>
              <a:ext cx="2520" cy="927"/>
              <a:chOff x="604" y="4417"/>
              <a:chExt cx="2520" cy="927"/>
            </a:xfrm>
          </p:grpSpPr>
          <p:cxnSp>
            <p:nvCxnSpPr>
              <p:cNvPr id="3078" name="AutoShape 6"/>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3079" name="Text Box 7"/>
              <p:cNvSpPr txBox="1">
                <a:spLocks noChangeArrowheads="1"/>
              </p:cNvSpPr>
              <p:nvPr/>
            </p:nvSpPr>
            <p:spPr bwMode="auto">
              <a:xfrm>
                <a:off x="604" y="4417"/>
                <a:ext cx="2520" cy="367"/>
              </a:xfrm>
              <a:prstGeom prst="rect">
                <a:avLst/>
              </a:prstGeom>
              <a:solidFill>
                <a:srgbClr val="FBD4B4"/>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Formuler des hypothèses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080" name="AutoShape 8"/>
            <p:cNvSpPr>
              <a:spLocks noChangeArrowheads="1"/>
            </p:cNvSpPr>
            <p:nvPr/>
          </p:nvSpPr>
          <p:spPr bwMode="auto">
            <a:xfrm>
              <a:off x="2713" y="7252"/>
              <a:ext cx="2222" cy="905"/>
            </a:xfrm>
            <a:prstGeom prst="flowChartPreparation">
              <a:avLst/>
            </a:prstGeom>
            <a:solidFill>
              <a:srgbClr val="FBD4B4"/>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700" b="1" i="0" u="none" strike="noStrike" cap="none" normalizeH="0" baseline="0" smtClean="0">
                  <a:ln>
                    <a:noFill/>
                  </a:ln>
                  <a:solidFill>
                    <a:srgbClr val="0070C0"/>
                  </a:solidFill>
                  <a:effectLst/>
                  <a:latin typeface="Arial" pitchFamily="34" charset="0"/>
                  <a:ea typeface="Arial" pitchFamily="34" charset="0"/>
                  <a:cs typeface="Arial" pitchFamily="34" charset="0"/>
                </a:rPr>
                <a:t>Les hypothèses sont-elles valides</a:t>
              </a:r>
              <a:endParaRPr kumimoji="0" lang="fr-FR" sz="700" b="1" i="1" u="none" strike="noStrike" cap="none" normalizeH="0" baseline="0" smtClean="0">
                <a:ln>
                  <a:noFill/>
                </a:ln>
                <a:solidFill>
                  <a:srgbClr val="0070C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081" name="Text Box 9"/>
            <p:cNvSpPr txBox="1">
              <a:spLocks noChangeArrowheads="1"/>
            </p:cNvSpPr>
            <p:nvPr/>
          </p:nvSpPr>
          <p:spPr bwMode="auto">
            <a:xfrm>
              <a:off x="4770" y="7333"/>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8000"/>
                  </a:solidFill>
                  <a:effectLst/>
                  <a:latin typeface="Arial" pitchFamily="34" charset="0"/>
                  <a:ea typeface="Arial" pitchFamily="34" charset="0"/>
                  <a:cs typeface="Arial" pitchFamily="34" charset="0"/>
                </a:rPr>
                <a:t>oui</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082" name="Text Box 10"/>
            <p:cNvSpPr txBox="1">
              <a:spLocks noChangeArrowheads="1"/>
            </p:cNvSpPr>
            <p:nvPr/>
          </p:nvSpPr>
          <p:spPr bwMode="auto">
            <a:xfrm>
              <a:off x="2047" y="7333"/>
              <a:ext cx="720"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FF0000"/>
                  </a:solidFill>
                  <a:effectLst/>
                  <a:latin typeface="Arial" pitchFamily="34" charset="0"/>
                  <a:ea typeface="Arial" pitchFamily="34" charset="0"/>
                  <a:cs typeface="Arial" pitchFamily="34" charset="0"/>
                </a:rPr>
                <a:t>non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3083" name="AutoShape 11"/>
            <p:cNvCxnSpPr>
              <a:cxnSpLocks noChangeShapeType="1"/>
            </p:cNvCxnSpPr>
            <p:nvPr/>
          </p:nvCxnSpPr>
          <p:spPr bwMode="auto">
            <a:xfrm flipH="1">
              <a:off x="1708" y="7693"/>
              <a:ext cx="1005" cy="0"/>
            </a:xfrm>
            <a:prstGeom prst="straightConnector1">
              <a:avLst/>
            </a:prstGeom>
            <a:noFill/>
            <a:ln w="9525">
              <a:solidFill>
                <a:srgbClr val="548DD4"/>
              </a:solidFill>
              <a:round/>
              <a:headEnd/>
              <a:tailEnd/>
            </a:ln>
          </p:spPr>
        </p:cxnSp>
        <p:sp>
          <p:nvSpPr>
            <p:cNvPr id="3084" name="AutoShape 12"/>
            <p:cNvSpPr>
              <a:spLocks noChangeArrowheads="1"/>
            </p:cNvSpPr>
            <p:nvPr/>
          </p:nvSpPr>
          <p:spPr bwMode="auto">
            <a:xfrm>
              <a:off x="6001" y="9548"/>
              <a:ext cx="1291" cy="483"/>
            </a:xfrm>
            <a:prstGeom prst="flowChartTerminator">
              <a:avLst/>
            </a:prstGeom>
            <a:solidFill>
              <a:srgbClr val="FFFF00"/>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70C0"/>
                  </a:solidFill>
                  <a:effectLst/>
                  <a:latin typeface="Arial" pitchFamily="34" charset="0"/>
                  <a:ea typeface="Arial" pitchFamily="34" charset="0"/>
                  <a:cs typeface="Arial" pitchFamily="34" charset="0"/>
                </a:rPr>
                <a:t>FIN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3085" name="AutoShape 13"/>
            <p:cNvCxnSpPr>
              <a:cxnSpLocks noChangeShapeType="1"/>
            </p:cNvCxnSpPr>
            <p:nvPr/>
          </p:nvCxnSpPr>
          <p:spPr bwMode="auto">
            <a:xfrm>
              <a:off x="3827" y="4828"/>
              <a:ext cx="0" cy="570"/>
            </a:xfrm>
            <a:prstGeom prst="straightConnector1">
              <a:avLst/>
            </a:prstGeom>
            <a:noFill/>
            <a:ln w="9525">
              <a:solidFill>
                <a:srgbClr val="0070C0"/>
              </a:solidFill>
              <a:round/>
              <a:headEnd/>
              <a:tailEnd type="triangle" w="med" len="med"/>
            </a:ln>
          </p:spPr>
        </p:cxnSp>
        <p:grpSp>
          <p:nvGrpSpPr>
            <p:cNvPr id="3086" name="Group 14"/>
            <p:cNvGrpSpPr>
              <a:grpSpLocks/>
            </p:cNvGrpSpPr>
            <p:nvPr/>
          </p:nvGrpSpPr>
          <p:grpSpPr bwMode="auto">
            <a:xfrm>
              <a:off x="2573" y="6325"/>
              <a:ext cx="2520" cy="927"/>
              <a:chOff x="604" y="4417"/>
              <a:chExt cx="2520" cy="927"/>
            </a:xfrm>
          </p:grpSpPr>
          <p:cxnSp>
            <p:nvCxnSpPr>
              <p:cNvPr id="3087" name="AutoShape 15"/>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3088" name="Text Box 16"/>
              <p:cNvSpPr txBox="1">
                <a:spLocks noChangeArrowheads="1"/>
              </p:cNvSpPr>
              <p:nvPr/>
            </p:nvSpPr>
            <p:spPr bwMode="auto">
              <a:xfrm>
                <a:off x="604" y="4417"/>
                <a:ext cx="2520" cy="367"/>
              </a:xfrm>
              <a:prstGeom prst="rect">
                <a:avLst/>
              </a:prstGeom>
              <a:solidFill>
                <a:srgbClr val="FBD4B4"/>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Ordonner les hypothèses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3089" name="AutoShape 17"/>
            <p:cNvCxnSpPr>
              <a:cxnSpLocks noChangeShapeType="1"/>
            </p:cNvCxnSpPr>
            <p:nvPr/>
          </p:nvCxnSpPr>
          <p:spPr bwMode="auto">
            <a:xfrm flipV="1">
              <a:off x="1708" y="6323"/>
              <a:ext cx="1" cy="1369"/>
            </a:xfrm>
            <a:prstGeom prst="straightConnector1">
              <a:avLst/>
            </a:prstGeom>
            <a:noFill/>
            <a:ln w="9525">
              <a:solidFill>
                <a:srgbClr val="0070C0"/>
              </a:solidFill>
              <a:round/>
              <a:headEnd/>
              <a:tailEnd type="triangle" w="med" len="med"/>
            </a:ln>
          </p:spPr>
        </p:cxnSp>
        <p:cxnSp>
          <p:nvCxnSpPr>
            <p:cNvPr id="3090" name="AutoShape 18"/>
            <p:cNvCxnSpPr>
              <a:cxnSpLocks noChangeShapeType="1"/>
            </p:cNvCxnSpPr>
            <p:nvPr/>
          </p:nvCxnSpPr>
          <p:spPr bwMode="auto">
            <a:xfrm flipH="1">
              <a:off x="5093" y="6516"/>
              <a:ext cx="1005" cy="0"/>
            </a:xfrm>
            <a:prstGeom prst="straightConnector1">
              <a:avLst/>
            </a:prstGeom>
            <a:noFill/>
            <a:ln w="9525">
              <a:solidFill>
                <a:srgbClr val="548DD4"/>
              </a:solidFill>
              <a:prstDash val="dashDot"/>
              <a:round/>
              <a:headEnd/>
              <a:tailEnd/>
            </a:ln>
          </p:spPr>
        </p:cxnSp>
        <p:cxnSp>
          <p:nvCxnSpPr>
            <p:cNvPr id="3091" name="AutoShape 19"/>
            <p:cNvCxnSpPr>
              <a:cxnSpLocks noChangeShapeType="1"/>
            </p:cNvCxnSpPr>
            <p:nvPr/>
          </p:nvCxnSpPr>
          <p:spPr bwMode="auto">
            <a:xfrm>
              <a:off x="4935" y="7693"/>
              <a:ext cx="1681" cy="0"/>
            </a:xfrm>
            <a:prstGeom prst="straightConnector1">
              <a:avLst/>
            </a:prstGeom>
            <a:noFill/>
            <a:ln w="9525">
              <a:solidFill>
                <a:srgbClr val="548DD4"/>
              </a:solidFill>
              <a:round/>
              <a:headEnd/>
              <a:tailEnd/>
            </a:ln>
          </p:spPr>
        </p:cxnSp>
        <p:cxnSp>
          <p:nvCxnSpPr>
            <p:cNvPr id="3092" name="AutoShape 20"/>
            <p:cNvCxnSpPr>
              <a:cxnSpLocks noChangeShapeType="1"/>
            </p:cNvCxnSpPr>
            <p:nvPr/>
          </p:nvCxnSpPr>
          <p:spPr bwMode="auto">
            <a:xfrm flipV="1">
              <a:off x="6616" y="7692"/>
              <a:ext cx="0" cy="929"/>
            </a:xfrm>
            <a:prstGeom prst="straightConnector1">
              <a:avLst/>
            </a:prstGeom>
            <a:noFill/>
            <a:ln w="9525">
              <a:solidFill>
                <a:srgbClr val="548DD4"/>
              </a:solidFill>
              <a:round/>
              <a:headEnd type="triangle" w="med" len="med"/>
              <a:tailEnd/>
            </a:ln>
          </p:spPr>
        </p:cxnSp>
        <p:grpSp>
          <p:nvGrpSpPr>
            <p:cNvPr id="3093" name="Group 21"/>
            <p:cNvGrpSpPr>
              <a:grpSpLocks/>
            </p:cNvGrpSpPr>
            <p:nvPr/>
          </p:nvGrpSpPr>
          <p:grpSpPr bwMode="auto">
            <a:xfrm>
              <a:off x="5375" y="8621"/>
              <a:ext cx="2520" cy="927"/>
              <a:chOff x="604" y="4417"/>
              <a:chExt cx="2520" cy="927"/>
            </a:xfrm>
          </p:grpSpPr>
          <p:cxnSp>
            <p:nvCxnSpPr>
              <p:cNvPr id="3094" name="AutoShape 22"/>
              <p:cNvCxnSpPr>
                <a:cxnSpLocks noChangeShapeType="1"/>
              </p:cNvCxnSpPr>
              <p:nvPr/>
            </p:nvCxnSpPr>
            <p:spPr bwMode="auto">
              <a:xfrm>
                <a:off x="1855" y="4774"/>
                <a:ext cx="0" cy="570"/>
              </a:xfrm>
              <a:prstGeom prst="straightConnector1">
                <a:avLst/>
              </a:prstGeom>
              <a:noFill/>
              <a:ln w="9525">
                <a:solidFill>
                  <a:srgbClr val="0070C0"/>
                </a:solidFill>
                <a:round/>
                <a:headEnd/>
                <a:tailEnd type="triangle" w="med" len="med"/>
              </a:ln>
            </p:spPr>
          </p:cxnSp>
          <p:sp>
            <p:nvSpPr>
              <p:cNvPr id="3095" name="Text Box 23"/>
              <p:cNvSpPr txBox="1">
                <a:spLocks noChangeArrowheads="1"/>
              </p:cNvSpPr>
              <p:nvPr/>
            </p:nvSpPr>
            <p:spPr bwMode="auto">
              <a:xfrm>
                <a:off x="604" y="4417"/>
                <a:ext cx="2520" cy="367"/>
              </a:xfrm>
              <a:prstGeom prst="rect">
                <a:avLst/>
              </a:prstGeom>
              <a:solidFill>
                <a:srgbClr val="FBD4B4"/>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Énoncer le diagnostic</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3096" name="AutoShape 24"/>
            <p:cNvCxnSpPr>
              <a:cxnSpLocks noChangeShapeType="1"/>
            </p:cNvCxnSpPr>
            <p:nvPr/>
          </p:nvCxnSpPr>
          <p:spPr bwMode="auto">
            <a:xfrm>
              <a:off x="1709" y="5055"/>
              <a:ext cx="2115" cy="1"/>
            </a:xfrm>
            <a:prstGeom prst="straightConnector1">
              <a:avLst/>
            </a:prstGeom>
            <a:noFill/>
            <a:ln w="9525">
              <a:solidFill>
                <a:srgbClr val="548DD4"/>
              </a:solidFill>
              <a:round/>
              <a:headEnd/>
              <a:tailEnd type="oval" w="sm" len="sm"/>
            </a:ln>
          </p:spPr>
        </p:cxnSp>
        <p:cxnSp>
          <p:nvCxnSpPr>
            <p:cNvPr id="3097" name="AutoShape 25"/>
            <p:cNvCxnSpPr>
              <a:cxnSpLocks noChangeShapeType="1"/>
            </p:cNvCxnSpPr>
            <p:nvPr/>
          </p:nvCxnSpPr>
          <p:spPr bwMode="auto">
            <a:xfrm>
              <a:off x="1710" y="5055"/>
              <a:ext cx="0" cy="2592"/>
            </a:xfrm>
            <a:prstGeom prst="straightConnector1">
              <a:avLst/>
            </a:prstGeom>
            <a:noFill/>
            <a:ln w="9525">
              <a:solidFill>
                <a:srgbClr val="548DD4"/>
              </a:solidFill>
              <a:round/>
              <a:headEnd/>
              <a:tailEnd/>
            </a:ln>
          </p:spPr>
        </p:cxnSp>
        <p:sp>
          <p:nvSpPr>
            <p:cNvPr id="3098" name="Rectangle 26"/>
            <p:cNvSpPr>
              <a:spLocks noChangeArrowheads="1"/>
            </p:cNvSpPr>
            <p:nvPr/>
          </p:nvSpPr>
          <p:spPr bwMode="auto">
            <a:xfrm>
              <a:off x="6296" y="6018"/>
              <a:ext cx="1817" cy="10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Du moins précis et le plus général,</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Au</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Plus précis et le moins général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099" name="Group 27"/>
            <p:cNvGrpSpPr>
              <a:grpSpLocks/>
            </p:cNvGrpSpPr>
            <p:nvPr/>
          </p:nvGrpSpPr>
          <p:grpSpPr bwMode="auto">
            <a:xfrm>
              <a:off x="1825" y="4126"/>
              <a:ext cx="3986" cy="702"/>
              <a:chOff x="1825" y="4126"/>
              <a:chExt cx="3986" cy="702"/>
            </a:xfrm>
          </p:grpSpPr>
          <p:sp>
            <p:nvSpPr>
              <p:cNvPr id="3100" name="AutoShape 28"/>
              <p:cNvSpPr>
                <a:spLocks noChangeArrowheads="1"/>
              </p:cNvSpPr>
              <p:nvPr/>
            </p:nvSpPr>
            <p:spPr bwMode="auto">
              <a:xfrm>
                <a:off x="1825" y="4126"/>
                <a:ext cx="3986" cy="702"/>
              </a:xfrm>
              <a:prstGeom prst="parallelogram">
                <a:avLst>
                  <a:gd name="adj" fmla="val 141952"/>
                </a:avLst>
              </a:prstGeom>
              <a:solidFill>
                <a:srgbClr val="FBD4B4"/>
              </a:solidFill>
              <a:ln w="9525">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101" name="Text Box 29"/>
              <p:cNvSpPr txBox="1">
                <a:spLocks noChangeArrowheads="1"/>
              </p:cNvSpPr>
              <p:nvPr/>
            </p:nvSpPr>
            <p:spPr bwMode="auto">
              <a:xfrm>
                <a:off x="2658" y="4126"/>
                <a:ext cx="2717" cy="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Mécanisme en panne</a:t>
                </a:r>
              </a:p>
              <a:p>
                <a:pPr marL="0" marR="0" lvl="0" indent="0" algn="l" defTabSz="914400" rtl="0" eaLnBrk="1" fontAlgn="base" latinLnBrk="0" hangingPunct="1">
                  <a:lnSpc>
                    <a:spcPct val="100000"/>
                  </a:lnSpc>
                  <a:spcBef>
                    <a:spcPct val="0"/>
                  </a:spcBef>
                  <a:spcAft>
                    <a:spcPct val="0"/>
                  </a:spcAft>
                  <a:buClr>
                    <a:srgbClr val="0070C0"/>
                  </a:buClr>
                  <a:buSzTx/>
                  <a:buFont typeface="Arial" pitchFamily="34" charset="0"/>
                  <a:buChar char="-"/>
                  <a:tabLst/>
                </a:pPr>
                <a:r>
                  <a:rPr kumimoji="0" lang="fr-FR" sz="800" b="1" i="0" u="none" strike="noStrike" cap="none" normalizeH="0" baseline="0" smtClean="0">
                    <a:ln>
                      <a:noFill/>
                    </a:ln>
                    <a:solidFill>
                      <a:srgbClr val="0070C0"/>
                    </a:solidFill>
                    <a:effectLst/>
                    <a:latin typeface="Arial" pitchFamily="34" charset="0"/>
                    <a:ea typeface="Arial" pitchFamily="34" charset="0"/>
                    <a:cs typeface="Arial" pitchFamily="34" charset="0"/>
                  </a:rPr>
                  <a:t>Information sur le matériel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102" name="AutoShape 30"/>
            <p:cNvSpPr>
              <a:spLocks/>
            </p:cNvSpPr>
            <p:nvPr/>
          </p:nvSpPr>
          <p:spPr bwMode="auto">
            <a:xfrm>
              <a:off x="6140" y="5973"/>
              <a:ext cx="156" cy="1115"/>
            </a:xfrm>
            <a:prstGeom prst="leftBrace">
              <a:avLst>
                <a:gd name="adj1" fmla="val 59562"/>
                <a:gd name="adj2" fmla="val 50000"/>
              </a:avLst>
            </a:prstGeom>
            <a:no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fr-F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a:bodyPr>
          <a:lstStyle/>
          <a:p>
            <a:r>
              <a:rPr lang="fr-FR" sz="1600" dirty="0" smtClean="0"/>
              <a:t>La démarche est la suivante</a:t>
            </a:r>
            <a:endParaRPr lang="fr-FR" sz="1600" dirty="0"/>
          </a:p>
        </p:txBody>
      </p:sp>
      <p:sp>
        <p:nvSpPr>
          <p:cNvPr id="4127" name="AutoShape 31"/>
          <p:cNvSpPr>
            <a:spLocks noChangeArrowheads="1"/>
          </p:cNvSpPr>
          <p:nvPr/>
        </p:nvSpPr>
        <p:spPr bwMode="auto">
          <a:xfrm>
            <a:off x="571472" y="1214422"/>
            <a:ext cx="469900" cy="423862"/>
          </a:xfrm>
          <a:prstGeom prst="roundRect">
            <a:avLst>
              <a:gd name="adj" fmla="val 16667"/>
            </a:avLst>
          </a:prstGeom>
          <a:solidFill>
            <a:srgbClr val="FBD4B4"/>
          </a:solidFill>
          <a:ln w="9525">
            <a:solidFill>
              <a:srgbClr val="339966"/>
            </a:solidFill>
            <a:round/>
            <a:headEnd/>
            <a:tailEnd/>
          </a:ln>
          <a:effectLst>
            <a:outerShdw dist="57238" dir="2021404" algn="ctr" rotWithShape="0">
              <a:srgbClr val="99CC00"/>
            </a:outerShdw>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8000"/>
                </a:solidFill>
                <a:effectLst/>
                <a:latin typeface="Arial" pitchFamily="34" charset="0"/>
                <a:ea typeface="Arial" pitchFamily="34" charset="0"/>
                <a:cs typeface="Arial" pitchFamily="34" charset="0"/>
              </a:rPr>
              <a:t>1</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28" name="AutoShape 32"/>
          <p:cNvSpPr>
            <a:spLocks noChangeArrowheads="1"/>
          </p:cNvSpPr>
          <p:nvPr/>
        </p:nvSpPr>
        <p:spPr bwMode="auto">
          <a:xfrm>
            <a:off x="1357290" y="1357298"/>
            <a:ext cx="601662" cy="244475"/>
          </a:xfrm>
          <a:prstGeom prst="notchedRightArrow">
            <a:avLst>
              <a:gd name="adj1" fmla="val 50000"/>
              <a:gd name="adj2" fmla="val 61526"/>
            </a:avLst>
          </a:prstGeom>
          <a:solidFill>
            <a:srgbClr val="CCFFCC"/>
          </a:solidFill>
          <a:ln w="9525">
            <a:solidFill>
              <a:srgbClr val="0066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r-FR"/>
          </a:p>
        </p:txBody>
      </p:sp>
      <p:sp>
        <p:nvSpPr>
          <p:cNvPr id="4129" name="Rectangle 33"/>
          <p:cNvSpPr>
            <a:spLocks noChangeArrowheads="1"/>
          </p:cNvSpPr>
          <p:nvPr/>
        </p:nvSpPr>
        <p:spPr bwMode="auto">
          <a:xfrm>
            <a:off x="2143108" y="1214422"/>
            <a:ext cx="6286544" cy="407989"/>
          </a:xfrm>
          <a:prstGeom prst="rect">
            <a:avLst/>
          </a:prstGeom>
          <a:solidFill>
            <a:srgbClr val="FBD4B4"/>
          </a:solidFill>
          <a:ln w="9525">
            <a:solidFill>
              <a:srgbClr val="006600"/>
            </a:solidFill>
            <a:miter lim="800000"/>
            <a:headEnd/>
            <a:tailEnd/>
          </a:ln>
          <a:effectLst>
            <a:outerShdw dist="57238" dir="2021404" algn="ctr" rotWithShape="0">
              <a:srgbClr val="99CC00"/>
            </a:outerShdw>
          </a:effectLst>
        </p:spPr>
        <p:txBody>
          <a:bodyPr vert="horz" wrap="square" lIns="12700" tIns="12700" rIns="12700" bIns="12700" numCol="1" anchor="t" anchorCtr="0" compatLnSpc="1">
            <a:prstTxWarp prst="textNoShape">
              <a:avLst/>
            </a:prstTxWarp>
          </a:bodyPr>
          <a:lstStyle/>
          <a:p>
            <a:pPr marL="457200" marR="225425" lvl="1" indent="0" algn="just"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rgbClr val="0070C0"/>
                </a:solidFill>
                <a:effectLst/>
                <a:latin typeface="Arial" pitchFamily="34" charset="0"/>
                <a:ea typeface="Arial" pitchFamily="34" charset="0"/>
                <a:cs typeface="Arial" pitchFamily="34" charset="0"/>
              </a:rPr>
              <a:t>- Pour une défaillance donnée il faut énumérer toutes les causes possibles </a:t>
            </a:r>
            <a:r>
              <a:rPr kumimoji="0" lang="fr-FR" sz="1100" b="0" i="1" u="none" strike="noStrike" cap="none" normalizeH="0" baseline="0" dirty="0" smtClean="0">
                <a:ln>
                  <a:noFill/>
                </a:ln>
                <a:solidFill>
                  <a:srgbClr val="0070C0"/>
                </a:solidFill>
                <a:effectLst/>
                <a:latin typeface="Arial" pitchFamily="34" charset="0"/>
                <a:ea typeface="Arial" pitchFamily="34" charset="0"/>
                <a:cs typeface="Arial" pitchFamily="34" charset="0"/>
              </a:rPr>
              <a:t>(hypothèses).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30" name="AutoShape 34"/>
          <p:cNvSpPr>
            <a:spLocks noChangeArrowheads="1"/>
          </p:cNvSpPr>
          <p:nvPr/>
        </p:nvSpPr>
        <p:spPr bwMode="auto">
          <a:xfrm>
            <a:off x="642910" y="2928934"/>
            <a:ext cx="469900" cy="422275"/>
          </a:xfrm>
          <a:prstGeom prst="roundRect">
            <a:avLst>
              <a:gd name="adj" fmla="val 16667"/>
            </a:avLst>
          </a:prstGeom>
          <a:solidFill>
            <a:srgbClr val="FBD4B4"/>
          </a:solidFill>
          <a:ln w="9525">
            <a:solidFill>
              <a:srgbClr val="339966"/>
            </a:solidFill>
            <a:round/>
            <a:headEnd/>
            <a:tailEnd/>
          </a:ln>
          <a:effectLst>
            <a:outerShdw dist="57238" dir="2021404" algn="ctr" rotWithShape="0">
              <a:srgbClr val="99CC00"/>
            </a:outerShdw>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8000"/>
                </a:solidFill>
                <a:effectLst/>
                <a:latin typeface="Arial" pitchFamily="34" charset="0"/>
                <a:ea typeface="Arial" pitchFamily="34" charset="0"/>
                <a:cs typeface="Arial" pitchFamily="34" charset="0"/>
              </a:rPr>
              <a:t>2</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31" name="AutoShape 35"/>
          <p:cNvSpPr>
            <a:spLocks noChangeArrowheads="1"/>
          </p:cNvSpPr>
          <p:nvPr/>
        </p:nvSpPr>
        <p:spPr bwMode="auto">
          <a:xfrm>
            <a:off x="1357290" y="3000372"/>
            <a:ext cx="601662" cy="246062"/>
          </a:xfrm>
          <a:prstGeom prst="notchedRightArrow">
            <a:avLst>
              <a:gd name="adj1" fmla="val 50000"/>
              <a:gd name="adj2" fmla="val 61129"/>
            </a:avLst>
          </a:prstGeom>
          <a:solidFill>
            <a:srgbClr val="CCFFCC"/>
          </a:solidFill>
          <a:ln w="9525">
            <a:solidFill>
              <a:srgbClr val="0066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r-FR"/>
          </a:p>
        </p:txBody>
      </p:sp>
      <p:grpSp>
        <p:nvGrpSpPr>
          <p:cNvPr id="4132" name="Group 36"/>
          <p:cNvGrpSpPr>
            <a:grpSpLocks/>
          </p:cNvGrpSpPr>
          <p:nvPr/>
        </p:nvGrpSpPr>
        <p:grpSpPr bwMode="auto">
          <a:xfrm>
            <a:off x="2143108" y="2071678"/>
            <a:ext cx="6215106" cy="2071808"/>
            <a:chOff x="4941" y="2704"/>
            <a:chExt cx="4547" cy="2525"/>
          </a:xfrm>
        </p:grpSpPr>
        <p:sp>
          <p:nvSpPr>
            <p:cNvPr id="4133" name="Rectangle 37"/>
            <p:cNvSpPr>
              <a:spLocks noChangeArrowheads="1"/>
            </p:cNvSpPr>
            <p:nvPr/>
          </p:nvSpPr>
          <p:spPr bwMode="auto">
            <a:xfrm>
              <a:off x="4941" y="2704"/>
              <a:ext cx="4545" cy="2525"/>
            </a:xfrm>
            <a:prstGeom prst="rect">
              <a:avLst/>
            </a:prstGeom>
            <a:solidFill>
              <a:srgbClr val="FBD4B4"/>
            </a:solidFill>
            <a:ln w="9525">
              <a:solidFill>
                <a:srgbClr val="339966"/>
              </a:solidFill>
              <a:miter lim="800000"/>
              <a:headEnd/>
              <a:tailEnd/>
            </a:ln>
            <a:effectLst>
              <a:outerShdw dist="57238" dir="2021404" algn="ctr" rotWithShape="0">
                <a:srgbClr val="99CC00"/>
              </a:outerShdw>
            </a:effectLst>
          </p:spPr>
          <p:txBody>
            <a:bodyPr vert="horz" wrap="square" lIns="12700" tIns="12700" rIns="12700" bIns="12700" numCol="1" anchor="t" anchorCtr="0" compatLnSpc="1">
              <a:prstTxWarp prst="textNoShape">
                <a:avLst/>
              </a:prstTxWarp>
            </a:bodyPr>
            <a:lstStyle/>
            <a:p>
              <a:pPr marL="457200" marR="225425" lvl="1" indent="0" algn="just"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rgbClr val="0070C0"/>
                  </a:solidFill>
                  <a:effectLst/>
                  <a:latin typeface="Arial" pitchFamily="34" charset="0"/>
                  <a:ea typeface="Arial" pitchFamily="34" charset="0"/>
                  <a:cs typeface="Arial" pitchFamily="34" charset="0"/>
                </a:rPr>
                <a:t>- Classer les hypothèses :</a:t>
              </a:r>
            </a:p>
            <a:p>
              <a:pPr marL="0" marR="0" lvl="0" indent="0" algn="just" defTabSz="914400" rtl="0" eaLnBrk="1" fontAlgn="base" latinLnBrk="0" hangingPunct="1">
                <a:lnSpc>
                  <a:spcPct val="100000"/>
                </a:lnSpc>
                <a:spcBef>
                  <a:spcPct val="0"/>
                </a:spcBef>
                <a:spcAft>
                  <a:spcPts val="1000"/>
                </a:spcAft>
                <a:buClrTx/>
                <a:buSzTx/>
                <a:buFontTx/>
                <a:buNone/>
                <a:tabLst/>
              </a:pPr>
              <a:endParaRPr kumimoji="0" lang="fr-FR" sz="1100" b="0" i="0" u="none" strike="noStrike" cap="none" normalizeH="0" baseline="0" dirty="0" smtClean="0">
                <a:ln>
                  <a:noFill/>
                </a:ln>
                <a:solidFill>
                  <a:srgbClr val="008000"/>
                </a:solidFill>
                <a:effectLst/>
                <a:latin typeface="Arial" pitchFamily="34" charset="0"/>
                <a:ea typeface="Arial" pitchFamily="34" charset="0"/>
                <a:cs typeface="Arial" pitchFamily="34" charset="0"/>
              </a:endParaRPr>
            </a:p>
            <a:p>
              <a:pPr marL="457200" marR="225425" lvl="1" indent="0" algn="just"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rgbClr val="0070C0"/>
                  </a:solidFill>
                  <a:effectLst/>
                  <a:latin typeface="Arial" pitchFamily="34" charset="0"/>
                  <a:ea typeface="Arial" pitchFamily="34" charset="0"/>
                  <a:cs typeface="Arial" pitchFamily="34" charset="0"/>
                </a:rPr>
                <a:t>Ce classement sera réalisé en fonction de critères jugés prioritaires, qui seront par exemple à choisir parmi les critères suivants : </a:t>
              </a:r>
            </a:p>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rgbClr val="0070C0"/>
                  </a:solidFill>
                  <a:effectLst/>
                  <a:latin typeface="Arial" pitchFamily="34" charset="0"/>
                  <a:ea typeface="Arial" pitchFamily="34" charset="0"/>
                  <a:cs typeface="Arial" pitchFamily="34" charset="0"/>
                </a:rPr>
                <a:t>                - probabilité de la cause</a:t>
              </a:r>
              <a:r>
                <a:rPr kumimoji="0" lang="fr-FR" sz="1100" b="0" i="1" u="none" strike="noStrike" cap="none" normalizeH="0" baseline="0" dirty="0" smtClean="0">
                  <a:ln>
                    <a:noFill/>
                  </a:ln>
                  <a:solidFill>
                    <a:srgbClr val="0070C0"/>
                  </a:solidFill>
                  <a:effectLst/>
                  <a:latin typeface="Arial" pitchFamily="34" charset="0"/>
                  <a:ea typeface="Arial" pitchFamily="34" charset="0"/>
                  <a:cs typeface="Arial" pitchFamily="34" charset="0"/>
                </a:rPr>
                <a:t> (fréquence d'apparition supposée), </a:t>
              </a:r>
            </a:p>
            <a:p>
              <a:pPr marL="914400" marR="450850" lvl="2" indent="0" algn="just"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rgbClr val="0070C0"/>
                  </a:solidFill>
                  <a:effectLst/>
                  <a:latin typeface="Arial" pitchFamily="34" charset="0"/>
                  <a:ea typeface="Arial" pitchFamily="34" charset="0"/>
                  <a:cs typeface="Arial" pitchFamily="34" charset="0"/>
                </a:rPr>
                <a:t>- rapidité de l'intervention,</a:t>
              </a:r>
            </a:p>
            <a:p>
              <a:pPr marL="914400" marR="450850" lvl="2" indent="0" algn="just"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rgbClr val="0070C0"/>
                  </a:solidFill>
                  <a:effectLst/>
                  <a:latin typeface="Arial" pitchFamily="34" charset="0"/>
                  <a:ea typeface="Arial" pitchFamily="34" charset="0"/>
                  <a:cs typeface="Arial" pitchFamily="34" charset="0"/>
                </a:rPr>
                <a:t>- type de matériel disponible pour établir le diagnostic.</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34" name="Line 38"/>
            <p:cNvSpPr>
              <a:spLocks noChangeShapeType="1"/>
            </p:cNvSpPr>
            <p:nvPr/>
          </p:nvSpPr>
          <p:spPr bwMode="auto">
            <a:xfrm>
              <a:off x="4943" y="3131"/>
              <a:ext cx="4545" cy="1"/>
            </a:xfrm>
            <a:prstGeom prst="line">
              <a:avLst/>
            </a:prstGeom>
            <a:noFill/>
            <a:ln w="12700">
              <a:solidFill>
                <a:srgbClr val="339966"/>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fr-FR"/>
            </a:p>
          </p:txBody>
        </p:sp>
      </p:grpSp>
      <p:sp>
        <p:nvSpPr>
          <p:cNvPr id="4135" name="AutoShape 39"/>
          <p:cNvSpPr>
            <a:spLocks noChangeArrowheads="1"/>
          </p:cNvSpPr>
          <p:nvPr/>
        </p:nvSpPr>
        <p:spPr bwMode="auto">
          <a:xfrm>
            <a:off x="714348" y="4500570"/>
            <a:ext cx="469900" cy="423862"/>
          </a:xfrm>
          <a:prstGeom prst="roundRect">
            <a:avLst>
              <a:gd name="adj" fmla="val 16667"/>
            </a:avLst>
          </a:prstGeom>
          <a:solidFill>
            <a:srgbClr val="FBD4B4"/>
          </a:solidFill>
          <a:ln w="9525">
            <a:solidFill>
              <a:srgbClr val="339966"/>
            </a:solidFill>
            <a:round/>
            <a:headEnd/>
            <a:tailEnd/>
          </a:ln>
          <a:effectLst>
            <a:outerShdw dist="57238" dir="2021404" algn="ctr" rotWithShape="0">
              <a:srgbClr val="99CC00"/>
            </a:outerShdw>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rgbClr val="008000"/>
                </a:solidFill>
                <a:effectLst/>
                <a:latin typeface="Arial" pitchFamily="34" charset="0"/>
                <a:ea typeface="Arial" pitchFamily="34" charset="0"/>
                <a:cs typeface="Arial" pitchFamily="34" charset="0"/>
              </a:rPr>
              <a:t>3</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AutoShape 35"/>
          <p:cNvSpPr>
            <a:spLocks noChangeArrowheads="1"/>
          </p:cNvSpPr>
          <p:nvPr/>
        </p:nvSpPr>
        <p:spPr bwMode="auto">
          <a:xfrm>
            <a:off x="1428728" y="4572008"/>
            <a:ext cx="601662" cy="246062"/>
          </a:xfrm>
          <a:prstGeom prst="notchedRightArrow">
            <a:avLst>
              <a:gd name="adj1" fmla="val 50000"/>
              <a:gd name="adj2" fmla="val 61129"/>
            </a:avLst>
          </a:prstGeom>
          <a:solidFill>
            <a:srgbClr val="CCFFCC"/>
          </a:solidFill>
          <a:ln w="9525">
            <a:solidFill>
              <a:srgbClr val="0066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r-FR"/>
          </a:p>
        </p:txBody>
      </p:sp>
      <p:sp>
        <p:nvSpPr>
          <p:cNvPr id="4136" name="Rectangle 40"/>
          <p:cNvSpPr>
            <a:spLocks noChangeArrowheads="1"/>
          </p:cNvSpPr>
          <p:nvPr/>
        </p:nvSpPr>
        <p:spPr bwMode="auto">
          <a:xfrm>
            <a:off x="2143108" y="4357694"/>
            <a:ext cx="6215106" cy="714380"/>
          </a:xfrm>
          <a:prstGeom prst="rect">
            <a:avLst/>
          </a:prstGeom>
          <a:solidFill>
            <a:srgbClr val="FBD4B4"/>
          </a:solidFill>
          <a:ln w="9525">
            <a:solidFill>
              <a:srgbClr val="339966"/>
            </a:solidFill>
            <a:miter lim="800000"/>
            <a:headEnd/>
            <a:tailEnd/>
          </a:ln>
          <a:effectLst>
            <a:outerShdw dist="57238" dir="2021404" algn="ctr" rotWithShape="0">
              <a:srgbClr val="99CC00"/>
            </a:outerShdw>
          </a:effectLst>
        </p:spPr>
        <p:txBody>
          <a:bodyPr vert="horz" wrap="square" lIns="12700" tIns="12700" rIns="12700" bIns="12700" numCol="1" anchor="t" anchorCtr="0" compatLnSpc="1">
            <a:prstTxWarp prst="textNoShape">
              <a:avLst/>
            </a:prstTxWarp>
          </a:bodyPr>
          <a:lstStyle/>
          <a:p>
            <a:pPr marL="457200" marR="225425" lvl="1" indent="0" algn="just"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rgbClr val="0070C0"/>
                </a:solidFill>
                <a:effectLst/>
                <a:latin typeface="Arial" pitchFamily="34" charset="0"/>
                <a:ea typeface="Arial" pitchFamily="34" charset="0"/>
                <a:cs typeface="Arial" pitchFamily="34" charset="0"/>
              </a:rPr>
              <a:t>- En fonction du critère de probabilité retenu il faudra hiérarchiser les hypothèses du moins précis et le plus général vers le plus précis et le moins général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37" name="AutoShape 41"/>
          <p:cNvSpPr>
            <a:spLocks noChangeArrowheads="1"/>
          </p:cNvSpPr>
          <p:nvPr/>
        </p:nvSpPr>
        <p:spPr bwMode="auto">
          <a:xfrm>
            <a:off x="714348" y="5643578"/>
            <a:ext cx="500066" cy="423862"/>
          </a:xfrm>
          <a:prstGeom prst="roundRect">
            <a:avLst>
              <a:gd name="adj" fmla="val 16667"/>
            </a:avLst>
          </a:prstGeom>
          <a:solidFill>
            <a:srgbClr val="FBD4B4"/>
          </a:solidFill>
          <a:ln w="9525">
            <a:solidFill>
              <a:srgbClr val="339966"/>
            </a:solidFill>
            <a:round/>
            <a:headEnd/>
            <a:tailEnd/>
          </a:ln>
          <a:effectLst>
            <a:outerShdw dist="57238" dir="2021404" algn="ctr" rotWithShape="0">
              <a:srgbClr val="99CC00"/>
            </a:outerShdw>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rgbClr val="008000"/>
                </a:solidFill>
                <a:effectLst/>
                <a:latin typeface="Arial" pitchFamily="34" charset="0"/>
                <a:ea typeface="Arial" pitchFamily="34" charset="0"/>
                <a:cs typeface="Arial" pitchFamily="34" charset="0"/>
              </a:rPr>
              <a:t>4</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138" name="AutoShape 42"/>
          <p:cNvSpPr>
            <a:spLocks noChangeArrowheads="1"/>
          </p:cNvSpPr>
          <p:nvPr/>
        </p:nvSpPr>
        <p:spPr bwMode="auto">
          <a:xfrm>
            <a:off x="1428728" y="5715016"/>
            <a:ext cx="603250" cy="244475"/>
          </a:xfrm>
          <a:prstGeom prst="notchedRightArrow">
            <a:avLst>
              <a:gd name="adj1" fmla="val 50000"/>
              <a:gd name="adj2" fmla="val 61688"/>
            </a:avLst>
          </a:prstGeom>
          <a:solidFill>
            <a:srgbClr val="CCFFCC"/>
          </a:solidFill>
          <a:ln w="9525">
            <a:solidFill>
              <a:srgbClr val="006600"/>
            </a:solidFill>
            <a:miter lim="800000"/>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r-FR"/>
          </a:p>
        </p:txBody>
      </p:sp>
      <p:sp>
        <p:nvSpPr>
          <p:cNvPr id="4139" name="Rectangle 43"/>
          <p:cNvSpPr>
            <a:spLocks noChangeArrowheads="1"/>
          </p:cNvSpPr>
          <p:nvPr/>
        </p:nvSpPr>
        <p:spPr bwMode="auto">
          <a:xfrm>
            <a:off x="2214546" y="5429264"/>
            <a:ext cx="6143668" cy="928694"/>
          </a:xfrm>
          <a:prstGeom prst="rect">
            <a:avLst/>
          </a:prstGeom>
          <a:solidFill>
            <a:srgbClr val="FBD4B4"/>
          </a:solidFill>
          <a:ln w="9525">
            <a:solidFill>
              <a:srgbClr val="339966"/>
            </a:solidFill>
            <a:miter lim="800000"/>
            <a:headEnd/>
            <a:tailEnd/>
          </a:ln>
          <a:effectLst>
            <a:outerShdw dist="57238" dir="2021404" algn="ctr" rotWithShape="0">
              <a:srgbClr val="99CC00"/>
            </a:outerShdw>
          </a:effectLst>
        </p:spPr>
        <p:txBody>
          <a:bodyPr vert="horz" wrap="square" lIns="12700" tIns="12700" rIns="12700" bIns="12700" numCol="1" anchor="t" anchorCtr="0" compatLnSpc="1">
            <a:prstTxWarp prst="textNoShape">
              <a:avLst/>
            </a:prstTxWarp>
          </a:bodyPr>
          <a:lstStyle/>
          <a:p>
            <a:pPr marL="457200" marR="225425" lvl="1" indent="0" algn="just"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rgbClr val="0070C0"/>
                </a:solidFill>
                <a:effectLst/>
                <a:latin typeface="Arial" pitchFamily="34" charset="0"/>
                <a:ea typeface="Arial" pitchFamily="34" charset="0"/>
                <a:cs typeface="Arial" pitchFamily="34" charset="0"/>
              </a:rPr>
              <a:t>- Vérifier chacune des hypothèses en utilisant des appareils de contrôle adaptés pour situer précisément la panne. </a:t>
            </a:r>
            <a:r>
              <a:rPr kumimoji="0" lang="fr-FR" sz="1100" b="1" i="0" u="none" strike="noStrike" cap="none" normalizeH="0" baseline="0" dirty="0" smtClean="0">
                <a:ln>
                  <a:noFill/>
                </a:ln>
                <a:solidFill>
                  <a:srgbClr val="FF0000"/>
                </a:solidFill>
                <a:effectLst/>
                <a:latin typeface="Arial" pitchFamily="34" charset="0"/>
                <a:ea typeface="Arial" pitchFamily="34" charset="0"/>
                <a:cs typeface="Arial" pitchFamily="34" charset="0"/>
              </a:rPr>
              <a:t>Attention, cette activité se fait sous tension, il faudra être équipé d’un Equipement de Protection Individuelle et être vigilant sur la sécurité.</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1049</Words>
  <Application>Microsoft Office PowerPoint</Application>
  <PresentationFormat>Affichage à l'écran (4:3)</PresentationFormat>
  <Paragraphs>462</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Ce module concerne le diagnostic des pannes électriques</vt:lpstr>
      <vt:lpstr>Diapositive 3</vt:lpstr>
      <vt:lpstr>Diapositive 4</vt:lpstr>
      <vt:lpstr>- On commencera par interroger l’utilisateur : « Que s’est-il passé au moment où la panne est survenue ? (On orientera nos questions en fonction des réponses obtenues).   - Puis nous interrogerons la machine : « A quel niveau de fonctionnement la machine s’est elle arrêtée ? » (Historique de fonctionnement, programme de l’automate en mode Diagnostic…).   Donc La première étape est de s’informer.</vt:lpstr>
      <vt:lpstr>Diapositive 6</vt:lpstr>
      <vt:lpstr>Remarque :    Il est important de noter toutes les informations que nous pouvons recueillir car elles seront nécessaires à l’élaboration du raisonnement logique et structuré qui nous amènera à la panne.   Il faudra rechercher la cause de la panne pour éviter de la reproduire à la remise en service après dépannage ou réparation. Il ne faut pas négliger les conséquences que cette panne aura pu provoquer sur d’autres éléments du mécanisme ou du système. </vt:lpstr>
      <vt:lpstr>Diapositive 8</vt:lpstr>
      <vt:lpstr>La démarche est la suivante</vt:lpstr>
      <vt:lpstr>Fiche facilitant le diagnostic</vt:lpstr>
      <vt:lpstr>Réparation</vt:lpstr>
      <vt:lpstr>Diapositive 12</vt:lpstr>
      <vt:lpstr>Essai</vt:lpstr>
      <vt:lpstr>Diapositive 14</vt:lpstr>
      <vt:lpstr>Calcul du coût</vt:lpstr>
      <vt:lpstr>Dépannage des circuits électriques</vt:lpstr>
      <vt:lpstr>Organigramme d’aide au Diagnostic sur un système de commande par un Automate Programmable Industriel : A.P.I</vt:lpstr>
      <vt:lpstr>Quelques vidéos intéressantes sur le diagnostic des pannes électriques, à visualiser et parallèle, prendre des notes à partir des explications qu’ils donnent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Rahli</dc:creator>
  <cp:lastModifiedBy>Rahli</cp:lastModifiedBy>
  <cp:revision>26</cp:revision>
  <dcterms:created xsi:type="dcterms:W3CDTF">2020-12-21T16:20:31Z</dcterms:created>
  <dcterms:modified xsi:type="dcterms:W3CDTF">2020-12-30T16:45:58Z</dcterms:modified>
</cp:coreProperties>
</file>