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8"/>
    <p:sldMasterId id="2147483678" r:id="rId9"/>
  </p:sldMasterIdLst>
  <p:sldIdLst>
    <p:sldId id="275" r:id="rId10"/>
    <p:sldId id="276" r:id="rId11"/>
    <p:sldId id="277" r:id="rId12"/>
    <p:sldId id="278" r:id="rId13"/>
    <p:sldId id="279" r:id="rId14"/>
    <p:sldId id="280" r:id="rId15"/>
    <p:sldId id="257" r:id="rId16"/>
    <p:sldId id="258" r:id="rId17"/>
    <p:sldId id="259" r:id="rId18"/>
    <p:sldId id="260" r:id="rId19"/>
    <p:sldId id="266" r:id="rId20"/>
    <p:sldId id="267" r:id="rId21"/>
    <p:sldId id="271" r:id="rId22"/>
    <p:sldId id="272" r:id="rId23"/>
    <p:sldId id="268" r:id="rId24"/>
    <p:sldId id="263" r:id="rId25"/>
    <p:sldId id="269" r:id="rId26"/>
    <p:sldId id="261" r:id="rId27"/>
    <p:sldId id="273" r:id="rId28"/>
    <p:sldId id="274" r:id="rId29"/>
    <p:sldId id="270" r:id="rId30"/>
    <p:sldId id="265" r:id="rId31"/>
    <p:sldId id="264" r:id="rId32"/>
    <p:sldId id="262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-29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+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A6452D-E4BE-4DED-90AE-B87D0C76D10D}"/>
              </a:ext>
            </a:extLst>
          </p:cNvPr>
          <p:cNvSpPr/>
          <p:nvPr userDrawn="1">
            <p:custDataLst>
              <p:custData r:id="rId1"/>
            </p:custDataLst>
          </p:nvPr>
        </p:nvSpPr>
        <p:spPr>
          <a:xfrm>
            <a:off x="-31534" y="360947"/>
            <a:ext cx="12195459" cy="62082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  <a:alpha val="71000"/>
              </a:schemeClr>
            </a:solidFill>
          </a:ln>
          <a:effectLst>
            <a:glow rad="1447800">
              <a:schemeClr val="accent1">
                <a:alpha val="40000"/>
              </a:schemeClr>
            </a:glow>
            <a:outerShdw blurRad="50800" dist="50800" dir="5400000" algn="ctr" rotWithShape="0">
              <a:schemeClr val="bg1">
                <a:lumMod val="75000"/>
                <a:alpha val="44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 anchor="ctr">
            <a:prstTxWarp prst="textCirclePour">
              <a:avLst>
                <a:gd name="adj1" fmla="val 10807629"/>
                <a:gd name="adj2" fmla="val 78829"/>
              </a:avLst>
            </a:prstTxWarp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74336">
                      <a:schemeClr val="bg1"/>
                    </a:gs>
                    <a:gs pos="19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38100" dir="2640000" algn="bl" rotWithShape="0">
                    <a:srgbClr val="00B0F0">
                      <a:alpha val="6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MICROPROCESSEURS</a:t>
            </a:r>
            <a:r>
              <a:rPr lang="fr-FR" sz="5400" b="1" cap="none" spc="0" dirty="0">
                <a:ln w="12700">
                  <a:noFill/>
                  <a:prstDash val="solid"/>
                </a:ln>
                <a:gradFill>
                  <a:gsLst>
                    <a:gs pos="74336">
                      <a:schemeClr val="bg1"/>
                    </a:gs>
                    <a:gs pos="22000">
                      <a:schemeClr val="accent4">
                        <a:lumMod val="110000"/>
                        <a:satMod val="105000"/>
                        <a:tint val="67000"/>
                        <a:alpha val="87000"/>
                      </a:schemeClr>
                    </a:gs>
                    <a:gs pos="43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dist="38100" dir="2640000" algn="bl" rotWithShape="0">
                    <a:srgbClr val="00B0F0">
                      <a:alpha val="6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MICROCONTROLEURS</a:t>
            </a:r>
            <a:r>
              <a:rPr lang="fr-FR" sz="5400" b="1" cap="none" spc="0" dirty="0">
                <a:ln w="12700">
                  <a:noFill/>
                  <a:prstDash val="solid"/>
                </a:ln>
                <a:gradFill>
                  <a:gsLst>
                    <a:gs pos="74336">
                      <a:schemeClr val="bg1"/>
                    </a:gs>
                    <a:gs pos="22000">
                      <a:schemeClr val="accent4">
                        <a:lumMod val="110000"/>
                        <a:satMod val="105000"/>
                        <a:tint val="67000"/>
                        <a:alpha val="87000"/>
                      </a:schemeClr>
                    </a:gs>
                    <a:gs pos="43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dist="38100" dir="2640000" algn="bl" rotWithShape="0">
                    <a:srgbClr val="00B0F0">
                      <a:alpha val="6000"/>
                    </a:srgbClr>
                  </a:outerShdw>
                </a:effectLst>
                <a:latin typeface="Agency FB" panose="020B0503020202020204" pitchFamily="34" charset="0"/>
              </a:rPr>
              <a:t>  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BC725C57-91C7-4168-920F-292EEDD4E4EE}"/>
              </a:ext>
            </a:extLst>
          </p:cNvPr>
          <p:cNvGrpSpPr/>
          <p:nvPr userDrawn="1"/>
        </p:nvGrpSpPr>
        <p:grpSpPr>
          <a:xfrm>
            <a:off x="-31533" y="-29782"/>
            <a:ext cx="12192000" cy="6887782"/>
            <a:chOff x="0" y="-40944"/>
            <a:chExt cx="12192000" cy="688778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7EECF5B9-EA0E-4C01-93A9-EC491344469E}"/>
                </a:ext>
              </a:extLst>
            </p:cNvPr>
            <p:cNvGrpSpPr/>
            <p:nvPr/>
          </p:nvGrpSpPr>
          <p:grpSpPr>
            <a:xfrm>
              <a:off x="0" y="-40944"/>
              <a:ext cx="12192000" cy="6887782"/>
              <a:chOff x="0" y="-40944"/>
              <a:chExt cx="12192000" cy="688778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D44CFD32-464C-4C17-9C85-D4A09479FDA5}"/>
                  </a:ext>
                </a:extLst>
              </p:cNvPr>
              <p:cNvSpPr/>
              <p:nvPr/>
            </p:nvSpPr>
            <p:spPr>
              <a:xfrm>
                <a:off x="0" y="1"/>
                <a:ext cx="12192000" cy="313898"/>
              </a:xfrm>
              <a:prstGeom prst="rect">
                <a:avLst/>
              </a:prstGeom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74F33691-BD33-4337-BA1E-86CF9AD67E49}"/>
                  </a:ext>
                </a:extLst>
              </p:cNvPr>
              <p:cNvSpPr/>
              <p:nvPr/>
            </p:nvSpPr>
            <p:spPr>
              <a:xfrm>
                <a:off x="0" y="6570739"/>
                <a:ext cx="12192000" cy="244173"/>
              </a:xfrm>
              <a:prstGeom prst="rect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AB2169FF-940A-425E-8492-351821B338F7}"/>
                  </a:ext>
                </a:extLst>
              </p:cNvPr>
              <p:cNvSpPr txBox="1"/>
              <p:nvPr/>
            </p:nvSpPr>
            <p:spPr>
              <a:xfrm>
                <a:off x="0" y="-40944"/>
                <a:ext cx="5113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spc="50" dirty="0">
                    <a:ln w="0">
                      <a:noFill/>
                    </a:ln>
                    <a:solidFill>
                      <a:srgbClr val="FFFF0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Ahmed Zabana </a:t>
                </a:r>
                <a:r>
                  <a:rPr lang="fr-FR" b="1" spc="50" dirty="0" err="1">
                    <a:ln w="0">
                      <a:noFill/>
                    </a:ln>
                    <a:solidFill>
                      <a:srgbClr val="FFFF0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University</a:t>
                </a:r>
                <a:r>
                  <a:rPr lang="fr-FR" b="1" spc="50" dirty="0">
                    <a:ln w="0">
                      <a:noFill/>
                    </a:ln>
                    <a:solidFill>
                      <a:srgbClr val="FFFF0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of Relizane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7447CF0D-53D6-452A-AB48-54E02B30CBB6}"/>
                  </a:ext>
                </a:extLst>
              </p:cNvPr>
              <p:cNvSpPr txBox="1"/>
              <p:nvPr/>
            </p:nvSpPr>
            <p:spPr>
              <a:xfrm>
                <a:off x="0" y="6585228"/>
                <a:ext cx="977463" cy="26161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  <a:alpha val="0"/>
                    </a:schemeClr>
                  </a:gs>
                  <a:gs pos="0">
                    <a:schemeClr val="tx1"/>
                  </a:gs>
                  <a:gs pos="82000">
                    <a:srgbClr val="FFFF00"/>
                  </a:gs>
                  <a:gs pos="18000">
                    <a:schemeClr val="accent4">
                      <a:satMod val="110000"/>
                      <a:lumMod val="100000"/>
                      <a:shade val="10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fr-FR" sz="11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M1-ELT</a:t>
                </a:r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B747B399-6531-4215-9FE6-5E0BEF464405}"/>
                </a:ext>
              </a:extLst>
            </p:cNvPr>
            <p:cNvSpPr txBox="1"/>
            <p:nvPr/>
          </p:nvSpPr>
          <p:spPr>
            <a:xfrm>
              <a:off x="10980270" y="-31924"/>
              <a:ext cx="1163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spc="50" dirty="0">
                  <a:ln w="0">
                    <a:noFill/>
                  </a:ln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FST-GE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0A7F891-DD96-4F04-AD73-AE374D185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541" y="6584809"/>
            <a:ext cx="1005927" cy="2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05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CD9FEE-5240-4106-B4BB-8CC5D4C0E569}"/>
              </a:ext>
            </a:extLst>
          </p:cNvPr>
          <p:cNvSpPr/>
          <p:nvPr userDrawn="1">
            <p:custDataLst>
              <p:custData r:id="rId1"/>
            </p:custDataLst>
          </p:nvPr>
        </p:nvSpPr>
        <p:spPr>
          <a:xfrm>
            <a:off x="-31534" y="360947"/>
            <a:ext cx="12195459" cy="62082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  <a:alpha val="71000"/>
              </a:schemeClr>
            </a:solidFill>
          </a:ln>
          <a:effectLst>
            <a:glow rad="1447800">
              <a:schemeClr val="accent1">
                <a:alpha val="40000"/>
              </a:schemeClr>
            </a:glow>
            <a:outerShdw blurRad="50800" dist="50800" dir="5400000" algn="ctr" rotWithShape="0">
              <a:schemeClr val="bg1">
                <a:lumMod val="75000"/>
                <a:alpha val="44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 anchor="ctr">
            <a:prstTxWarp prst="textCirclePour">
              <a:avLst>
                <a:gd name="adj1" fmla="val 10807629"/>
                <a:gd name="adj2" fmla="val 78829"/>
              </a:avLst>
            </a:prstTxWarp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74336">
                      <a:schemeClr val="bg1"/>
                    </a:gs>
                    <a:gs pos="19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38100" dir="2640000" algn="bl" rotWithShape="0">
                    <a:srgbClr val="00B0F0">
                      <a:alpha val="6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MICROPROCESSEURS</a:t>
            </a:r>
            <a:r>
              <a:rPr lang="fr-FR" sz="5400" b="1" cap="none" spc="0" dirty="0">
                <a:ln w="12700">
                  <a:noFill/>
                  <a:prstDash val="solid"/>
                </a:ln>
                <a:gradFill>
                  <a:gsLst>
                    <a:gs pos="74336">
                      <a:schemeClr val="bg1"/>
                    </a:gs>
                    <a:gs pos="22000">
                      <a:schemeClr val="accent4">
                        <a:lumMod val="110000"/>
                        <a:satMod val="105000"/>
                        <a:tint val="67000"/>
                        <a:alpha val="87000"/>
                      </a:schemeClr>
                    </a:gs>
                    <a:gs pos="43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dist="38100" dir="2640000" algn="bl" rotWithShape="0">
                    <a:srgbClr val="00B0F0">
                      <a:alpha val="6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MICROCONTROLEURS</a:t>
            </a:r>
            <a:r>
              <a:rPr lang="fr-FR" sz="5400" b="1" cap="none" spc="0" dirty="0">
                <a:ln w="12700">
                  <a:noFill/>
                  <a:prstDash val="solid"/>
                </a:ln>
                <a:gradFill>
                  <a:gsLst>
                    <a:gs pos="74336">
                      <a:schemeClr val="bg1"/>
                    </a:gs>
                    <a:gs pos="22000">
                      <a:schemeClr val="accent4">
                        <a:lumMod val="110000"/>
                        <a:satMod val="105000"/>
                        <a:tint val="67000"/>
                        <a:alpha val="87000"/>
                      </a:schemeClr>
                    </a:gs>
                    <a:gs pos="43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dist="38100" dir="2640000" algn="bl" rotWithShape="0">
                    <a:srgbClr val="00B0F0">
                      <a:alpha val="6000"/>
                    </a:srgbClr>
                  </a:outerShdw>
                </a:effectLst>
                <a:latin typeface="Agency FB" panose="020B0503020202020204" pitchFamily="34" charset="0"/>
              </a:rPr>
              <a:t>  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26C2B295-7D09-457E-92AB-C36178C3B01C}"/>
              </a:ext>
            </a:extLst>
          </p:cNvPr>
          <p:cNvGrpSpPr/>
          <p:nvPr userDrawn="1"/>
        </p:nvGrpSpPr>
        <p:grpSpPr>
          <a:xfrm>
            <a:off x="-31533" y="-29782"/>
            <a:ext cx="12192000" cy="6887782"/>
            <a:chOff x="0" y="-40944"/>
            <a:chExt cx="12192000" cy="6887782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641A9BE5-E568-48AB-8AFA-D0C99F11CB8C}"/>
                </a:ext>
              </a:extLst>
            </p:cNvPr>
            <p:cNvGrpSpPr/>
            <p:nvPr/>
          </p:nvGrpSpPr>
          <p:grpSpPr>
            <a:xfrm>
              <a:off x="0" y="-40944"/>
              <a:ext cx="12192000" cy="6887782"/>
              <a:chOff x="0" y="-40944"/>
              <a:chExt cx="12192000" cy="68877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6B129615-1770-4B1C-A447-13FD2AE8695F}"/>
                  </a:ext>
                </a:extLst>
              </p:cNvPr>
              <p:cNvSpPr/>
              <p:nvPr/>
            </p:nvSpPr>
            <p:spPr>
              <a:xfrm>
                <a:off x="0" y="1"/>
                <a:ext cx="12192000" cy="313898"/>
              </a:xfrm>
              <a:prstGeom prst="rect">
                <a:avLst/>
              </a:prstGeom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0063EADB-95C2-40CA-AE89-0B1CAA2379AA}"/>
                  </a:ext>
                </a:extLst>
              </p:cNvPr>
              <p:cNvSpPr/>
              <p:nvPr/>
            </p:nvSpPr>
            <p:spPr>
              <a:xfrm>
                <a:off x="0" y="6570739"/>
                <a:ext cx="12192000" cy="244173"/>
              </a:xfrm>
              <a:prstGeom prst="rect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9F220EFB-20ED-4336-BC18-7203326281D7}"/>
                  </a:ext>
                </a:extLst>
              </p:cNvPr>
              <p:cNvSpPr txBox="1"/>
              <p:nvPr/>
            </p:nvSpPr>
            <p:spPr>
              <a:xfrm>
                <a:off x="0" y="-40944"/>
                <a:ext cx="5113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spc="50" dirty="0">
                    <a:ln w="0">
                      <a:noFill/>
                    </a:ln>
                    <a:solidFill>
                      <a:srgbClr val="FFFF0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Ahmed Zabana </a:t>
                </a:r>
                <a:r>
                  <a:rPr lang="fr-FR" b="1" spc="50" dirty="0" err="1">
                    <a:ln w="0">
                      <a:noFill/>
                    </a:ln>
                    <a:solidFill>
                      <a:srgbClr val="FFFF0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University</a:t>
                </a:r>
                <a:r>
                  <a:rPr lang="fr-FR" b="1" spc="50" dirty="0">
                    <a:ln w="0">
                      <a:noFill/>
                    </a:ln>
                    <a:solidFill>
                      <a:srgbClr val="FFFF0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of Relizane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3536B71D-1C95-4F15-92FE-FB4DDB9DF01F}"/>
                  </a:ext>
                </a:extLst>
              </p:cNvPr>
              <p:cNvSpPr txBox="1"/>
              <p:nvPr/>
            </p:nvSpPr>
            <p:spPr>
              <a:xfrm>
                <a:off x="0" y="6585228"/>
                <a:ext cx="977463" cy="26161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  <a:alpha val="0"/>
                    </a:schemeClr>
                  </a:gs>
                  <a:gs pos="0">
                    <a:schemeClr val="tx1"/>
                  </a:gs>
                  <a:gs pos="82000">
                    <a:srgbClr val="FFFF00"/>
                  </a:gs>
                  <a:gs pos="18000">
                    <a:schemeClr val="accent4">
                      <a:satMod val="110000"/>
                      <a:lumMod val="100000"/>
                      <a:shade val="10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fr-FR" sz="11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M1-ELT</a:t>
                </a:r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A74A0204-1AE2-455F-A731-646C9B881ED4}"/>
                </a:ext>
              </a:extLst>
            </p:cNvPr>
            <p:cNvSpPr txBox="1"/>
            <p:nvPr/>
          </p:nvSpPr>
          <p:spPr>
            <a:xfrm>
              <a:off x="10980270" y="-31924"/>
              <a:ext cx="1163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spc="50" dirty="0">
                  <a:ln w="0">
                    <a:noFill/>
                  </a:ln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FST-GE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9A4C2F1-06FA-4225-A210-6211198BE6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541" y="6584809"/>
            <a:ext cx="1005927" cy="2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5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60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5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AE27561-58B1-4D6C-853B-56B6F78589DA}"/>
              </a:ext>
            </a:extLst>
          </p:cNvPr>
          <p:cNvSpPr txBox="1"/>
          <p:nvPr/>
        </p:nvSpPr>
        <p:spPr>
          <a:xfrm>
            <a:off x="0" y="357108"/>
            <a:ext cx="10424160" cy="618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Chapitre 1 : Architecture et fonctionnement d’un microprocesseur: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C3F39A1-CE14-413C-A65B-F2A469CA80F5}"/>
              </a:ext>
            </a:extLst>
          </p:cNvPr>
          <p:cNvSpPr txBox="1"/>
          <p:nvPr/>
        </p:nvSpPr>
        <p:spPr>
          <a:xfrm>
            <a:off x="0" y="975354"/>
            <a:ext cx="12192000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Evolution des calculateurs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1.1 « Préhistoire » 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-Les premières machines à calculer étaient purement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mécaniques : </a:t>
            </a:r>
            <a:r>
              <a:rPr lang="fr-FR" sz="26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boulier chinois (-700 av JC).</a:t>
            </a:r>
          </a:p>
          <a:p>
            <a:pPr algn="just"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1.2 Machines mécaniques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-Première vraie machine à calculer : Pascal, 1642, machine à additionner.</a:t>
            </a:r>
          </a:p>
          <a:p>
            <a:pPr algn="just"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F8FA67B-9A97-4D1A-AEA8-75E9A5F0E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45" y="1509177"/>
            <a:ext cx="3968000" cy="2232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E07B8DA-6F96-48A9-BF12-DC6E3BC8C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45" y="4275000"/>
            <a:ext cx="393906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9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3327B96-757E-4709-842E-A538FAB2BBBD}"/>
              </a:ext>
            </a:extLst>
          </p:cNvPr>
          <p:cNvSpPr txBox="1"/>
          <p:nvPr/>
        </p:nvSpPr>
        <p:spPr>
          <a:xfrm>
            <a:off x="0" y="354177"/>
            <a:ext cx="76036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C’est quoi un ordinateur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6897CC3-B01F-4D58-9316-3E64887D8499}"/>
              </a:ext>
            </a:extLst>
          </p:cNvPr>
          <p:cNvSpPr txBox="1"/>
          <p:nvPr/>
        </p:nvSpPr>
        <p:spPr>
          <a:xfrm>
            <a:off x="-1" y="833269"/>
            <a:ext cx="1209402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Un ordinateur est un appareil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 traitement de l’information. On distingue généralement différents types d’informations : textes, nombres, sons, images, etc., toute information est manipulée sous forme binaire (ou numérique) par l’ordinateur.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Grossièrement il est fonction en trois étapes :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BF0DB040-CF4F-4F6D-82A2-4D1930F00986}"/>
              </a:ext>
            </a:extLst>
          </p:cNvPr>
          <p:cNvGrpSpPr>
            <a:grpSpLocks noChangeAspect="1"/>
          </p:cNvGrpSpPr>
          <p:nvPr/>
        </p:nvGrpSpPr>
        <p:grpSpPr>
          <a:xfrm>
            <a:off x="1031298" y="3005132"/>
            <a:ext cx="10129403" cy="1044000"/>
            <a:chOff x="1476375" y="3284538"/>
            <a:chExt cx="5591175" cy="576262"/>
          </a:xfrm>
        </p:grpSpPr>
        <p:sp>
          <p:nvSpPr>
            <p:cNvPr id="7" name="AutoShape 10">
              <a:extLst>
                <a:ext uri="{FF2B5EF4-FFF2-40B4-BE49-F238E27FC236}">
                  <a16:creationId xmlns:a16="http://schemas.microsoft.com/office/drawing/2014/main" xmlns="" id="{1E6D8FB6-80B1-413F-BD64-97957C155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3429000"/>
              <a:ext cx="1382713" cy="288925"/>
            </a:xfrm>
            <a:prstGeom prst="flowChartAlternateProcess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2000" dirty="0"/>
                <a:t>Entrée de données</a:t>
              </a:r>
            </a:p>
          </p:txBody>
        </p:sp>
        <p:sp>
          <p:nvSpPr>
            <p:cNvPr id="8" name="Line 12">
              <a:extLst>
                <a:ext uri="{FF2B5EF4-FFF2-40B4-BE49-F238E27FC236}">
                  <a16:creationId xmlns:a16="http://schemas.microsoft.com/office/drawing/2014/main" xmlns="" id="{1A0FA229-F2B9-4809-922F-8EC50A316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9088" y="3573463"/>
              <a:ext cx="5318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AutoShape 14">
              <a:extLst>
                <a:ext uri="{FF2B5EF4-FFF2-40B4-BE49-F238E27FC236}">
                  <a16:creationId xmlns:a16="http://schemas.microsoft.com/office/drawing/2014/main" xmlns="" id="{DB01CFB4-846E-4B64-99DE-908F5B2AF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900" y="3284538"/>
              <a:ext cx="1649413" cy="576262"/>
            </a:xfrm>
            <a:prstGeom prst="flowChartAlternateProcess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dirty="0"/>
                <a:t>Traitement des données</a:t>
              </a:r>
            </a:p>
            <a:p>
              <a:pPr algn="ctr" eaLnBrk="1" hangingPunct="1"/>
              <a:r>
                <a:rPr lang="fr-FR" altLang="fr-FR" dirty="0"/>
                <a:t>+ </a:t>
              </a:r>
            </a:p>
            <a:p>
              <a:pPr algn="ctr" eaLnBrk="1" hangingPunct="1"/>
              <a:r>
                <a:rPr lang="fr-FR" altLang="fr-FR" dirty="0"/>
                <a:t>Entrées / Sorties</a:t>
              </a:r>
            </a:p>
          </p:txBody>
        </p:sp>
        <p:sp>
          <p:nvSpPr>
            <p:cNvPr id="10" name="AutoShape 16">
              <a:extLst>
                <a:ext uri="{FF2B5EF4-FFF2-40B4-BE49-F238E27FC236}">
                  <a16:creationId xmlns:a16="http://schemas.microsoft.com/office/drawing/2014/main" xmlns="" id="{33361CF4-8A77-4526-A99B-510AB6FD2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3429000"/>
              <a:ext cx="1487487" cy="288925"/>
            </a:xfrm>
            <a:prstGeom prst="flowChartAlternateProcess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2000" dirty="0"/>
                <a:t>Sortie des données</a:t>
              </a:r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xmlns="" id="{DA939811-031F-4BB9-94D3-D8C3D954D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0" y="3573463"/>
              <a:ext cx="5318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F3E2717-79CC-4A8C-895B-383CCC73DDDF}"/>
              </a:ext>
            </a:extLst>
          </p:cNvPr>
          <p:cNvSpPr txBox="1"/>
          <p:nvPr/>
        </p:nvSpPr>
        <p:spPr>
          <a:xfrm>
            <a:off x="0" y="4310852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Architecture de base d’un ordinateur: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BC05FFF-5FAB-459D-963F-6806F8DD7542}"/>
              </a:ext>
            </a:extLst>
          </p:cNvPr>
          <p:cNvSpPr txBox="1"/>
          <p:nvPr/>
        </p:nvSpPr>
        <p:spPr>
          <a:xfrm>
            <a:off x="-1" y="4839002"/>
            <a:ext cx="12094028" cy="628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L’architecture générale d’un micro-ordinateur se compose comme suit : [fig1]</a:t>
            </a:r>
          </a:p>
        </p:txBody>
      </p:sp>
    </p:spTree>
    <p:extLst>
      <p:ext uri="{BB962C8B-B14F-4D97-AF65-F5344CB8AC3E}">
        <p14:creationId xmlns:p14="http://schemas.microsoft.com/office/powerpoint/2010/main" val="306380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C29A7B8-9266-444D-BD9B-40E8494DB160}"/>
              </a:ext>
            </a:extLst>
          </p:cNvPr>
          <p:cNvSpPr txBox="1"/>
          <p:nvPr/>
        </p:nvSpPr>
        <p:spPr>
          <a:xfrm>
            <a:off x="0" y="4144058"/>
            <a:ext cx="12192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LcParenR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L’unité centrale: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composée essentiellement d’un </a:t>
            </a:r>
            <a:r>
              <a:rPr lang="fr-FR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microprocesseur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dont le rythme de fonctionnement est cadencée par une </a:t>
            </a:r>
            <a:r>
              <a:rPr lang="fr-FR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horloge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à quartz.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mémoire centrale</a:t>
            </a:r>
            <a:r>
              <a:rPr 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partagée en ROM et RAM.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lphaLcParenR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Les entrées –sorties: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composées des mémoires de masses (lecteur de disquettes, disques durs etc…) des périphériques (claviers, moniteurs, impriment es, scanners etc…).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C96FFF-9E6D-46CE-B40C-606A857EC78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786644" y="463660"/>
            <a:ext cx="8011625" cy="3564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82FCDE5-88B0-4266-8FC4-8860AF52B137}"/>
              </a:ext>
            </a:extLst>
          </p:cNvPr>
          <p:cNvSpPr txBox="1"/>
          <p:nvPr/>
        </p:nvSpPr>
        <p:spPr>
          <a:xfrm>
            <a:off x="182880" y="337930"/>
            <a:ext cx="47891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Fig1: </a:t>
            </a:r>
            <a:r>
              <a:rPr lang="fr-FR" sz="2600" b="1" i="0" u="none" strike="noStrike" baseline="0" dirty="0">
                <a:solidFill>
                  <a:srgbClr val="3213B5"/>
                </a:solidFill>
                <a:latin typeface="Times New Roman" panose="02020603050405020304" pitchFamily="18" charset="0"/>
              </a:rPr>
              <a:t>Structure d’un ordinateur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fr-FR" sz="2600" b="1" dirty="0">
              <a:solidFill>
                <a:srgbClr val="3213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9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71E5660-57D7-4DE0-874F-77FAAB450E70}"/>
              </a:ext>
            </a:extLst>
          </p:cNvPr>
          <p:cNvSpPr txBox="1"/>
          <p:nvPr/>
        </p:nvSpPr>
        <p:spPr>
          <a:xfrm>
            <a:off x="11480" y="4401000"/>
            <a:ext cx="76099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L’architecture de </a:t>
            </a:r>
            <a:r>
              <a:rPr lang="fr-FR" sz="2600" b="1" i="0" u="none" strike="noStrike" baseline="0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Harvard:</a:t>
            </a:r>
            <a:endParaRPr lang="fr-FR" sz="2600" b="1" dirty="0">
              <a:solidFill>
                <a:srgbClr val="3213B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A6645A-75D1-4F9D-A324-0C08B1653DBD}"/>
              </a:ext>
            </a:extLst>
          </p:cNvPr>
          <p:cNvSpPr txBox="1"/>
          <p:nvPr/>
        </p:nvSpPr>
        <p:spPr>
          <a:xfrm>
            <a:off x="11481" y="2940629"/>
            <a:ext cx="835963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L'idée derrière les architectures Von Neumann est la possibilité de stocker les instructions et les données sur la même mémoire.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765749A-B82D-413C-9087-273A978F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566" y="3258628"/>
            <a:ext cx="3243162" cy="972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C5E42BE-AF1B-402F-979B-C074DDA27811}"/>
              </a:ext>
            </a:extLst>
          </p:cNvPr>
          <p:cNvSpPr txBox="1"/>
          <p:nvPr/>
        </p:nvSpPr>
        <p:spPr>
          <a:xfrm>
            <a:off x="0" y="5136530"/>
            <a:ext cx="863237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Il s’agit d’une architecture informatique avec des voies de stockage et de signalisation physiquement séparées pour les données de programme et les instructions.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46A453C-B4FC-428E-A3A7-B74FB837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5133867"/>
            <a:ext cx="2906186" cy="972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4D84D12-B08D-4AAC-A7DB-19BECAC1B94C}"/>
              </a:ext>
            </a:extLst>
          </p:cNvPr>
          <p:cNvSpPr txBox="1"/>
          <p:nvPr/>
        </p:nvSpPr>
        <p:spPr>
          <a:xfrm>
            <a:off x="11480" y="480815"/>
            <a:ext cx="12087727" cy="2418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 distingue deux types d’architectures:</a:t>
            </a:r>
          </a:p>
          <a:p>
            <a:pPr lvl="0" algn="just">
              <a:lnSpc>
                <a:spcPct val="150000"/>
              </a:lnSpc>
            </a:pPr>
            <a:r>
              <a:rPr 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L’architecture de Von Neumann: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Cette architecture a été conçue par le célèbre mathématicien et physicien John Von Neumann en 1945.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7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88ACCDE-A337-4FE0-B21B-60121DD4220F}"/>
              </a:ext>
            </a:extLst>
          </p:cNvPr>
          <p:cNvSpPr txBox="1"/>
          <p:nvPr/>
        </p:nvSpPr>
        <p:spPr>
          <a:xfrm>
            <a:off x="0" y="602393"/>
            <a:ext cx="1197428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b="0" i="0" u="none" strike="noStrike" baseline="0" dirty="0">
                <a:latin typeface="Times New Roman" panose="02020603050405020304" pitchFamily="18" charset="0"/>
              </a:rPr>
              <a:t>Le microprocesseur échange des informations avec la mémoire et l’unité E/S, sous forme de mots binaires, au moyen d’un ensemble de connexions appelé </a:t>
            </a:r>
            <a:r>
              <a:rPr lang="fr-FR" sz="2600" b="1" i="0" u="none" strike="noStrike" baseline="0" dirty="0">
                <a:solidFill>
                  <a:srgbClr val="3213B5"/>
                </a:solidFill>
                <a:latin typeface="Times New Roman" panose="02020603050405020304" pitchFamily="18" charset="0"/>
              </a:rPr>
              <a:t>bus</a:t>
            </a:r>
            <a:r>
              <a:rPr lang="fr-FR" sz="2600" b="0" i="0" u="none" strike="noStrike" baseline="0" dirty="0">
                <a:latin typeface="Times New Roman" panose="02020603050405020304" pitchFamily="18" charset="0"/>
              </a:rPr>
              <a:t>. Un bus permet de transférer des données sous forme parallèle, c’est-à-dire en faisant circuler « n » bits simultanément. Les microprocesseurs peuvent être classé selon la longueur maximale des mots binaires qu’ils peuvent échanger avec la mémoire et les E/S : microprocesseurs 8 bits, 16 bits, 32 bits, ..</a:t>
            </a:r>
          </a:p>
          <a:p>
            <a:pPr algn="just"/>
            <a:r>
              <a:rPr lang="fr-FR" sz="2600" b="0" i="0" u="none" strike="noStrike" baseline="0" dirty="0">
                <a:latin typeface="Times New Roman" panose="02020603050405020304" pitchFamily="18" charset="0"/>
              </a:rPr>
              <a:t>Le bus peut être décomposé en trois bus distincts :</a:t>
            </a:r>
            <a:endParaRPr lang="fr-FR" sz="2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1B845B3-E6F4-4BA5-AF98-002F9995A8BB}"/>
              </a:ext>
            </a:extLst>
          </p:cNvPr>
          <p:cNvSpPr txBox="1"/>
          <p:nvPr/>
        </p:nvSpPr>
        <p:spPr>
          <a:xfrm>
            <a:off x="54428" y="3762617"/>
            <a:ext cx="1208314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fr-FR" sz="2600" b="1" i="0" u="none" strike="noStrike" baseline="0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bus d’adresses: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permet au microprocesseur de spécifier l’adresse de la case mémoire à lire ou à écrire.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fr-FR" sz="2600" b="1" i="0" u="none" strike="noStrike" baseline="0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bus de données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permet les transferts entre le microprocesseur et la mémoire ou les E/S.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fr-FR" sz="2600" b="1" i="0" u="none" strike="noStrike" baseline="0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bus de commande: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transmet les ordres de lecture et d’écriture de la mémoire et des E/S.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7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B971DE7-43F1-4562-8970-F4838619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1" y="860940"/>
            <a:ext cx="11935938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C8EDCBB-D017-4678-84FC-DE08594886C0}"/>
              </a:ext>
            </a:extLst>
          </p:cNvPr>
          <p:cNvSpPr txBox="1"/>
          <p:nvPr/>
        </p:nvSpPr>
        <p:spPr>
          <a:xfrm>
            <a:off x="167183" y="381715"/>
            <a:ext cx="6175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Comment marche un ordinateur: </a:t>
            </a:r>
            <a:endParaRPr lang="fr-FR" sz="2800" dirty="0">
              <a:solidFill>
                <a:srgbClr val="3213B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AD39D36-0B0A-4608-A3A8-60F84B5133BB}"/>
              </a:ext>
            </a:extLst>
          </p:cNvPr>
          <p:cNvSpPr txBox="1"/>
          <p:nvPr/>
        </p:nvSpPr>
        <p:spPr>
          <a:xfrm>
            <a:off x="1" y="964079"/>
            <a:ext cx="12115800" cy="542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Dès la mise sous tension: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le processeur commence par tester le matériel : les composants mémoires, les disques, la présence du clavier, l'identification de la carte graphique et de l'écran etc.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 tous les tests réussissent, le microprocesseur charge le système d’exploitation(Android, Windows, Linux, iOS) et l'écran passe en mode graphique. 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Lorsqu’un utilisateur clique sur une icône d’application: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système d’exploitation va chercher le code du programme sur le disque dur puis charge le programme dans la mémoire RAM Le microprocesseur lit chaque instruction du programme et l’exécute</a:t>
            </a:r>
          </a:p>
          <a:p>
            <a:pPr marL="514350" indent="-514350" algn="just">
              <a:buFont typeface="+mj-lt"/>
              <a:buAutoNum type="arabicPeriod"/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AE55582-FB68-4A62-BE30-4EEE5DA9527D}"/>
              </a:ext>
            </a:extLst>
          </p:cNvPr>
          <p:cNvGrpSpPr/>
          <p:nvPr/>
        </p:nvGrpSpPr>
        <p:grpSpPr>
          <a:xfrm>
            <a:off x="160019" y="477931"/>
            <a:ext cx="11841481" cy="6012715"/>
            <a:chOff x="160019" y="297181"/>
            <a:chExt cx="11841481" cy="601271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D6DB14F4-3E80-443F-B4BA-F8121789F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351" y="906309"/>
              <a:ext cx="6019800" cy="4714875"/>
            </a:xfrm>
            <a:prstGeom prst="rect">
              <a:avLst/>
            </a:prstGeom>
          </p:spPr>
        </p:pic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xmlns="" id="{185FA070-3CBF-47B3-BB85-C59942072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286" y="5663565"/>
              <a:ext cx="50432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Constitution d’un </a:t>
              </a:r>
              <a:r>
                <a:rPr kumimoji="0" lang="fr-FR" altLang="fr-FR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ordinateur personnel</a:t>
              </a: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(P.C. : </a:t>
              </a:r>
              <a:r>
                <a:rPr kumimoji="0" lang="fr-FR" altLang="fr-FR" sz="1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personal</a:t>
              </a:r>
              <a:r>
                <a:rPr kumimoji="0" lang="fr-FR" altLang="fr-FR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computer</a:t>
              </a: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)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71F56DB7-C24E-4907-90C5-B9206C7C1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19" y="297181"/>
              <a:ext cx="8796694" cy="290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44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30362BC-635D-47E4-86B7-6779F17E8308}"/>
              </a:ext>
            </a:extLst>
          </p:cNvPr>
          <p:cNvSpPr txBox="1"/>
          <p:nvPr/>
        </p:nvSpPr>
        <p:spPr>
          <a:xfrm>
            <a:off x="0" y="290307"/>
            <a:ext cx="11146316" cy="366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C’est quoi u</a:t>
            </a:r>
            <a:r>
              <a:rPr lang="fr-FR" sz="2800" b="1" i="0" u="none" strike="noStrike" baseline="0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programme? </a:t>
            </a:r>
          </a:p>
          <a:p>
            <a:pPr algn="just">
              <a:lnSpc>
                <a:spcPct val="150000"/>
              </a:lnSpc>
            </a:pPr>
            <a:r>
              <a:rPr lang="fr-FR" sz="260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Un programme est une série d’instructions qui demande à l’ordinateur de faire quelque chose. C’est le produit final de l’activité de programmation, aussi connu sous le nom de logiciel. Le programme est écrit suivant </a:t>
            </a:r>
            <a:r>
              <a:rPr lang="fr-FR" sz="2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notation conventionnelle composée d’un vocabulaire, de règles de grammaire et de signification, cette notation est  appelée </a:t>
            </a:r>
            <a:r>
              <a:rPr lang="fr-FR" sz="26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langage de programmation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EFFBDC0-BC21-4DA0-95C7-0D8EBE5C17C7}"/>
              </a:ext>
            </a:extLst>
          </p:cNvPr>
          <p:cNvSpPr txBox="1"/>
          <p:nvPr/>
        </p:nvSpPr>
        <p:spPr>
          <a:xfrm>
            <a:off x="-32985" y="4141287"/>
            <a:ext cx="6174954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Quelques exemples de langage:</a:t>
            </a:r>
            <a:endParaRPr lang="fr-FR" sz="28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FB86FAA-80C0-420F-8A3E-933F71D1A381}"/>
              </a:ext>
            </a:extLst>
          </p:cNvPr>
          <p:cNvSpPr txBox="1"/>
          <p:nvPr/>
        </p:nvSpPr>
        <p:spPr>
          <a:xfrm>
            <a:off x="11014" y="4686886"/>
            <a:ext cx="11873429" cy="983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fr-FR" sz="2600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Ada,  A+,   A++ , Assembleur,  C, C++, C#, Fortran, Java, Pascal, JavaScript, Swift, LOGO, Perl, PHP, Python, Ruby…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8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539A0A0-F190-44E2-B937-2D769935905C}"/>
              </a:ext>
            </a:extLst>
          </p:cNvPr>
          <p:cNvSpPr txBox="1"/>
          <p:nvPr/>
        </p:nvSpPr>
        <p:spPr>
          <a:xfrm>
            <a:off x="94243" y="1054174"/>
            <a:ext cx="119780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 processeur construit en un seul </a:t>
            </a:r>
            <a:r>
              <a:rPr lang="fr-FR" sz="26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circuit intégré </a:t>
            </a:r>
            <a:r>
              <a:rPr lang="fr-FR" sz="2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 un </a:t>
            </a:r>
            <a:r>
              <a:rPr lang="fr-FR" sz="2600" strike="noStrike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microprocesseur(on le note </a:t>
            </a:r>
            <a:r>
              <a:rPr lang="fr-FR" sz="2600" dirty="0" err="1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μP</a:t>
            </a:r>
            <a:r>
              <a:rPr lang="fr-FR" sz="2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 </a:t>
            </a:r>
            <a:r>
              <a:rPr lang="fr-FR" sz="2600" dirty="0" err="1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fr-FR" sz="2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fr-FR" sz="2600" strike="noStrike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60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0CC003C-5471-4CDB-A251-B4FE69AA2AD6}"/>
              </a:ext>
            </a:extLst>
          </p:cNvPr>
          <p:cNvGrpSpPr>
            <a:grpSpLocks noChangeAspect="1"/>
          </p:cNvGrpSpPr>
          <p:nvPr/>
        </p:nvGrpSpPr>
        <p:grpSpPr>
          <a:xfrm>
            <a:off x="1933702" y="2220104"/>
            <a:ext cx="7896448" cy="2304000"/>
            <a:chOff x="-258191" y="3141663"/>
            <a:chExt cx="8794343" cy="2132427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xmlns="" id="{9550E1D5-F84E-4067-9CD5-BF6530F9C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3213100"/>
              <a:ext cx="1379537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xmlns="" id="{628DDFC0-BF23-4290-B943-0386E61EE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3213100"/>
              <a:ext cx="2232025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xmlns="" id="{00260512-72F9-4FD7-A9F3-3B2B6B053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3141663"/>
              <a:ext cx="2089150" cy="167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xmlns="" id="{E93FCAA9-D7EF-4FF6-AA6C-547CBA678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8191" y="4838930"/>
              <a:ext cx="8794343" cy="435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altLang="fr-FR" b="1" i="1" dirty="0"/>
                <a:t>              </a:t>
              </a:r>
              <a:r>
                <a:rPr lang="en-GB" altLang="fr-FR" b="1" i="1" dirty="0" err="1"/>
                <a:t>Céleron</a:t>
              </a:r>
              <a:r>
                <a:rPr lang="en-GB" altLang="fr-FR" b="1" i="1" dirty="0"/>
                <a:t> P4                  Athlon XP       Intel P4 over-clocking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A448EB4-2781-4C30-ABF0-D74E5AF1F0E1}"/>
              </a:ext>
            </a:extLst>
          </p:cNvPr>
          <p:cNvSpPr txBox="1"/>
          <p:nvPr/>
        </p:nvSpPr>
        <p:spPr>
          <a:xfrm>
            <a:off x="0" y="512671"/>
            <a:ext cx="76123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 i="0" u="none" strike="noStrike" baseline="0" dirty="0">
                <a:solidFill>
                  <a:srgbClr val="3213B5"/>
                </a:solidFill>
                <a:latin typeface="Times New Roman" panose="02020603050405020304" pitchFamily="18" charset="0"/>
              </a:rPr>
              <a:t>Description matérielle d’un microprocesseur:</a:t>
            </a:r>
            <a:endParaRPr lang="fr-FR" sz="2600" b="1" dirty="0">
              <a:solidFill>
                <a:srgbClr val="3213B5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87C46DE5-9559-4C7E-9C86-9DF95D358753}"/>
              </a:ext>
            </a:extLst>
          </p:cNvPr>
          <p:cNvSpPr txBox="1"/>
          <p:nvPr/>
        </p:nvSpPr>
        <p:spPr>
          <a:xfrm>
            <a:off x="0" y="4911274"/>
            <a:ext cx="121919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Un microprocesseur se présente sous la forme d’un circuit intégré muni d’un nombre généralement important de broches.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3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CB3C61A-BD95-4D12-A0FF-CB64DBC67D24}"/>
              </a:ext>
            </a:extLst>
          </p:cNvPr>
          <p:cNvSpPr txBox="1"/>
          <p:nvPr/>
        </p:nvSpPr>
        <p:spPr>
          <a:xfrm>
            <a:off x="0" y="402838"/>
            <a:ext cx="11952514" cy="541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600" b="1" i="0" u="none" strike="noStrike" baseline="0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Exemples :</a:t>
            </a:r>
          </a:p>
          <a:p>
            <a:pPr algn="l">
              <a:lnSpc>
                <a:spcPct val="150000"/>
              </a:lnSpc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• Intel 8085, 8086, </a:t>
            </a:r>
            <a:r>
              <a:rPr lang="fr-FR" sz="26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Zilog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Z80 : 40 broches,</a:t>
            </a:r>
          </a:p>
          <a:p>
            <a:pPr algn="l">
              <a:lnSpc>
                <a:spcPct val="150000"/>
              </a:lnSpc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DIP (Dual </a:t>
            </a:r>
            <a:r>
              <a:rPr lang="fr-FR" sz="26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In-line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Package) ;</a:t>
            </a:r>
          </a:p>
          <a:p>
            <a:pPr algn="l">
              <a:lnSpc>
                <a:spcPct val="150000"/>
              </a:lnSpc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• Motorola 68000 : 64 broches, DIP ;</a:t>
            </a:r>
          </a:p>
          <a:p>
            <a:pPr algn="l">
              <a:lnSpc>
                <a:spcPct val="150000"/>
              </a:lnSpc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• Intel 80386 : 196 broches, PGA (Pin </a:t>
            </a:r>
            <a:r>
              <a:rPr lang="fr-FR" sz="26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Grid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Array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l">
              <a:lnSpc>
                <a:spcPct val="150000"/>
              </a:lnSpc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La technologie de fabrication des microprocesseurs</a:t>
            </a:r>
          </a:p>
          <a:p>
            <a:pPr algn="l">
              <a:lnSpc>
                <a:spcPct val="150000"/>
              </a:lnSpc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dépend dépond de celle des transistors</a:t>
            </a:r>
          </a:p>
          <a:p>
            <a:pPr algn="l">
              <a:lnSpc>
                <a:spcPct val="150000"/>
              </a:lnSpc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utilisés dans leur fabrication : NMOS, PMOS, CMOS.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7F93F8D-D180-46DC-854B-688BAAE27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73" y="402838"/>
            <a:ext cx="2033363" cy="1656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658528B-1D73-47A7-AA2A-5B198F1F3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8" y="2447497"/>
            <a:ext cx="189145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3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DABEE62-060E-4046-B927-8430294ECCE8}"/>
              </a:ext>
            </a:extLst>
          </p:cNvPr>
          <p:cNvSpPr txBox="1"/>
          <p:nvPr/>
        </p:nvSpPr>
        <p:spPr>
          <a:xfrm>
            <a:off x="0" y="348610"/>
            <a:ext cx="12192000" cy="736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-Machine à multiplier : Leibniz, 1694, basée sur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les travaux de John Neper (1617, logarithmes).</a:t>
            </a:r>
          </a:p>
          <a:p>
            <a:pPr algn="just"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-Machine programmable universelle : Babbage(1822) :</a:t>
            </a:r>
          </a:p>
          <a:p>
            <a:pPr algn="just"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formatique | Histoire | 1694 La multiplicatrice de Leibniz | Dupasquier">
            <a:extLst>
              <a:ext uri="{FF2B5EF4-FFF2-40B4-BE49-F238E27FC236}">
                <a16:creationId xmlns:a16="http://schemas.microsoft.com/office/drawing/2014/main" xmlns="" id="{25B33DFB-93A9-42BA-AED4-FA6E9EBF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20" y="462915"/>
            <a:ext cx="4992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ssbytes - On this day in 1822, The father of computer Charles Babbage  unveiled difference engine, the first example of a mechanical computing  machine. #thisdayintechhistory #fossbytes #didyouknow #onthisday | Facebook">
            <a:extLst>
              <a:ext uri="{FF2B5EF4-FFF2-40B4-BE49-F238E27FC236}">
                <a16:creationId xmlns:a16="http://schemas.microsoft.com/office/drawing/2014/main" xmlns="" id="{C7594DFC-763B-4205-8702-D9BEBA2C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7" y="3043237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60FFA03-F0CD-49EF-81AC-EA08BD4CCBB7}"/>
              </a:ext>
            </a:extLst>
          </p:cNvPr>
          <p:cNvSpPr txBox="1"/>
          <p:nvPr/>
        </p:nvSpPr>
        <p:spPr>
          <a:xfrm>
            <a:off x="49530" y="335399"/>
            <a:ext cx="120929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On peut représenter un microprocesseur par son schéma fonctionnel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0F923D6-6875-4DDB-88EA-A37ABD2821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20756" y="807601"/>
            <a:ext cx="1089328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5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6D9585F-048E-4181-8045-2F2641C6ECD7}"/>
              </a:ext>
            </a:extLst>
          </p:cNvPr>
          <p:cNvSpPr txBox="1"/>
          <p:nvPr/>
        </p:nvSpPr>
        <p:spPr>
          <a:xfrm>
            <a:off x="0" y="1776584"/>
            <a:ext cx="12033729" cy="4219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lphaLcPeriod"/>
              <a:tabLst>
                <a:tab pos="3482975" algn="l"/>
              </a:tabLs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Unité de de commande et de contrôle (UCC) :</a:t>
            </a:r>
          </a:p>
          <a:p>
            <a:pPr lvl="0">
              <a:lnSpc>
                <a:spcPct val="150000"/>
              </a:lnSpc>
              <a:tabLst>
                <a:tab pos="3482975" algn="l"/>
              </a:tabLs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les différentes étapes gérées  par cette unité sont 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chargement de l’instruction à exécuter.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modification du compteur ordinal.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décodage de cette instruction.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localisation des données dans la mémoire centrale.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 chargement, si nécessaire, de ces données dans les registres internes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E579581-77DE-45C3-918C-A1E2713A9F28}"/>
              </a:ext>
            </a:extLst>
          </p:cNvPr>
          <p:cNvSpPr txBox="1"/>
          <p:nvPr/>
        </p:nvSpPr>
        <p:spPr>
          <a:xfrm>
            <a:off x="-94323" y="1253299"/>
            <a:ext cx="7602278" cy="52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482975" algn="l"/>
              </a:tabLs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microprocesseur est composé de 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599E091-3F20-43FC-B391-8487341708F4}"/>
              </a:ext>
            </a:extLst>
          </p:cNvPr>
          <p:cNvSpPr txBox="1"/>
          <p:nvPr/>
        </p:nvSpPr>
        <p:spPr>
          <a:xfrm>
            <a:off x="0" y="499213"/>
            <a:ext cx="6938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Organisation interne des microprocesseurs:</a:t>
            </a:r>
          </a:p>
        </p:txBody>
      </p:sp>
    </p:spTree>
    <p:extLst>
      <p:ext uri="{BB962C8B-B14F-4D97-AF65-F5344CB8AC3E}">
        <p14:creationId xmlns:p14="http://schemas.microsoft.com/office/powerpoint/2010/main" val="157373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C773F58-679C-4FA2-B93C-7F98C42C6C98}"/>
              </a:ext>
            </a:extLst>
          </p:cNvPr>
          <p:cNvSpPr txBox="1"/>
          <p:nvPr/>
        </p:nvSpPr>
        <p:spPr>
          <a:xfrm>
            <a:off x="0" y="389490"/>
            <a:ext cx="12192000" cy="2763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fr-FR" sz="2600" b="1" dirty="0">
                <a:solidFill>
                  <a:srgbClr val="3213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Une unité arithmétique et logique(UAL) :</a:t>
            </a:r>
          </a:p>
          <a:p>
            <a:pPr lvl="0">
              <a:lnSpc>
                <a:spcPct val="115000"/>
              </a:lnSpc>
              <a:tabLst>
                <a:tab pos="3482975" algn="l"/>
              </a:tabLst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 exécute diverses opérations 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arithmétiques : Addition, soustraction, multiplication et division.</a:t>
            </a:r>
            <a:endParaRPr lang="fr-FR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Comparaison, (=, ≠, &lt;, ≤, &gt;,  ≥).</a:t>
            </a:r>
            <a:endParaRPr lang="fr-FR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Fonctions logiques (AND, OR, XOR, NOT).</a:t>
            </a:r>
            <a:endParaRPr lang="fr-FR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Décalages et rotations de bits.</a:t>
            </a:r>
            <a:endParaRPr lang="fr-FR" sz="2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850BB86-2870-4041-9E5D-E37B1B260AD1}"/>
              </a:ext>
            </a:extLst>
          </p:cNvPr>
          <p:cNvSpPr txBox="1"/>
          <p:nvPr/>
        </p:nvSpPr>
        <p:spPr>
          <a:xfrm>
            <a:off x="-1" y="3153388"/>
            <a:ext cx="12089219" cy="2823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lphaLcPeriod" startAt="3"/>
              <a:tabLst>
                <a:tab pos="3482975" algn="l"/>
              </a:tabLst>
            </a:pPr>
            <a:r>
              <a:rPr lang="fr-FR" sz="2600" b="1" dirty="0">
                <a:solidFill>
                  <a:srgbClr val="3213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 registres internes </a:t>
            </a:r>
            <a:r>
              <a:rPr lang="fr-FR" sz="2600" dirty="0">
                <a:solidFill>
                  <a:srgbClr val="3213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15000"/>
              </a:lnSpc>
              <a:tabLst>
                <a:tab pos="3482975" algn="l"/>
              </a:tabLst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sont des mémoires rapides, chacun ayant une fonction particulière: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compteur ordinal qui pointe sur la prochaine instruction à exécuter</a:t>
            </a:r>
            <a:r>
              <a:rPr lang="fr-FR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l’accumulateur</a:t>
            </a:r>
            <a:endParaRPr lang="fr-FR" sz="2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3482975" algn="l"/>
              </a:tabLst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pointeur de pile).</a:t>
            </a:r>
            <a:endParaRPr lang="fr-FR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tabLst>
                <a:tab pos="3482975" algn="l"/>
              </a:tabLst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Leurs nombres diffèrent selon le microprocesseur étudié et sont de 8, 16, 32, 64 bits.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92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233AF0A-A60A-4F5E-844E-80BB144DF545}"/>
              </a:ext>
            </a:extLst>
          </p:cNvPr>
          <p:cNvSpPr txBox="1"/>
          <p:nvPr/>
        </p:nvSpPr>
        <p:spPr>
          <a:xfrm>
            <a:off x="0" y="387623"/>
            <a:ext cx="12104914" cy="558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Caractéristiques d'un microprocesseur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les principales caractéristiques d'un microprocesseur sont :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 jeu d’instructions</a:t>
            </a:r>
            <a:r>
              <a:rPr lang="fr-FR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c’est l’ensemble des instructions que peut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complexité de son architecture : 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Cette complexité se mesure par le nombre de transistors contenus dans le     microprocesseur. Plus le microprocesseur contient de transistors, plus il pourra effectuer des opérations complexes, et/ou traiter des nombres de grande taille.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 startAt="3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nombre de bits: 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que le processeur peut traiter simultanément 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 startAt="4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vitesse de l’horloge: </a:t>
            </a:r>
          </a:p>
          <a:p>
            <a:pPr algn="just">
              <a:lnSpc>
                <a:spcPct val="115000"/>
              </a:lnSpc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rôle de l’horloge est de cadencer le rythme du travail du microprocesseur. Plus la vitesse de l’horloge augmente, plus le microprocesseur effectue d'instructions en une seconde.</a:t>
            </a:r>
          </a:p>
        </p:txBody>
      </p:sp>
    </p:spTree>
    <p:extLst>
      <p:ext uri="{BB962C8B-B14F-4D97-AF65-F5344CB8AC3E}">
        <p14:creationId xmlns:p14="http://schemas.microsoft.com/office/powerpoint/2010/main" val="3979737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A23D057-7A42-4987-9A9D-A7E68359D1AD}"/>
              </a:ext>
            </a:extLst>
          </p:cNvPr>
          <p:cNvSpPr txBox="1"/>
          <p:nvPr/>
        </p:nvSpPr>
        <p:spPr>
          <a:xfrm>
            <a:off x="78920" y="344373"/>
            <a:ext cx="12036879" cy="5971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Organisation d’une mémoire : </a:t>
            </a: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une mémoire peut être représentée comme une armoire constituée de différents tiroirs. Chaque tiroir représente alors une case mémoire identifié par un numéro. Ce numéro est appelé </a:t>
            </a:r>
            <a:r>
              <a:rPr lang="fr-FR" sz="2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adresse</a:t>
            </a: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Chaque donnée devient alors accessible grâce à son adresse.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Avec une adresse de </a:t>
            </a:r>
            <a:r>
              <a:rPr lang="fr-FR" sz="26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bits il est possible de référencer au plus 2</a:t>
            </a:r>
            <a:r>
              <a:rPr lang="fr-FR" sz="26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cases mémoire.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 peut donc schématiser un circuit mémoire par la figure suivante où l’on peut distinguer 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-les entrées d’adresses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-les entrées et sorties de données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-les entrées de commandes 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 entrée de sélection de lecture ou d’écriture. (R/W)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 entrée de sélection du circuit (CS)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3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4DF7E6B5-53D8-49F3-B252-B66F5593668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3443968"/>
              </p:ext>
            </p:extLst>
          </p:nvPr>
        </p:nvGraphicFramePr>
        <p:xfrm>
          <a:off x="496884" y="622511"/>
          <a:ext cx="1171352" cy="3093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352">
                  <a:extLst>
                    <a:ext uri="{9D8B030D-6E8A-4147-A177-3AD203B41FA5}">
                      <a16:colId xmlns:a16="http://schemas.microsoft.com/office/drawing/2014/main" xmlns="" val="78329784"/>
                    </a:ext>
                  </a:extLst>
                </a:gridCol>
              </a:tblGrid>
              <a:tr h="293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00111001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8233329"/>
                  </a:ext>
                </a:extLst>
              </a:tr>
              <a:tr h="293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10011000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8020249"/>
                  </a:ext>
                </a:extLst>
              </a:tr>
              <a:tr h="293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11110110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4197396"/>
                  </a:ext>
                </a:extLst>
              </a:tr>
              <a:tr h="293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3275411"/>
                  </a:ext>
                </a:extLst>
              </a:tr>
              <a:tr h="293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9682554"/>
                  </a:ext>
                </a:extLst>
              </a:tr>
              <a:tr h="293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1215087"/>
                  </a:ext>
                </a:extLst>
              </a:tr>
              <a:tr h="293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6422501"/>
                  </a:ext>
                </a:extLst>
              </a:tr>
              <a:tr h="374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7969969"/>
                  </a:ext>
                </a:extLst>
              </a:tr>
              <a:tr h="293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2455435"/>
                  </a:ext>
                </a:extLst>
              </a:tr>
              <a:tr h="3684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00001101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133269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0EDC83E-E368-4998-BE9F-573C86B34F62}"/>
              </a:ext>
            </a:extLst>
          </p:cNvPr>
          <p:cNvSpPr txBox="1"/>
          <p:nvPr/>
        </p:nvSpPr>
        <p:spPr>
          <a:xfrm>
            <a:off x="1668236" y="622511"/>
            <a:ext cx="960664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0000</a:t>
            </a:r>
          </a:p>
          <a:p>
            <a:pPr>
              <a:spcAft>
                <a:spcPts val="1000"/>
              </a:spcAft>
            </a:pPr>
            <a:r>
              <a:rPr lang="fr-FR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0001</a:t>
            </a:r>
          </a:p>
          <a:p>
            <a:pPr>
              <a:spcAft>
                <a:spcPts val="1000"/>
              </a:spcAft>
            </a:pPr>
            <a:r>
              <a:rPr lang="fr-FR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0002</a:t>
            </a:r>
          </a:p>
          <a:p>
            <a:pPr>
              <a:spcAft>
                <a:spcPts val="1000"/>
              </a:spcAft>
            </a:pPr>
            <a:r>
              <a:rPr lang="fr-FR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……</a:t>
            </a:r>
          </a:p>
          <a:p>
            <a:pPr>
              <a:spcAft>
                <a:spcPts val="1000"/>
              </a:spcAft>
            </a:pPr>
            <a:r>
              <a:rPr lang="fr-FR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……</a:t>
            </a:r>
          </a:p>
          <a:p>
            <a:pPr>
              <a:spcAft>
                <a:spcPts val="1000"/>
              </a:spcAft>
            </a:pPr>
            <a:r>
              <a:rPr lang="fr-FR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……</a:t>
            </a:r>
          </a:p>
          <a:p>
            <a:pPr>
              <a:spcAft>
                <a:spcPts val="1000"/>
              </a:spcAft>
            </a:pPr>
            <a:r>
              <a:rPr lang="fr-FR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1000"/>
              </a:spcAft>
            </a:pPr>
            <a:r>
              <a:rPr lang="fr-FR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1000"/>
              </a:spcAft>
            </a:pPr>
            <a:r>
              <a:rPr lang="fr-FR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FFFF</a:t>
            </a:r>
          </a:p>
          <a:p>
            <a:pPr>
              <a:spcAft>
                <a:spcPts val="1000"/>
              </a:spcAft>
            </a:pPr>
            <a:r>
              <a:rPr lang="fr-FR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930AE67-B725-47C6-92A2-B12000CA0B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172280" y="390089"/>
            <a:ext cx="8522833" cy="2952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C3D8A8D-CA5D-48E0-AF60-C9DB0AD0BC3E}"/>
              </a:ext>
            </a:extLst>
          </p:cNvPr>
          <p:cNvSpPr txBox="1"/>
          <p:nvPr/>
        </p:nvSpPr>
        <p:spPr>
          <a:xfrm>
            <a:off x="0" y="3868063"/>
            <a:ext cx="12115800" cy="222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mémoire est partagée en deux parties :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lphaLcParenR"/>
              <a:tabLst>
                <a:tab pos="3482975" algn="l"/>
              </a:tabLs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ROM (mémoire morte):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(Read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Only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Memory) dont le contenu est défini lors de la fabrication. ou sont logés les Bootstrap (routine nécessaire à l’amorçage de la machine) et le BIOS (ensemble de routines nécessaires au fonctionnement du micro-ordinateur tel que la gestion du clavier, du moniteur de l’imprimante,..).</a:t>
            </a:r>
          </a:p>
        </p:txBody>
      </p:sp>
    </p:spTree>
    <p:extLst>
      <p:ext uri="{BB962C8B-B14F-4D97-AF65-F5344CB8AC3E}">
        <p14:creationId xmlns:p14="http://schemas.microsoft.com/office/powerpoint/2010/main" val="2801901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435A74E-5E8A-4869-B092-86179CAD8A0E}"/>
              </a:ext>
            </a:extLst>
          </p:cNvPr>
          <p:cNvSpPr txBox="1"/>
          <p:nvPr/>
        </p:nvSpPr>
        <p:spPr>
          <a:xfrm>
            <a:off x="-43543" y="325782"/>
            <a:ext cx="12159343" cy="6204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Les mémoires mortes sont classées selon la possibilité de les programmer et de les effacer : </a:t>
            </a:r>
          </a:p>
          <a:p>
            <a:pPr marL="457200" lvl="0" indent="-457200" algn="just">
              <a:spcAft>
                <a:spcPts val="10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Les PROM</a:t>
            </a:r>
            <a:r>
              <a:rPr 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(Programmable Read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Only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Memory) sont programmables par l’utilisateur, mais une seule fois en raison du moyen de stockage, les données sont stockées par des fusibles.</a:t>
            </a:r>
          </a:p>
          <a:p>
            <a:pPr marL="457200" lvl="0" indent="-457200" algn="just">
              <a:spcAft>
                <a:spcPts val="10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Les EPROM: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Erasable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Programmable Read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Only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Memory) sont effaçables et programmables par l’utilisateur.</a:t>
            </a: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Les UVPROM or Flash EPROM: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(Ultra Violet Programmable Read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Only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Memory) sont des mémoires programmables par l'utilisateur. Elles sont effaçables en les mettant dans une chambre à ultraviolet. Les UVPROM ont été remplacées par les EEPROM qui ne nécessitent pas d’être extraites de l'appareil pour être reprogrammées.</a:t>
            </a:r>
          </a:p>
        </p:txBody>
      </p:sp>
    </p:spTree>
    <p:extLst>
      <p:ext uri="{BB962C8B-B14F-4D97-AF65-F5344CB8AC3E}">
        <p14:creationId xmlns:p14="http://schemas.microsoft.com/office/powerpoint/2010/main" val="412520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31CB24F-408A-4359-A84C-251284256841}"/>
              </a:ext>
            </a:extLst>
          </p:cNvPr>
          <p:cNvSpPr txBox="1"/>
          <p:nvPr/>
        </p:nvSpPr>
        <p:spPr>
          <a:xfrm>
            <a:off x="0" y="437026"/>
            <a:ext cx="12192000" cy="7576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10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Les EEPROM: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(de l'anglais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Electrically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Erasable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Programmable Read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Only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Memory) sont effaçables et programmables par l’utilisateur. Elles sont plus faciles à effacer que les EPROM car elles sont effaçables électriquement.</a:t>
            </a:r>
          </a:p>
          <a:p>
            <a:pPr marL="514350" lvl="0" indent="-514350" algn="just">
              <a:buFont typeface="+mj-lt"/>
              <a:buAutoNum type="alphaLcParenR" startAt="2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 RAM (la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mémoire vive) :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ou sont inscrit les variables systèmes d’exploitation ainsi que les programmes utilisateurs (tels que langage évolué, logiciel d’application, etc…). Il y a deux types principaux de mémoire vive :</a:t>
            </a:r>
          </a:p>
          <a:p>
            <a:pPr marL="457200" lvl="0" indent="-457200" algn="just">
              <a:spcAft>
                <a:spcPts val="10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mémoire vive dynamique (DRAM):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qui, même sous alimentation électrique, doit être réactualisé périodiquement pour éviter la perte d'information.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10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 mémoire vive statique (SRAM):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qui n'a pas besoin d'un tel processus lorsque</a:t>
            </a:r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elle est sous-alimentation électrique.</a:t>
            </a:r>
          </a:p>
          <a:p>
            <a:pPr marL="514350" lvl="0" indent="-514350" algn="just">
              <a:spcAft>
                <a:spcPts val="1000"/>
              </a:spcAft>
              <a:buFont typeface="+mj-lt"/>
              <a:buAutoNum type="alphaLcParenR" startAt="3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mémoire de masse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 capacité supérieure à la centrale, elle est utile pour le stockage des fichiers (on forme ainsi des bibliothèques de programmes, des banques de données, etc.…).</a:t>
            </a:r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74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7714988-35CC-4F19-865E-2BBE7C108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0" y="837000"/>
            <a:ext cx="11968581" cy="52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217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9CEF21A-63D2-4EE7-BA7D-6BD1FD47C023}"/>
              </a:ext>
            </a:extLst>
          </p:cNvPr>
          <p:cNvSpPr txBox="1"/>
          <p:nvPr/>
        </p:nvSpPr>
        <p:spPr>
          <a:xfrm>
            <a:off x="0" y="370443"/>
            <a:ext cx="7612380" cy="513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le microprocesseur 8086 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08C01DD-BCB8-4E69-BDC2-170119431615}"/>
              </a:ext>
            </a:extLst>
          </p:cNvPr>
          <p:cNvSpPr txBox="1"/>
          <p:nvPr/>
        </p:nvSpPr>
        <p:spPr>
          <a:xfrm>
            <a:off x="0" y="867502"/>
            <a:ext cx="12094029" cy="4947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3.1 Introduction 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Disponible depuis juillet 1978, le 8086 est le premier microprocesseur 16 bits développé par Intel .c’est le premier de la famille 8086. Il est fabriqué en technologie H MOS. Le 8086 constitué de 29000 transistors sur une puce de 32.7 mm</a:t>
            </a:r>
            <a:r>
              <a:rPr lang="fr-FR" sz="26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Il existe en trois versions : 8086(5MHz),8086-2(8MHz)et le 8086-4(4MHz).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3.2. Organisation externe 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8086 se présente sous forme d’un boitier DIP (Dual In-Line Package) à 40 broches :</a:t>
            </a:r>
          </a:p>
        </p:txBody>
      </p:sp>
    </p:spTree>
    <p:extLst>
      <p:ext uri="{BB962C8B-B14F-4D97-AF65-F5344CB8AC3E}">
        <p14:creationId xmlns:p14="http://schemas.microsoft.com/office/powerpoint/2010/main" val="359753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4E2AEA5-3341-4E42-93A6-5D48523C55E3}"/>
              </a:ext>
            </a:extLst>
          </p:cNvPr>
          <p:cNvSpPr txBox="1"/>
          <p:nvPr/>
        </p:nvSpPr>
        <p:spPr>
          <a:xfrm>
            <a:off x="0" y="391477"/>
            <a:ext cx="12283440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1.3 Machines électromécaniques 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Machine à calculer à cartes perforées 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Hermann Hollerith, 1885.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Machines industrielles pour la comptabilité et les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statistiques. Ces machines sont à base de relais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électromécaniques (Aiken et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Stibitz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1936-1939).</a:t>
            </a:r>
          </a:p>
          <a:p>
            <a:pPr algn="just"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erman Hollerith - Wikipedia">
            <a:extLst>
              <a:ext uri="{FF2B5EF4-FFF2-40B4-BE49-F238E27FC236}">
                <a16:creationId xmlns:a16="http://schemas.microsoft.com/office/drawing/2014/main" xmlns="" id="{4EB83892-E7F7-4206-92CC-C61AB7AD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790" y="391477"/>
            <a:ext cx="3168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A375956-9BDF-46B9-B8F1-C4A157EB4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79" y="2945130"/>
            <a:ext cx="231842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52D2343-2A17-4714-BB7A-098DBAF3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32" y="393576"/>
            <a:ext cx="4857416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9210003-2F88-4DC6-960C-1CD75FB34B6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576"/>
            <a:ext cx="4850909" cy="51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B649437-5EA2-4025-A739-436F07354F3C}"/>
              </a:ext>
            </a:extLst>
          </p:cNvPr>
          <p:cNvSpPr txBox="1"/>
          <p:nvPr/>
        </p:nvSpPr>
        <p:spPr>
          <a:xfrm>
            <a:off x="0" y="5563377"/>
            <a:ext cx="4857415" cy="4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Schéma fonctionnel du 8086 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4910167-F361-43DB-A8F1-268663EC4807}"/>
              </a:ext>
            </a:extLst>
          </p:cNvPr>
          <p:cNvSpPr txBox="1"/>
          <p:nvPr/>
        </p:nvSpPr>
        <p:spPr>
          <a:xfrm>
            <a:off x="5594532" y="5551194"/>
            <a:ext cx="3371850" cy="501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Brochage du 8086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0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E95CBBEF-28E1-4632-9A23-43FD73C5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04201"/>
              </p:ext>
            </p:extLst>
          </p:nvPr>
        </p:nvGraphicFramePr>
        <p:xfrm>
          <a:off x="0" y="555171"/>
          <a:ext cx="12083143" cy="5878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872">
                  <a:extLst>
                    <a:ext uri="{9D8B030D-6E8A-4147-A177-3AD203B41FA5}">
                      <a16:colId xmlns:a16="http://schemas.microsoft.com/office/drawing/2014/main" xmlns="" val="1491466484"/>
                    </a:ext>
                  </a:extLst>
                </a:gridCol>
                <a:gridCol w="9895271">
                  <a:extLst>
                    <a:ext uri="{9D8B030D-6E8A-4147-A177-3AD203B41FA5}">
                      <a16:colId xmlns:a16="http://schemas.microsoft.com/office/drawing/2014/main" xmlns="" val="1312350637"/>
                    </a:ext>
                  </a:extLst>
                </a:gridCol>
              </a:tblGrid>
              <a:tr h="917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CLK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Entrée du signal d’horloge qui cadence le fonctionnement du microprocesseur.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3211784"/>
                  </a:ext>
                </a:extLst>
              </a:tr>
              <a:tr h="44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RESET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Entrée de remise à zéro du microprocesseur.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3801799"/>
                  </a:ext>
                </a:extLst>
              </a:tr>
              <a:tr h="44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READY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Entrée de synchronisation avec la mémoire.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1589832"/>
                  </a:ext>
                </a:extLst>
              </a:tr>
              <a:tr h="1060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TEST\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</a:rPr>
                        <a:t>Entrée de synchronisation du microprocesseur d’un événement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extérieur.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0434401"/>
                  </a:ext>
                </a:extLst>
              </a:tr>
              <a:tr h="1675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MN/MX\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</a:rPr>
                        <a:t>Entrée de choix du mode de fonctionnement du microprocesseur 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</a:rPr>
                        <a:t>MN : Mode minimum.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MX : Mode maximum.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2018172"/>
                  </a:ext>
                </a:extLst>
              </a:tr>
              <a:tr h="44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NMI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Entrée de demande d’interruption non masquée.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3248275"/>
                  </a:ext>
                </a:extLst>
              </a:tr>
              <a:tr h="44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INTR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Entrée de demande d’interruption masquée.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6074495"/>
                  </a:ext>
                </a:extLst>
              </a:tr>
              <a:tr h="44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INTA\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Sortie indique la réponse à une demande d’interruption.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073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006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BC67484D-581F-4AB7-9015-3F032F4E5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58663"/>
              </p:ext>
            </p:extLst>
          </p:nvPr>
        </p:nvGraphicFramePr>
        <p:xfrm>
          <a:off x="-1" y="402770"/>
          <a:ext cx="12115801" cy="6139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785">
                  <a:extLst>
                    <a:ext uri="{9D8B030D-6E8A-4147-A177-3AD203B41FA5}">
                      <a16:colId xmlns:a16="http://schemas.microsoft.com/office/drawing/2014/main" xmlns="" val="2477969534"/>
                    </a:ext>
                  </a:extLst>
                </a:gridCol>
                <a:gridCol w="9922016">
                  <a:extLst>
                    <a:ext uri="{9D8B030D-6E8A-4147-A177-3AD203B41FA5}">
                      <a16:colId xmlns:a16="http://schemas.microsoft.com/office/drawing/2014/main" xmlns="" val="2656616218"/>
                    </a:ext>
                  </a:extLst>
                </a:gridCol>
              </a:tblGrid>
              <a:tr h="58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HOLD et HLDA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Signaux de l’accès direct mémoire par le circuit DMA.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8025044"/>
                  </a:ext>
                </a:extLst>
              </a:tr>
              <a:tr h="58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S0….S7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Signaux d’état du </a:t>
                      </a:r>
                      <a:r>
                        <a:rPr lang="fr-FR" sz="2400" dirty="0" err="1">
                          <a:effectLst/>
                        </a:rPr>
                        <a:t>μp</a:t>
                      </a:r>
                      <a:r>
                        <a:rPr lang="fr-FR" sz="2400" dirty="0">
                          <a:effectLst/>
                        </a:rPr>
                        <a:t> en mode STEP BY STEP (pas à pas).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9189904"/>
                  </a:ext>
                </a:extLst>
              </a:tr>
              <a:tr h="58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A0 ... A19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Signaux de bus d’adresse de 20 bits (1Mo espace adressable).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5195004"/>
                  </a:ext>
                </a:extLst>
              </a:tr>
              <a:tr h="58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D0 ... D15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Signaux de bus de données de 16 bits.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7094400"/>
                  </a:ext>
                </a:extLst>
              </a:tr>
              <a:tr h="58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RD\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Signal de demande de lecture.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7863382"/>
                  </a:ext>
                </a:extLst>
              </a:tr>
              <a:tr h="58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WR\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Signal de demande d’écriture.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2676196"/>
                  </a:ext>
                </a:extLst>
              </a:tr>
              <a:tr h="259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M/IO\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</a:rPr>
                        <a:t>Signal de séparation d’accès mémoire ou port 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</a:rPr>
                        <a:t>M/IO\ = 1 : accès mémoire.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M/IO\ = 0 : accès port d’E/S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388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675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2BEDC433-41DA-4F01-A8FC-57FFBA50D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56384"/>
              </p:ext>
            </p:extLst>
          </p:nvPr>
        </p:nvGraphicFramePr>
        <p:xfrm>
          <a:off x="0" y="685801"/>
          <a:ext cx="12083143" cy="4469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873">
                  <a:extLst>
                    <a:ext uri="{9D8B030D-6E8A-4147-A177-3AD203B41FA5}">
                      <a16:colId xmlns:a16="http://schemas.microsoft.com/office/drawing/2014/main" xmlns="" val="1071976122"/>
                    </a:ext>
                  </a:extLst>
                </a:gridCol>
                <a:gridCol w="9895270">
                  <a:extLst>
                    <a:ext uri="{9D8B030D-6E8A-4147-A177-3AD203B41FA5}">
                      <a16:colId xmlns:a16="http://schemas.microsoft.com/office/drawing/2014/main" xmlns="" val="620484242"/>
                    </a:ext>
                  </a:extLst>
                </a:gridCol>
              </a:tblGrid>
              <a:tr h="49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DEN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Sortie indique que l’information qui circule dans bus AD est une donnée.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1736326"/>
                  </a:ext>
                </a:extLst>
              </a:tr>
              <a:tr h="2162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DT/R\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</a:rPr>
                        <a:t>Sortie indique le sens de transfert des données sur la bus de données: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</a:rPr>
                        <a:t>DT/R\ = 1 : le bus de donnée en sortie.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DT/R\ = 0 : le bus de donnée en entrée.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4424413"/>
                  </a:ext>
                </a:extLst>
              </a:tr>
              <a:tr h="49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BHE\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Signal d’accès de l’octet du poids fort sur la bus (D8 / D15).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149980"/>
                  </a:ext>
                </a:extLst>
              </a:tr>
              <a:tr h="1326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>
                          <a:effectLst/>
                        </a:rPr>
                        <a:t>ALE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</a:rPr>
                        <a:t>Sortie indique que l’information qui circule dans bus AD est une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</a:rPr>
                        <a:t>adresse.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982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297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9683CC5-5838-445B-BA94-BAEB3624601D}"/>
              </a:ext>
            </a:extLst>
          </p:cNvPr>
          <p:cNvSpPr txBox="1"/>
          <p:nvPr/>
        </p:nvSpPr>
        <p:spPr>
          <a:xfrm>
            <a:off x="0" y="387045"/>
            <a:ext cx="7603670" cy="52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3.3 Architecture interne du 8086: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7933940-4499-45C5-BBF3-4AC14A02E99C}"/>
              </a:ext>
            </a:extLst>
          </p:cNvPr>
          <p:cNvSpPr txBox="1"/>
          <p:nvPr/>
        </p:nvSpPr>
        <p:spPr>
          <a:xfrm>
            <a:off x="0" y="910330"/>
            <a:ext cx="12094028" cy="483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 divise deux unités internes distinctes: l'UIB (Unité d'Interfaçage avec le Bus) et l’UE (Unité d'Exécution) et 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Unité d'Interfaçage avec le Bus(UIB)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: </a:t>
            </a: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rôle de l'UIB est de récupérer et stocker les informations à traiter, et d'établir les transmissions avec les bus  du  système.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Unité d'Exécution(UE)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pour rôle 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-Détermine l’emplacement des instructions ou données pour l’interface bus.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-Décode  et exécute l’instruction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-Générer toutes les commandes nécessaires pour les opérations internes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78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98C6C6F-4382-496B-9EA2-CEB434134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367290"/>
            <a:ext cx="8920746" cy="61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193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9ACD139-03F1-4041-9870-954F297FD5A1}"/>
              </a:ext>
            </a:extLst>
          </p:cNvPr>
          <p:cNvSpPr txBox="1"/>
          <p:nvPr/>
        </p:nvSpPr>
        <p:spPr>
          <a:xfrm>
            <a:off x="0" y="419702"/>
            <a:ext cx="3472543" cy="52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3.4 Fonctionnement: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6D8F746-2F17-4B87-9896-D896C209D852}"/>
              </a:ext>
            </a:extLst>
          </p:cNvPr>
          <p:cNvSpPr txBox="1"/>
          <p:nvPr/>
        </p:nvSpPr>
        <p:spPr>
          <a:xfrm>
            <a:off x="0" y="939857"/>
            <a:ext cx="12192000" cy="5378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1800"/>
              </a:spcAft>
            </a:pP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-Charger une instruction contenue en mémoire.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spcBef>
                <a:spcPts val="5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Cette instruction est préchargée dans la file d’attente de 6 octets.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spcBef>
                <a:spcPts val="5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 compteur de programme va être incrémenté afin de spécifier l’adresse mémoire de l’instruction à exécuter après.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spcAft>
                <a:spcPts val="500"/>
              </a:spcAft>
              <a:buFont typeface="+mj-lt"/>
              <a:buAutoNum type="arabicPeriod"/>
            </a:pPr>
            <a:r>
              <a:rPr lang="fr-FR" sz="2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Par la suite l’instruction va être décodée dans le décodeur. 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Ensuite le travail de calcul va être délégué à l’UAL. Via le système de porte et de tables de vérité décrit plus haut, l’UAL sera en mesure d’effectuer le calcul.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Une fois le calcul fini, le processeur va ranger le résultat dans la mémoire vive (en spécifiant une adresse)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 c’est nécessaire va mettre à jour le registre FLAG. Puis il va passer à l’instruction suivante.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93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A837ABD-CCBB-4FF5-9E5D-90BD473E66E3}"/>
              </a:ext>
            </a:extLst>
          </p:cNvPr>
          <p:cNvSpPr txBox="1"/>
          <p:nvPr/>
        </p:nvSpPr>
        <p:spPr>
          <a:xfrm>
            <a:off x="0" y="425534"/>
            <a:ext cx="12115800" cy="6276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3.5 Les registres du 8086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microprocesseur 8086 dispose de 14 registres repartis en 4 catégories :</a:t>
            </a:r>
          </a:p>
          <a:p>
            <a:pPr marL="514350" indent="-51435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Les registres de travail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 sont des registres 16 bits à usage générale qui peuvent aussi être manipulé en 8 bits lorsqu’ils sont subdivisés en octet haut et bas :(High : AH, BH, CH, DH) et (Low : AL, BL, CL, DL).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AX : accumulateur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est le registre de travail principal.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BX : registre de base</a:t>
            </a:r>
            <a:r>
              <a:rPr 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utile dans les diverses modes d’adressage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CX 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registre compteur 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employé dans les boucles de programme 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DX : registre données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usage généralement particulier, sert pour l’arithmétique 16 bits (MUL et DIV).</a:t>
            </a:r>
          </a:p>
        </p:txBody>
      </p:sp>
    </p:spTree>
    <p:extLst>
      <p:ext uri="{BB962C8B-B14F-4D97-AF65-F5344CB8AC3E}">
        <p14:creationId xmlns:p14="http://schemas.microsoft.com/office/powerpoint/2010/main" val="1577773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24C4246-77C2-426F-803F-B327EC3D1B96}"/>
              </a:ext>
            </a:extLst>
          </p:cNvPr>
          <p:cNvSpPr txBox="1"/>
          <p:nvPr/>
        </p:nvSpPr>
        <p:spPr>
          <a:xfrm>
            <a:off x="0" y="376787"/>
            <a:ext cx="12192000" cy="4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Les registres de segment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ces registres indique l’adresse de  zones mémoires(segments) spécifiques.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CS : segment de code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pointe sur la zone mémoire contenant les instructions du programme exécutable.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DS 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segment de données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pointe sur la zone mémoire contenant les données.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ES : segment de données supplémentaire </a:t>
            </a:r>
            <a:r>
              <a:rPr lang="fr-FR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zone de données supplémentaires.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SS : segment de pile 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pointe sur la pile de système.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3E9EEF9-D3EF-491D-BFDD-598CAC7E6AC1}"/>
              </a:ext>
            </a:extLst>
          </p:cNvPr>
          <p:cNvSpPr txBox="1"/>
          <p:nvPr/>
        </p:nvSpPr>
        <p:spPr>
          <a:xfrm>
            <a:off x="76200" y="4724259"/>
            <a:ext cx="12192000" cy="1818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Les registres de décalage (ou offset)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les registre pointeurs (IP, BP, SP) et les index (SI, DI) contiennent d’une façon générale des adresses de décalage (offset) st sont donc associés au registres de segment comme suit :</a:t>
            </a:r>
          </a:p>
        </p:txBody>
      </p:sp>
    </p:spTree>
    <p:extLst>
      <p:ext uri="{BB962C8B-B14F-4D97-AF65-F5344CB8AC3E}">
        <p14:creationId xmlns:p14="http://schemas.microsoft.com/office/powerpoint/2010/main" val="2974133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C202713-A8A8-4A53-AB39-3E84F9AD07A6}"/>
              </a:ext>
            </a:extLst>
          </p:cNvPr>
          <p:cNvSpPr txBox="1"/>
          <p:nvPr/>
        </p:nvSpPr>
        <p:spPr>
          <a:xfrm>
            <a:off x="0" y="450644"/>
            <a:ext cx="12192000" cy="6876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IP : pointeur d’instruction: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associé au registre CS pour indiquer l’adresse de la prochaine instruction à exécuter.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 : index source 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associé au registre DS lors d’opérations de transfert de chaine de caractères.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 : index destination: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associé au registre ES lors d’opérations de transfert de chaine de caractères.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BP : pointeur de base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associé au registre SS pour accéder aux données de la pile lors d’appel de sous-programme.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SP : pointeur de pile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associé au registre SS pour indiquer le dernier élément de la pile.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2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229B00C-342E-43F0-A0ED-B89BC562B93D}"/>
              </a:ext>
            </a:extLst>
          </p:cNvPr>
          <p:cNvSpPr txBox="1"/>
          <p:nvPr/>
        </p:nvSpPr>
        <p:spPr>
          <a:xfrm>
            <a:off x="7620" y="392120"/>
            <a:ext cx="12045821" cy="597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1.4 Machines électroniques 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-Première machine à calculer électronique : 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ENIAC, 1944, Eckert et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Mauchly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18000 tubes 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électroniques, machine a programme câblé.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-Machine à programme enregistré :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John Von Neumann, 1946,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les instructions sont enregistrées dans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 mémoire du calculateur : ordinateur.</a:t>
            </a:r>
          </a:p>
          <a:p>
            <a:pPr algn="just">
              <a:spcAft>
                <a:spcPts val="1000"/>
              </a:spcAft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NIAC — Wikipédia">
            <a:extLst>
              <a:ext uri="{FF2B5EF4-FFF2-40B4-BE49-F238E27FC236}">
                <a16:creationId xmlns:a16="http://schemas.microsoft.com/office/drawing/2014/main" xmlns="" id="{AFBF5ABC-DB13-4F7A-8501-7B37729D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42" y="392120"/>
            <a:ext cx="3428397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hn von Neumann (à gauche) avec J. Robert Oppenheimer, devant l'ordinateur  de l'Institute for Advanced Study de Princeton, ca. 1952 | Ordinateur,  Science">
            <a:extLst>
              <a:ext uri="{FF2B5EF4-FFF2-40B4-BE49-F238E27FC236}">
                <a16:creationId xmlns:a16="http://schemas.microsoft.com/office/drawing/2014/main" xmlns="" id="{AC4882F6-51DD-4892-8A9C-79D97323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41" y="324612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7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CDF5E23-AD5E-43B8-87EB-E34597B31DD0}"/>
              </a:ext>
            </a:extLst>
          </p:cNvPr>
          <p:cNvSpPr txBox="1"/>
          <p:nvPr/>
        </p:nvSpPr>
        <p:spPr>
          <a:xfrm>
            <a:off x="0" y="412828"/>
            <a:ext cx="12192000" cy="983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lphaLcParenR" startAt="4"/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registre d’état (le registre flag) 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registre de 16 bits contenant 9 indicateurs dont 3 sont des bits de contrôle et 6 des bits d’état :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D0E5F880-8E38-4400-9EDB-05B1BB8CA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20001"/>
              </p:ext>
            </p:extLst>
          </p:nvPr>
        </p:nvGraphicFramePr>
        <p:xfrm>
          <a:off x="402772" y="1396239"/>
          <a:ext cx="10308772" cy="50594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43459">
                  <a:extLst>
                    <a:ext uri="{9D8B030D-6E8A-4147-A177-3AD203B41FA5}">
                      <a16:colId xmlns:a16="http://schemas.microsoft.com/office/drawing/2014/main" xmlns="" val="1518687561"/>
                    </a:ext>
                  </a:extLst>
                </a:gridCol>
                <a:gridCol w="643459">
                  <a:extLst>
                    <a:ext uri="{9D8B030D-6E8A-4147-A177-3AD203B41FA5}">
                      <a16:colId xmlns:a16="http://schemas.microsoft.com/office/drawing/2014/main" xmlns="" val="3198279216"/>
                    </a:ext>
                  </a:extLst>
                </a:gridCol>
                <a:gridCol w="643459">
                  <a:extLst>
                    <a:ext uri="{9D8B030D-6E8A-4147-A177-3AD203B41FA5}">
                      <a16:colId xmlns:a16="http://schemas.microsoft.com/office/drawing/2014/main" xmlns="" val="3534433496"/>
                    </a:ext>
                  </a:extLst>
                </a:gridCol>
                <a:gridCol w="643459">
                  <a:extLst>
                    <a:ext uri="{9D8B030D-6E8A-4147-A177-3AD203B41FA5}">
                      <a16:colId xmlns:a16="http://schemas.microsoft.com/office/drawing/2014/main" xmlns="" val="307340888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462216716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2680605266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1165870314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3270346564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1324445847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1278344122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2181831974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919947693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2185942411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2511269519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2329309811"/>
                    </a:ext>
                  </a:extLst>
                </a:gridCol>
                <a:gridCol w="644578">
                  <a:extLst>
                    <a:ext uri="{9D8B030D-6E8A-4147-A177-3AD203B41FA5}">
                      <a16:colId xmlns:a16="http://schemas.microsoft.com/office/drawing/2014/main" xmlns="" val="3109914842"/>
                    </a:ext>
                  </a:extLst>
                </a:gridCol>
              </a:tblGrid>
              <a:tr h="505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 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 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OF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DF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IF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TF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SF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ZE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 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AF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 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 dirty="0">
                          <a:effectLst/>
                        </a:rPr>
                        <a:t>PF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>
                          <a:effectLst/>
                        </a:rPr>
                        <a:t> 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 dirty="0">
                          <a:effectLst/>
                        </a:rPr>
                        <a:t>CF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9404857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88A858A-8A4F-47B9-93C8-D4817146813F}"/>
              </a:ext>
            </a:extLst>
          </p:cNvPr>
          <p:cNvSpPr txBox="1"/>
          <p:nvPr/>
        </p:nvSpPr>
        <p:spPr>
          <a:xfrm>
            <a:off x="742951" y="2261525"/>
            <a:ext cx="76036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6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CF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 indicateur de retenue (carry) ;</a:t>
            </a:r>
          </a:p>
          <a:p>
            <a:pPr algn="l"/>
            <a:r>
              <a:rPr lang="fr-FR" sz="26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PF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 indicateur de parité;</a:t>
            </a:r>
          </a:p>
          <a:p>
            <a:pPr algn="l"/>
            <a:r>
              <a:rPr lang="fr-FR" sz="26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AF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 indicateur de retenue auxiliaire ;</a:t>
            </a:r>
          </a:p>
          <a:p>
            <a:pPr algn="l"/>
            <a:r>
              <a:rPr lang="fr-FR" sz="26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ZF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 indicateur de zéro ;</a:t>
            </a:r>
          </a:p>
          <a:p>
            <a:pPr algn="l"/>
            <a:r>
              <a:rPr lang="fr-FR" sz="26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SF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 indicateur de signe ;</a:t>
            </a:r>
          </a:p>
          <a:p>
            <a:pPr algn="l"/>
            <a:r>
              <a:rPr lang="fr-FR" sz="26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TF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 indicateur d’exécution pas à pas (trap) ;</a:t>
            </a:r>
          </a:p>
          <a:p>
            <a:pPr algn="l"/>
            <a:r>
              <a:rPr lang="fr-FR" sz="26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IF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 indicateur d’autorisation d’interruption ;</a:t>
            </a:r>
          </a:p>
          <a:p>
            <a:pPr algn="l"/>
            <a:r>
              <a:rPr lang="fr-FR" sz="26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DF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 indicateur de décrémentation ;</a:t>
            </a:r>
          </a:p>
          <a:p>
            <a:pPr algn="l"/>
            <a:r>
              <a:rPr lang="fr-FR" sz="26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 indicateur de dépassement (</a:t>
            </a:r>
            <a:r>
              <a:rPr lang="fr-FR" sz="26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overflow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32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536C96A-4509-4391-B57C-C57FDC0F93EE}"/>
              </a:ext>
            </a:extLst>
          </p:cNvPr>
          <p:cNvSpPr txBox="1"/>
          <p:nvPr/>
        </p:nvSpPr>
        <p:spPr>
          <a:xfrm>
            <a:off x="0" y="3320143"/>
            <a:ext cx="12192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Bits d’état 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	CF : carry</a:t>
            </a:r>
          </a:p>
          <a:p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PF : parité (celle du nb de bits égaux à 1)</a:t>
            </a:r>
          </a:p>
          <a:p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SF : signe</a:t>
            </a:r>
          </a:p>
          <a:p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AF : retenue sur quartet LSB de AL</a:t>
            </a:r>
          </a:p>
          <a:p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ZF :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zéro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OF : overflow</a:t>
            </a: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D00FA29-4109-41B2-874F-89FE401B500E}"/>
              </a:ext>
            </a:extLst>
          </p:cNvPr>
          <p:cNvSpPr txBox="1"/>
          <p:nvPr/>
        </p:nvSpPr>
        <p:spPr>
          <a:xfrm>
            <a:off x="0" y="339957"/>
            <a:ext cx="12115800" cy="260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Bits de contrôle :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TF : trap, pour l’exécution pas à pas</a:t>
            </a:r>
          </a:p>
          <a:p>
            <a:pPr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IF = 1    autorisation des interruptions externes masquable;</a:t>
            </a:r>
          </a:p>
          <a:p>
            <a:pPr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TF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0    interdiction</a:t>
            </a:r>
          </a:p>
          <a:p>
            <a:pPr indent="449580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DF : définit le sens de traitement des chaînes de caractères</a:t>
            </a:r>
          </a:p>
        </p:txBody>
      </p:sp>
    </p:spTree>
    <p:extLst>
      <p:ext uri="{BB962C8B-B14F-4D97-AF65-F5344CB8AC3E}">
        <p14:creationId xmlns:p14="http://schemas.microsoft.com/office/powerpoint/2010/main" val="25371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30C0DC2-29AB-44B3-BD8E-144B9A61C319}"/>
              </a:ext>
            </a:extLst>
          </p:cNvPr>
          <p:cNvSpPr txBox="1"/>
          <p:nvPr/>
        </p:nvSpPr>
        <p:spPr>
          <a:xfrm>
            <a:off x="195942" y="590514"/>
            <a:ext cx="11615057" cy="539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Premier ordinateur commercialisé </a:t>
            </a:r>
            <a:r>
              <a:rPr lang="fr-FR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SSEC d’IBM, 1948.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-Ordinateur à transistors : 1963, PDP5 de Digital Equipment Corporation (DEC). </a:t>
            </a:r>
          </a:p>
          <a:p>
            <a:pPr algn="just">
              <a:spcAft>
                <a:spcPts val="1000"/>
              </a:spcAft>
            </a:pPr>
            <a:r>
              <a:rPr lang="fr-FR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Micro-ordinateurs :</a:t>
            </a:r>
            <a:r>
              <a:rPr lang="fr-FR" sz="2600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1969-70, utilisation des circuits intégrés.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Premier microprocesseur 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Intel, 1971, microprocesseur 4004 (l’intégration d’environ 2300 transistors), puis 8008, premier microordinateur: le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Micral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1973, France, puis l’Altair, 1975, Etats-Unis.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Autres microprocesseurs 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8080 et 8085 d’Intel, 6800 de Motorola, Z80 de </a:t>
            </a:r>
            <a:r>
              <a:rPr lang="fr-FR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Zilog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: microprocesseurs 8 bits, début des années 1980.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Microprocesseurs 16 bits 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8086/8088 d’Intel, 68000 de Motorola.</a:t>
            </a:r>
          </a:p>
          <a:p>
            <a:pPr algn="just"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Microprocesseurs 32 bits: </a:t>
            </a: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 1986 : 80386 d’Intel et 68020 de Motorola.</a:t>
            </a:r>
          </a:p>
          <a:p>
            <a:pPr algn="just">
              <a:spcAft>
                <a:spcPts val="1000"/>
              </a:spcAft>
            </a:pPr>
            <a:endParaRPr lang="fr-F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9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DEE049B-E116-474E-9654-76DA035D1BEC}"/>
              </a:ext>
            </a:extLst>
          </p:cNvPr>
          <p:cNvSpPr txBox="1"/>
          <p:nvPr/>
        </p:nvSpPr>
        <p:spPr>
          <a:xfrm>
            <a:off x="87086" y="398619"/>
            <a:ext cx="11670030" cy="606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-Fabrication en grandes séries des micro-ordinateurs : 1977, Apple, Commodore, Tandy.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-IBM PC + MS-DOS (Microsoft) en 1981.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b="1" dirty="0">
                <a:solidFill>
                  <a:srgbClr val="3213B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1.5 Machines actuelles</a:t>
            </a:r>
            <a:endParaRPr lang="fr-FR" sz="2600" dirty="0">
              <a:solidFill>
                <a:srgbClr val="3213B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Ordinateurs de plus en plus puissants, basés sur des microprocesseurs performants (i7, cluster…)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Applications multimédia, réseaux, ...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Systèmes embarqués : microcontrôleurs, processeurs de traitement de signal (DSP), ...</a:t>
            </a:r>
          </a:p>
        </p:txBody>
      </p:sp>
    </p:spTree>
    <p:extLst>
      <p:ext uri="{BB962C8B-B14F-4D97-AF65-F5344CB8AC3E}">
        <p14:creationId xmlns:p14="http://schemas.microsoft.com/office/powerpoint/2010/main" val="138316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1400BC9-7683-4722-9828-27C2E1A328E5}"/>
              </a:ext>
            </a:extLst>
          </p:cNvPr>
          <p:cNvSpPr txBox="1"/>
          <p:nvPr/>
        </p:nvSpPr>
        <p:spPr>
          <a:xfrm>
            <a:off x="0" y="412087"/>
            <a:ext cx="1219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600" b="1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fr-FR" sz="2600" b="1" u="none" strike="noStrike" baseline="0" dirty="0">
                <a:solidFill>
                  <a:srgbClr val="3213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rchitecture des systèmes à microprocesseur:</a:t>
            </a:r>
          </a:p>
          <a:p>
            <a:pPr algn="l"/>
            <a:r>
              <a:rPr lang="fr-FR" sz="2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L'architecture d'un système à microprocesseur représente l’organisation de ses différentes unités et de leurs interconnexions. </a:t>
            </a:r>
          </a:p>
          <a:p>
            <a:pPr algn="l"/>
            <a:r>
              <a:rPr lang="fr-FR" sz="2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choix d'une architecture est toujours le résultat d'un compromis :</a:t>
            </a:r>
          </a:p>
          <a:p>
            <a:pPr algn="l"/>
            <a:r>
              <a:rPr lang="fr-FR" sz="2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entre performances et coûts</a:t>
            </a:r>
          </a:p>
          <a:p>
            <a:pPr algn="l"/>
            <a:r>
              <a:rPr lang="fr-FR" sz="2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entre efficacité et facilité de construction</a:t>
            </a:r>
          </a:p>
          <a:p>
            <a:pPr algn="l"/>
            <a:r>
              <a:rPr lang="fr-FR" sz="2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entre performances d'ensemble et facilité de programmation</a:t>
            </a:r>
          </a:p>
          <a:p>
            <a:pPr marL="457200" indent="-457200" algn="l">
              <a:buFontTx/>
              <a:buChar char="-"/>
            </a:pPr>
            <a:r>
              <a:rPr lang="fr-FR" sz="26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r>
              <a:rPr lang="fr-FR" sz="2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998822E-D20F-4198-969A-1DE09AC148E9}"/>
              </a:ext>
            </a:extLst>
          </p:cNvPr>
          <p:cNvSpPr txBox="1"/>
          <p:nvPr/>
        </p:nvSpPr>
        <p:spPr>
          <a:xfrm>
            <a:off x="0" y="3619891"/>
            <a:ext cx="76036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 u="none" strike="noStrike" baseline="0" dirty="0">
                <a:solidFill>
                  <a:srgbClr val="0000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des systèmes à microprocesseur: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E617B99-11FD-4C98-BD72-0AC8B441E03C}"/>
              </a:ext>
            </a:extLst>
          </p:cNvPr>
          <p:cNvSpPr txBox="1"/>
          <p:nvPr/>
        </p:nvSpPr>
        <p:spPr>
          <a:xfrm>
            <a:off x="0" y="4112334"/>
            <a:ext cx="558437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Ordinateurs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console de jeux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calculatrice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distributeur automatique d’argent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Systèmes de production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fr-FR" sz="26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D057412-3C7F-4B16-B27E-6A13C86BEA87}"/>
              </a:ext>
            </a:extLst>
          </p:cNvPr>
          <p:cNvSpPr txBox="1"/>
          <p:nvPr/>
        </p:nvSpPr>
        <p:spPr>
          <a:xfrm>
            <a:off x="6945086" y="4112334"/>
            <a:ext cx="468902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robotique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lecteur carte à puce, code     barre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automobile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67465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1AF338C-C8FD-468D-95E3-8D6E614EE4E5}"/>
              </a:ext>
            </a:extLst>
          </p:cNvPr>
          <p:cNvSpPr txBox="1"/>
          <p:nvPr/>
        </p:nvSpPr>
        <p:spPr>
          <a:xfrm>
            <a:off x="0" y="354175"/>
            <a:ext cx="12192000" cy="6319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Le plus important de ces systèmes est l'ordinateur car il est capable</a:t>
            </a:r>
            <a:r>
              <a:rPr lang="fr-FR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de réaliser des tâches variées: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accès à Internet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création de sites Web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lecture de CD-Rom ou de DVD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archivage et retouche de photos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jeux vidéo 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bureautique : traitement de texte tableur, gestion de bases de données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analyse numérique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prévisions météorologiques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conception électronique (CAO) ou graphique (DAO)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latin typeface="Times New Roman" panose="02020603050405020304" pitchFamily="18" charset="0"/>
              </a:rPr>
              <a:t>pilotage de satellites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0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5D1DB24-4E31-49C0-ACEF-46240F6F6D88}"/>
              </a:ext>
            </a:extLst>
          </p:cNvPr>
          <p:cNvSpPr txBox="1"/>
          <p:nvPr/>
        </p:nvSpPr>
        <p:spPr>
          <a:xfrm>
            <a:off x="0" y="395461"/>
            <a:ext cx="1219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Lorsqu’on parle du terme ordinateur, certaines personnes pensent que c'est un ordinateur portable ou ordinateur de bureau.</a:t>
            </a:r>
          </a:p>
          <a:p>
            <a:endParaRPr lang="fr-FR" sz="26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DD2F79-7E78-4ADF-B8D5-A271CA93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27" y="1453193"/>
            <a:ext cx="3188816" cy="22193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C7EF8D4-430C-4E9D-A999-CC0FE5EB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16" y="1483588"/>
            <a:ext cx="2655273" cy="2232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793938A-0AD6-4507-ADCA-A815B034D1A5}"/>
              </a:ext>
            </a:extLst>
          </p:cNvPr>
          <p:cNvSpPr txBox="1"/>
          <p:nvPr/>
        </p:nvSpPr>
        <p:spPr>
          <a:xfrm>
            <a:off x="0" y="4258049"/>
            <a:ext cx="1150394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Cependant, les ordinateurs se présentent sous diverses formes:</a:t>
            </a:r>
            <a:endParaRPr lang="fr-FR" sz="2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C323063-597C-41FF-B463-94A259D7117F}"/>
              </a:ext>
            </a:extLst>
          </p:cNvPr>
          <p:cNvSpPr txBox="1"/>
          <p:nvPr/>
        </p:nvSpPr>
        <p:spPr>
          <a:xfrm>
            <a:off x="0" y="4780018"/>
            <a:ext cx="84582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Les Smartphones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Tablettes PC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Les consoles de jeux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Les téléviseurs modernes</a:t>
            </a:r>
            <a:endParaRPr lang="fr-FR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2482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ontrol xmlns="http://schemas.microsoft.com/VisualStudio/2011/storyboarding/control">
  <Id Name="01871c72-0851-4dc7-9b3a-cc8c5aaaf202" Revision="2" Stencil="System.MyShapes" StencilVersion="1.0"/>
</Control>
</file>

<file path=customXml/item2.xml><?xml version="1.0" encoding="utf-8"?>
<Control xmlns="http://schemas.microsoft.com/VisualStudio/2011/storyboarding/control">
  <Id Name="01871c72-0851-4dc7-9b3a-cc8c5aaaf202" Revision="2" Stencil="System.MyShapes" StencilVersion="1.0"/>
</Control>
</file>

<file path=customXml/item3.xml><?xml version="1.0" encoding="utf-8"?>
<Control xmlns="http://schemas.microsoft.com/VisualStudio/2011/storyboarding/control">
  <Id Name="01871c72-0851-4dc7-9b3a-cc8c5aaaf202" Revision="2" Stencil="System.MyShapes" StencilVersion="1.0"/>
</Control>
</file>

<file path=customXml/item4.xml><?xml version="1.0" encoding="utf-8"?>
<Control xmlns="http://schemas.microsoft.com/VisualStudio/2011/storyboarding/control">
  <Id Name="01871c72-0851-4dc7-9b3a-cc8c5aaaf202" Revision="2" Stencil="System.MyShapes" StencilVersion="1.0"/>
</Control>
</file>

<file path=customXml/item5.xml><?xml version="1.0" encoding="utf-8"?>
<Control xmlns="http://schemas.microsoft.com/VisualStudio/2011/storyboarding/control">
  <Id Name="01871c72-0851-4dc7-9b3a-cc8c5aaaf202" Revision="2" Stencil="System.MyShapes" StencilVersion="1.0"/>
</Control>
</file>

<file path=customXml/item6.xml><?xml version="1.0" encoding="utf-8"?>
<Control xmlns="http://schemas.microsoft.com/VisualStudio/2011/storyboarding/control">
  <Id Name="01871c72-0851-4dc7-9b3a-cc8c5aaaf202" Revision="2" Stencil="System.MyShapes" StencilVersion="1.0"/>
</Control>
</file>

<file path=customXml/item7.xml><?xml version="1.0" encoding="utf-8"?>
<Control xmlns="http://schemas.microsoft.com/VisualStudio/2011/storyboarding/control">
  <Id Name="01871c72-0851-4dc7-9b3a-cc8c5aaaf202" Revision="2" Stencil="System.MyShapes" StencilVersion="1.0"/>
</Control>
</file>

<file path=customXml/itemProps1.xml><?xml version="1.0" encoding="utf-8"?>
<ds:datastoreItem xmlns:ds="http://schemas.openxmlformats.org/officeDocument/2006/customXml" ds:itemID="{82224D8F-3D2A-4968-B511-B416C210AE70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1484A9D-F6A9-4033-BC22-44BEE6B8F831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07DE612D-BBF6-471C-8E95-EA31572476E4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4FCB5C2D-1545-487A-B33B-CAB1FE10F0AC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7957EF4F-15EA-4C21-811C-759021A2D0CD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2B45D26A-9D9A-45CF-ABB4-99C1452925A9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7E1DF6F4-72F4-474A-A65A-F8903737261D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1081</TotalTime>
  <Words>1736</Words>
  <Application>Microsoft Office PowerPoint</Application>
  <PresentationFormat>Personnalisé</PresentationFormat>
  <Paragraphs>334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Base</vt:lpstr>
      <vt:lpstr>Storyboard Layouts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tayeb lantri</cp:lastModifiedBy>
  <cp:revision>84</cp:revision>
  <dcterms:created xsi:type="dcterms:W3CDTF">2020-12-03T21:07:46Z</dcterms:created>
  <dcterms:modified xsi:type="dcterms:W3CDTF">2021-10-04T22:13:45Z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