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67" r:id="rId3"/>
    <p:sldId id="268" r:id="rId4"/>
    <p:sldId id="269" r:id="rId5"/>
    <p:sldId id="257" r:id="rId6"/>
    <p:sldId id="258" r:id="rId7"/>
    <p:sldId id="259" r:id="rId8"/>
    <p:sldId id="260" r:id="rId9"/>
    <p:sldId id="261" r:id="rId10"/>
    <p:sldId id="263" r:id="rId11"/>
    <p:sldId id="265"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651C58C-1CA2-4A02-A4F2-15A142617747}" type="datetimeFigureOut">
              <a:rPr lang="fr-FR" smtClean="0"/>
              <a:t>09/06/2022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AA84381-2DED-421D-92E9-6CD2DF123DF8}"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651C58C-1CA2-4A02-A4F2-15A142617747}" type="datetimeFigureOut">
              <a:rPr lang="fr-FR" smtClean="0"/>
              <a:t>09/06/2022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AA84381-2DED-421D-92E9-6CD2DF123DF8}"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651C58C-1CA2-4A02-A4F2-15A142617747}" type="datetimeFigureOut">
              <a:rPr lang="fr-FR" smtClean="0"/>
              <a:t>09/06/2022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AA84381-2DED-421D-92E9-6CD2DF123DF8}"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651C58C-1CA2-4A02-A4F2-15A142617747}" type="datetimeFigureOut">
              <a:rPr lang="fr-FR" smtClean="0"/>
              <a:t>09/06/2022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AA84381-2DED-421D-92E9-6CD2DF123DF8}"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651C58C-1CA2-4A02-A4F2-15A142617747}" type="datetimeFigureOut">
              <a:rPr lang="fr-FR" smtClean="0"/>
              <a:t>09/06/2022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AA84381-2DED-421D-92E9-6CD2DF123DF8}"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651C58C-1CA2-4A02-A4F2-15A142617747}" type="datetimeFigureOut">
              <a:rPr lang="fr-FR" smtClean="0"/>
              <a:t>09/06/2022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AA84381-2DED-421D-92E9-6CD2DF123DF8}"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651C58C-1CA2-4A02-A4F2-15A142617747}" type="datetimeFigureOut">
              <a:rPr lang="fr-FR" smtClean="0"/>
              <a:t>09/06/2022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AA84381-2DED-421D-92E9-6CD2DF123DF8}"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651C58C-1CA2-4A02-A4F2-15A142617747}" type="datetimeFigureOut">
              <a:rPr lang="fr-FR" smtClean="0"/>
              <a:t>09/06/2022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AA84381-2DED-421D-92E9-6CD2DF123DF8}"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651C58C-1CA2-4A02-A4F2-15A142617747}" type="datetimeFigureOut">
              <a:rPr lang="fr-FR" smtClean="0"/>
              <a:t>09/06/2022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AA84381-2DED-421D-92E9-6CD2DF123DF8}"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651C58C-1CA2-4A02-A4F2-15A142617747}" type="datetimeFigureOut">
              <a:rPr lang="fr-FR" smtClean="0"/>
              <a:t>09/06/2022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AA84381-2DED-421D-92E9-6CD2DF123DF8}"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651C58C-1CA2-4A02-A4F2-15A142617747}" type="datetimeFigureOut">
              <a:rPr lang="fr-FR" smtClean="0"/>
              <a:t>09/06/2022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AA84381-2DED-421D-92E9-6CD2DF123DF8}"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51C58C-1CA2-4A02-A4F2-15A142617747}" type="datetimeFigureOut">
              <a:rPr lang="fr-FR" smtClean="0"/>
              <a:t>09/06/2022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A84381-2DED-421D-92E9-6CD2DF123DF8}"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00034" y="1785926"/>
            <a:ext cx="8458200" cy="2184405"/>
          </a:xfrm>
          <a:ln w="38100">
            <a:solidFill>
              <a:srgbClr val="FF0000"/>
            </a:solidFill>
          </a:ln>
        </p:spPr>
        <p:txBody>
          <a:bodyPr>
            <a:noAutofit/>
          </a:bodyPr>
          <a:lstStyle/>
          <a:p>
            <a:r>
              <a:rPr lang="fr-FR" dirty="0" smtClean="0">
                <a:latin typeface="Garamond" pitchFamily="18" charset="0"/>
              </a:rPr>
              <a:t/>
            </a:r>
            <a:br>
              <a:rPr lang="fr-FR" dirty="0" smtClean="0">
                <a:latin typeface="Garamond" pitchFamily="18" charset="0"/>
              </a:rPr>
            </a:br>
            <a:r>
              <a:rPr lang="fr-FR" dirty="0" smtClean="0">
                <a:latin typeface="Garamond" pitchFamily="18" charset="0"/>
              </a:rPr>
              <a:t>Nouvelles Technologies de l’Information et de la Communication</a:t>
            </a:r>
            <a:br>
              <a:rPr lang="fr-FR" dirty="0" smtClean="0">
                <a:latin typeface="Garamond" pitchFamily="18" charset="0"/>
              </a:rPr>
            </a:br>
            <a:r>
              <a:rPr lang="fr-FR" dirty="0" smtClean="0">
                <a:latin typeface="Garamond" pitchFamily="18" charset="0"/>
              </a:rPr>
              <a:t>NTIC</a:t>
            </a:r>
            <a:br>
              <a:rPr lang="fr-FR" dirty="0" smtClean="0">
                <a:latin typeface="Garamond" pitchFamily="18" charset="0"/>
              </a:rPr>
            </a:br>
            <a:endParaRPr lang="fr-FR" dirty="0">
              <a:latin typeface="Garamond" pitchFamily="18" charset="0"/>
            </a:endParaRPr>
          </a:p>
        </p:txBody>
      </p:sp>
      <p:sp>
        <p:nvSpPr>
          <p:cNvPr id="3" name="Sous-titre 2"/>
          <p:cNvSpPr>
            <a:spLocks noGrp="1"/>
          </p:cNvSpPr>
          <p:nvPr>
            <p:ph type="subTitle" idx="1"/>
          </p:nvPr>
        </p:nvSpPr>
        <p:spPr>
          <a:xfrm>
            <a:off x="1357290" y="4429132"/>
            <a:ext cx="6400800" cy="1752600"/>
          </a:xfrm>
        </p:spPr>
        <p:txBody>
          <a:bodyPr/>
          <a:lstStyle/>
          <a:p>
            <a:r>
              <a:rPr lang="fr-FR" b="1" dirty="0" smtClean="0">
                <a:solidFill>
                  <a:schemeClr val="bg2">
                    <a:lumMod val="10000"/>
                  </a:schemeClr>
                </a:solidFill>
                <a:latin typeface="Palatino Linotype" pitchFamily="18" charset="0"/>
              </a:rPr>
              <a:t>Présenté par : Sarah OUFELLA</a:t>
            </a:r>
          </a:p>
          <a:p>
            <a:endParaRPr lang="fr-FR" dirty="0"/>
          </a:p>
        </p:txBody>
      </p:sp>
      <p:sp>
        <p:nvSpPr>
          <p:cNvPr id="4" name="Rectangle 3"/>
          <p:cNvSpPr/>
          <p:nvPr/>
        </p:nvSpPr>
        <p:spPr>
          <a:xfrm>
            <a:off x="1928794" y="142852"/>
            <a:ext cx="6881988" cy="1200329"/>
          </a:xfrm>
          <a:prstGeom prst="rect">
            <a:avLst/>
          </a:prstGeom>
        </p:spPr>
        <p:txBody>
          <a:bodyPr wrap="square">
            <a:spAutoFit/>
          </a:bodyPr>
          <a:lstStyle/>
          <a:p>
            <a:r>
              <a:rPr lang="fr-FR" sz="2400" b="1" dirty="0" smtClean="0">
                <a:latin typeface="Garamond" pitchFamily="18" charset="0"/>
              </a:rPr>
              <a:t>       Université Ahmed </a:t>
            </a:r>
            <a:r>
              <a:rPr lang="fr-FR" sz="2400" b="1" dirty="0" err="1" smtClean="0">
                <a:latin typeface="Garamond" pitchFamily="18" charset="0"/>
              </a:rPr>
              <a:t>Zabana</a:t>
            </a:r>
            <a:r>
              <a:rPr lang="fr-FR" sz="2400" b="1" dirty="0" smtClean="0">
                <a:latin typeface="Garamond" pitchFamily="18" charset="0"/>
              </a:rPr>
              <a:t> </a:t>
            </a:r>
            <a:r>
              <a:rPr lang="fr-FR" sz="2400" b="1" dirty="0" err="1" smtClean="0">
                <a:latin typeface="Garamond" pitchFamily="18" charset="0"/>
              </a:rPr>
              <a:t>Relizane</a:t>
            </a:r>
            <a:endParaRPr lang="fr-FR" sz="2400" b="1" dirty="0" smtClean="0">
              <a:latin typeface="Garamond" pitchFamily="18" charset="0"/>
            </a:endParaRPr>
          </a:p>
          <a:p>
            <a:r>
              <a:rPr lang="fr-FR" sz="2400" b="1" dirty="0" smtClean="0">
                <a:latin typeface="Garamond" pitchFamily="18" charset="0"/>
              </a:rPr>
              <a:t>  Faculté des sciences et technologies </a:t>
            </a:r>
          </a:p>
          <a:p>
            <a:r>
              <a:rPr lang="fr-FR" sz="2400" b="1" dirty="0" smtClean="0">
                <a:latin typeface="Garamond" pitchFamily="18" charset="0"/>
              </a:rPr>
              <a:t>                   Département physique </a:t>
            </a:r>
            <a:endParaRPr lang="fr-FR" sz="2400" b="1" dirty="0">
              <a:latin typeface="Garamond" pitchFamily="18" charset="0"/>
            </a:endParaRPr>
          </a:p>
        </p:txBody>
      </p:sp>
      <p:sp>
        <p:nvSpPr>
          <p:cNvPr id="5" name="Espace réservé du numéro de diapositive 4"/>
          <p:cNvSpPr>
            <a:spLocks noGrp="1"/>
          </p:cNvSpPr>
          <p:nvPr>
            <p:ph type="sldNum" sz="quarter" idx="12"/>
          </p:nvPr>
        </p:nvSpPr>
        <p:spPr/>
        <p:txBody>
          <a:bodyPr/>
          <a:lstStyle/>
          <a:p>
            <a:fld id="{72E1D84C-0963-4830-B29B-4CD69A630A3B}" type="slidenum">
              <a:rPr lang="fr-FR" smtClean="0"/>
              <a:pPr/>
              <a:t>1</a:t>
            </a:fld>
            <a:endParaRPr lang="fr-FR"/>
          </a:p>
        </p:txBody>
      </p:sp>
      <p:sp>
        <p:nvSpPr>
          <p:cNvPr id="12" name="ZoneTexte 11">
            <a:extLst>
              <a:ext uri="{FF2B5EF4-FFF2-40B4-BE49-F238E27FC236}">
                <a16:creationId xmlns="" xmlns:a16="http://schemas.microsoft.com/office/drawing/2014/main" id="{3BA452D0-75E0-410D-BDCD-7D417F281FB1}"/>
              </a:ext>
            </a:extLst>
          </p:cNvPr>
          <p:cNvSpPr txBox="1"/>
          <p:nvPr/>
        </p:nvSpPr>
        <p:spPr>
          <a:xfrm>
            <a:off x="240631" y="23709187"/>
            <a:ext cx="2664000" cy="1382400"/>
          </a:xfrm>
          <a:prstGeom prst="rect">
            <a:avLst/>
          </a:prstGeom>
          <a:solidFill>
            <a:schemeClr val="bg1"/>
          </a:solidFill>
          <a:ln>
            <a:solidFill>
              <a:schemeClr val="tx1"/>
            </a:solidFill>
            <a:prstDash val="dashDot"/>
          </a:ln>
        </p:spPr>
        <p:txBody>
          <a:bodyPr wrap="square" rtlCol="0">
            <a:noAutofit/>
          </a:bodyPr>
          <a:lstStyle/>
          <a:p>
            <a:pPr algn="ctr"/>
            <a:endParaRPr lang="fr-FR" dirty="0"/>
          </a:p>
          <a:p>
            <a:pPr algn="ctr"/>
            <a:r>
              <a:rPr lang="fr-FR" sz="2400" b="1" dirty="0">
                <a:solidFill>
                  <a:srgbClr val="CC0000"/>
                </a:solidFill>
                <a:latin typeface="Times New Roman" panose="02020603050405020304" pitchFamily="18" charset="0"/>
                <a:ea typeface="Tahoma" panose="020B0604030504040204" pitchFamily="34" charset="0"/>
                <a:cs typeface="Times New Roman" panose="02020603050405020304" pitchFamily="18" charset="0"/>
              </a:rPr>
              <a:t>Insérer</a:t>
            </a:r>
          </a:p>
          <a:p>
            <a:pPr algn="ctr"/>
            <a:r>
              <a:rPr lang="fr-FR" sz="2400" b="1" dirty="0">
                <a:solidFill>
                  <a:srgbClr val="CC0000"/>
                </a:solidFill>
                <a:latin typeface="Times New Roman" panose="02020603050405020304" pitchFamily="18" charset="0"/>
                <a:ea typeface="Tahoma" panose="020B0604030504040204" pitchFamily="34" charset="0"/>
                <a:cs typeface="Times New Roman" panose="02020603050405020304" pitchFamily="18" charset="0"/>
              </a:rPr>
              <a:t>votre logo ici</a:t>
            </a:r>
          </a:p>
          <a:p>
            <a:pPr algn="ctr"/>
            <a:endParaRPr lang="fr-FR" dirty="0"/>
          </a:p>
          <a:p>
            <a:pPr algn="ctr"/>
            <a:endParaRPr lang="fr-FR" dirty="0"/>
          </a:p>
        </p:txBody>
      </p:sp>
      <p:pic>
        <p:nvPicPr>
          <p:cNvPr id="13" name="Picture 2"/>
          <p:cNvPicPr>
            <a:picLocks noChangeAspect="1" noChangeArrowheads="1"/>
          </p:cNvPicPr>
          <p:nvPr/>
        </p:nvPicPr>
        <p:blipFill>
          <a:blip r:embed="rId2"/>
          <a:srcRect/>
          <a:stretch>
            <a:fillRect/>
          </a:stretch>
        </p:blipFill>
        <p:spPr bwMode="auto">
          <a:xfrm>
            <a:off x="333829" y="23885525"/>
            <a:ext cx="2423885" cy="1050018"/>
          </a:xfrm>
          <a:prstGeom prst="rect">
            <a:avLst/>
          </a:prstGeom>
          <a:noFill/>
          <a:ln w="9525">
            <a:noFill/>
            <a:miter lim="800000"/>
            <a:headEnd/>
            <a:tailEnd/>
          </a:ln>
          <a:effectLst/>
        </p:spPr>
      </p:pic>
      <p:pic>
        <p:nvPicPr>
          <p:cNvPr id="1026" name="Picture 2"/>
          <p:cNvPicPr>
            <a:picLocks noChangeAspect="1" noChangeArrowheads="1"/>
          </p:cNvPicPr>
          <p:nvPr/>
        </p:nvPicPr>
        <p:blipFill>
          <a:blip r:embed="rId3"/>
          <a:srcRect/>
          <a:stretch>
            <a:fillRect/>
          </a:stretch>
        </p:blipFill>
        <p:spPr bwMode="auto">
          <a:xfrm>
            <a:off x="285720" y="214290"/>
            <a:ext cx="1495425" cy="1362075"/>
          </a:xfrm>
          <a:prstGeom prst="rect">
            <a:avLst/>
          </a:prstGeom>
          <a:noFill/>
          <a:ln w="9525">
            <a:noFill/>
            <a:miter lim="800000"/>
            <a:headEnd/>
            <a:tailEnd/>
          </a:ln>
          <a:effectLst/>
        </p:spPr>
      </p:pic>
    </p:spTree>
    <p:extLst>
      <p:ext uri="{BB962C8B-B14F-4D97-AF65-F5344CB8AC3E}">
        <p14:creationId xmlns:p14="http://schemas.microsoft.com/office/powerpoint/2010/main" xmlns="" val="4761680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251520" y="548680"/>
            <a:ext cx="8892480" cy="8494633"/>
          </a:xfrm>
          <a:prstGeom prst="rect">
            <a:avLst/>
          </a:prstGeom>
          <a:noFill/>
        </p:spPr>
        <p:txBody>
          <a:bodyPr wrap="square" rtlCol="0">
            <a:spAutoFit/>
          </a:bodyPr>
          <a:lstStyle/>
          <a:p>
            <a:endParaRPr lang="fr-FR" dirty="0" smtClean="0"/>
          </a:p>
          <a:p>
            <a:pPr marL="457200" lvl="0" indent="-457200" algn="just">
              <a:lnSpc>
                <a:spcPct val="150000"/>
              </a:lnSpc>
              <a:buClr>
                <a:srgbClr val="002060"/>
              </a:buClr>
              <a:buFont typeface="Wingdings" pitchFamily="2" charset="2"/>
              <a:buChar char="Ø"/>
            </a:pPr>
            <a:r>
              <a:rPr lang="fr-FR" sz="3200" b="1" dirty="0">
                <a:solidFill>
                  <a:prstClr val="black"/>
                </a:solidFill>
                <a:latin typeface="Times New Roman" pitchFamily="18" charset="0"/>
                <a:cs typeface="Times New Roman" pitchFamily="18" charset="0"/>
              </a:rPr>
              <a:t>Les puces intelligentes </a:t>
            </a:r>
            <a:r>
              <a:rPr lang="fr-FR" sz="3200" dirty="0" smtClean="0">
                <a:solidFill>
                  <a:prstClr val="black"/>
                </a:solidFill>
                <a:latin typeface="Times New Roman" pitchFamily="18" charset="0"/>
                <a:cs typeface="Times New Roman" pitchFamily="18" charset="0"/>
              </a:rPr>
              <a:t>:les </a:t>
            </a:r>
            <a:r>
              <a:rPr lang="fr-FR" sz="3200" dirty="0">
                <a:solidFill>
                  <a:prstClr val="black"/>
                </a:solidFill>
                <a:latin typeface="Times New Roman" pitchFamily="18" charset="0"/>
                <a:cs typeface="Times New Roman" pitchFamily="18" charset="0"/>
              </a:rPr>
              <a:t>entreprises et les </a:t>
            </a:r>
            <a:r>
              <a:rPr lang="fr-FR" sz="3200" dirty="0" smtClean="0">
                <a:solidFill>
                  <a:prstClr val="black"/>
                </a:solidFill>
                <a:latin typeface="Times New Roman" pitchFamily="18" charset="0"/>
                <a:cs typeface="Times New Roman" pitchFamily="18" charset="0"/>
              </a:rPr>
              <a:t>consommateurs utilisent </a:t>
            </a:r>
            <a:r>
              <a:rPr lang="fr-FR" sz="3200" dirty="0">
                <a:solidFill>
                  <a:prstClr val="black"/>
                </a:solidFill>
                <a:latin typeface="Times New Roman" pitchFamily="18" charset="0"/>
                <a:cs typeface="Times New Roman" pitchFamily="18" charset="0"/>
              </a:rPr>
              <a:t>à présent des cartes à puces intelligentes dans plusieurs </a:t>
            </a:r>
            <a:r>
              <a:rPr lang="fr-FR" sz="3200" dirty="0" smtClean="0">
                <a:solidFill>
                  <a:prstClr val="black"/>
                </a:solidFill>
                <a:latin typeface="Times New Roman" pitchFamily="18" charset="0"/>
                <a:cs typeface="Times New Roman" pitchFamily="18" charset="0"/>
              </a:rPr>
              <a:t>applications</a:t>
            </a:r>
            <a:endParaRPr lang="fr-FR" sz="3200" dirty="0">
              <a:solidFill>
                <a:prstClr val="black"/>
              </a:solidFill>
              <a:latin typeface="Times New Roman" pitchFamily="18" charset="0"/>
              <a:cs typeface="Times New Roman" pitchFamily="18" charset="0"/>
            </a:endParaRPr>
          </a:p>
          <a:p>
            <a:pPr lvl="0" algn="just">
              <a:lnSpc>
                <a:spcPct val="150000"/>
              </a:lnSpc>
            </a:pPr>
            <a:r>
              <a:rPr lang="fr-FR" sz="3200" dirty="0" smtClean="0">
                <a:solidFill>
                  <a:srgbClr val="FF0000"/>
                </a:solidFill>
                <a:latin typeface="Times New Roman" pitchFamily="18" charset="0"/>
                <a:cs typeface="Times New Roman" pitchFamily="18" charset="0"/>
              </a:rPr>
              <a:t>Exemple</a:t>
            </a:r>
            <a:r>
              <a:rPr lang="fr-FR" sz="3200" dirty="0" smtClean="0">
                <a:solidFill>
                  <a:prstClr val="black"/>
                </a:solidFill>
                <a:latin typeface="Times New Roman" pitchFamily="18" charset="0"/>
                <a:cs typeface="Times New Roman" pitchFamily="18" charset="0"/>
              </a:rPr>
              <a:t>: les </a:t>
            </a:r>
            <a:r>
              <a:rPr lang="fr-FR" sz="3200" dirty="0">
                <a:solidFill>
                  <a:prstClr val="black"/>
                </a:solidFill>
                <a:latin typeface="Times New Roman" pitchFamily="18" charset="0"/>
                <a:cs typeface="Times New Roman" pitchFamily="18" charset="0"/>
              </a:rPr>
              <a:t>opérations bancaires, accès </a:t>
            </a:r>
            <a:r>
              <a:rPr lang="fr-FR" sz="3200" dirty="0" smtClean="0">
                <a:solidFill>
                  <a:prstClr val="black"/>
                </a:solidFill>
                <a:latin typeface="Times New Roman" pitchFamily="18" charset="0"/>
                <a:cs typeface="Times New Roman" pitchFamily="18" charset="0"/>
              </a:rPr>
              <a:t>aux, consultation </a:t>
            </a:r>
            <a:r>
              <a:rPr lang="fr-FR" sz="3200" dirty="0">
                <a:solidFill>
                  <a:prstClr val="black"/>
                </a:solidFill>
                <a:latin typeface="Times New Roman" pitchFamily="18" charset="0"/>
                <a:cs typeface="Times New Roman" pitchFamily="18" charset="0"/>
              </a:rPr>
              <a:t>des messages téléphoniques</a:t>
            </a:r>
          </a:p>
          <a:p>
            <a:pPr lvl="0"/>
            <a:endParaRPr lang="fr-FR" dirty="0">
              <a:solidFill>
                <a:prstClr val="black"/>
              </a:solidFill>
            </a:endParaRPr>
          </a:p>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p:txBody>
      </p:sp>
      <p:sp>
        <p:nvSpPr>
          <p:cNvPr id="7" name="Espace réservé du numéro de diapositive 6"/>
          <p:cNvSpPr>
            <a:spLocks noGrp="1"/>
          </p:cNvSpPr>
          <p:nvPr>
            <p:ph type="sldNum" sz="quarter" idx="12"/>
          </p:nvPr>
        </p:nvSpPr>
        <p:spPr/>
        <p:txBody>
          <a:bodyPr/>
          <a:lstStyle/>
          <a:p>
            <a:fld id="{72E1D84C-0963-4830-B29B-4CD69A630A3B}" type="slidenum">
              <a:rPr lang="fr-FR" smtClean="0"/>
              <a:pPr/>
              <a:t>10</a:t>
            </a:fld>
            <a:endParaRPr lang="fr-FR"/>
          </a:p>
        </p:txBody>
      </p:sp>
    </p:spTree>
    <p:extLst>
      <p:ext uri="{BB962C8B-B14F-4D97-AF65-F5344CB8AC3E}">
        <p14:creationId xmlns="" xmlns:p14="http://schemas.microsoft.com/office/powerpoint/2010/main" val="39992608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14282" y="428604"/>
            <a:ext cx="8643998" cy="5000659"/>
          </a:xfrm>
        </p:spPr>
        <p:txBody>
          <a:bodyPr>
            <a:normAutofit fontScale="90000"/>
          </a:bodyPr>
          <a:lstStyle/>
          <a:p>
            <a:pPr algn="l">
              <a:lnSpc>
                <a:spcPct val="200000"/>
              </a:lnSpc>
            </a:pPr>
            <a:r>
              <a:rPr lang="fr-FR" sz="3600" dirty="0" smtClean="0">
                <a:latin typeface="Times New Roman" pitchFamily="18" charset="0"/>
                <a:cs typeface="Times New Roman" pitchFamily="18" charset="0"/>
              </a:rPr>
              <a:t/>
            </a:r>
            <a:br>
              <a:rPr lang="fr-FR" sz="3600" dirty="0" smtClean="0">
                <a:latin typeface="Times New Roman" pitchFamily="18" charset="0"/>
                <a:cs typeface="Times New Roman" pitchFamily="18" charset="0"/>
              </a:rPr>
            </a:br>
            <a:r>
              <a:rPr lang="fr-FR" sz="3600" dirty="0" smtClean="0">
                <a:latin typeface="Times New Roman" pitchFamily="18" charset="0"/>
                <a:cs typeface="Times New Roman" pitchFamily="18" charset="0"/>
              </a:rPr>
              <a:t/>
            </a:r>
            <a:br>
              <a:rPr lang="fr-FR" sz="3600" dirty="0" smtClean="0">
                <a:latin typeface="Times New Roman" pitchFamily="18" charset="0"/>
                <a:cs typeface="Times New Roman" pitchFamily="18" charset="0"/>
              </a:rPr>
            </a:br>
            <a:r>
              <a:rPr lang="fr-FR" sz="3600" b="1" dirty="0" smtClean="0">
                <a:solidFill>
                  <a:srgbClr val="FF0000"/>
                </a:solidFill>
                <a:latin typeface="Times New Roman" pitchFamily="18" charset="0"/>
                <a:cs typeface="Times New Roman" pitchFamily="18" charset="0"/>
              </a:rPr>
              <a:t>Exposés  à faire </a:t>
            </a:r>
            <a:r>
              <a:rPr lang="fr-FR" sz="2700" dirty="0" smtClean="0">
                <a:latin typeface="Times New Roman" pitchFamily="18" charset="0"/>
                <a:cs typeface="Times New Roman" pitchFamily="18" charset="0"/>
              </a:rPr>
              <a:t/>
            </a:r>
            <a:br>
              <a:rPr lang="fr-FR" sz="2700" dirty="0" smtClean="0">
                <a:latin typeface="Times New Roman" pitchFamily="18" charset="0"/>
                <a:cs typeface="Times New Roman" pitchFamily="18" charset="0"/>
              </a:rPr>
            </a:br>
            <a:r>
              <a:rPr lang="fr-FR" sz="3600" dirty="0" smtClean="0">
                <a:latin typeface="Times New Roman" pitchFamily="18" charset="0"/>
                <a:cs typeface="Times New Roman" pitchFamily="18" charset="0"/>
              </a:rPr>
              <a:t>-Impacts des NTIC dans le domaine de la santé </a:t>
            </a:r>
            <a:br>
              <a:rPr lang="fr-FR" sz="3600" dirty="0" smtClean="0">
                <a:latin typeface="Times New Roman" pitchFamily="18" charset="0"/>
                <a:cs typeface="Times New Roman" pitchFamily="18" charset="0"/>
              </a:rPr>
            </a:br>
            <a:r>
              <a:rPr lang="fr-FR" sz="3600" dirty="0" smtClean="0">
                <a:latin typeface="Times New Roman" pitchFamily="18" charset="0"/>
                <a:cs typeface="Times New Roman" pitchFamily="18" charset="0"/>
              </a:rPr>
              <a:t>-Impacts des NTIC dans les entreprises </a:t>
            </a:r>
            <a:br>
              <a:rPr lang="fr-FR" sz="3600" dirty="0" smtClean="0">
                <a:latin typeface="Times New Roman" pitchFamily="18" charset="0"/>
                <a:cs typeface="Times New Roman" pitchFamily="18" charset="0"/>
              </a:rPr>
            </a:br>
            <a:r>
              <a:rPr lang="fr-FR" sz="3600" dirty="0" smtClean="0">
                <a:latin typeface="Times New Roman" pitchFamily="18" charset="0"/>
                <a:cs typeface="Times New Roman" pitchFamily="18" charset="0"/>
              </a:rPr>
              <a:t>-Apports des NTIC  dans le domaine universitaire</a:t>
            </a:r>
            <a:br>
              <a:rPr lang="fr-FR" sz="3600" dirty="0" smtClean="0">
                <a:latin typeface="Times New Roman" pitchFamily="18" charset="0"/>
                <a:cs typeface="Times New Roman" pitchFamily="18" charset="0"/>
              </a:rPr>
            </a:br>
            <a:r>
              <a:rPr lang="fr-FR" sz="3600" dirty="0" smtClean="0">
                <a:latin typeface="Times New Roman" pitchFamily="18" charset="0"/>
                <a:cs typeface="Times New Roman" pitchFamily="18" charset="0"/>
              </a:rPr>
              <a:t> </a:t>
            </a:r>
            <a:r>
              <a:rPr lang="fr-FR" dirty="0" smtClean="0"/>
              <a:t/>
            </a:r>
            <a:br>
              <a:rPr lang="fr-FR" dirty="0" smtClean="0"/>
            </a:br>
            <a:endParaRPr lang="fr-FR" dirty="0"/>
          </a:p>
        </p:txBody>
      </p:sp>
      <p:sp>
        <p:nvSpPr>
          <p:cNvPr id="4" name="Espace réservé du numéro de diapositive 3"/>
          <p:cNvSpPr>
            <a:spLocks noGrp="1"/>
          </p:cNvSpPr>
          <p:nvPr>
            <p:ph type="sldNum" sz="quarter" idx="12"/>
          </p:nvPr>
        </p:nvSpPr>
        <p:spPr/>
        <p:txBody>
          <a:bodyPr/>
          <a:lstStyle/>
          <a:p>
            <a:fld id="{72E1D84C-0963-4830-B29B-4CD69A630A3B}" type="slidenum">
              <a:rPr lang="fr-FR" smtClean="0"/>
              <a:pPr/>
              <a:t>11</a:t>
            </a:fld>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51520" y="476672"/>
            <a:ext cx="8892480" cy="6527428"/>
          </a:xfrm>
          <a:prstGeom prst="rect">
            <a:avLst/>
          </a:prstGeom>
          <a:noFill/>
        </p:spPr>
        <p:txBody>
          <a:bodyPr wrap="square" rtlCol="0">
            <a:spAutoFit/>
          </a:bodyPr>
          <a:lstStyle/>
          <a:p>
            <a:pPr algn="just">
              <a:lnSpc>
                <a:spcPts val="4100"/>
              </a:lnSpc>
            </a:pPr>
            <a:r>
              <a:rPr lang="fr-FR" sz="4000" b="1" dirty="0" smtClean="0">
                <a:solidFill>
                  <a:schemeClr val="tx2"/>
                </a:solidFill>
                <a:latin typeface="Garamond" pitchFamily="18" charset="0"/>
              </a:rPr>
              <a:t>Objectifs pédagogiques  des</a:t>
            </a:r>
            <a:r>
              <a:rPr lang="fr-FR" sz="4000" b="1" dirty="0" smtClean="0">
                <a:solidFill>
                  <a:schemeClr val="tx2"/>
                </a:solidFill>
                <a:latin typeface="Garamond" pitchFamily="18" charset="0"/>
                <a:cs typeface="Times New Roman" pitchFamily="18" charset="0"/>
              </a:rPr>
              <a:t> </a:t>
            </a:r>
            <a:r>
              <a:rPr lang="fr-FR" sz="4000" b="1" dirty="0" smtClean="0">
                <a:solidFill>
                  <a:schemeClr val="tx2"/>
                </a:solidFill>
                <a:latin typeface="Garamond" pitchFamily="18" charset="0"/>
                <a:cs typeface="Times New Roman" pitchFamily="18" charset="0"/>
              </a:rPr>
              <a:t>NTIC</a:t>
            </a:r>
          </a:p>
          <a:p>
            <a:pPr algn="just">
              <a:lnSpc>
                <a:spcPct val="150000"/>
              </a:lnSpc>
            </a:pPr>
            <a:r>
              <a:rPr lang="fr-FR" sz="3200" dirty="0" smtClean="0">
                <a:latin typeface="Times New Roman" pitchFamily="18" charset="0"/>
                <a:cs typeface="Times New Roman" pitchFamily="18" charset="0"/>
              </a:rPr>
              <a:t>participer </a:t>
            </a:r>
            <a:r>
              <a:rPr lang="fr-FR" sz="3200" dirty="0" smtClean="0">
                <a:latin typeface="Times New Roman" pitchFamily="18" charset="0"/>
                <a:cs typeface="Times New Roman" pitchFamily="18" charset="0"/>
              </a:rPr>
              <a:t>à la formation aux principes et fonctionnalités de l’informatique;</a:t>
            </a:r>
          </a:p>
          <a:p>
            <a:pPr algn="just">
              <a:lnSpc>
                <a:spcPct val="150000"/>
              </a:lnSpc>
            </a:pPr>
            <a:r>
              <a:rPr lang="fr-FR" sz="3200" dirty="0" smtClean="0">
                <a:latin typeface="Times New Roman" pitchFamily="18" charset="0"/>
                <a:cs typeface="Times New Roman" pitchFamily="18" charset="0"/>
              </a:rPr>
              <a:t>stimuler </a:t>
            </a:r>
            <a:r>
              <a:rPr lang="fr-FR" sz="3200" dirty="0" smtClean="0">
                <a:latin typeface="Times New Roman" pitchFamily="18" charset="0"/>
                <a:cs typeface="Times New Roman" pitchFamily="18" charset="0"/>
              </a:rPr>
              <a:t>la curiosité;</a:t>
            </a:r>
          </a:p>
          <a:p>
            <a:pPr algn="just">
              <a:lnSpc>
                <a:spcPct val="150000"/>
              </a:lnSpc>
            </a:pPr>
            <a:r>
              <a:rPr lang="fr-FR" sz="3200" dirty="0" smtClean="0">
                <a:latin typeface="Times New Roman" pitchFamily="18" charset="0"/>
                <a:cs typeface="Times New Roman" pitchFamily="18" charset="0"/>
              </a:rPr>
              <a:t>apprendre </a:t>
            </a:r>
            <a:r>
              <a:rPr lang="fr-FR" sz="3200" dirty="0" smtClean="0">
                <a:latin typeface="Times New Roman" pitchFamily="18" charset="0"/>
                <a:cs typeface="Times New Roman" pitchFamily="18" charset="0"/>
              </a:rPr>
              <a:t>aux apprenants à travailler à distance;</a:t>
            </a:r>
          </a:p>
          <a:p>
            <a:pPr algn="just">
              <a:lnSpc>
                <a:spcPct val="150000"/>
              </a:lnSpc>
            </a:pPr>
            <a:r>
              <a:rPr lang="fr-FR" sz="3200" dirty="0" smtClean="0">
                <a:latin typeface="Times New Roman" pitchFamily="18" charset="0"/>
                <a:cs typeface="Times New Roman" pitchFamily="18" charset="0"/>
              </a:rPr>
              <a:t>accroître </a:t>
            </a:r>
            <a:r>
              <a:rPr lang="fr-FR" sz="3200" dirty="0" smtClean="0">
                <a:latin typeface="Times New Roman" pitchFamily="18" charset="0"/>
                <a:cs typeface="Times New Roman" pitchFamily="18" charset="0"/>
              </a:rPr>
              <a:t>la motivation à apprendre ;</a:t>
            </a:r>
          </a:p>
          <a:p>
            <a:pPr algn="just">
              <a:lnSpc>
                <a:spcPct val="150000"/>
              </a:lnSpc>
            </a:pPr>
            <a:r>
              <a:rPr lang="fr-FR" sz="3200" dirty="0" smtClean="0">
                <a:latin typeface="Times New Roman" pitchFamily="18" charset="0"/>
                <a:cs typeface="Times New Roman" pitchFamily="18" charset="0"/>
              </a:rPr>
              <a:t>apprendre </a:t>
            </a:r>
            <a:r>
              <a:rPr lang="fr-FR" sz="3200" dirty="0" smtClean="0">
                <a:latin typeface="Times New Roman" pitchFamily="18" charset="0"/>
                <a:cs typeface="Times New Roman" pitchFamily="18" charset="0"/>
              </a:rPr>
              <a:t>aux apprenants à devenir autonomes</a:t>
            </a:r>
            <a:r>
              <a:rPr lang="fr-FR" sz="3200" dirty="0" smtClean="0">
                <a:latin typeface="Times New Roman" pitchFamily="18" charset="0"/>
                <a:cs typeface="Times New Roman" pitchFamily="18" charset="0"/>
              </a:rPr>
              <a:t>; </a:t>
            </a:r>
            <a:r>
              <a:rPr lang="fr-FR" sz="3200" dirty="0" smtClean="0">
                <a:latin typeface="Times New Roman" pitchFamily="18" charset="0"/>
                <a:cs typeface="Times New Roman" pitchFamily="18" charset="0"/>
              </a:rPr>
              <a:t>aider les apprenants en difficulté</a:t>
            </a:r>
            <a:r>
              <a:rPr lang="fr-FR" sz="3200" dirty="0" smtClean="0">
                <a:latin typeface="Times New Roman" pitchFamily="18" charset="0"/>
                <a:cs typeface="Times New Roman" pitchFamily="18" charset="0"/>
              </a:rPr>
              <a:t>; </a:t>
            </a:r>
            <a:r>
              <a:rPr lang="fr-FR" sz="3200" dirty="0" smtClean="0">
                <a:latin typeface="Times New Roman" pitchFamily="18" charset="0"/>
                <a:cs typeface="Times New Roman" pitchFamily="18" charset="0"/>
              </a:rPr>
              <a:t>apprendre aux apprenants à communiquer</a:t>
            </a:r>
            <a:endParaRPr lang="fr-FR" sz="3200" dirty="0">
              <a:solidFill>
                <a:prstClr val="black"/>
              </a:solidFill>
              <a:latin typeface="Times New Roman" pitchFamily="18" charset="0"/>
              <a:cs typeface="Times New Roman" pitchFamily="18" charset="0"/>
            </a:endParaRPr>
          </a:p>
        </p:txBody>
      </p:sp>
      <p:sp>
        <p:nvSpPr>
          <p:cNvPr id="2" name="Espace réservé du numéro de diapositive 1"/>
          <p:cNvSpPr>
            <a:spLocks noGrp="1"/>
          </p:cNvSpPr>
          <p:nvPr>
            <p:ph type="sldNum" sz="quarter" idx="12"/>
          </p:nvPr>
        </p:nvSpPr>
        <p:spPr/>
        <p:txBody>
          <a:bodyPr/>
          <a:lstStyle/>
          <a:p>
            <a:fld id="{72E1D84C-0963-4830-B29B-4CD69A630A3B}" type="slidenum">
              <a:rPr lang="fr-FR" smtClean="0"/>
              <a:pPr/>
              <a:t>2</a:t>
            </a:fld>
            <a:endParaRPr lang="fr-FR"/>
          </a:p>
        </p:txBody>
      </p:sp>
    </p:spTree>
    <p:extLst>
      <p:ext uri="{BB962C8B-B14F-4D97-AF65-F5344CB8AC3E}">
        <p14:creationId xmlns="" xmlns:p14="http://schemas.microsoft.com/office/powerpoint/2010/main" val="30351087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14282" y="428604"/>
            <a:ext cx="8643998" cy="5000659"/>
          </a:xfrm>
        </p:spPr>
        <p:txBody>
          <a:bodyPr>
            <a:normAutofit fontScale="90000"/>
          </a:bodyPr>
          <a:lstStyle/>
          <a:p>
            <a:pPr algn="l">
              <a:lnSpc>
                <a:spcPts val="4400"/>
              </a:lnSpc>
              <a:spcAft>
                <a:spcPts val="600"/>
              </a:spcAft>
            </a:pPr>
            <a:r>
              <a:rPr lang="fr-FR" b="1" dirty="0" smtClean="0">
                <a:solidFill>
                  <a:schemeClr val="tx2"/>
                </a:solidFill>
                <a:latin typeface="Garamond" pitchFamily="18" charset="0"/>
                <a:cs typeface="Times New Roman" pitchFamily="18" charset="0"/>
              </a:rPr>
              <a:t/>
            </a:r>
            <a:br>
              <a:rPr lang="fr-FR" b="1" dirty="0" smtClean="0">
                <a:solidFill>
                  <a:schemeClr val="tx2"/>
                </a:solidFill>
                <a:latin typeface="Garamond" pitchFamily="18" charset="0"/>
                <a:cs typeface="Times New Roman" pitchFamily="18" charset="0"/>
              </a:rPr>
            </a:br>
            <a:r>
              <a:rPr lang="fr-FR" b="1" dirty="0">
                <a:solidFill>
                  <a:schemeClr val="tx2"/>
                </a:solidFill>
                <a:latin typeface="Garamond" pitchFamily="18" charset="0"/>
                <a:cs typeface="Times New Roman" pitchFamily="18" charset="0"/>
              </a:rPr>
              <a:t/>
            </a:r>
            <a:br>
              <a:rPr lang="fr-FR" b="1" dirty="0">
                <a:solidFill>
                  <a:schemeClr val="tx2"/>
                </a:solidFill>
                <a:latin typeface="Garamond" pitchFamily="18" charset="0"/>
                <a:cs typeface="Times New Roman" pitchFamily="18" charset="0"/>
              </a:rPr>
            </a:br>
            <a:r>
              <a:rPr lang="fr-FR" b="1" dirty="0" smtClean="0">
                <a:solidFill>
                  <a:schemeClr val="tx2"/>
                </a:solidFill>
                <a:latin typeface="Garamond" pitchFamily="18" charset="0"/>
                <a:cs typeface="Times New Roman" pitchFamily="18" charset="0"/>
              </a:rPr>
              <a:t/>
            </a:r>
            <a:br>
              <a:rPr lang="fr-FR" b="1" dirty="0" smtClean="0">
                <a:solidFill>
                  <a:schemeClr val="tx2"/>
                </a:solidFill>
                <a:latin typeface="Garamond" pitchFamily="18" charset="0"/>
                <a:cs typeface="Times New Roman" pitchFamily="18" charset="0"/>
              </a:rPr>
            </a:br>
            <a:r>
              <a:rPr lang="fr-FR" b="1" dirty="0" smtClean="0">
                <a:solidFill>
                  <a:schemeClr val="tx2"/>
                </a:solidFill>
                <a:latin typeface="Garamond" pitchFamily="18" charset="0"/>
                <a:cs typeface="Times New Roman" pitchFamily="18" charset="0"/>
              </a:rPr>
              <a:t/>
            </a:r>
            <a:br>
              <a:rPr lang="fr-FR" b="1" dirty="0" smtClean="0">
                <a:solidFill>
                  <a:schemeClr val="tx2"/>
                </a:solidFill>
                <a:latin typeface="Garamond" pitchFamily="18" charset="0"/>
                <a:cs typeface="Times New Roman" pitchFamily="18" charset="0"/>
              </a:rPr>
            </a:br>
            <a:r>
              <a:rPr lang="fr-FR" b="1" dirty="0">
                <a:solidFill>
                  <a:schemeClr val="tx2"/>
                </a:solidFill>
                <a:latin typeface="Garamond" pitchFamily="18" charset="0"/>
                <a:cs typeface="Times New Roman" pitchFamily="18" charset="0"/>
              </a:rPr>
              <a:t/>
            </a:r>
            <a:br>
              <a:rPr lang="fr-FR" b="1" dirty="0">
                <a:solidFill>
                  <a:schemeClr val="tx2"/>
                </a:solidFill>
                <a:latin typeface="Garamond" pitchFamily="18" charset="0"/>
                <a:cs typeface="Times New Roman" pitchFamily="18" charset="0"/>
              </a:rPr>
            </a:br>
            <a:r>
              <a:rPr lang="fr-FR" b="1" dirty="0" smtClean="0">
                <a:solidFill>
                  <a:schemeClr val="tx2"/>
                </a:solidFill>
                <a:latin typeface="Garamond" pitchFamily="18" charset="0"/>
                <a:cs typeface="Times New Roman" pitchFamily="18" charset="0"/>
              </a:rPr>
              <a:t>Apport des NTIC dans le Marketing</a:t>
            </a:r>
            <a:br>
              <a:rPr lang="fr-FR" b="1" dirty="0" smtClean="0">
                <a:solidFill>
                  <a:schemeClr val="tx2"/>
                </a:solidFill>
                <a:latin typeface="Garamond" pitchFamily="18" charset="0"/>
                <a:cs typeface="Times New Roman" pitchFamily="18" charset="0"/>
              </a:rPr>
            </a:br>
            <a:r>
              <a:rPr lang="fr-FR" b="1" dirty="0" smtClean="0">
                <a:solidFill>
                  <a:schemeClr val="tx2"/>
                </a:solidFill>
                <a:latin typeface="Garamond" pitchFamily="18" charset="0"/>
                <a:cs typeface="Times New Roman" pitchFamily="18" charset="0"/>
              </a:rPr>
              <a:t> </a:t>
            </a:r>
            <a:r>
              <a:rPr lang="fr-FR" sz="3600" dirty="0" smtClean="0">
                <a:latin typeface="Times New Roman" pitchFamily="18" charset="0"/>
                <a:cs typeface="Times New Roman" pitchFamily="18" charset="0"/>
              </a:rPr>
              <a:t>Les </a:t>
            </a:r>
            <a:r>
              <a:rPr lang="fr-FR" sz="3600" dirty="0" smtClean="0">
                <a:latin typeface="Times New Roman" pitchFamily="18" charset="0"/>
                <a:cs typeface="Times New Roman" pitchFamily="18" charset="0"/>
              </a:rPr>
              <a:t>Sites Web sont utilisés pour faire de la publicité, se faire connaître et pour vendre les produits </a:t>
            </a:r>
            <a:r>
              <a:rPr lang="fr-FR" sz="3600" dirty="0" smtClean="0">
                <a:latin typeface="Times New Roman" pitchFamily="18" charset="0"/>
                <a:cs typeface="Times New Roman" pitchFamily="18" charset="0"/>
              </a:rPr>
              <a:t>diffuser </a:t>
            </a:r>
            <a:r>
              <a:rPr lang="fr-FR" sz="3600" dirty="0" smtClean="0">
                <a:latin typeface="Times New Roman" pitchFamily="18" charset="0"/>
                <a:cs typeface="Times New Roman" pitchFamily="18" charset="0"/>
              </a:rPr>
              <a:t>l'information quelque soit le secteur (université par exemple</a:t>
            </a:r>
            <a:r>
              <a:rPr lang="fr-FR" sz="3600" dirty="0" smtClean="0">
                <a:latin typeface="Times New Roman" pitchFamily="18" charset="0"/>
                <a:cs typeface="Times New Roman" pitchFamily="18" charset="0"/>
              </a:rPr>
              <a:t>).</a:t>
            </a:r>
            <a:br>
              <a:rPr lang="fr-FR" sz="3600" dirty="0" smtClean="0">
                <a:latin typeface="Times New Roman" pitchFamily="18" charset="0"/>
                <a:cs typeface="Times New Roman" pitchFamily="18" charset="0"/>
              </a:rPr>
            </a:br>
            <a:r>
              <a:rPr lang="fr-FR" sz="2800" b="1" dirty="0" smtClean="0">
                <a:solidFill>
                  <a:schemeClr val="tx2"/>
                </a:solidFill>
                <a:latin typeface="Garamond" pitchFamily="18" charset="0"/>
                <a:cs typeface="Times New Roman" pitchFamily="18" charset="0"/>
              </a:rPr>
              <a:t> </a:t>
            </a:r>
            <a:r>
              <a:rPr lang="fr-FR" b="1" dirty="0" smtClean="0">
                <a:solidFill>
                  <a:schemeClr val="tx2"/>
                </a:solidFill>
                <a:latin typeface="Garamond" pitchFamily="18" charset="0"/>
                <a:cs typeface="Times New Roman" pitchFamily="18" charset="0"/>
              </a:rPr>
              <a:t>Apport des NTIC dans  la </a:t>
            </a:r>
            <a:r>
              <a:rPr lang="fr-FR" b="1" dirty="0" smtClean="0">
                <a:solidFill>
                  <a:schemeClr val="tx2"/>
                </a:solidFill>
                <a:latin typeface="Garamond" pitchFamily="18" charset="0"/>
              </a:rPr>
              <a:t>gestion </a:t>
            </a:r>
            <a:r>
              <a:rPr lang="fr-FR" sz="3200" dirty="0"/>
              <a:t/>
            </a:r>
            <a:br>
              <a:rPr lang="fr-FR" sz="3200" dirty="0"/>
            </a:br>
            <a:r>
              <a:rPr lang="fr-FR" sz="3200" dirty="0" smtClean="0"/>
              <a:t>-</a:t>
            </a:r>
            <a:r>
              <a:rPr lang="fr-FR" sz="3600" dirty="0" smtClean="0">
                <a:latin typeface="Times New Roman" pitchFamily="18" charset="0"/>
                <a:cs typeface="Times New Roman" pitchFamily="18" charset="0"/>
              </a:rPr>
              <a:t>finances </a:t>
            </a:r>
            <a:r>
              <a:rPr lang="fr-FR" sz="3600" dirty="0">
                <a:latin typeface="Times New Roman" pitchFamily="18" charset="0"/>
                <a:cs typeface="Times New Roman" pitchFamily="18" charset="0"/>
              </a:rPr>
              <a:t/>
            </a:r>
            <a:br>
              <a:rPr lang="fr-FR" sz="3600" dirty="0">
                <a:latin typeface="Times New Roman" pitchFamily="18" charset="0"/>
                <a:cs typeface="Times New Roman" pitchFamily="18" charset="0"/>
              </a:rPr>
            </a:br>
            <a:r>
              <a:rPr lang="fr-FR" sz="3600" dirty="0" smtClean="0">
                <a:latin typeface="Times New Roman" pitchFamily="18" charset="0"/>
                <a:cs typeface="Times New Roman" pitchFamily="18" charset="0"/>
              </a:rPr>
              <a:t>-facturation </a:t>
            </a:r>
            <a:r>
              <a:rPr lang="fr-FR" sz="3600" dirty="0">
                <a:latin typeface="Times New Roman" pitchFamily="18" charset="0"/>
                <a:cs typeface="Times New Roman" pitchFamily="18" charset="0"/>
              </a:rPr>
              <a:t/>
            </a:r>
            <a:br>
              <a:rPr lang="fr-FR" sz="3600" dirty="0">
                <a:latin typeface="Times New Roman" pitchFamily="18" charset="0"/>
                <a:cs typeface="Times New Roman" pitchFamily="18" charset="0"/>
              </a:rPr>
            </a:br>
            <a:r>
              <a:rPr lang="fr-FR" sz="3600" dirty="0" smtClean="0">
                <a:latin typeface="Times New Roman" pitchFamily="18" charset="0"/>
                <a:cs typeface="Times New Roman" pitchFamily="18" charset="0"/>
              </a:rPr>
              <a:t>-commerce </a:t>
            </a:r>
            <a:r>
              <a:rPr lang="fr-FR" sz="3600" dirty="0">
                <a:latin typeface="Times New Roman" pitchFamily="18" charset="0"/>
                <a:cs typeface="Times New Roman" pitchFamily="18" charset="0"/>
              </a:rPr>
              <a:t/>
            </a:r>
            <a:br>
              <a:rPr lang="fr-FR" sz="3600" dirty="0">
                <a:latin typeface="Times New Roman" pitchFamily="18" charset="0"/>
                <a:cs typeface="Times New Roman" pitchFamily="18" charset="0"/>
              </a:rPr>
            </a:br>
            <a:r>
              <a:rPr lang="fr-FR" sz="3600" dirty="0" smtClean="0">
                <a:latin typeface="Times New Roman" pitchFamily="18" charset="0"/>
                <a:cs typeface="Times New Roman" pitchFamily="18" charset="0"/>
              </a:rPr>
              <a:t>-ressources </a:t>
            </a:r>
            <a:r>
              <a:rPr lang="fr-FR" sz="3600" dirty="0">
                <a:latin typeface="Times New Roman" pitchFamily="18" charset="0"/>
                <a:cs typeface="Times New Roman" pitchFamily="18" charset="0"/>
              </a:rPr>
              <a:t>humaines </a:t>
            </a:r>
            <a:br>
              <a:rPr lang="fr-FR" sz="3600" dirty="0">
                <a:latin typeface="Times New Roman" pitchFamily="18" charset="0"/>
                <a:cs typeface="Times New Roman" pitchFamily="18" charset="0"/>
              </a:rPr>
            </a:br>
            <a:r>
              <a:rPr lang="fr-FR" sz="3600" dirty="0" smtClean="0">
                <a:latin typeface="Times New Roman" pitchFamily="18" charset="0"/>
                <a:cs typeface="Times New Roman" pitchFamily="18" charset="0"/>
              </a:rPr>
              <a:t> </a:t>
            </a:r>
            <a:r>
              <a:rPr lang="fr-FR" sz="3600" dirty="0" smtClean="0">
                <a:latin typeface="Times New Roman" pitchFamily="18" charset="0"/>
                <a:cs typeface="Times New Roman" pitchFamily="18" charset="0"/>
              </a:rPr>
              <a:t/>
            </a:r>
            <a:br>
              <a:rPr lang="fr-FR" sz="3600" dirty="0" smtClean="0">
                <a:latin typeface="Times New Roman" pitchFamily="18" charset="0"/>
                <a:cs typeface="Times New Roman" pitchFamily="18" charset="0"/>
              </a:rPr>
            </a:br>
            <a:r>
              <a:rPr lang="fr-FR" sz="3600" dirty="0" smtClean="0">
                <a:latin typeface="Times New Roman" pitchFamily="18" charset="0"/>
                <a:cs typeface="Times New Roman" pitchFamily="18" charset="0"/>
              </a:rPr>
              <a:t> </a:t>
            </a:r>
            <a:r>
              <a:rPr lang="fr-FR" dirty="0" smtClean="0"/>
              <a:t/>
            </a:r>
            <a:br>
              <a:rPr lang="fr-FR" dirty="0" smtClean="0"/>
            </a:br>
            <a:endParaRPr lang="fr-FR" dirty="0"/>
          </a:p>
        </p:txBody>
      </p:sp>
      <p:sp>
        <p:nvSpPr>
          <p:cNvPr id="4" name="Espace réservé du numéro de diapositive 3"/>
          <p:cNvSpPr>
            <a:spLocks noGrp="1"/>
          </p:cNvSpPr>
          <p:nvPr>
            <p:ph type="sldNum" sz="quarter" idx="12"/>
          </p:nvPr>
        </p:nvSpPr>
        <p:spPr/>
        <p:txBody>
          <a:bodyPr/>
          <a:lstStyle/>
          <a:p>
            <a:fld id="{72E1D84C-0963-4830-B29B-4CD69A630A3B}" type="slidenum">
              <a:rPr lang="fr-FR" smtClean="0"/>
              <a:pPr/>
              <a:t>3</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14282" y="428604"/>
            <a:ext cx="8643998" cy="5000659"/>
          </a:xfrm>
        </p:spPr>
        <p:txBody>
          <a:bodyPr>
            <a:normAutofit fontScale="90000"/>
          </a:bodyPr>
          <a:lstStyle/>
          <a:p>
            <a:pPr algn="l">
              <a:lnSpc>
                <a:spcPct val="150000"/>
              </a:lnSpc>
            </a:pPr>
            <a:r>
              <a:rPr lang="fr-FR" b="1" dirty="0" smtClean="0">
                <a:solidFill>
                  <a:schemeClr val="tx2"/>
                </a:solidFill>
                <a:latin typeface="Garamond" pitchFamily="18" charset="0"/>
                <a:cs typeface="Times New Roman" pitchFamily="18" charset="0"/>
              </a:rPr>
              <a:t/>
            </a:r>
            <a:br>
              <a:rPr lang="fr-FR" b="1" dirty="0" smtClean="0">
                <a:solidFill>
                  <a:schemeClr val="tx2"/>
                </a:solidFill>
                <a:latin typeface="Garamond" pitchFamily="18" charset="0"/>
                <a:cs typeface="Times New Roman" pitchFamily="18" charset="0"/>
              </a:rPr>
            </a:br>
            <a:r>
              <a:rPr lang="fr-FR" b="1" dirty="0">
                <a:solidFill>
                  <a:schemeClr val="tx2"/>
                </a:solidFill>
                <a:latin typeface="Garamond" pitchFamily="18" charset="0"/>
                <a:cs typeface="Times New Roman" pitchFamily="18" charset="0"/>
              </a:rPr>
              <a:t/>
            </a:r>
            <a:br>
              <a:rPr lang="fr-FR" b="1" dirty="0">
                <a:solidFill>
                  <a:schemeClr val="tx2"/>
                </a:solidFill>
                <a:latin typeface="Garamond" pitchFamily="18" charset="0"/>
                <a:cs typeface="Times New Roman" pitchFamily="18" charset="0"/>
              </a:rPr>
            </a:br>
            <a:r>
              <a:rPr lang="fr-FR" b="1" dirty="0" smtClean="0">
                <a:solidFill>
                  <a:schemeClr val="tx2"/>
                </a:solidFill>
                <a:latin typeface="Garamond" pitchFamily="18" charset="0"/>
                <a:cs typeface="Times New Roman" pitchFamily="18" charset="0"/>
              </a:rPr>
              <a:t>Inconvénients </a:t>
            </a:r>
            <a:r>
              <a:rPr lang="fr-FR" b="1" dirty="0">
                <a:solidFill>
                  <a:schemeClr val="tx2"/>
                </a:solidFill>
                <a:latin typeface="Garamond" pitchFamily="18" charset="0"/>
                <a:cs typeface="Times New Roman" pitchFamily="18" charset="0"/>
              </a:rPr>
              <a:t>des TICS </a:t>
            </a:r>
            <a:r>
              <a:rPr lang="fr-FR" sz="3600" dirty="0">
                <a:latin typeface="Times New Roman" pitchFamily="18" charset="0"/>
                <a:cs typeface="Times New Roman" pitchFamily="18" charset="0"/>
              </a:rPr>
              <a:t/>
            </a:r>
            <a:br>
              <a:rPr lang="fr-FR" sz="3600" dirty="0">
                <a:latin typeface="Times New Roman" pitchFamily="18" charset="0"/>
                <a:cs typeface="Times New Roman" pitchFamily="18" charset="0"/>
              </a:rPr>
            </a:br>
            <a:r>
              <a:rPr lang="fr-FR" sz="3600" dirty="0" smtClean="0">
                <a:latin typeface="Times New Roman" pitchFamily="18" charset="0"/>
                <a:cs typeface="Times New Roman" pitchFamily="18" charset="0"/>
              </a:rPr>
              <a:t>-Cout </a:t>
            </a:r>
            <a:r>
              <a:rPr lang="fr-FR" sz="3600" dirty="0">
                <a:latin typeface="Times New Roman" pitchFamily="18" charset="0"/>
                <a:cs typeface="Times New Roman" pitchFamily="18" charset="0"/>
              </a:rPr>
              <a:t/>
            </a:r>
            <a:br>
              <a:rPr lang="fr-FR" sz="3600" dirty="0">
                <a:latin typeface="Times New Roman" pitchFamily="18" charset="0"/>
                <a:cs typeface="Times New Roman" pitchFamily="18" charset="0"/>
              </a:rPr>
            </a:br>
            <a:r>
              <a:rPr lang="fr-FR" sz="3600" dirty="0" smtClean="0">
                <a:latin typeface="Times New Roman" pitchFamily="18" charset="0"/>
                <a:cs typeface="Times New Roman" pitchFamily="18" charset="0"/>
              </a:rPr>
              <a:t>-Cyber </a:t>
            </a:r>
            <a:r>
              <a:rPr lang="fr-FR" sz="3600" dirty="0">
                <a:latin typeface="Times New Roman" pitchFamily="18" charset="0"/>
                <a:cs typeface="Times New Roman" pitchFamily="18" charset="0"/>
              </a:rPr>
              <a:t>Crime </a:t>
            </a:r>
            <a:r>
              <a:rPr lang="fr-FR" sz="3600" dirty="0" smtClean="0">
                <a:latin typeface="Times New Roman" pitchFamily="18" charset="0"/>
                <a:cs typeface="Times New Roman" pitchFamily="18" charset="0"/>
              </a:rPr>
              <a:t/>
            </a:r>
            <a:br>
              <a:rPr lang="fr-FR" sz="3600" dirty="0" smtClean="0">
                <a:latin typeface="Times New Roman" pitchFamily="18" charset="0"/>
                <a:cs typeface="Times New Roman" pitchFamily="18" charset="0"/>
              </a:rPr>
            </a:br>
            <a:r>
              <a:rPr lang="fr-FR" sz="3600" dirty="0" smtClean="0">
                <a:latin typeface="Times New Roman" pitchFamily="18" charset="0"/>
                <a:cs typeface="Times New Roman" pitchFamily="18" charset="0"/>
              </a:rPr>
              <a:t>-Sécurité </a:t>
            </a:r>
            <a:r>
              <a:rPr lang="fr-FR" sz="3600" dirty="0">
                <a:latin typeface="Times New Roman" pitchFamily="18" charset="0"/>
                <a:cs typeface="Times New Roman" pitchFamily="18" charset="0"/>
              </a:rPr>
              <a:t>des données </a:t>
            </a:r>
            <a:br>
              <a:rPr lang="fr-FR" sz="3600" dirty="0">
                <a:latin typeface="Times New Roman" pitchFamily="18" charset="0"/>
                <a:cs typeface="Times New Roman" pitchFamily="18" charset="0"/>
              </a:rPr>
            </a:br>
            <a:r>
              <a:rPr lang="fr-FR" sz="3600" dirty="0" smtClean="0">
                <a:latin typeface="Times New Roman" pitchFamily="18" charset="0"/>
                <a:cs typeface="Times New Roman" pitchFamily="18" charset="0"/>
              </a:rPr>
              <a:t>-Piraterie(hackers</a:t>
            </a:r>
            <a:r>
              <a:rPr lang="fr-FR" sz="3600" dirty="0">
                <a:latin typeface="Times New Roman" pitchFamily="18" charset="0"/>
                <a:cs typeface="Times New Roman" pitchFamily="18" charset="0"/>
              </a:rPr>
              <a:t>) </a:t>
            </a:r>
            <a:br>
              <a:rPr lang="fr-FR" sz="3600" dirty="0">
                <a:latin typeface="Times New Roman" pitchFamily="18" charset="0"/>
                <a:cs typeface="Times New Roman" pitchFamily="18" charset="0"/>
              </a:rPr>
            </a:br>
            <a:r>
              <a:rPr lang="fr-FR" sz="3600" dirty="0">
                <a:latin typeface="Times New Roman" pitchFamily="18" charset="0"/>
                <a:cs typeface="Times New Roman" pitchFamily="18" charset="0"/>
              </a:rPr>
              <a:t/>
            </a:r>
            <a:br>
              <a:rPr lang="fr-FR" sz="3600" dirty="0">
                <a:latin typeface="Times New Roman" pitchFamily="18" charset="0"/>
                <a:cs typeface="Times New Roman" pitchFamily="18" charset="0"/>
              </a:rPr>
            </a:br>
            <a:r>
              <a:rPr lang="fr-FR" sz="3600" dirty="0" smtClean="0">
                <a:latin typeface="Times New Roman" pitchFamily="18" charset="0"/>
                <a:cs typeface="Times New Roman" pitchFamily="18" charset="0"/>
              </a:rPr>
              <a:t> </a:t>
            </a:r>
            <a:r>
              <a:rPr lang="fr-FR" sz="3600" dirty="0" smtClean="0">
                <a:latin typeface="Times New Roman" pitchFamily="18" charset="0"/>
                <a:cs typeface="Times New Roman" pitchFamily="18" charset="0"/>
              </a:rPr>
              <a:t/>
            </a:r>
            <a:br>
              <a:rPr lang="fr-FR" sz="3600" dirty="0" smtClean="0">
                <a:latin typeface="Times New Roman" pitchFamily="18" charset="0"/>
                <a:cs typeface="Times New Roman" pitchFamily="18" charset="0"/>
              </a:rPr>
            </a:br>
            <a:r>
              <a:rPr lang="fr-FR" sz="3600" dirty="0" smtClean="0">
                <a:latin typeface="Times New Roman" pitchFamily="18" charset="0"/>
                <a:cs typeface="Times New Roman" pitchFamily="18" charset="0"/>
              </a:rPr>
              <a:t> </a:t>
            </a:r>
            <a:r>
              <a:rPr lang="fr-FR" dirty="0" smtClean="0"/>
              <a:t/>
            </a:r>
            <a:br>
              <a:rPr lang="fr-FR" dirty="0" smtClean="0"/>
            </a:br>
            <a:endParaRPr lang="fr-FR" dirty="0"/>
          </a:p>
        </p:txBody>
      </p:sp>
      <p:sp>
        <p:nvSpPr>
          <p:cNvPr id="4" name="Espace réservé du numéro de diapositive 3"/>
          <p:cNvSpPr>
            <a:spLocks noGrp="1"/>
          </p:cNvSpPr>
          <p:nvPr>
            <p:ph type="sldNum" sz="quarter" idx="12"/>
          </p:nvPr>
        </p:nvSpPr>
        <p:spPr/>
        <p:txBody>
          <a:bodyPr/>
          <a:lstStyle/>
          <a:p>
            <a:fld id="{72E1D84C-0963-4830-B29B-4CD69A630A3B}" type="slidenum">
              <a:rPr lang="fr-FR" smtClean="0"/>
              <a:pPr/>
              <a:t>4</a:t>
            </a:fld>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50043" y="157986"/>
            <a:ext cx="8712968" cy="6063198"/>
          </a:xfrm>
          <a:prstGeom prst="rect">
            <a:avLst/>
          </a:prstGeom>
          <a:noFill/>
        </p:spPr>
        <p:txBody>
          <a:bodyPr wrap="square" rtlCol="0">
            <a:spAutoFit/>
          </a:bodyPr>
          <a:lstStyle/>
          <a:p>
            <a:r>
              <a:rPr lang="fr-FR" sz="3600" b="1" dirty="0">
                <a:solidFill>
                  <a:srgbClr val="002060"/>
                </a:solidFill>
                <a:latin typeface="Garamond" pitchFamily="18" charset="0"/>
              </a:rPr>
              <a:t>Les composants des NTIC </a:t>
            </a:r>
            <a:r>
              <a:rPr lang="fr-FR" sz="3600" dirty="0" smtClean="0">
                <a:solidFill>
                  <a:srgbClr val="002060"/>
                </a:solidFill>
                <a:latin typeface="Garamond" pitchFamily="18" charset="0"/>
              </a:rPr>
              <a:t>:</a:t>
            </a:r>
          </a:p>
          <a:p>
            <a:pPr algn="just"/>
            <a:r>
              <a:rPr lang="fr-FR" sz="3200" dirty="0" smtClean="0">
                <a:latin typeface="Times New Roman" pitchFamily="18" charset="0"/>
                <a:cs typeface="Times New Roman" pitchFamily="18" charset="0"/>
              </a:rPr>
              <a:t>Regroupent </a:t>
            </a:r>
            <a:r>
              <a:rPr lang="fr-FR" sz="3200" dirty="0">
                <a:latin typeface="Times New Roman" pitchFamily="18" charset="0"/>
                <a:cs typeface="Times New Roman" pitchFamily="18" charset="0"/>
              </a:rPr>
              <a:t>l’ensemble des ressources nécessaires pour </a:t>
            </a:r>
            <a:r>
              <a:rPr lang="fr-FR" sz="3200" dirty="0" smtClean="0">
                <a:latin typeface="Times New Roman" pitchFamily="18" charset="0"/>
                <a:cs typeface="Times New Roman" pitchFamily="18" charset="0"/>
              </a:rPr>
              <a:t>manipuler , </a:t>
            </a:r>
            <a:r>
              <a:rPr lang="fr-FR" sz="3200" dirty="0">
                <a:latin typeface="Times New Roman" pitchFamily="18" charset="0"/>
                <a:cs typeface="Times New Roman" pitchFamily="18" charset="0"/>
              </a:rPr>
              <a:t>stocker, gérer, </a:t>
            </a:r>
            <a:r>
              <a:rPr lang="fr-FR" sz="3200" dirty="0" smtClean="0">
                <a:latin typeface="Times New Roman" pitchFamily="18" charset="0"/>
                <a:cs typeface="Times New Roman" pitchFamily="18" charset="0"/>
              </a:rPr>
              <a:t>transmettre l’information</a:t>
            </a:r>
            <a:endParaRPr lang="fr-FR" dirty="0">
              <a:latin typeface="Times New Roman" pitchFamily="18" charset="0"/>
              <a:cs typeface="Times New Roman" pitchFamily="18" charset="0"/>
            </a:endParaRPr>
          </a:p>
          <a:p>
            <a:pPr marL="504000" indent="-457200" algn="just">
              <a:buClr>
                <a:srgbClr val="002060"/>
              </a:buClr>
              <a:buFont typeface="Wingdings" pitchFamily="2" charset="2"/>
              <a:buChar char="Ø"/>
            </a:pPr>
            <a:r>
              <a:rPr lang="fr-FR" sz="3200" b="1" dirty="0">
                <a:latin typeface="Times New Roman" pitchFamily="18" charset="0"/>
                <a:cs typeface="Times New Roman" pitchFamily="18" charset="0"/>
              </a:rPr>
              <a:t>L’ordinateur: </a:t>
            </a:r>
            <a:r>
              <a:rPr lang="fr-FR" sz="3200" dirty="0" smtClean="0">
                <a:latin typeface="Times New Roman" pitchFamily="18" charset="0"/>
                <a:cs typeface="Times New Roman" pitchFamily="18" charset="0"/>
              </a:rPr>
              <a:t>machine </a:t>
            </a:r>
            <a:r>
              <a:rPr lang="fr-FR" sz="3200" dirty="0">
                <a:latin typeface="Times New Roman" pitchFamily="18" charset="0"/>
                <a:cs typeface="Times New Roman" pitchFamily="18" charset="0"/>
              </a:rPr>
              <a:t>informatique qui permet de manipuler des données </a:t>
            </a:r>
            <a:r>
              <a:rPr lang="fr-FR" sz="3200" dirty="0" smtClean="0">
                <a:latin typeface="Times New Roman" pitchFamily="18" charset="0"/>
                <a:cs typeface="Times New Roman" pitchFamily="18" charset="0"/>
              </a:rPr>
              <a:t>sous forme </a:t>
            </a:r>
            <a:r>
              <a:rPr lang="fr-FR" sz="3200" dirty="0">
                <a:latin typeface="Times New Roman" pitchFamily="18" charset="0"/>
                <a:cs typeface="Times New Roman" pitchFamily="18" charset="0"/>
              </a:rPr>
              <a:t>binaire (ou bits), cette machine permet de traiter des informations selon </a:t>
            </a:r>
            <a:r>
              <a:rPr lang="fr-FR" sz="3200" dirty="0" smtClean="0">
                <a:latin typeface="Times New Roman" pitchFamily="18" charset="0"/>
                <a:cs typeface="Times New Roman" pitchFamily="18" charset="0"/>
              </a:rPr>
              <a:t>des séquences </a:t>
            </a:r>
            <a:r>
              <a:rPr lang="fr-FR" sz="3200" dirty="0">
                <a:latin typeface="Times New Roman" pitchFamily="18" charset="0"/>
                <a:cs typeface="Times New Roman" pitchFamily="18" charset="0"/>
              </a:rPr>
              <a:t>d’instruction </a:t>
            </a:r>
            <a:r>
              <a:rPr lang="fr-FR" sz="3200" dirty="0" smtClean="0">
                <a:latin typeface="Times New Roman" pitchFamily="18" charset="0"/>
                <a:cs typeface="Times New Roman" pitchFamily="18" charset="0"/>
              </a:rPr>
              <a:t>prédéfinies.</a:t>
            </a:r>
          </a:p>
          <a:p>
            <a:pPr marL="504000" indent="-457200" algn="just">
              <a:buClr>
                <a:srgbClr val="002060"/>
              </a:buClr>
              <a:buFont typeface="Wingdings" pitchFamily="2" charset="2"/>
              <a:buChar char="Ø"/>
            </a:pPr>
            <a:r>
              <a:rPr lang="fr-FR" sz="3200" b="1" dirty="0" smtClean="0">
                <a:latin typeface="Times New Roman" pitchFamily="18" charset="0"/>
                <a:cs typeface="Times New Roman" pitchFamily="18" charset="0"/>
              </a:rPr>
              <a:t>Les </a:t>
            </a:r>
            <a:r>
              <a:rPr lang="fr-FR" sz="3200" b="1" dirty="0">
                <a:latin typeface="Times New Roman" pitchFamily="18" charset="0"/>
                <a:cs typeface="Times New Roman" pitchFamily="18" charset="0"/>
              </a:rPr>
              <a:t>logiciels </a:t>
            </a:r>
            <a:r>
              <a:rPr lang="fr-FR" sz="3200" b="1" dirty="0" smtClean="0">
                <a:latin typeface="Times New Roman" pitchFamily="18" charset="0"/>
                <a:cs typeface="Times New Roman" pitchFamily="18" charset="0"/>
              </a:rPr>
              <a:t>:</a:t>
            </a:r>
            <a:r>
              <a:rPr lang="fr-FR" sz="3200" dirty="0" smtClean="0">
                <a:latin typeface="Times New Roman" pitchFamily="18" charset="0"/>
                <a:cs typeface="Times New Roman" pitchFamily="18" charset="0"/>
              </a:rPr>
              <a:t>Un </a:t>
            </a:r>
            <a:r>
              <a:rPr lang="fr-FR" sz="3200" dirty="0">
                <a:latin typeface="Times New Roman" pitchFamily="18" charset="0"/>
                <a:cs typeface="Times New Roman" pitchFamily="18" charset="0"/>
              </a:rPr>
              <a:t>ordinateur sans programme n’est pas utilisable, il est nécessaire </a:t>
            </a:r>
            <a:r>
              <a:rPr lang="fr-FR" sz="3200" dirty="0" smtClean="0">
                <a:latin typeface="Times New Roman" pitchFamily="18" charset="0"/>
                <a:cs typeface="Times New Roman" pitchFamily="18" charset="0"/>
              </a:rPr>
              <a:t>de lui </a:t>
            </a:r>
            <a:r>
              <a:rPr lang="fr-FR" sz="3200" dirty="0">
                <a:latin typeface="Times New Roman" pitchFamily="18" charset="0"/>
                <a:cs typeface="Times New Roman" pitchFamily="18" charset="0"/>
              </a:rPr>
              <a:t>donner des informations pour qu’il </a:t>
            </a:r>
            <a:r>
              <a:rPr lang="fr-FR" sz="3200" dirty="0" smtClean="0">
                <a:latin typeface="Times New Roman" pitchFamily="18" charset="0"/>
                <a:cs typeface="Times New Roman" pitchFamily="18" charset="0"/>
              </a:rPr>
              <a:t>collabore. </a:t>
            </a:r>
            <a:endParaRPr lang="fr-FR" sz="3200" dirty="0">
              <a:latin typeface="Times New Roman" pitchFamily="18" charset="0"/>
              <a:cs typeface="Times New Roman" pitchFamily="18" charset="0"/>
            </a:endParaRPr>
          </a:p>
        </p:txBody>
      </p:sp>
      <p:sp>
        <p:nvSpPr>
          <p:cNvPr id="7" name="Espace réservé du numéro de diapositive 6"/>
          <p:cNvSpPr>
            <a:spLocks noGrp="1"/>
          </p:cNvSpPr>
          <p:nvPr>
            <p:ph type="sldNum" sz="quarter" idx="12"/>
          </p:nvPr>
        </p:nvSpPr>
        <p:spPr/>
        <p:txBody>
          <a:bodyPr/>
          <a:lstStyle/>
          <a:p>
            <a:fld id="{72E1D84C-0963-4830-B29B-4CD69A630A3B}" type="slidenum">
              <a:rPr lang="fr-FR" smtClean="0"/>
              <a:pPr/>
              <a:t>5</a:t>
            </a:fld>
            <a:endParaRPr lang="fr-FR"/>
          </a:p>
        </p:txBody>
      </p:sp>
    </p:spTree>
    <p:extLst>
      <p:ext uri="{BB962C8B-B14F-4D97-AF65-F5344CB8AC3E}">
        <p14:creationId xmlns="" xmlns:p14="http://schemas.microsoft.com/office/powerpoint/2010/main" val="13490102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352928" cy="5602634"/>
          </a:xfrm>
        </p:spPr>
        <p:txBody>
          <a:bodyPr>
            <a:noAutofit/>
          </a:bodyPr>
          <a:lstStyle/>
          <a:p>
            <a:pPr marL="457200" indent="-457200" algn="just">
              <a:lnSpc>
                <a:spcPct val="150000"/>
              </a:lnSpc>
              <a:buClr>
                <a:srgbClr val="002060"/>
              </a:buClr>
              <a:buFont typeface="Wingdings" pitchFamily="2" charset="2"/>
              <a:buChar char="Ø"/>
            </a:pPr>
            <a:r>
              <a:rPr lang="fr-FR" sz="3200" b="1" i="0" u="none" strike="noStrike" baseline="0" dirty="0" smtClean="0">
                <a:latin typeface="Times New Roman" pitchFamily="18" charset="0"/>
                <a:cs typeface="Times New Roman" pitchFamily="18" charset="0"/>
              </a:rPr>
              <a:t/>
            </a:r>
            <a:br>
              <a:rPr lang="fr-FR" sz="3200" b="1" i="0" u="none" strike="noStrike" baseline="0" dirty="0" smtClean="0">
                <a:latin typeface="Times New Roman" pitchFamily="18" charset="0"/>
                <a:cs typeface="Times New Roman" pitchFamily="18" charset="0"/>
              </a:rPr>
            </a:br>
            <a:r>
              <a:rPr lang="fr-FR" sz="3200" b="1" dirty="0">
                <a:latin typeface="Times New Roman" pitchFamily="18" charset="0"/>
                <a:cs typeface="Times New Roman" pitchFamily="18" charset="0"/>
              </a:rPr>
              <a:t/>
            </a:r>
            <a:br>
              <a:rPr lang="fr-FR" sz="3200" b="1" dirty="0">
                <a:latin typeface="Times New Roman" pitchFamily="18" charset="0"/>
                <a:cs typeface="Times New Roman" pitchFamily="18" charset="0"/>
              </a:rPr>
            </a:br>
            <a:r>
              <a:rPr lang="fr-FR" sz="3200" b="1" i="0" u="none" strike="noStrike" baseline="0" dirty="0" smtClean="0">
                <a:latin typeface="Times New Roman" pitchFamily="18" charset="0"/>
                <a:cs typeface="Times New Roman" pitchFamily="18" charset="0"/>
              </a:rPr>
              <a:t>Le réseau informatique</a:t>
            </a:r>
            <a:r>
              <a:rPr lang="fr-FR" sz="3200" b="1" i="1" u="none" strike="noStrike" baseline="0" dirty="0" smtClean="0">
                <a:latin typeface="Times New Roman" pitchFamily="18" charset="0"/>
                <a:cs typeface="Times New Roman" pitchFamily="18" charset="0"/>
              </a:rPr>
              <a:t>: </a:t>
            </a:r>
            <a:r>
              <a:rPr lang="fr-FR" sz="3200" b="0" i="0" u="none" strike="noStrike" baseline="0" dirty="0" smtClean="0">
                <a:latin typeface="Times New Roman" pitchFamily="18" charset="0"/>
                <a:cs typeface="Times New Roman" pitchFamily="18" charset="0"/>
              </a:rPr>
              <a:t>ensemble d’appareils électroniques(ordinateurs et équipement) </a:t>
            </a:r>
            <a:r>
              <a:rPr lang="fr-FR" sz="3200" b="0" i="0" u="none" strike="noStrike" dirty="0" smtClean="0">
                <a:latin typeface="Times New Roman" pitchFamily="18" charset="0"/>
                <a:cs typeface="Times New Roman" pitchFamily="18" charset="0"/>
              </a:rPr>
              <a:t> </a:t>
            </a:r>
            <a:r>
              <a:rPr lang="fr-FR" sz="3200" b="0" i="0" u="none" strike="noStrike" baseline="0" dirty="0" smtClean="0">
                <a:latin typeface="Times New Roman" pitchFamily="18" charset="0"/>
                <a:cs typeface="Times New Roman" pitchFamily="18" charset="0"/>
              </a:rPr>
              <a:t>géographiquement éloignés les uns des autres, interconnectés</a:t>
            </a:r>
            <a:r>
              <a:rPr lang="fr-FR" sz="3200" dirty="0">
                <a:latin typeface="Times New Roman" pitchFamily="18" charset="0"/>
                <a:cs typeface="Times New Roman" pitchFamily="18" charset="0"/>
              </a:rPr>
              <a:t> </a:t>
            </a:r>
            <a:r>
              <a:rPr lang="fr-FR" sz="3200" dirty="0" smtClean="0">
                <a:latin typeface="Times New Roman" pitchFamily="18" charset="0"/>
                <a:cs typeface="Times New Roman" pitchFamily="18" charset="0"/>
              </a:rPr>
              <a:t>par des </a:t>
            </a:r>
            <a:r>
              <a:rPr lang="fr-FR" sz="3200" b="0" i="0" u="none" strike="noStrike" baseline="0" dirty="0" smtClean="0">
                <a:latin typeface="Times New Roman" pitchFamily="18" charset="0"/>
                <a:cs typeface="Times New Roman" pitchFamily="18" charset="0"/>
              </a:rPr>
              <a:t>télécommunications, qui leur permettent d’</a:t>
            </a:r>
            <a:r>
              <a:rPr lang="fr-FR" sz="3200" dirty="0" smtClean="0">
                <a:latin typeface="Times New Roman" pitchFamily="18" charset="0"/>
                <a:cs typeface="Times New Roman" pitchFamily="18" charset="0"/>
              </a:rPr>
              <a:t>échanger </a:t>
            </a:r>
            <a:r>
              <a:rPr lang="fr-FR" sz="3200" b="0" i="0" u="none" strike="noStrike" baseline="0" dirty="0" smtClean="0">
                <a:latin typeface="Times New Roman" pitchFamily="18" charset="0"/>
                <a:cs typeface="Times New Roman" pitchFamily="18" charset="0"/>
              </a:rPr>
              <a:t>des informations ainsi</a:t>
            </a:r>
            <a:r>
              <a:rPr lang="fr-FR" sz="3200" b="0" i="0" u="none" strike="noStrike" dirty="0" smtClean="0">
                <a:latin typeface="Times New Roman" pitchFamily="18" charset="0"/>
                <a:cs typeface="Times New Roman" pitchFamily="18" charset="0"/>
              </a:rPr>
              <a:t> que de </a:t>
            </a:r>
            <a:r>
              <a:rPr lang="fr-FR" sz="3200" b="0" i="0" u="none" strike="noStrike" baseline="0" dirty="0" smtClean="0">
                <a:latin typeface="Times New Roman" pitchFamily="18" charset="0"/>
                <a:cs typeface="Times New Roman" pitchFamily="18" charset="0"/>
              </a:rPr>
              <a:t>partager des ressources (matérielles logicielles)</a:t>
            </a:r>
            <a:br>
              <a:rPr lang="fr-FR" sz="3200" b="0" i="0" u="none" strike="noStrike" baseline="0" dirty="0" smtClean="0">
                <a:latin typeface="Times New Roman" pitchFamily="18" charset="0"/>
                <a:cs typeface="Times New Roman" pitchFamily="18" charset="0"/>
              </a:rPr>
            </a:br>
            <a:r>
              <a:rPr lang="fr-FR" sz="3200" i="1" dirty="0"/>
              <a:t/>
            </a:r>
            <a:br>
              <a:rPr lang="fr-FR" sz="3200" i="1" dirty="0"/>
            </a:br>
            <a:r>
              <a:rPr lang="fr-FR" sz="3200" i="1" dirty="0" smtClean="0"/>
              <a:t> </a:t>
            </a:r>
            <a:endParaRPr lang="fr-FR" sz="3200" dirty="0">
              <a:latin typeface="Times New Roman" pitchFamily="18" charset="0"/>
              <a:cs typeface="Times New Roman" pitchFamily="18" charset="0"/>
            </a:endParaRPr>
          </a:p>
        </p:txBody>
      </p:sp>
      <p:sp>
        <p:nvSpPr>
          <p:cNvPr id="3" name="Espace réservé du numéro de diapositive 2"/>
          <p:cNvSpPr>
            <a:spLocks noGrp="1"/>
          </p:cNvSpPr>
          <p:nvPr>
            <p:ph type="sldNum" sz="quarter" idx="12"/>
          </p:nvPr>
        </p:nvSpPr>
        <p:spPr/>
        <p:txBody>
          <a:bodyPr/>
          <a:lstStyle/>
          <a:p>
            <a:fld id="{72E1D84C-0963-4830-B29B-4CD69A630A3B}" type="slidenum">
              <a:rPr lang="fr-FR" smtClean="0"/>
              <a:pPr/>
              <a:t>6</a:t>
            </a:fld>
            <a:endParaRPr lang="fr-FR"/>
          </a:p>
        </p:txBody>
      </p:sp>
    </p:spTree>
    <p:extLst>
      <p:ext uri="{BB962C8B-B14F-4D97-AF65-F5344CB8AC3E}">
        <p14:creationId xmlns="" xmlns:p14="http://schemas.microsoft.com/office/powerpoint/2010/main" val="25216479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79512" y="332656"/>
            <a:ext cx="8712968" cy="5863144"/>
          </a:xfrm>
          <a:prstGeom prst="rect">
            <a:avLst/>
          </a:prstGeom>
          <a:noFill/>
        </p:spPr>
        <p:txBody>
          <a:bodyPr wrap="square" rtlCol="0">
            <a:spAutoFit/>
          </a:bodyPr>
          <a:lstStyle/>
          <a:p>
            <a:pPr marL="457200" indent="-457200" algn="just">
              <a:lnSpc>
                <a:spcPts val="4500"/>
              </a:lnSpc>
              <a:buClr>
                <a:srgbClr val="FF0000"/>
              </a:buClr>
              <a:buFont typeface="Wingdings" pitchFamily="2" charset="2"/>
              <a:buChar char="§"/>
            </a:pPr>
            <a:r>
              <a:rPr lang="fr-FR" sz="3200" b="1" dirty="0" smtClean="0">
                <a:latin typeface="Times New Roman" pitchFamily="18" charset="0"/>
                <a:cs typeface="Times New Roman" pitchFamily="18" charset="0"/>
              </a:rPr>
              <a:t>LAN </a:t>
            </a:r>
            <a:r>
              <a:rPr lang="fr-FR" sz="3200" dirty="0" smtClean="0">
                <a:latin typeface="Times New Roman" pitchFamily="18" charset="0"/>
                <a:cs typeface="Times New Roman" pitchFamily="18" charset="0"/>
              </a:rPr>
              <a:t>(Local Area Network) correspondent par leur taille à des réseaux intra - entreprises. La distance de câblage est de quelques centaines de mètres.</a:t>
            </a:r>
          </a:p>
          <a:p>
            <a:pPr marL="457200" indent="-457200" algn="just">
              <a:lnSpc>
                <a:spcPts val="4500"/>
              </a:lnSpc>
              <a:buClr>
                <a:srgbClr val="FF0000"/>
              </a:buClr>
              <a:buFont typeface="Wingdings" pitchFamily="2" charset="2"/>
              <a:buChar char="§"/>
            </a:pPr>
            <a:r>
              <a:rPr lang="fr-FR" sz="3200" b="1" dirty="0" smtClean="0">
                <a:latin typeface="Times New Roman" pitchFamily="18" charset="0"/>
                <a:cs typeface="Times New Roman" pitchFamily="18" charset="0"/>
              </a:rPr>
              <a:t>MAN </a:t>
            </a:r>
            <a:r>
              <a:rPr lang="fr-FR" sz="3200" dirty="0" smtClean="0">
                <a:latin typeface="Times New Roman" pitchFamily="18" charset="0"/>
                <a:cs typeface="Times New Roman" pitchFamily="18" charset="0"/>
              </a:rPr>
              <a:t>(</a:t>
            </a:r>
            <a:r>
              <a:rPr lang="fr-FR" sz="3200" dirty="0" err="1" smtClean="0">
                <a:latin typeface="Times New Roman" pitchFamily="18" charset="0"/>
                <a:cs typeface="Times New Roman" pitchFamily="18" charset="0"/>
              </a:rPr>
              <a:t>Metropolitan</a:t>
            </a:r>
            <a:r>
              <a:rPr lang="fr-FR" sz="3200" dirty="0" smtClean="0">
                <a:latin typeface="Times New Roman" pitchFamily="18" charset="0"/>
                <a:cs typeface="Times New Roman" pitchFamily="18" charset="0"/>
              </a:rPr>
              <a:t> Area Network) : correspondent à une interconnexion de quelques bâtiments se trouvant dans une ville .</a:t>
            </a:r>
          </a:p>
          <a:p>
            <a:pPr marL="457200" indent="-457200" algn="just">
              <a:lnSpc>
                <a:spcPts val="4500"/>
              </a:lnSpc>
              <a:buClr>
                <a:srgbClr val="FF0000"/>
              </a:buClr>
              <a:buFont typeface="Wingdings" pitchFamily="2" charset="2"/>
              <a:buChar char="§"/>
            </a:pPr>
            <a:r>
              <a:rPr lang="fr-FR" sz="3200" b="1" dirty="0" smtClean="0">
                <a:latin typeface="Times New Roman" pitchFamily="18" charset="0"/>
                <a:cs typeface="Times New Roman" pitchFamily="18" charset="0"/>
              </a:rPr>
              <a:t>WAN </a:t>
            </a:r>
            <a:r>
              <a:rPr lang="fr-FR" sz="3200" dirty="0" smtClean="0">
                <a:latin typeface="Times New Roman" pitchFamily="18" charset="0"/>
                <a:cs typeface="Times New Roman" pitchFamily="18" charset="0"/>
              </a:rPr>
              <a:t>(Wide Area Network) :destinés à transporter des données à l’échelle d’un pays, d’ un continent Ou au niveau mondial internet  </a:t>
            </a:r>
            <a:endParaRPr lang="fr-FR" sz="3200" dirty="0">
              <a:latin typeface="Times New Roman" pitchFamily="18" charset="0"/>
              <a:cs typeface="Times New Roman" pitchFamily="18" charset="0"/>
            </a:endParaRPr>
          </a:p>
        </p:txBody>
      </p:sp>
      <p:sp>
        <p:nvSpPr>
          <p:cNvPr id="3" name="Espace réservé du numéro de diapositive 2"/>
          <p:cNvSpPr>
            <a:spLocks noGrp="1"/>
          </p:cNvSpPr>
          <p:nvPr>
            <p:ph type="sldNum" sz="quarter" idx="12"/>
          </p:nvPr>
        </p:nvSpPr>
        <p:spPr/>
        <p:txBody>
          <a:bodyPr/>
          <a:lstStyle/>
          <a:p>
            <a:fld id="{72E1D84C-0963-4830-B29B-4CD69A630A3B}" type="slidenum">
              <a:rPr lang="fr-FR" smtClean="0"/>
              <a:pPr/>
              <a:t>7</a:t>
            </a:fld>
            <a:endParaRPr lang="fr-FR"/>
          </a:p>
        </p:txBody>
      </p:sp>
    </p:spTree>
    <p:extLst>
      <p:ext uri="{BB962C8B-B14F-4D97-AF65-F5344CB8AC3E}">
        <p14:creationId xmlns="" xmlns:p14="http://schemas.microsoft.com/office/powerpoint/2010/main" val="37111471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35496" y="116632"/>
            <a:ext cx="9145016" cy="6674904"/>
          </a:xfrm>
          <a:prstGeom prst="rect">
            <a:avLst/>
          </a:prstGeom>
          <a:noFill/>
        </p:spPr>
        <p:txBody>
          <a:bodyPr wrap="square" rtlCol="0">
            <a:spAutoFit/>
          </a:bodyPr>
          <a:lstStyle/>
          <a:p>
            <a:endParaRPr lang="fr-FR" b="1" dirty="0" smtClean="0"/>
          </a:p>
          <a:p>
            <a:pPr marL="432000" indent="-457200" algn="just">
              <a:lnSpc>
                <a:spcPts val="4900"/>
              </a:lnSpc>
              <a:buClr>
                <a:srgbClr val="002060"/>
              </a:buClr>
              <a:buFont typeface="Wingdings" pitchFamily="2" charset="2"/>
              <a:buChar char="Ø"/>
            </a:pPr>
            <a:r>
              <a:rPr lang="fr-FR" sz="3200" b="1" dirty="0" smtClean="0">
                <a:latin typeface="Times New Roman" pitchFamily="18" charset="0"/>
                <a:cs typeface="Times New Roman" pitchFamily="18" charset="0"/>
              </a:rPr>
              <a:t>Intranet : </a:t>
            </a:r>
            <a:r>
              <a:rPr lang="fr-FR" sz="3200" dirty="0" smtClean="0">
                <a:latin typeface="Times New Roman" pitchFamily="18" charset="0"/>
                <a:cs typeface="Times New Roman" pitchFamily="18" charset="0"/>
              </a:rPr>
              <a:t>Réseau utilisant les mêmes technologies que l’interne mais uniquement pour communiques à l’intérieure d’une organisation ou sur  son réseau local ou sur un grand réseau privé</a:t>
            </a:r>
          </a:p>
          <a:p>
            <a:pPr marL="432000" indent="-457200" algn="just">
              <a:lnSpc>
                <a:spcPts val="4900"/>
              </a:lnSpc>
              <a:buClr>
                <a:srgbClr val="002060"/>
              </a:buClr>
              <a:buFont typeface="Wingdings" pitchFamily="2" charset="2"/>
              <a:buChar char="Ø"/>
            </a:pPr>
            <a:r>
              <a:rPr lang="fr-FR" sz="3200" b="1" i="1" dirty="0" smtClean="0">
                <a:latin typeface="Times New Roman" pitchFamily="18" charset="0"/>
                <a:cs typeface="Times New Roman" pitchFamily="18" charset="0"/>
              </a:rPr>
              <a:t>Internet </a:t>
            </a:r>
            <a:r>
              <a:rPr lang="fr-FR" sz="3200" dirty="0" smtClean="0">
                <a:latin typeface="Times New Roman" pitchFamily="18" charset="0"/>
                <a:cs typeface="Times New Roman" pitchFamily="18" charset="0"/>
              </a:rPr>
              <a:t>: Réseaux mondial associant des ressources de télécommunication et des ordinateurs, serveurs et clients, destiné à l’échange de message électroniques, d’informations multimédias et de fichiers,</a:t>
            </a:r>
          </a:p>
          <a:p>
            <a:pPr algn="just">
              <a:lnSpc>
                <a:spcPct val="150000"/>
              </a:lnSpc>
            </a:pPr>
            <a:endParaRPr lang="fr-FR" sz="32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fld id="{72E1D84C-0963-4830-B29B-4CD69A630A3B}" type="slidenum">
              <a:rPr lang="fr-FR" smtClean="0"/>
              <a:pPr/>
              <a:t>8</a:t>
            </a:fld>
            <a:endParaRPr lang="fr-FR"/>
          </a:p>
        </p:txBody>
      </p:sp>
    </p:spTree>
    <p:extLst>
      <p:ext uri="{BB962C8B-B14F-4D97-AF65-F5344CB8AC3E}">
        <p14:creationId xmlns="" xmlns:p14="http://schemas.microsoft.com/office/powerpoint/2010/main" val="5763883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35496" y="116632"/>
            <a:ext cx="9145016" cy="6907019"/>
          </a:xfrm>
          <a:prstGeom prst="rect">
            <a:avLst/>
          </a:prstGeom>
          <a:noFill/>
        </p:spPr>
        <p:txBody>
          <a:bodyPr wrap="square" rtlCol="0">
            <a:spAutoFit/>
          </a:bodyPr>
          <a:lstStyle/>
          <a:p>
            <a:endParaRPr lang="fr-FR" b="1" dirty="0" smtClean="0"/>
          </a:p>
          <a:p>
            <a:pPr algn="just">
              <a:lnSpc>
                <a:spcPct val="150000"/>
              </a:lnSpc>
              <a:buFont typeface="Wingdings" pitchFamily="2" charset="2"/>
              <a:buChar char="Ø"/>
            </a:pPr>
            <a:r>
              <a:rPr lang="fr-FR" sz="3200" b="1" dirty="0" smtClean="0">
                <a:latin typeface="Times New Roman" pitchFamily="18" charset="0"/>
                <a:cs typeface="Times New Roman" pitchFamily="18" charset="0"/>
              </a:rPr>
              <a:t>Internet : </a:t>
            </a:r>
            <a:r>
              <a:rPr lang="fr-FR" sz="3200" dirty="0" smtClean="0">
                <a:latin typeface="Times New Roman" pitchFamily="18" charset="0"/>
                <a:cs typeface="Times New Roman" pitchFamily="18" charset="0"/>
              </a:rPr>
              <a:t>Internet est un </a:t>
            </a:r>
            <a:r>
              <a:rPr lang="fr-FR" sz="3200" dirty="0" smtClean="0">
                <a:latin typeface="Times New Roman" pitchFamily="18" charset="0"/>
                <a:cs typeface="Times New Roman" pitchFamily="18" charset="0"/>
              </a:rPr>
              <a:t>système d’interconnexion </a:t>
            </a:r>
            <a:r>
              <a:rPr lang="fr-FR" sz="3200" dirty="0" smtClean="0">
                <a:latin typeface="Times New Roman" pitchFamily="18" charset="0"/>
                <a:cs typeface="Times New Roman" pitchFamily="18" charset="0"/>
              </a:rPr>
              <a:t>de machines qui </a:t>
            </a:r>
            <a:r>
              <a:rPr lang="fr-FR" sz="3200" dirty="0" smtClean="0">
                <a:latin typeface="Times New Roman" pitchFamily="18" charset="0"/>
                <a:cs typeface="Times New Roman" pitchFamily="18" charset="0"/>
              </a:rPr>
              <a:t>constitue un </a:t>
            </a:r>
            <a:r>
              <a:rPr lang="fr-FR" sz="3200" b="1" dirty="0" smtClean="0">
                <a:latin typeface="Times New Roman" pitchFamily="18" charset="0"/>
                <a:cs typeface="Times New Roman" pitchFamily="18" charset="0"/>
              </a:rPr>
              <a:t>réseau informatique </a:t>
            </a:r>
            <a:r>
              <a:rPr lang="fr-FR" sz="3200" b="1" dirty="0" smtClean="0">
                <a:latin typeface="Times New Roman" pitchFamily="18" charset="0"/>
                <a:cs typeface="Times New Roman" pitchFamily="18" charset="0"/>
              </a:rPr>
              <a:t>mondial</a:t>
            </a:r>
            <a:r>
              <a:rPr lang="fr-FR" sz="3200" b="1" dirty="0" smtClean="0">
                <a:latin typeface="Times New Roman" pitchFamily="18" charset="0"/>
                <a:cs typeface="Times New Roman" pitchFamily="18" charset="0"/>
              </a:rPr>
              <a:t> </a:t>
            </a:r>
            <a:r>
              <a:rPr lang="fr-FR" sz="3200" dirty="0" smtClean="0">
                <a:latin typeface="Times New Roman" pitchFamily="18" charset="0"/>
                <a:cs typeface="Times New Roman" pitchFamily="18" charset="0"/>
              </a:rPr>
              <a:t>utilisant </a:t>
            </a:r>
            <a:r>
              <a:rPr lang="fr-FR" sz="3200" dirty="0" smtClean="0">
                <a:latin typeface="Times New Roman" pitchFamily="18" charset="0"/>
                <a:cs typeface="Times New Roman" pitchFamily="18" charset="0"/>
              </a:rPr>
              <a:t>un ensemble standardisé de </a:t>
            </a:r>
            <a:r>
              <a:rPr lang="fr-FR" sz="3200" b="1" dirty="0" smtClean="0">
                <a:latin typeface="Times New Roman" pitchFamily="18" charset="0"/>
                <a:cs typeface="Times New Roman" pitchFamily="18" charset="0"/>
              </a:rPr>
              <a:t>protocole s de transfert de données </a:t>
            </a:r>
            <a:endParaRPr lang="fr-FR" sz="3200" b="1" dirty="0" smtClean="0">
              <a:latin typeface="Times New Roman" pitchFamily="18" charset="0"/>
              <a:cs typeface="Times New Roman" pitchFamily="18" charset="0"/>
            </a:endParaRPr>
          </a:p>
          <a:p>
            <a:pPr algn="just">
              <a:lnSpc>
                <a:spcPct val="150000"/>
              </a:lnSpc>
              <a:buFont typeface="Wingdings" pitchFamily="2" charset="2"/>
              <a:buChar char="Ø"/>
            </a:pPr>
            <a:r>
              <a:rPr lang="fr-FR" sz="3200" b="1" i="1" dirty="0" smtClean="0">
                <a:latin typeface="Times New Roman" pitchFamily="18" charset="0"/>
                <a:cs typeface="Times New Roman" pitchFamily="18" charset="0"/>
              </a:rPr>
              <a:t>Web </a:t>
            </a:r>
            <a:r>
              <a:rPr lang="fr-FR" sz="3200" dirty="0" smtClean="0">
                <a:latin typeface="Times New Roman" pitchFamily="18" charset="0"/>
                <a:cs typeface="Times New Roman" pitchFamily="18" charset="0"/>
              </a:rPr>
              <a:t>: </a:t>
            </a:r>
            <a:r>
              <a:rPr lang="fr-FR" sz="3200" dirty="0" smtClean="0">
                <a:latin typeface="Times New Roman" pitchFamily="18" charset="0"/>
                <a:cs typeface="Times New Roman" pitchFamily="18" charset="0"/>
              </a:rPr>
              <a:t>signifie littéralement </a:t>
            </a:r>
            <a:r>
              <a:rPr lang="fr-FR" sz="3200" dirty="0" smtClean="0">
                <a:latin typeface="Times New Roman" pitchFamily="18" charset="0"/>
                <a:cs typeface="Times New Roman" pitchFamily="18" charset="0"/>
              </a:rPr>
              <a:t>la "toile d’araignée recouvrant le monde". </a:t>
            </a:r>
            <a:r>
              <a:rPr lang="fr-FR" sz="3200" dirty="0" smtClean="0">
                <a:latin typeface="Times New Roman" pitchFamily="18" charset="0"/>
                <a:cs typeface="Times New Roman" pitchFamily="18" charset="0"/>
              </a:rPr>
              <a:t>Il désigne le </a:t>
            </a:r>
            <a:r>
              <a:rPr lang="fr-FR" sz="3200" dirty="0" smtClean="0">
                <a:latin typeface="Times New Roman" pitchFamily="18" charset="0"/>
                <a:cs typeface="Times New Roman" pitchFamily="18" charset="0"/>
              </a:rPr>
              <a:t>système hypertexte que supporte le réseau Internet. Les liens hypertextes </a:t>
            </a:r>
            <a:r>
              <a:rPr lang="fr-FR" sz="3200" dirty="0" smtClean="0">
                <a:latin typeface="Times New Roman" pitchFamily="18" charset="0"/>
                <a:cs typeface="Times New Roman" pitchFamily="18" charset="0"/>
              </a:rPr>
              <a:t>relient </a:t>
            </a:r>
            <a:r>
              <a:rPr lang="fr-FR" sz="3200" dirty="0" smtClean="0">
                <a:latin typeface="Times New Roman" pitchFamily="18" charset="0"/>
                <a:cs typeface="Times New Roman" pitchFamily="18" charset="0"/>
              </a:rPr>
              <a:t>les pages d’un site à l’autre.</a:t>
            </a:r>
          </a:p>
          <a:p>
            <a:pPr marL="432000" indent="-457200" algn="just">
              <a:lnSpc>
                <a:spcPts val="4900"/>
              </a:lnSpc>
              <a:buClr>
                <a:srgbClr val="002060"/>
              </a:buClr>
              <a:buFont typeface="Wingdings" pitchFamily="2" charset="2"/>
              <a:buChar char="Ø"/>
            </a:pPr>
            <a:endParaRPr lang="fr-FR" sz="32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fld id="{72E1D84C-0963-4830-B29B-4CD69A630A3B}" type="slidenum">
              <a:rPr lang="fr-FR" smtClean="0"/>
              <a:pPr/>
              <a:t>9</a:t>
            </a:fld>
            <a:endParaRPr lang="fr-FR"/>
          </a:p>
        </p:txBody>
      </p:sp>
    </p:spTree>
    <p:extLst>
      <p:ext uri="{BB962C8B-B14F-4D97-AF65-F5344CB8AC3E}">
        <p14:creationId xmlns="" xmlns:p14="http://schemas.microsoft.com/office/powerpoint/2010/main" val="57638832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379</Words>
  <Application>Microsoft Office PowerPoint</Application>
  <PresentationFormat>Affichage à l'écran (4:3)</PresentationFormat>
  <Paragraphs>59</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 Nouvelles Technologies de l’Information et de la Communication NTIC </vt:lpstr>
      <vt:lpstr>Diapositive 2</vt:lpstr>
      <vt:lpstr>     Apport des NTIC dans le Marketing  Les Sites Web sont utilisés pour faire de la publicité, se faire connaître et pour vendre les produits diffuser l'information quelque soit le secteur (université par exemple).  Apport des NTIC dans  la gestion  -finances  -facturation  -commerce  -ressources humaines      </vt:lpstr>
      <vt:lpstr>  Inconvénients des TICS  -Cout  -Cyber Crime  -Sécurité des données  -Piraterie(hackers)       </vt:lpstr>
      <vt:lpstr>Diapositive 5</vt:lpstr>
      <vt:lpstr>  Le réseau informatique: ensemble d’appareils électroniques(ordinateurs et équipement)  géographiquement éloignés les uns des autres, interconnectés par des télécommunications, qui leur permettent d’échanger des informations ainsi que de partager des ressources (matérielles logicielles)   </vt:lpstr>
      <vt:lpstr>Diapositive 7</vt:lpstr>
      <vt:lpstr>Diapositive 8</vt:lpstr>
      <vt:lpstr>Diapositive 9</vt:lpstr>
      <vt:lpstr>Diapositive 10</vt:lpstr>
      <vt:lpstr>  Exposés  à faire  -Impacts des NTIC dans le domaine de la santé  -Impacts des NTIC dans les entreprises  -Apports des NTIC  dans le domaine universitaire   </vt:lpstr>
    </vt:vector>
  </TitlesOfParts>
  <Company>rdkc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DELL</dc:creator>
  <cp:lastModifiedBy>DELL</cp:lastModifiedBy>
  <cp:revision>2</cp:revision>
  <dcterms:created xsi:type="dcterms:W3CDTF">2022-06-09T17:38:25Z</dcterms:created>
  <dcterms:modified xsi:type="dcterms:W3CDTF">2022-06-09T18:15:03Z</dcterms:modified>
</cp:coreProperties>
</file>