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12"/>
  </p:notesMasterIdLst>
  <p:sldIdLst>
    <p:sldId id="490" r:id="rId3"/>
    <p:sldId id="475" r:id="rId4"/>
    <p:sldId id="476" r:id="rId5"/>
    <p:sldId id="477" r:id="rId6"/>
    <p:sldId id="485" r:id="rId7"/>
    <p:sldId id="486" r:id="rId8"/>
    <p:sldId id="488" r:id="rId9"/>
    <p:sldId id="487" r:id="rId10"/>
    <p:sldId id="48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tion par défaut" id="{8439169A-C3C9-43D5-B747-1301A47FA6DF}">
          <p14:sldIdLst>
            <p14:sldId id="388"/>
            <p14:sldId id="475"/>
            <p14:sldId id="476"/>
            <p14:sldId id="477"/>
            <p14:sldId id="485"/>
            <p14:sldId id="486"/>
            <p14:sldId id="488"/>
            <p14:sldId id="487"/>
            <p14:sldId id="489"/>
            <p14:sldId id="478"/>
            <p14:sldId id="481"/>
            <p14:sldId id="480"/>
            <p14:sldId id="484"/>
            <p14:sldId id="482"/>
            <p14:sldId id="483"/>
            <p14:sldId id="465"/>
            <p14:sldId id="463"/>
            <p14:sldId id="464"/>
            <p14:sldId id="453"/>
            <p14:sldId id="441"/>
            <p14:sldId id="459"/>
            <p14:sldId id="439"/>
            <p14:sldId id="440"/>
            <p14:sldId id="442"/>
            <p14:sldId id="443"/>
            <p14:sldId id="469"/>
            <p14:sldId id="450"/>
            <p14:sldId id="455"/>
            <p14:sldId id="456"/>
            <p14:sldId id="470"/>
            <p14:sldId id="468"/>
            <p14:sldId id="445"/>
            <p14:sldId id="471"/>
            <p14:sldId id="474"/>
            <p14:sldId id="472"/>
            <p14:sldId id="473"/>
            <p14:sldId id="446"/>
            <p14:sldId id="448"/>
            <p14:sldId id="452"/>
            <p14:sldId id="47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" initials="sarah" lastIdx="1" clrIdx="0">
    <p:extLst>
      <p:ext uri="{19B8F6BF-5375-455C-9EA6-DF929625EA0E}">
        <p15:presenceInfo xmlns="" xmlns:p15="http://schemas.microsoft.com/office/powerpoint/2012/main" userId="sara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0000"/>
    <a:srgbClr val="1281AC"/>
    <a:srgbClr val="0000FF"/>
    <a:srgbClr val="47B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147" autoAdjust="0"/>
    <p:restoredTop sz="94291" autoAdjust="0"/>
  </p:normalViewPr>
  <p:slideViewPr>
    <p:cSldViewPr>
      <p:cViewPr varScale="1">
        <p:scale>
          <a:sx n="73" d="100"/>
          <a:sy n="73" d="100"/>
        </p:scale>
        <p:origin x="-11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56"/>
    </p:cViewPr>
  </p:sorterViewPr>
  <p:notesViewPr>
    <p:cSldViewPr>
      <p:cViewPr>
        <p:scale>
          <a:sx n="136" d="100"/>
          <a:sy n="136" d="100"/>
        </p:scale>
        <p:origin x="-1104" y="64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FB891-8388-448E-B262-C2A7B1BFF7B7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149C96-7EB0-4DF0-8086-74472AA67E5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2493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49C96-7EB0-4DF0-8086-74472AA67E5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813811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49C96-7EB0-4DF0-8086-74472AA67E5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60438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149C96-7EB0-4DF0-8086-74472AA67E5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85370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149C96-7EB0-4DF0-8086-74472AA67E5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486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149C96-7EB0-4DF0-8086-74472AA67E5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01796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149C96-7EB0-4DF0-8086-74472AA67E5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244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149C96-7EB0-4DF0-8086-74472AA67E5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7989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149C96-7EB0-4DF0-8086-74472AA67E5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3364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AEE1-6B90-42F6-99E5-05889201597C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0E5B0-07C5-4EF3-8C93-CE958A7393A5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7AEC-B17F-4EA9-A3CD-676CD53C3685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08F-19A1-46D1-9ABB-31160EA4A2D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36B7-41FA-45BD-9F46-BB858C3786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35804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08F-19A1-46D1-9ABB-31160EA4A2D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36B7-41FA-45BD-9F46-BB858C3786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427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08F-19A1-46D1-9ABB-31160EA4A2D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36B7-41FA-45BD-9F46-BB858C3786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13065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08F-19A1-46D1-9ABB-31160EA4A2D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36B7-41FA-45BD-9F46-BB858C3786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67131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08F-19A1-46D1-9ABB-31160EA4A2D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36B7-41FA-45BD-9F46-BB858C3786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16779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08F-19A1-46D1-9ABB-31160EA4A2D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36B7-41FA-45BD-9F46-BB858C3786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44279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08F-19A1-46D1-9ABB-31160EA4A2D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36B7-41FA-45BD-9F46-BB858C3786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98755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08F-19A1-46D1-9ABB-31160EA4A2D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36B7-41FA-45BD-9F46-BB858C3786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5110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21D55-591D-476B-8D3E-183FDEB2C407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08F-19A1-46D1-9ABB-31160EA4A2D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36B7-41FA-45BD-9F46-BB858C3786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301826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08F-19A1-46D1-9ABB-31160EA4A2D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36B7-41FA-45BD-9F46-BB858C3786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75892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4208F-19A1-46D1-9ABB-31160EA4A2D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A36B7-41FA-45BD-9F46-BB858C3786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8190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5F2EA-4155-4DDA-B880-F8DFF66DA1A0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82D3-8D0D-4AAB-A5D2-DB525B925B02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04209-60F7-4666-8F53-2D224E7ED94A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D361-6C0A-4CDE-A225-46C82CF16577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B5BC7-07FF-489E-9678-C146D0D82AC5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3603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b="0" dirty="0">
              <a:solidFill>
                <a:schemeClr val="tx1"/>
              </a:solidFill>
            </a:endParaRPr>
          </a:p>
        </p:txBody>
      </p:sp>
      <p:sp>
        <p:nvSpPr>
          <p:cNvPr id="6" name="ZoneTexte 172"/>
          <p:cNvSpPr txBox="1">
            <a:spLocks noChangeArrowheads="1"/>
          </p:cNvSpPr>
          <p:nvPr userDrawn="1"/>
        </p:nvSpPr>
        <p:spPr bwMode="auto">
          <a:xfrm>
            <a:off x="0" y="188913"/>
            <a:ext cx="9144000" cy="5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fr-FR" sz="3200" b="1" dirty="0">
              <a:solidFill>
                <a:schemeClr val="tx2"/>
              </a:solidFill>
              <a:latin typeface="Garamond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58C21-27BE-4372-9CD0-F1BD327BCC36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FE0D9-66C4-42A5-89F4-5B05DDE3309C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D7131-CBF1-4E58-A462-0E77BC149DBB}" type="datetime1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DE31-5FD2-4715-A89E-ECAA827967B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4208F-19A1-46D1-9ABB-31160EA4A2DC}" type="datetimeFigureOut">
              <a:rPr lang="fr-FR" smtClean="0"/>
              <a:pPr/>
              <a:t>09/06/2022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6B7-41FA-45BD-9F46-BB858C3786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06870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034" y="1785926"/>
            <a:ext cx="8458200" cy="2184405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fr-FR" dirty="0" smtClean="0">
                <a:latin typeface="Garamond" pitchFamily="18" charset="0"/>
              </a:rPr>
              <a:t/>
            </a:r>
            <a:br>
              <a:rPr lang="fr-FR" dirty="0" smtClean="0">
                <a:latin typeface="Garamond" pitchFamily="18" charset="0"/>
              </a:rPr>
            </a:br>
            <a:r>
              <a:rPr lang="fr-FR" dirty="0" smtClean="0">
                <a:latin typeface="Garamond" pitchFamily="18" charset="0"/>
              </a:rPr>
              <a:t/>
            </a:r>
            <a:br>
              <a:rPr lang="fr-FR" dirty="0" smtClean="0">
                <a:latin typeface="Garamond" pitchFamily="18" charset="0"/>
              </a:rPr>
            </a:br>
            <a:r>
              <a:rPr lang="fr-FR" b="1" dirty="0" smtClean="0">
                <a:latin typeface="Garamond" pitchFamily="18" charset="0"/>
              </a:rPr>
              <a:t>Comment réussir sa présentation avec </a:t>
            </a:r>
            <a:br>
              <a:rPr lang="fr-FR" b="1" dirty="0" smtClean="0">
                <a:latin typeface="Garamond" pitchFamily="18" charset="0"/>
              </a:rPr>
            </a:br>
            <a:r>
              <a:rPr lang="fr-FR" b="1" dirty="0" smtClean="0">
                <a:latin typeface="Garamond" pitchFamily="18" charset="0"/>
              </a:rPr>
              <a:t>MS POWER POINT</a:t>
            </a:r>
            <a:br>
              <a:rPr lang="fr-FR" b="1" dirty="0" smtClean="0">
                <a:latin typeface="Garamond" pitchFamily="18" charset="0"/>
              </a:rPr>
            </a:br>
            <a:r>
              <a:rPr lang="fr-FR" dirty="0" smtClean="0">
                <a:latin typeface="Garamond" pitchFamily="18" charset="0"/>
              </a:rPr>
              <a:t/>
            </a:r>
            <a:br>
              <a:rPr lang="fr-FR" dirty="0" smtClean="0">
                <a:latin typeface="Garamond" pitchFamily="18" charset="0"/>
              </a:rPr>
            </a:br>
            <a:endParaRPr lang="fr-FR" dirty="0">
              <a:latin typeface="Garamond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7290" y="4429132"/>
            <a:ext cx="6400800" cy="1752600"/>
          </a:xfrm>
        </p:spPr>
        <p:txBody>
          <a:bodyPr/>
          <a:lstStyle/>
          <a:p>
            <a:r>
              <a:rPr lang="fr-FR" b="1" dirty="0" smtClean="0">
                <a:solidFill>
                  <a:schemeClr val="bg2">
                    <a:lumMod val="10000"/>
                  </a:schemeClr>
                </a:solidFill>
                <a:latin typeface="Palatino Linotype" pitchFamily="18" charset="0"/>
              </a:rPr>
              <a:t>Présenté par : Sarah OUFELLA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928794" y="142852"/>
            <a:ext cx="68819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Garamond" pitchFamily="18" charset="0"/>
              </a:rPr>
              <a:t>       Université Ahmed </a:t>
            </a:r>
            <a:r>
              <a:rPr lang="fr-FR" sz="2400" b="1" dirty="0" err="1" smtClean="0">
                <a:latin typeface="Garamond" pitchFamily="18" charset="0"/>
              </a:rPr>
              <a:t>Zabana</a:t>
            </a:r>
            <a:r>
              <a:rPr lang="fr-FR" sz="2400" b="1" dirty="0" smtClean="0">
                <a:latin typeface="Garamond" pitchFamily="18" charset="0"/>
              </a:rPr>
              <a:t> </a:t>
            </a:r>
            <a:r>
              <a:rPr lang="fr-FR" sz="2400" b="1" dirty="0" err="1" smtClean="0">
                <a:latin typeface="Garamond" pitchFamily="18" charset="0"/>
              </a:rPr>
              <a:t>Relizane</a:t>
            </a:r>
            <a:endParaRPr lang="fr-FR" sz="2400" b="1" dirty="0" smtClean="0">
              <a:latin typeface="Garamond" pitchFamily="18" charset="0"/>
            </a:endParaRPr>
          </a:p>
          <a:p>
            <a:r>
              <a:rPr lang="fr-FR" sz="2400" b="1" dirty="0" smtClean="0">
                <a:latin typeface="Garamond" pitchFamily="18" charset="0"/>
              </a:rPr>
              <a:t>  Faculté des sciences et technologies </a:t>
            </a:r>
          </a:p>
          <a:p>
            <a:r>
              <a:rPr lang="fr-FR" sz="2400" b="1" dirty="0" smtClean="0">
                <a:latin typeface="Garamond" pitchFamily="18" charset="0"/>
              </a:rPr>
              <a:t>                   Département physique </a:t>
            </a:r>
            <a:endParaRPr lang="fr-FR" sz="2400" b="1" dirty="0">
              <a:latin typeface="Garamond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1D84C-0963-4830-B29B-4CD69A630A3B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3BA452D0-75E0-410D-BDCD-7D417F281FB1}"/>
              </a:ext>
            </a:extLst>
          </p:cNvPr>
          <p:cNvSpPr txBox="1"/>
          <p:nvPr/>
        </p:nvSpPr>
        <p:spPr>
          <a:xfrm>
            <a:off x="240631" y="23709187"/>
            <a:ext cx="2664000" cy="138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Dot"/>
          </a:ln>
        </p:spPr>
        <p:txBody>
          <a:bodyPr wrap="square" rtlCol="0">
            <a:noAutofit/>
          </a:bodyPr>
          <a:lstStyle/>
          <a:p>
            <a:pPr algn="ctr"/>
            <a:endParaRPr lang="fr-FR" dirty="0"/>
          </a:p>
          <a:p>
            <a:pPr algn="ctr"/>
            <a:r>
              <a:rPr lang="fr-FR" sz="2400" b="1" dirty="0">
                <a:solidFill>
                  <a:srgbClr val="CC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Insérer</a:t>
            </a:r>
          </a:p>
          <a:p>
            <a:pPr algn="ctr"/>
            <a:r>
              <a:rPr lang="fr-FR" sz="2400" b="1" dirty="0">
                <a:solidFill>
                  <a:srgbClr val="CC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votre logo ici</a:t>
            </a:r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829" y="23885525"/>
            <a:ext cx="2423885" cy="1050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14954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761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161"/>
          <p:cNvSpPr/>
          <p:nvPr/>
        </p:nvSpPr>
        <p:spPr>
          <a:xfrm>
            <a:off x="0" y="0"/>
            <a:ext cx="9144000" cy="3603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b="0" dirty="0">
              <a:solidFill>
                <a:schemeClr val="tx1"/>
              </a:solidFill>
            </a:endParaRPr>
          </a:p>
        </p:txBody>
      </p:sp>
      <p:sp>
        <p:nvSpPr>
          <p:cNvPr id="145412" name="ZoneTexte 172"/>
          <p:cNvSpPr txBox="1">
            <a:spLocks noChangeArrowheads="1"/>
          </p:cNvSpPr>
          <p:nvPr/>
        </p:nvSpPr>
        <p:spPr bwMode="auto">
          <a:xfrm>
            <a:off x="0" y="188913"/>
            <a:ext cx="9144000" cy="5232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800" b="1" dirty="0">
                <a:latin typeface="Georgia" panose="02040502050405020303" pitchFamily="18" charset="0"/>
              </a:rPr>
              <a:t>MS –PowerPoint: Présentation</a:t>
            </a:r>
            <a:endParaRPr lang="fr-FR" sz="2800" b="1" dirty="0">
              <a:solidFill>
                <a:schemeClr val="tx2"/>
              </a:solidFill>
              <a:latin typeface="Georgia" panose="02040502050405020303" pitchFamily="18" charset="0"/>
            </a:endParaRPr>
          </a:p>
        </p:txBody>
      </p:sp>
      <p:grpSp>
        <p:nvGrpSpPr>
          <p:cNvPr id="2" name="Groupe 57"/>
          <p:cNvGrpSpPr>
            <a:grpSpLocks/>
          </p:cNvGrpSpPr>
          <p:nvPr/>
        </p:nvGrpSpPr>
        <p:grpSpPr bwMode="auto">
          <a:xfrm>
            <a:off x="0" y="6488113"/>
            <a:ext cx="9145588" cy="369887"/>
            <a:chOff x="-1620" y="6488691"/>
            <a:chExt cx="9145620" cy="369333"/>
          </a:xfrm>
        </p:grpSpPr>
        <p:grpSp>
          <p:nvGrpSpPr>
            <p:cNvPr id="3" name="Groupe 33"/>
            <p:cNvGrpSpPr>
              <a:grpSpLocks/>
            </p:cNvGrpSpPr>
            <p:nvPr/>
          </p:nvGrpSpPr>
          <p:grpSpPr bwMode="auto">
            <a:xfrm>
              <a:off x="-1620" y="6488691"/>
              <a:ext cx="9145620" cy="369333"/>
              <a:chOff x="-1620" y="6488691"/>
              <a:chExt cx="9145620" cy="369333"/>
            </a:xfrm>
          </p:grpSpPr>
          <p:sp>
            <p:nvSpPr>
              <p:cNvPr id="145431" name="ZoneTexte 60"/>
              <p:cNvSpPr txBox="1">
                <a:spLocks noChangeArrowheads="1"/>
              </p:cNvSpPr>
              <p:nvPr/>
            </p:nvSpPr>
            <p:spPr bwMode="auto">
              <a:xfrm rot="10800000" flipV="1">
                <a:off x="-1620" y="6488691"/>
                <a:ext cx="4575191" cy="336045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fr-FR" sz="16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5432" name="ZoneTexte 61"/>
              <p:cNvSpPr txBox="1">
                <a:spLocks noChangeArrowheads="1"/>
              </p:cNvSpPr>
              <p:nvPr/>
            </p:nvSpPr>
            <p:spPr bwMode="auto">
              <a:xfrm>
                <a:off x="4571984" y="6488691"/>
                <a:ext cx="4572016" cy="3661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fr-FR" sz="1800" b="0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" name="Groupe 31"/>
              <p:cNvGrpSpPr>
                <a:grpSpLocks/>
              </p:cNvGrpSpPr>
              <p:nvPr/>
            </p:nvGrpSpPr>
            <p:grpSpPr bwMode="auto">
              <a:xfrm>
                <a:off x="4357686" y="6500834"/>
                <a:ext cx="428628" cy="357190"/>
                <a:chOff x="428596" y="3143248"/>
                <a:chExt cx="857256" cy="1500198"/>
              </a:xfrm>
            </p:grpSpPr>
            <p:sp>
              <p:nvSpPr>
                <p:cNvPr id="64" name="Corde 63"/>
                <p:cNvSpPr/>
                <p:nvPr/>
              </p:nvSpPr>
              <p:spPr>
                <a:xfrm>
                  <a:off x="428564" y="3145508"/>
                  <a:ext cx="857252" cy="1497938"/>
                </a:xfrm>
                <a:prstGeom prst="chord">
                  <a:avLst>
                    <a:gd name="adj1" fmla="val 5363480"/>
                    <a:gd name="adj2" fmla="val 16200000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800" b="0" dirty="0"/>
                </a:p>
              </p:txBody>
            </p:sp>
            <p:sp>
              <p:nvSpPr>
                <p:cNvPr id="65" name="Corde 64"/>
                <p:cNvSpPr>
                  <a:spLocks noChangeArrowheads="1"/>
                </p:cNvSpPr>
                <p:nvPr/>
              </p:nvSpPr>
              <p:spPr bwMode="auto">
                <a:xfrm rot="10800000">
                  <a:off x="428566" y="3145508"/>
                  <a:ext cx="857252" cy="1497938"/>
                </a:xfrm>
                <a:custGeom>
                  <a:avLst/>
                  <a:gdLst>
                    <a:gd name="T0" fmla="*/ 436581 w 857252"/>
                    <a:gd name="T1" fmla="*/ 1497809 h 1497938"/>
                    <a:gd name="T2" fmla="*/ 428627 w 857252"/>
                    <a:gd name="T3" fmla="*/ 0 h 1497938"/>
                    <a:gd name="T4" fmla="*/ 432604 w 857252"/>
                    <a:gd name="T5" fmla="*/ 748904 h 1497938"/>
                    <a:gd name="T6" fmla="*/ 5898240 60000 65536"/>
                    <a:gd name="T7" fmla="*/ 17694720 60000 65536"/>
                    <a:gd name="T8" fmla="*/ 0 60000 65536"/>
                    <a:gd name="T9" fmla="*/ 125542 w 857252"/>
                    <a:gd name="T10" fmla="*/ 219368 h 1497938"/>
                    <a:gd name="T11" fmla="*/ 731710 w 857252"/>
                    <a:gd name="T12" fmla="*/ 1278570 h 149793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7252" h="1497938">
                      <a:moveTo>
                        <a:pt x="436581" y="1497809"/>
                      </a:moveTo>
                      <a:lnTo>
                        <a:pt x="436580" y="1497808"/>
                      </a:lnTo>
                      <a:cubicBezTo>
                        <a:pt x="433929" y="1497894"/>
                        <a:pt x="431277" y="1497937"/>
                        <a:pt x="428626" y="1497938"/>
                      </a:cubicBezTo>
                      <a:cubicBezTo>
                        <a:pt x="191902" y="1497938"/>
                        <a:pt x="0" y="1162613"/>
                        <a:pt x="0" y="748969"/>
                      </a:cubicBezTo>
                      <a:cubicBezTo>
                        <a:pt x="0" y="335324"/>
                        <a:pt x="191902" y="0"/>
                        <a:pt x="428626" y="0"/>
                      </a:cubicBezTo>
                      <a:cubicBezTo>
                        <a:pt x="428626" y="-1"/>
                        <a:pt x="428626" y="0"/>
                        <a:pt x="428626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254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800" b="0" dirty="0">
                    <a:solidFill>
                      <a:schemeClr val="lt1"/>
                    </a:solidFill>
                    <a:latin typeface="+mn-lt"/>
                  </a:endParaRPr>
                </a:p>
              </p:txBody>
            </p:sp>
          </p:grpSp>
        </p:grpSp>
        <p:sp>
          <p:nvSpPr>
            <p:cNvPr id="145436" name="ZoneTexte 59"/>
            <p:cNvSpPr txBox="1">
              <a:spLocks noChangeArrowheads="1"/>
            </p:cNvSpPr>
            <p:nvPr/>
          </p:nvSpPr>
          <p:spPr bwMode="auto">
            <a:xfrm>
              <a:off x="4357670" y="6488691"/>
              <a:ext cx="428627" cy="336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fld id="{99AEFD08-7531-4373-93A0-21C3D93ECCA0}" type="slidenum">
                <a:rPr lang="ar-SA" sz="1600">
                  <a:solidFill>
                    <a:schemeClr val="bg1"/>
                  </a:solidFill>
                </a:rPr>
                <a:pPr/>
                <a:t>2</a:t>
              </a:fld>
              <a:endParaRPr lang="fr-FR" sz="1600">
                <a:solidFill>
                  <a:schemeClr val="bg1"/>
                </a:solidFill>
              </a:endParaRPr>
            </a:p>
          </p:txBody>
        </p:sp>
      </p:grpSp>
      <p:sp>
        <p:nvSpPr>
          <p:cNvPr id="35" name="Espace réservé du numéro de diapositive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238593" name="Rectangle 1"/>
          <p:cNvSpPr>
            <a:spLocks noChangeArrowheads="1"/>
          </p:cNvSpPr>
          <p:nvPr/>
        </p:nvSpPr>
        <p:spPr bwMode="auto">
          <a:xfrm>
            <a:off x="0" y="0"/>
            <a:ext cx="86439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u="sng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u="sng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901A4600-B82D-4E05-9BED-E799BDFD61D3}"/>
              </a:ext>
            </a:extLst>
          </p:cNvPr>
          <p:cNvSpPr txBox="1"/>
          <p:nvPr/>
        </p:nvSpPr>
        <p:spPr>
          <a:xfrm>
            <a:off x="217527" y="1166565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600" b="1" dirty="0">
                <a:latin typeface="Palatino Linotype" panose="02040502050505030304" pitchFamily="18" charset="0"/>
              </a:rPr>
              <a:t>PowerPoint permet de créer des fichiers nommés </a:t>
            </a:r>
            <a:r>
              <a:rPr lang="fr-F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présentations</a:t>
            </a:r>
            <a:r>
              <a:rPr lang="fr-FR" sz="2600" b="1" dirty="0">
                <a:latin typeface="Palatino Linotype" panose="02040502050505030304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600" b="1" dirty="0">
                <a:latin typeface="Palatino Linotype" panose="02040502050505030304" pitchFamily="18" charset="0"/>
              </a:rPr>
              <a:t>Une présentation est composée d’une ou de plusieurs pages appelées </a:t>
            </a:r>
            <a:r>
              <a:rPr lang="fr-F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diapositives.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600" b="1" dirty="0">
                <a:latin typeface="Palatino Linotype" panose="02040502050505030304" pitchFamily="18" charset="0"/>
              </a:rPr>
              <a:t>Les diapositives sont composées d’un ou de plusieurs objets : textes, effets typographiques, photos ou images, cliparts, graphiques, vidéos (locales ou Internet), sons, etc.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84111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161"/>
          <p:cNvSpPr/>
          <p:nvPr/>
        </p:nvSpPr>
        <p:spPr>
          <a:xfrm>
            <a:off x="0" y="0"/>
            <a:ext cx="9144000" cy="3603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b="0" dirty="0">
              <a:solidFill>
                <a:schemeClr val="tx1"/>
              </a:solidFill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0" y="357188"/>
            <a:ext cx="9144000" cy="3603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b="0" dirty="0"/>
          </a:p>
        </p:txBody>
      </p:sp>
      <p:sp>
        <p:nvSpPr>
          <p:cNvPr id="145412" name="ZoneTexte 172"/>
          <p:cNvSpPr txBox="1">
            <a:spLocks noChangeArrowheads="1"/>
          </p:cNvSpPr>
          <p:nvPr/>
        </p:nvSpPr>
        <p:spPr bwMode="auto">
          <a:xfrm>
            <a:off x="0" y="188913"/>
            <a:ext cx="9144000" cy="5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>
                <a:latin typeface="Garamond" pitchFamily="18" charset="0"/>
              </a:rPr>
              <a:t>MS –PowerPoint: Terminologie</a:t>
            </a:r>
          </a:p>
        </p:txBody>
      </p:sp>
      <p:grpSp>
        <p:nvGrpSpPr>
          <p:cNvPr id="2" name="Groupe 57"/>
          <p:cNvGrpSpPr>
            <a:grpSpLocks/>
          </p:cNvGrpSpPr>
          <p:nvPr/>
        </p:nvGrpSpPr>
        <p:grpSpPr bwMode="auto">
          <a:xfrm>
            <a:off x="0" y="6488113"/>
            <a:ext cx="9145588" cy="369887"/>
            <a:chOff x="-1620" y="6488691"/>
            <a:chExt cx="9145620" cy="369333"/>
          </a:xfrm>
        </p:grpSpPr>
        <p:grpSp>
          <p:nvGrpSpPr>
            <p:cNvPr id="3" name="Groupe 33"/>
            <p:cNvGrpSpPr>
              <a:grpSpLocks/>
            </p:cNvGrpSpPr>
            <p:nvPr/>
          </p:nvGrpSpPr>
          <p:grpSpPr bwMode="auto">
            <a:xfrm>
              <a:off x="-1620" y="6488691"/>
              <a:ext cx="9145620" cy="369333"/>
              <a:chOff x="-1620" y="6488691"/>
              <a:chExt cx="9145620" cy="369333"/>
            </a:xfrm>
          </p:grpSpPr>
          <p:sp>
            <p:nvSpPr>
              <p:cNvPr id="145431" name="ZoneTexte 60"/>
              <p:cNvSpPr txBox="1">
                <a:spLocks noChangeArrowheads="1"/>
              </p:cNvSpPr>
              <p:nvPr/>
            </p:nvSpPr>
            <p:spPr bwMode="auto">
              <a:xfrm rot="10800000" flipV="1">
                <a:off x="-1620" y="6488691"/>
                <a:ext cx="4575191" cy="336045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fr-FR" sz="16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5432" name="ZoneTexte 61"/>
              <p:cNvSpPr txBox="1">
                <a:spLocks noChangeArrowheads="1"/>
              </p:cNvSpPr>
              <p:nvPr/>
            </p:nvSpPr>
            <p:spPr bwMode="auto">
              <a:xfrm>
                <a:off x="4571984" y="6488691"/>
                <a:ext cx="4572016" cy="3661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fr-FR" sz="1800" b="0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" name="Groupe 31"/>
              <p:cNvGrpSpPr>
                <a:grpSpLocks/>
              </p:cNvGrpSpPr>
              <p:nvPr/>
            </p:nvGrpSpPr>
            <p:grpSpPr bwMode="auto">
              <a:xfrm>
                <a:off x="4357686" y="6500834"/>
                <a:ext cx="428628" cy="357190"/>
                <a:chOff x="428596" y="3143248"/>
                <a:chExt cx="857256" cy="1500198"/>
              </a:xfrm>
            </p:grpSpPr>
            <p:sp>
              <p:nvSpPr>
                <p:cNvPr id="64" name="Corde 63"/>
                <p:cNvSpPr/>
                <p:nvPr/>
              </p:nvSpPr>
              <p:spPr>
                <a:xfrm>
                  <a:off x="428564" y="3145508"/>
                  <a:ext cx="857252" cy="1497938"/>
                </a:xfrm>
                <a:prstGeom prst="chord">
                  <a:avLst>
                    <a:gd name="adj1" fmla="val 5363480"/>
                    <a:gd name="adj2" fmla="val 16200000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800" b="0" dirty="0"/>
                </a:p>
              </p:txBody>
            </p:sp>
            <p:sp>
              <p:nvSpPr>
                <p:cNvPr id="65" name="Corde 64"/>
                <p:cNvSpPr>
                  <a:spLocks noChangeArrowheads="1"/>
                </p:cNvSpPr>
                <p:nvPr/>
              </p:nvSpPr>
              <p:spPr bwMode="auto">
                <a:xfrm rot="10800000">
                  <a:off x="428566" y="3145508"/>
                  <a:ext cx="857252" cy="1497938"/>
                </a:xfrm>
                <a:custGeom>
                  <a:avLst/>
                  <a:gdLst>
                    <a:gd name="T0" fmla="*/ 436581 w 857252"/>
                    <a:gd name="T1" fmla="*/ 1497809 h 1497938"/>
                    <a:gd name="T2" fmla="*/ 428627 w 857252"/>
                    <a:gd name="T3" fmla="*/ 0 h 1497938"/>
                    <a:gd name="T4" fmla="*/ 432604 w 857252"/>
                    <a:gd name="T5" fmla="*/ 748904 h 1497938"/>
                    <a:gd name="T6" fmla="*/ 5898240 60000 65536"/>
                    <a:gd name="T7" fmla="*/ 17694720 60000 65536"/>
                    <a:gd name="T8" fmla="*/ 0 60000 65536"/>
                    <a:gd name="T9" fmla="*/ 125542 w 857252"/>
                    <a:gd name="T10" fmla="*/ 219368 h 1497938"/>
                    <a:gd name="T11" fmla="*/ 731710 w 857252"/>
                    <a:gd name="T12" fmla="*/ 1278570 h 149793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7252" h="1497938">
                      <a:moveTo>
                        <a:pt x="436581" y="1497809"/>
                      </a:moveTo>
                      <a:lnTo>
                        <a:pt x="436580" y="1497808"/>
                      </a:lnTo>
                      <a:cubicBezTo>
                        <a:pt x="433929" y="1497894"/>
                        <a:pt x="431277" y="1497937"/>
                        <a:pt x="428626" y="1497938"/>
                      </a:cubicBezTo>
                      <a:cubicBezTo>
                        <a:pt x="191902" y="1497938"/>
                        <a:pt x="0" y="1162613"/>
                        <a:pt x="0" y="748969"/>
                      </a:cubicBezTo>
                      <a:cubicBezTo>
                        <a:pt x="0" y="335324"/>
                        <a:pt x="191902" y="0"/>
                        <a:pt x="428626" y="0"/>
                      </a:cubicBezTo>
                      <a:cubicBezTo>
                        <a:pt x="428626" y="-1"/>
                        <a:pt x="428626" y="0"/>
                        <a:pt x="428626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254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800" b="0" dirty="0">
                    <a:solidFill>
                      <a:schemeClr val="lt1"/>
                    </a:solidFill>
                    <a:latin typeface="+mn-lt"/>
                  </a:endParaRPr>
                </a:p>
              </p:txBody>
            </p:sp>
          </p:grpSp>
        </p:grpSp>
        <p:sp>
          <p:nvSpPr>
            <p:cNvPr id="145436" name="ZoneTexte 59"/>
            <p:cNvSpPr txBox="1">
              <a:spLocks noChangeArrowheads="1"/>
            </p:cNvSpPr>
            <p:nvPr/>
          </p:nvSpPr>
          <p:spPr bwMode="auto">
            <a:xfrm>
              <a:off x="4357670" y="6488691"/>
              <a:ext cx="428627" cy="336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fld id="{99AEFD08-7531-4373-93A0-21C3D93ECCA0}" type="slidenum">
                <a:rPr lang="ar-SA" sz="1600">
                  <a:solidFill>
                    <a:schemeClr val="bg1"/>
                  </a:solidFill>
                </a:rPr>
                <a:pPr/>
                <a:t>3</a:t>
              </a:fld>
              <a:endParaRPr lang="fr-FR" sz="1600">
                <a:solidFill>
                  <a:schemeClr val="bg1"/>
                </a:solidFill>
              </a:endParaRPr>
            </a:p>
          </p:txBody>
        </p:sp>
      </p:grpSp>
      <p:sp>
        <p:nvSpPr>
          <p:cNvPr id="35" name="Espace réservé du numéro de diapositive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238593" name="Rectangle 1"/>
          <p:cNvSpPr>
            <a:spLocks noChangeArrowheads="1"/>
          </p:cNvSpPr>
          <p:nvPr/>
        </p:nvSpPr>
        <p:spPr bwMode="auto">
          <a:xfrm>
            <a:off x="0" y="0"/>
            <a:ext cx="86439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u="sng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u="sng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901A4600-B82D-4E05-9BED-E799BDFD61D3}"/>
              </a:ext>
            </a:extLst>
          </p:cNvPr>
          <p:cNvSpPr txBox="1"/>
          <p:nvPr/>
        </p:nvSpPr>
        <p:spPr>
          <a:xfrm>
            <a:off x="395536" y="1268760"/>
            <a:ext cx="84249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600" b="1" dirty="0">
                <a:latin typeface="Palatino Linotype" panose="02040502050505030304" pitchFamily="18" charset="0"/>
              </a:rPr>
              <a:t>PowerPoint propose des </a:t>
            </a:r>
            <a:r>
              <a:rPr lang="fr-F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diapositives préformatées </a:t>
            </a:r>
            <a:r>
              <a:rPr lang="fr-FR" sz="2600" b="1" dirty="0">
                <a:latin typeface="Palatino Linotype" panose="02040502050505030304" pitchFamily="18" charset="0"/>
              </a:rPr>
              <a:t>qui contiennent un ou plusieurs espaces réservés à des objets spécifiques. exemple, une zone de titre, graphique, SmartArt, image, élément multimédia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600" b="1" dirty="0">
                <a:latin typeface="Palatino Linotype" panose="02040502050505030304" pitchFamily="18" charset="0"/>
              </a:rPr>
              <a:t>Pour faciliter la création de diaporamas, rien de tel qu’un </a:t>
            </a:r>
            <a:r>
              <a:rPr lang="fr-F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thème</a:t>
            </a:r>
            <a:r>
              <a:rPr lang="fr-FR" sz="2600" b="1" dirty="0">
                <a:latin typeface="Palatino Linotype" panose="02040502050505030304" pitchFamily="18" charset="0"/>
              </a:rPr>
              <a:t> ou qu’un </a:t>
            </a:r>
            <a:r>
              <a:rPr lang="fr-F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modèle de conception</a:t>
            </a:r>
            <a:r>
              <a:rPr lang="fr-FR" sz="2600" b="1" dirty="0">
                <a:latin typeface="Palatino Linotype" panose="02040502050505030304" pitchFamily="18" charset="0"/>
              </a:rPr>
              <a:t>, directement accessible dans PowerPoint ou sur Internet.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2386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161"/>
          <p:cNvSpPr/>
          <p:nvPr/>
        </p:nvSpPr>
        <p:spPr>
          <a:xfrm>
            <a:off x="0" y="0"/>
            <a:ext cx="9144000" cy="3603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b="0" dirty="0">
              <a:solidFill>
                <a:schemeClr val="tx1"/>
              </a:solidFill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0" y="357188"/>
            <a:ext cx="9144000" cy="3603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800" b="0" dirty="0"/>
          </a:p>
        </p:txBody>
      </p:sp>
      <p:sp>
        <p:nvSpPr>
          <p:cNvPr id="145412" name="ZoneTexte 172"/>
          <p:cNvSpPr txBox="1">
            <a:spLocks noChangeArrowheads="1"/>
          </p:cNvSpPr>
          <p:nvPr/>
        </p:nvSpPr>
        <p:spPr bwMode="auto">
          <a:xfrm>
            <a:off x="0" y="188913"/>
            <a:ext cx="9144000" cy="5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200" b="1" dirty="0">
                <a:latin typeface="Garamond" pitchFamily="18" charset="0"/>
              </a:rPr>
              <a:t>MS –PowerPoint: Terminologie</a:t>
            </a:r>
          </a:p>
        </p:txBody>
      </p:sp>
      <p:grpSp>
        <p:nvGrpSpPr>
          <p:cNvPr id="2" name="Groupe 57"/>
          <p:cNvGrpSpPr>
            <a:grpSpLocks/>
          </p:cNvGrpSpPr>
          <p:nvPr/>
        </p:nvGrpSpPr>
        <p:grpSpPr bwMode="auto">
          <a:xfrm>
            <a:off x="0" y="6488113"/>
            <a:ext cx="9145588" cy="369887"/>
            <a:chOff x="-1620" y="6488691"/>
            <a:chExt cx="9145620" cy="369333"/>
          </a:xfrm>
        </p:grpSpPr>
        <p:grpSp>
          <p:nvGrpSpPr>
            <p:cNvPr id="3" name="Groupe 33"/>
            <p:cNvGrpSpPr>
              <a:grpSpLocks/>
            </p:cNvGrpSpPr>
            <p:nvPr/>
          </p:nvGrpSpPr>
          <p:grpSpPr bwMode="auto">
            <a:xfrm>
              <a:off x="-1620" y="6488691"/>
              <a:ext cx="9145620" cy="369333"/>
              <a:chOff x="-1620" y="6488691"/>
              <a:chExt cx="9145620" cy="369333"/>
            </a:xfrm>
          </p:grpSpPr>
          <p:sp>
            <p:nvSpPr>
              <p:cNvPr id="145431" name="ZoneTexte 60"/>
              <p:cNvSpPr txBox="1">
                <a:spLocks noChangeArrowheads="1"/>
              </p:cNvSpPr>
              <p:nvPr/>
            </p:nvSpPr>
            <p:spPr bwMode="auto">
              <a:xfrm rot="10800000" flipV="1">
                <a:off x="-1620" y="6488691"/>
                <a:ext cx="4575191" cy="336045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fr-FR" sz="1600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45432" name="ZoneTexte 61"/>
              <p:cNvSpPr txBox="1">
                <a:spLocks noChangeArrowheads="1"/>
              </p:cNvSpPr>
              <p:nvPr/>
            </p:nvSpPr>
            <p:spPr bwMode="auto">
              <a:xfrm>
                <a:off x="4571984" y="6488691"/>
                <a:ext cx="4572016" cy="3661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fr-FR" sz="1800" b="0" dirty="0">
                  <a:solidFill>
                    <a:schemeClr val="bg1"/>
                  </a:solidFill>
                  <a:latin typeface="Georgia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4" name="Groupe 31"/>
              <p:cNvGrpSpPr>
                <a:grpSpLocks/>
              </p:cNvGrpSpPr>
              <p:nvPr/>
            </p:nvGrpSpPr>
            <p:grpSpPr bwMode="auto">
              <a:xfrm>
                <a:off x="4357686" y="6500834"/>
                <a:ext cx="428628" cy="357190"/>
                <a:chOff x="428596" y="3143248"/>
                <a:chExt cx="857256" cy="1500198"/>
              </a:xfrm>
            </p:grpSpPr>
            <p:sp>
              <p:nvSpPr>
                <p:cNvPr id="64" name="Corde 63"/>
                <p:cNvSpPr/>
                <p:nvPr/>
              </p:nvSpPr>
              <p:spPr>
                <a:xfrm>
                  <a:off x="428564" y="3145508"/>
                  <a:ext cx="857252" cy="1497938"/>
                </a:xfrm>
                <a:prstGeom prst="chord">
                  <a:avLst>
                    <a:gd name="adj1" fmla="val 5363480"/>
                    <a:gd name="adj2" fmla="val 16200000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800" b="0" dirty="0"/>
                </a:p>
              </p:txBody>
            </p:sp>
            <p:sp>
              <p:nvSpPr>
                <p:cNvPr id="65" name="Corde 64"/>
                <p:cNvSpPr>
                  <a:spLocks noChangeArrowheads="1"/>
                </p:cNvSpPr>
                <p:nvPr/>
              </p:nvSpPr>
              <p:spPr bwMode="auto">
                <a:xfrm rot="10800000">
                  <a:off x="428566" y="3145508"/>
                  <a:ext cx="857252" cy="1497938"/>
                </a:xfrm>
                <a:custGeom>
                  <a:avLst/>
                  <a:gdLst>
                    <a:gd name="T0" fmla="*/ 436581 w 857252"/>
                    <a:gd name="T1" fmla="*/ 1497809 h 1497938"/>
                    <a:gd name="T2" fmla="*/ 428627 w 857252"/>
                    <a:gd name="T3" fmla="*/ 0 h 1497938"/>
                    <a:gd name="T4" fmla="*/ 432604 w 857252"/>
                    <a:gd name="T5" fmla="*/ 748904 h 1497938"/>
                    <a:gd name="T6" fmla="*/ 5898240 60000 65536"/>
                    <a:gd name="T7" fmla="*/ 17694720 60000 65536"/>
                    <a:gd name="T8" fmla="*/ 0 60000 65536"/>
                    <a:gd name="T9" fmla="*/ 125542 w 857252"/>
                    <a:gd name="T10" fmla="*/ 219368 h 1497938"/>
                    <a:gd name="T11" fmla="*/ 731710 w 857252"/>
                    <a:gd name="T12" fmla="*/ 1278570 h 149793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7252" h="1497938">
                      <a:moveTo>
                        <a:pt x="436581" y="1497809"/>
                      </a:moveTo>
                      <a:lnTo>
                        <a:pt x="436580" y="1497808"/>
                      </a:lnTo>
                      <a:cubicBezTo>
                        <a:pt x="433929" y="1497894"/>
                        <a:pt x="431277" y="1497937"/>
                        <a:pt x="428626" y="1497938"/>
                      </a:cubicBezTo>
                      <a:cubicBezTo>
                        <a:pt x="191902" y="1497938"/>
                        <a:pt x="0" y="1162613"/>
                        <a:pt x="0" y="748969"/>
                      </a:cubicBezTo>
                      <a:cubicBezTo>
                        <a:pt x="0" y="335324"/>
                        <a:pt x="191902" y="0"/>
                        <a:pt x="428626" y="0"/>
                      </a:cubicBezTo>
                      <a:cubicBezTo>
                        <a:pt x="428626" y="-1"/>
                        <a:pt x="428626" y="0"/>
                        <a:pt x="428626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254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800" b="0" dirty="0">
                    <a:solidFill>
                      <a:schemeClr val="lt1"/>
                    </a:solidFill>
                    <a:latin typeface="+mn-lt"/>
                  </a:endParaRPr>
                </a:p>
              </p:txBody>
            </p:sp>
          </p:grpSp>
        </p:grpSp>
        <p:sp>
          <p:nvSpPr>
            <p:cNvPr id="145436" name="ZoneTexte 59"/>
            <p:cNvSpPr txBox="1">
              <a:spLocks noChangeArrowheads="1"/>
            </p:cNvSpPr>
            <p:nvPr/>
          </p:nvSpPr>
          <p:spPr bwMode="auto">
            <a:xfrm>
              <a:off x="4357670" y="6488691"/>
              <a:ext cx="428627" cy="336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fld id="{99AEFD08-7531-4373-93A0-21C3D93ECCA0}" type="slidenum">
                <a:rPr lang="ar-SA" sz="1600">
                  <a:solidFill>
                    <a:schemeClr val="bg1"/>
                  </a:solidFill>
                </a:rPr>
                <a:pPr/>
                <a:t>4</a:t>
              </a:fld>
              <a:endParaRPr lang="fr-FR" sz="1600">
                <a:solidFill>
                  <a:schemeClr val="bg1"/>
                </a:solidFill>
              </a:endParaRPr>
            </a:p>
          </p:txBody>
        </p:sp>
      </p:grpSp>
      <p:sp>
        <p:nvSpPr>
          <p:cNvPr id="35" name="Espace réservé du numéro de diapositive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FDE31-5FD2-4715-A89E-ECAA827967B1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238593" name="Rectangle 1"/>
          <p:cNvSpPr>
            <a:spLocks noChangeArrowheads="1"/>
          </p:cNvSpPr>
          <p:nvPr/>
        </p:nvSpPr>
        <p:spPr bwMode="auto">
          <a:xfrm>
            <a:off x="0" y="0"/>
            <a:ext cx="86439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u="sng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1200" b="1" u="sng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200" b="1" i="0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901A4600-B82D-4E05-9BED-E799BDFD61D3}"/>
              </a:ext>
            </a:extLst>
          </p:cNvPr>
          <p:cNvSpPr txBox="1"/>
          <p:nvPr/>
        </p:nvSpPr>
        <p:spPr>
          <a:xfrm>
            <a:off x="465917" y="984151"/>
            <a:ext cx="86439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b="1" dirty="0">
                <a:latin typeface="Garamond" panose="02020404030301010803" pitchFamily="18" charset="0"/>
              </a:rPr>
              <a:t>Il est possible d’appliquer des effets sur les objets contenus dans les diapositives </a:t>
            </a:r>
            <a:r>
              <a:rPr lang="fr-FR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animations</a:t>
            </a:r>
            <a:r>
              <a:rPr lang="fr-FR" sz="2800" b="1" dirty="0" smtClean="0">
                <a:latin typeface="Garamond" panose="02020404030301010803" pitchFamily="18" charset="0"/>
              </a:rPr>
              <a:t>  </a:t>
            </a:r>
            <a:r>
              <a:rPr lang="fr-FR" sz="2800" b="1" dirty="0">
                <a:latin typeface="Garamond" panose="02020404030301010803" pitchFamily="18" charset="0"/>
              </a:rPr>
              <a:t>ou sur les diapositives </a:t>
            </a:r>
            <a:r>
              <a:rPr lang="fr-FR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transitions</a:t>
            </a:r>
            <a:r>
              <a:rPr lang="fr-FR" sz="2800" b="1" dirty="0">
                <a:latin typeface="Garamond" panose="02020404030301010803" pitchFamily="18" charset="0"/>
              </a:rPr>
              <a:t>.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2800" b="1" dirty="0">
              <a:latin typeface="Garamond" panose="02020404030301010803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2800" b="1" dirty="0">
                <a:latin typeface="Garamond" panose="02020404030301010803" pitchFamily="18" charset="0"/>
              </a:rPr>
              <a:t>Insérer des liens hypertexte et </a:t>
            </a:r>
            <a:r>
              <a:rPr lang="fr-FR" sz="2800" b="1" dirty="0" smtClean="0">
                <a:latin typeface="Garamond" panose="02020404030301010803" pitchFamily="18" charset="0"/>
              </a:rPr>
              <a:t>des bouton </a:t>
            </a:r>
            <a:r>
              <a:rPr lang="fr-FR" sz="2800" b="1" dirty="0">
                <a:latin typeface="Garamond" panose="02020404030301010803" pitchFamily="18" charset="0"/>
              </a:rPr>
              <a:t>d’actions pouvant relier vos diapositives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9408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161"/>
          <p:cNvSpPr/>
          <p:nvPr/>
        </p:nvSpPr>
        <p:spPr>
          <a:xfrm>
            <a:off x="0" y="0"/>
            <a:ext cx="9144000" cy="3603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0" y="357188"/>
            <a:ext cx="9144000" cy="3603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5412" name="ZoneTexte 172"/>
          <p:cNvSpPr txBox="1">
            <a:spLocks noChangeArrowheads="1"/>
          </p:cNvSpPr>
          <p:nvPr/>
        </p:nvSpPr>
        <p:spPr bwMode="auto">
          <a:xfrm>
            <a:off x="0" y="188913"/>
            <a:ext cx="9144000" cy="5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>
              <a:spcBef>
                <a:spcPct val="50000"/>
              </a:spcBef>
              <a:defRPr/>
            </a:pPr>
            <a:r>
              <a:rPr lang="fr-FR" sz="3200" b="1" dirty="0">
                <a:latin typeface="Garamond" pitchFamily="18" charset="0"/>
              </a:rPr>
              <a:t>MS –PowerPoint: conseils </a:t>
            </a:r>
          </a:p>
        </p:txBody>
      </p:sp>
      <p:grpSp>
        <p:nvGrpSpPr>
          <p:cNvPr id="2" name="Groupe 57"/>
          <p:cNvGrpSpPr>
            <a:grpSpLocks/>
          </p:cNvGrpSpPr>
          <p:nvPr/>
        </p:nvGrpSpPr>
        <p:grpSpPr bwMode="auto">
          <a:xfrm>
            <a:off x="0" y="6488113"/>
            <a:ext cx="9145588" cy="369887"/>
            <a:chOff x="-1620" y="6488691"/>
            <a:chExt cx="9145620" cy="369333"/>
          </a:xfrm>
        </p:grpSpPr>
        <p:grpSp>
          <p:nvGrpSpPr>
            <p:cNvPr id="3" name="Groupe 33"/>
            <p:cNvGrpSpPr>
              <a:grpSpLocks/>
            </p:cNvGrpSpPr>
            <p:nvPr/>
          </p:nvGrpSpPr>
          <p:grpSpPr bwMode="auto">
            <a:xfrm>
              <a:off x="-1620" y="6488691"/>
              <a:ext cx="9145620" cy="369333"/>
              <a:chOff x="-1620" y="6488691"/>
              <a:chExt cx="9145620" cy="369333"/>
            </a:xfrm>
          </p:grpSpPr>
          <p:sp>
            <p:nvSpPr>
              <p:cNvPr id="145431" name="ZoneTexte 60"/>
              <p:cNvSpPr txBox="1">
                <a:spLocks noChangeArrowheads="1"/>
              </p:cNvSpPr>
              <p:nvPr/>
            </p:nvSpPr>
            <p:spPr bwMode="auto">
              <a:xfrm rot="10800000" flipV="1">
                <a:off x="-1620" y="6488691"/>
                <a:ext cx="4575191" cy="336045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45432" name="ZoneTexte 61"/>
              <p:cNvSpPr txBox="1">
                <a:spLocks noChangeArrowheads="1"/>
              </p:cNvSpPr>
              <p:nvPr/>
            </p:nvSpPr>
            <p:spPr bwMode="auto">
              <a:xfrm>
                <a:off x="4571984" y="6488691"/>
                <a:ext cx="4572016" cy="3661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Times New Roman" pitchFamily="18" charset="0"/>
                </a:endParaRPr>
              </a:p>
            </p:txBody>
          </p:sp>
          <p:grpSp>
            <p:nvGrpSpPr>
              <p:cNvPr id="4" name="Groupe 31"/>
              <p:cNvGrpSpPr>
                <a:grpSpLocks/>
              </p:cNvGrpSpPr>
              <p:nvPr/>
            </p:nvGrpSpPr>
            <p:grpSpPr bwMode="auto">
              <a:xfrm>
                <a:off x="4357686" y="6500834"/>
                <a:ext cx="428628" cy="357190"/>
                <a:chOff x="428596" y="3143248"/>
                <a:chExt cx="857256" cy="1500198"/>
              </a:xfrm>
            </p:grpSpPr>
            <p:sp>
              <p:nvSpPr>
                <p:cNvPr id="64" name="Corde 63"/>
                <p:cNvSpPr/>
                <p:nvPr/>
              </p:nvSpPr>
              <p:spPr>
                <a:xfrm>
                  <a:off x="428564" y="3145508"/>
                  <a:ext cx="857252" cy="1497938"/>
                </a:xfrm>
                <a:prstGeom prst="chord">
                  <a:avLst>
                    <a:gd name="adj1" fmla="val 5363480"/>
                    <a:gd name="adj2" fmla="val 16200000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Corde 64"/>
                <p:cNvSpPr>
                  <a:spLocks noChangeArrowheads="1"/>
                </p:cNvSpPr>
                <p:nvPr/>
              </p:nvSpPr>
              <p:spPr bwMode="auto">
                <a:xfrm rot="10800000">
                  <a:off x="428566" y="3145508"/>
                  <a:ext cx="857252" cy="1497938"/>
                </a:xfrm>
                <a:custGeom>
                  <a:avLst/>
                  <a:gdLst>
                    <a:gd name="T0" fmla="*/ 436581 w 857252"/>
                    <a:gd name="T1" fmla="*/ 1497809 h 1497938"/>
                    <a:gd name="T2" fmla="*/ 428627 w 857252"/>
                    <a:gd name="T3" fmla="*/ 0 h 1497938"/>
                    <a:gd name="T4" fmla="*/ 432604 w 857252"/>
                    <a:gd name="T5" fmla="*/ 748904 h 1497938"/>
                    <a:gd name="T6" fmla="*/ 5898240 60000 65536"/>
                    <a:gd name="T7" fmla="*/ 17694720 60000 65536"/>
                    <a:gd name="T8" fmla="*/ 0 60000 65536"/>
                    <a:gd name="T9" fmla="*/ 125542 w 857252"/>
                    <a:gd name="T10" fmla="*/ 219368 h 1497938"/>
                    <a:gd name="T11" fmla="*/ 731710 w 857252"/>
                    <a:gd name="T12" fmla="*/ 1278570 h 149793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7252" h="1497938">
                      <a:moveTo>
                        <a:pt x="436581" y="1497809"/>
                      </a:moveTo>
                      <a:lnTo>
                        <a:pt x="436580" y="1497808"/>
                      </a:lnTo>
                      <a:cubicBezTo>
                        <a:pt x="433929" y="1497894"/>
                        <a:pt x="431277" y="1497937"/>
                        <a:pt x="428626" y="1497938"/>
                      </a:cubicBezTo>
                      <a:cubicBezTo>
                        <a:pt x="191902" y="1497938"/>
                        <a:pt x="0" y="1162613"/>
                        <a:pt x="0" y="748969"/>
                      </a:cubicBezTo>
                      <a:cubicBezTo>
                        <a:pt x="0" y="335324"/>
                        <a:pt x="191902" y="0"/>
                        <a:pt x="428626" y="0"/>
                      </a:cubicBezTo>
                      <a:cubicBezTo>
                        <a:pt x="428626" y="-1"/>
                        <a:pt x="428626" y="0"/>
                        <a:pt x="428626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254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45436" name="ZoneTexte 59"/>
            <p:cNvSpPr txBox="1">
              <a:spLocks noChangeArrowheads="1"/>
            </p:cNvSpPr>
            <p:nvPr/>
          </p:nvSpPr>
          <p:spPr bwMode="auto">
            <a:xfrm>
              <a:off x="4357670" y="6488691"/>
              <a:ext cx="428627" cy="336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99AEFD08-7531-4373-93A0-21C3D93ECCA0}" type="slidenum">
                <a:rPr kumimoji="0" lang="ar-SA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5</a:t>
              </a:fld>
              <a:endPara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5" name="Espace réservé du numéro de diapositive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DE31-5FD2-4715-A89E-ECAA827967B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8593" name="Rectangle 1"/>
          <p:cNvSpPr>
            <a:spLocks noChangeArrowheads="1"/>
          </p:cNvSpPr>
          <p:nvPr/>
        </p:nvSpPr>
        <p:spPr bwMode="auto">
          <a:xfrm>
            <a:off x="0" y="0"/>
            <a:ext cx="86439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32C960E3-C869-4F1B-8A69-490F62943E28}"/>
              </a:ext>
            </a:extLst>
          </p:cNvPr>
          <p:cNvSpPr txBox="1"/>
          <p:nvPr/>
        </p:nvSpPr>
        <p:spPr>
          <a:xfrm>
            <a:off x="254819" y="1577489"/>
            <a:ext cx="8208912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Lire le </a:t>
            </a:r>
            <a:r>
              <a:rPr lang="fr-FR" sz="2600" b="1" dirty="0" smtClean="0">
                <a:latin typeface="Palatino Linotype" panose="02040502050505030304" pitchFamily="18" charset="0"/>
              </a:rPr>
              <a:t>PowerPoint </a:t>
            </a:r>
            <a:r>
              <a:rPr lang="fr-FR" sz="2600" b="1" dirty="0">
                <a:latin typeface="Palatino Linotype" panose="02040502050505030304" pitchFamily="18" charset="0"/>
              </a:rPr>
              <a:t>au lieu de faire une présentation</a:t>
            </a:r>
          </a:p>
          <a:p>
            <a:pPr marL="342900" indent="-3429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Parler trop vite ou trop lentement .</a:t>
            </a:r>
          </a:p>
          <a:p>
            <a:pPr marL="342900" indent="-3429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Rester statique et regarder son collègue au premier rang.</a:t>
            </a:r>
          </a:p>
          <a:p>
            <a:pPr marL="342900" indent="-3429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 Ne pas préparer son discours en détail </a:t>
            </a:r>
          </a:p>
          <a:p>
            <a:pPr marL="342900" indent="-3429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trop improviser: c’est l’erreur la plus courante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fr-FR" sz="2400" dirty="0">
              <a:latin typeface="Palatino Linotype" panose="02040502050505030304" pitchFamily="18" charset="0"/>
            </a:endParaRPr>
          </a:p>
          <a:p>
            <a:pPr algn="just"/>
            <a:endParaRPr lang="fr-FR" sz="2400" dirty="0">
              <a:latin typeface="Palatino Linotype" panose="0204050205050503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EF8079F-A390-4FAD-A17E-7D5E0E405830}"/>
              </a:ext>
            </a:extLst>
          </p:cNvPr>
          <p:cNvSpPr/>
          <p:nvPr/>
        </p:nvSpPr>
        <p:spPr>
          <a:xfrm>
            <a:off x="467544" y="908720"/>
            <a:ext cx="5112568" cy="584775"/>
          </a:xfrm>
          <a:prstGeom prst="rect">
            <a:avLst/>
          </a:prstGeom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0320" tIns="20320" rIns="20320" bIns="20320" numCol="1" spcCol="1270" rtlCol="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FR" sz="1600" kern="1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935F6158-B825-4404-954C-20FA71DD122B}"/>
              </a:ext>
            </a:extLst>
          </p:cNvPr>
          <p:cNvSpPr txBox="1"/>
          <p:nvPr/>
        </p:nvSpPr>
        <p:spPr>
          <a:xfrm>
            <a:off x="500035" y="1015663"/>
            <a:ext cx="7963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FF0000"/>
                </a:solidFill>
                <a:latin typeface="Garamond" panose="02020404030301010803" pitchFamily="18" charset="0"/>
              </a:rPr>
              <a:t>Pièges a éviter lors de la présentation </a:t>
            </a:r>
          </a:p>
        </p:txBody>
      </p:sp>
    </p:spTree>
    <p:extLst>
      <p:ext uri="{BB962C8B-B14F-4D97-AF65-F5344CB8AC3E}">
        <p14:creationId xmlns:p14="http://schemas.microsoft.com/office/powerpoint/2010/main" xmlns="" val="222418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161"/>
          <p:cNvSpPr/>
          <p:nvPr/>
        </p:nvSpPr>
        <p:spPr>
          <a:xfrm>
            <a:off x="0" y="0"/>
            <a:ext cx="9144000" cy="3603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0" y="357188"/>
            <a:ext cx="9144000" cy="3603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5412" name="ZoneTexte 172"/>
          <p:cNvSpPr txBox="1">
            <a:spLocks noChangeArrowheads="1"/>
          </p:cNvSpPr>
          <p:nvPr/>
        </p:nvSpPr>
        <p:spPr bwMode="auto">
          <a:xfrm>
            <a:off x="0" y="188913"/>
            <a:ext cx="9144000" cy="5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>
              <a:spcBef>
                <a:spcPct val="50000"/>
              </a:spcBef>
              <a:defRPr/>
            </a:pPr>
            <a:r>
              <a:rPr lang="fr-FR" sz="3200" b="1" dirty="0">
                <a:latin typeface="Garamond" pitchFamily="18" charset="0"/>
              </a:rPr>
              <a:t>MS –PowerPoint: conseils </a:t>
            </a:r>
          </a:p>
        </p:txBody>
      </p:sp>
      <p:grpSp>
        <p:nvGrpSpPr>
          <p:cNvPr id="2" name="Groupe 57"/>
          <p:cNvGrpSpPr>
            <a:grpSpLocks/>
          </p:cNvGrpSpPr>
          <p:nvPr/>
        </p:nvGrpSpPr>
        <p:grpSpPr bwMode="auto">
          <a:xfrm>
            <a:off x="0" y="6488113"/>
            <a:ext cx="9145588" cy="369887"/>
            <a:chOff x="-1620" y="6488691"/>
            <a:chExt cx="9145620" cy="369333"/>
          </a:xfrm>
        </p:grpSpPr>
        <p:grpSp>
          <p:nvGrpSpPr>
            <p:cNvPr id="3" name="Groupe 33"/>
            <p:cNvGrpSpPr>
              <a:grpSpLocks/>
            </p:cNvGrpSpPr>
            <p:nvPr/>
          </p:nvGrpSpPr>
          <p:grpSpPr bwMode="auto">
            <a:xfrm>
              <a:off x="-1620" y="6488691"/>
              <a:ext cx="9145620" cy="369333"/>
              <a:chOff x="-1620" y="6488691"/>
              <a:chExt cx="9145620" cy="369333"/>
            </a:xfrm>
          </p:grpSpPr>
          <p:sp>
            <p:nvSpPr>
              <p:cNvPr id="145431" name="ZoneTexte 60"/>
              <p:cNvSpPr txBox="1">
                <a:spLocks noChangeArrowheads="1"/>
              </p:cNvSpPr>
              <p:nvPr/>
            </p:nvSpPr>
            <p:spPr bwMode="auto">
              <a:xfrm rot="10800000" flipV="1">
                <a:off x="-1620" y="6488691"/>
                <a:ext cx="4575191" cy="336045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45432" name="ZoneTexte 61"/>
              <p:cNvSpPr txBox="1">
                <a:spLocks noChangeArrowheads="1"/>
              </p:cNvSpPr>
              <p:nvPr/>
            </p:nvSpPr>
            <p:spPr bwMode="auto">
              <a:xfrm>
                <a:off x="4571984" y="6488691"/>
                <a:ext cx="4572016" cy="3661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Times New Roman" pitchFamily="18" charset="0"/>
                </a:endParaRPr>
              </a:p>
            </p:txBody>
          </p:sp>
          <p:grpSp>
            <p:nvGrpSpPr>
              <p:cNvPr id="4" name="Groupe 31"/>
              <p:cNvGrpSpPr>
                <a:grpSpLocks/>
              </p:cNvGrpSpPr>
              <p:nvPr/>
            </p:nvGrpSpPr>
            <p:grpSpPr bwMode="auto">
              <a:xfrm>
                <a:off x="4357686" y="6500834"/>
                <a:ext cx="428628" cy="357190"/>
                <a:chOff x="428596" y="3143248"/>
                <a:chExt cx="857256" cy="1500198"/>
              </a:xfrm>
            </p:grpSpPr>
            <p:sp>
              <p:nvSpPr>
                <p:cNvPr id="64" name="Corde 63"/>
                <p:cNvSpPr/>
                <p:nvPr/>
              </p:nvSpPr>
              <p:spPr>
                <a:xfrm>
                  <a:off x="428564" y="3145508"/>
                  <a:ext cx="857252" cy="1497938"/>
                </a:xfrm>
                <a:prstGeom prst="chord">
                  <a:avLst>
                    <a:gd name="adj1" fmla="val 5363480"/>
                    <a:gd name="adj2" fmla="val 16200000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Corde 64"/>
                <p:cNvSpPr>
                  <a:spLocks noChangeArrowheads="1"/>
                </p:cNvSpPr>
                <p:nvPr/>
              </p:nvSpPr>
              <p:spPr bwMode="auto">
                <a:xfrm rot="10800000">
                  <a:off x="428566" y="3145508"/>
                  <a:ext cx="857252" cy="1497938"/>
                </a:xfrm>
                <a:custGeom>
                  <a:avLst/>
                  <a:gdLst>
                    <a:gd name="T0" fmla="*/ 436581 w 857252"/>
                    <a:gd name="T1" fmla="*/ 1497809 h 1497938"/>
                    <a:gd name="T2" fmla="*/ 428627 w 857252"/>
                    <a:gd name="T3" fmla="*/ 0 h 1497938"/>
                    <a:gd name="T4" fmla="*/ 432604 w 857252"/>
                    <a:gd name="T5" fmla="*/ 748904 h 1497938"/>
                    <a:gd name="T6" fmla="*/ 5898240 60000 65536"/>
                    <a:gd name="T7" fmla="*/ 17694720 60000 65536"/>
                    <a:gd name="T8" fmla="*/ 0 60000 65536"/>
                    <a:gd name="T9" fmla="*/ 125542 w 857252"/>
                    <a:gd name="T10" fmla="*/ 219368 h 1497938"/>
                    <a:gd name="T11" fmla="*/ 731710 w 857252"/>
                    <a:gd name="T12" fmla="*/ 1278570 h 149793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7252" h="1497938">
                      <a:moveTo>
                        <a:pt x="436581" y="1497809"/>
                      </a:moveTo>
                      <a:lnTo>
                        <a:pt x="436580" y="1497808"/>
                      </a:lnTo>
                      <a:cubicBezTo>
                        <a:pt x="433929" y="1497894"/>
                        <a:pt x="431277" y="1497937"/>
                        <a:pt x="428626" y="1497938"/>
                      </a:cubicBezTo>
                      <a:cubicBezTo>
                        <a:pt x="191902" y="1497938"/>
                        <a:pt x="0" y="1162613"/>
                        <a:pt x="0" y="748969"/>
                      </a:cubicBezTo>
                      <a:cubicBezTo>
                        <a:pt x="0" y="335324"/>
                        <a:pt x="191902" y="0"/>
                        <a:pt x="428626" y="0"/>
                      </a:cubicBezTo>
                      <a:cubicBezTo>
                        <a:pt x="428626" y="-1"/>
                        <a:pt x="428626" y="0"/>
                        <a:pt x="428626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254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45436" name="ZoneTexte 59"/>
            <p:cNvSpPr txBox="1">
              <a:spLocks noChangeArrowheads="1"/>
            </p:cNvSpPr>
            <p:nvPr/>
          </p:nvSpPr>
          <p:spPr bwMode="auto">
            <a:xfrm>
              <a:off x="4357670" y="6488691"/>
              <a:ext cx="428627" cy="336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99AEFD08-7531-4373-93A0-21C3D93ECCA0}" type="slidenum">
                <a:rPr kumimoji="0" lang="ar-SA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6</a:t>
              </a:fld>
              <a:endPara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5" name="Espace réservé du numéro de diapositive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DE31-5FD2-4715-A89E-ECAA827967B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8593" name="Rectangle 1"/>
          <p:cNvSpPr>
            <a:spLocks noChangeArrowheads="1"/>
          </p:cNvSpPr>
          <p:nvPr/>
        </p:nvSpPr>
        <p:spPr bwMode="auto">
          <a:xfrm>
            <a:off x="0" y="0"/>
            <a:ext cx="86439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451E230-A274-4FB9-8792-09F66A6D713A}"/>
              </a:ext>
            </a:extLst>
          </p:cNvPr>
          <p:cNvSpPr/>
          <p:nvPr/>
        </p:nvSpPr>
        <p:spPr>
          <a:xfrm>
            <a:off x="352702" y="1383046"/>
            <a:ext cx="8291264" cy="4832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Débiter un discours comme une mitraillette ou sans y croire.</a:t>
            </a:r>
          </a:p>
          <a:p>
            <a:pPr marL="457200" indent="-4572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Ecrire sur ses slides en caractère 10 des phrases entières</a:t>
            </a:r>
          </a:p>
          <a:p>
            <a:pPr marL="457200" indent="-4572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Des graphiques compliqués</a:t>
            </a:r>
          </a:p>
          <a:p>
            <a:pPr marL="457200" indent="-4572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Mettre des animations ou des sons “pour faire joli”</a:t>
            </a:r>
          </a:p>
          <a:p>
            <a:pPr marL="457200" indent="-457200" algn="just">
              <a:lnSpc>
                <a:spcPct val="1500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Abuser des couleurs </a:t>
            </a:r>
          </a:p>
        </p:txBody>
      </p:sp>
    </p:spTree>
    <p:extLst>
      <p:ext uri="{BB962C8B-B14F-4D97-AF65-F5344CB8AC3E}">
        <p14:creationId xmlns:p14="http://schemas.microsoft.com/office/powerpoint/2010/main" xmlns="" val="296193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161"/>
          <p:cNvSpPr/>
          <p:nvPr/>
        </p:nvSpPr>
        <p:spPr>
          <a:xfrm>
            <a:off x="0" y="0"/>
            <a:ext cx="9144000" cy="3603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0" y="357188"/>
            <a:ext cx="9144000" cy="3603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5412" name="ZoneTexte 172"/>
          <p:cNvSpPr txBox="1">
            <a:spLocks noChangeArrowheads="1"/>
          </p:cNvSpPr>
          <p:nvPr/>
        </p:nvSpPr>
        <p:spPr bwMode="auto">
          <a:xfrm>
            <a:off x="0" y="188913"/>
            <a:ext cx="9144000" cy="5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>
              <a:spcBef>
                <a:spcPct val="50000"/>
              </a:spcBef>
              <a:defRPr/>
            </a:pPr>
            <a:r>
              <a:rPr lang="fr-FR" sz="3200" b="1">
                <a:solidFill>
                  <a:prstClr val="black"/>
                </a:solidFill>
                <a:latin typeface="Garamond" pitchFamily="18" charset="0"/>
              </a:rPr>
              <a:t>MS –PowerPoint: conseils </a:t>
            </a:r>
            <a:endParaRPr lang="fr-FR" sz="3200" b="1" dirty="0">
              <a:solidFill>
                <a:prstClr val="black"/>
              </a:solidFill>
              <a:latin typeface="Garamond" pitchFamily="18" charset="0"/>
            </a:endParaRPr>
          </a:p>
        </p:txBody>
      </p:sp>
      <p:grpSp>
        <p:nvGrpSpPr>
          <p:cNvPr id="2" name="Groupe 57"/>
          <p:cNvGrpSpPr>
            <a:grpSpLocks/>
          </p:cNvGrpSpPr>
          <p:nvPr/>
        </p:nvGrpSpPr>
        <p:grpSpPr bwMode="auto">
          <a:xfrm>
            <a:off x="0" y="6488113"/>
            <a:ext cx="9145588" cy="369887"/>
            <a:chOff x="-1620" y="6488691"/>
            <a:chExt cx="9145620" cy="369333"/>
          </a:xfrm>
        </p:grpSpPr>
        <p:grpSp>
          <p:nvGrpSpPr>
            <p:cNvPr id="3" name="Groupe 33"/>
            <p:cNvGrpSpPr>
              <a:grpSpLocks/>
            </p:cNvGrpSpPr>
            <p:nvPr/>
          </p:nvGrpSpPr>
          <p:grpSpPr bwMode="auto">
            <a:xfrm>
              <a:off x="-1620" y="6488691"/>
              <a:ext cx="9145620" cy="369333"/>
              <a:chOff x="-1620" y="6488691"/>
              <a:chExt cx="9145620" cy="369333"/>
            </a:xfrm>
          </p:grpSpPr>
          <p:sp>
            <p:nvSpPr>
              <p:cNvPr id="145431" name="ZoneTexte 60"/>
              <p:cNvSpPr txBox="1">
                <a:spLocks noChangeArrowheads="1"/>
              </p:cNvSpPr>
              <p:nvPr/>
            </p:nvSpPr>
            <p:spPr bwMode="auto">
              <a:xfrm rot="10800000" flipV="1">
                <a:off x="-1620" y="6488691"/>
                <a:ext cx="4575191" cy="336045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45432" name="ZoneTexte 61"/>
              <p:cNvSpPr txBox="1">
                <a:spLocks noChangeArrowheads="1"/>
              </p:cNvSpPr>
              <p:nvPr/>
            </p:nvSpPr>
            <p:spPr bwMode="auto">
              <a:xfrm>
                <a:off x="4571984" y="6488691"/>
                <a:ext cx="4572016" cy="3661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Times New Roman" pitchFamily="18" charset="0"/>
                </a:endParaRPr>
              </a:p>
            </p:txBody>
          </p:sp>
          <p:grpSp>
            <p:nvGrpSpPr>
              <p:cNvPr id="4" name="Groupe 31"/>
              <p:cNvGrpSpPr>
                <a:grpSpLocks/>
              </p:cNvGrpSpPr>
              <p:nvPr/>
            </p:nvGrpSpPr>
            <p:grpSpPr bwMode="auto">
              <a:xfrm>
                <a:off x="4357686" y="6500834"/>
                <a:ext cx="428628" cy="357190"/>
                <a:chOff x="428596" y="3143248"/>
                <a:chExt cx="857256" cy="1500198"/>
              </a:xfrm>
            </p:grpSpPr>
            <p:sp>
              <p:nvSpPr>
                <p:cNvPr id="64" name="Corde 63"/>
                <p:cNvSpPr/>
                <p:nvPr/>
              </p:nvSpPr>
              <p:spPr>
                <a:xfrm>
                  <a:off x="428564" y="3145508"/>
                  <a:ext cx="857252" cy="1497938"/>
                </a:xfrm>
                <a:prstGeom prst="chord">
                  <a:avLst>
                    <a:gd name="adj1" fmla="val 5363480"/>
                    <a:gd name="adj2" fmla="val 16200000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Corde 64"/>
                <p:cNvSpPr>
                  <a:spLocks noChangeArrowheads="1"/>
                </p:cNvSpPr>
                <p:nvPr/>
              </p:nvSpPr>
              <p:spPr bwMode="auto">
                <a:xfrm rot="10800000">
                  <a:off x="428566" y="3145508"/>
                  <a:ext cx="857252" cy="1497938"/>
                </a:xfrm>
                <a:custGeom>
                  <a:avLst/>
                  <a:gdLst>
                    <a:gd name="T0" fmla="*/ 436581 w 857252"/>
                    <a:gd name="T1" fmla="*/ 1497809 h 1497938"/>
                    <a:gd name="T2" fmla="*/ 428627 w 857252"/>
                    <a:gd name="T3" fmla="*/ 0 h 1497938"/>
                    <a:gd name="T4" fmla="*/ 432604 w 857252"/>
                    <a:gd name="T5" fmla="*/ 748904 h 1497938"/>
                    <a:gd name="T6" fmla="*/ 5898240 60000 65536"/>
                    <a:gd name="T7" fmla="*/ 17694720 60000 65536"/>
                    <a:gd name="T8" fmla="*/ 0 60000 65536"/>
                    <a:gd name="T9" fmla="*/ 125542 w 857252"/>
                    <a:gd name="T10" fmla="*/ 219368 h 1497938"/>
                    <a:gd name="T11" fmla="*/ 731710 w 857252"/>
                    <a:gd name="T12" fmla="*/ 1278570 h 149793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7252" h="1497938">
                      <a:moveTo>
                        <a:pt x="436581" y="1497809"/>
                      </a:moveTo>
                      <a:lnTo>
                        <a:pt x="436580" y="1497808"/>
                      </a:lnTo>
                      <a:cubicBezTo>
                        <a:pt x="433929" y="1497894"/>
                        <a:pt x="431277" y="1497937"/>
                        <a:pt x="428626" y="1497938"/>
                      </a:cubicBezTo>
                      <a:cubicBezTo>
                        <a:pt x="191902" y="1497938"/>
                        <a:pt x="0" y="1162613"/>
                        <a:pt x="0" y="748969"/>
                      </a:cubicBezTo>
                      <a:cubicBezTo>
                        <a:pt x="0" y="335324"/>
                        <a:pt x="191902" y="0"/>
                        <a:pt x="428626" y="0"/>
                      </a:cubicBezTo>
                      <a:cubicBezTo>
                        <a:pt x="428626" y="-1"/>
                        <a:pt x="428626" y="0"/>
                        <a:pt x="428626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254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45436" name="ZoneTexte 59"/>
            <p:cNvSpPr txBox="1">
              <a:spLocks noChangeArrowheads="1"/>
            </p:cNvSpPr>
            <p:nvPr/>
          </p:nvSpPr>
          <p:spPr bwMode="auto">
            <a:xfrm>
              <a:off x="4357670" y="6488691"/>
              <a:ext cx="428627" cy="336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99AEFD08-7531-4373-93A0-21C3D93ECCA0}" type="slidenum">
                <a:rPr kumimoji="0" lang="ar-SA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7</a:t>
              </a:fld>
              <a:endPara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5" name="Espace réservé du numéro de diapositive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DE31-5FD2-4715-A89E-ECAA827967B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8593" name="Rectangle 1"/>
          <p:cNvSpPr>
            <a:spLocks noChangeArrowheads="1"/>
          </p:cNvSpPr>
          <p:nvPr/>
        </p:nvSpPr>
        <p:spPr bwMode="auto">
          <a:xfrm>
            <a:off x="0" y="0"/>
            <a:ext cx="86439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3A76626-9498-400D-B8D1-FACFE5CF6AC6}"/>
              </a:ext>
            </a:extLst>
          </p:cNvPr>
          <p:cNvSpPr/>
          <p:nvPr/>
        </p:nvSpPr>
        <p:spPr>
          <a:xfrm>
            <a:off x="179512" y="1196752"/>
            <a:ext cx="94330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Répétez en condition réelle ou devant des collègue</a:t>
            </a:r>
          </a:p>
          <a:p>
            <a:pPr marL="457200" indent="-45720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Ecrivez le moins possible sur vos diapositives.</a:t>
            </a:r>
          </a:p>
          <a:p>
            <a:pPr marL="914400" lvl="1" indent="-45720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fr-FR" sz="2600" b="1" dirty="0">
                <a:latin typeface="Palatino Linotype" panose="02040502050505030304" pitchFamily="18" charset="0"/>
              </a:rPr>
              <a:t>Règle des6 par 6</a:t>
            </a:r>
          </a:p>
          <a:p>
            <a:pPr lvl="1" algn="just">
              <a:lnSpc>
                <a:spcPct val="150000"/>
              </a:lnSpc>
            </a:pPr>
            <a:r>
              <a:rPr lang="fr-FR" sz="2600" b="1" dirty="0">
                <a:latin typeface="Palatino Linotype" panose="02040502050505030304" pitchFamily="18" charset="0"/>
              </a:rPr>
              <a:t>-6 mots par ligne de texte</a:t>
            </a:r>
          </a:p>
          <a:p>
            <a:pPr lvl="1" algn="just">
              <a:lnSpc>
                <a:spcPct val="150000"/>
              </a:lnSpc>
            </a:pPr>
            <a:r>
              <a:rPr lang="fr-FR" sz="2600" b="1" dirty="0">
                <a:latin typeface="Palatino Linotype" panose="02040502050505030304" pitchFamily="18" charset="0"/>
              </a:rPr>
              <a:t>-6 lignes par diapositive</a:t>
            </a:r>
          </a:p>
          <a:p>
            <a:pPr lvl="1" algn="just">
              <a:lnSpc>
                <a:spcPct val="150000"/>
              </a:lnSpc>
            </a:pPr>
            <a:r>
              <a:rPr lang="fr-FR" sz="2600" b="1" dirty="0" smtClean="0">
                <a:latin typeface="Palatino Linotype" panose="02040502050505030304" pitchFamily="18" charset="0"/>
              </a:rPr>
              <a:t>-Pas </a:t>
            </a:r>
            <a:r>
              <a:rPr lang="fr-FR" sz="2600" b="1" dirty="0">
                <a:latin typeface="Palatino Linotype" panose="02040502050505030304" pitchFamily="18" charset="0"/>
              </a:rPr>
              <a:t>de phrases complètes ni répétitions</a:t>
            </a:r>
          </a:p>
          <a:p>
            <a:pPr lvl="1" algn="just">
              <a:lnSpc>
                <a:spcPct val="150000"/>
              </a:lnSpc>
            </a:pPr>
            <a:r>
              <a:rPr lang="fr-FR" sz="2600" b="1" dirty="0">
                <a:latin typeface="Palatino Linotype" panose="02040502050505030304" pitchFamily="18" charset="0"/>
              </a:rPr>
              <a:t>-Informations adaptées au discours</a:t>
            </a:r>
          </a:p>
          <a:p>
            <a:pPr marL="457200" indent="-457200"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1 message une idée  / diapositive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A2BC63E8-23C3-44C7-BA23-6530956552CB}"/>
              </a:ext>
            </a:extLst>
          </p:cNvPr>
          <p:cNvSpPr txBox="1"/>
          <p:nvPr/>
        </p:nvSpPr>
        <p:spPr>
          <a:xfrm>
            <a:off x="478194" y="814519"/>
            <a:ext cx="7963696" cy="50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66FF66"/>
                </a:solidFill>
                <a:latin typeface="Garamond" panose="02020404030301010803" pitchFamily="18" charset="0"/>
              </a:rPr>
              <a:t>Conseils à suivre lors de la présentation </a:t>
            </a:r>
          </a:p>
        </p:txBody>
      </p:sp>
    </p:spTree>
    <p:extLst>
      <p:ext uri="{BB962C8B-B14F-4D97-AF65-F5344CB8AC3E}">
        <p14:creationId xmlns:p14="http://schemas.microsoft.com/office/powerpoint/2010/main" xmlns="" val="34924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161"/>
          <p:cNvSpPr/>
          <p:nvPr/>
        </p:nvSpPr>
        <p:spPr>
          <a:xfrm>
            <a:off x="0" y="0"/>
            <a:ext cx="9144000" cy="3603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0" y="357188"/>
            <a:ext cx="9144000" cy="3603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5412" name="ZoneTexte 172"/>
          <p:cNvSpPr txBox="1">
            <a:spLocks noChangeArrowheads="1"/>
          </p:cNvSpPr>
          <p:nvPr/>
        </p:nvSpPr>
        <p:spPr bwMode="auto">
          <a:xfrm>
            <a:off x="0" y="188913"/>
            <a:ext cx="9144000" cy="5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>
              <a:spcBef>
                <a:spcPct val="50000"/>
              </a:spcBef>
              <a:defRPr/>
            </a:pPr>
            <a:r>
              <a:rPr lang="fr-FR" sz="3200" b="1" dirty="0">
                <a:solidFill>
                  <a:prstClr val="black"/>
                </a:solidFill>
                <a:latin typeface="Garamond" pitchFamily="18" charset="0"/>
              </a:rPr>
              <a:t>MS –PowerPoint: conseils </a:t>
            </a:r>
          </a:p>
        </p:txBody>
      </p:sp>
      <p:grpSp>
        <p:nvGrpSpPr>
          <p:cNvPr id="2" name="Groupe 57"/>
          <p:cNvGrpSpPr>
            <a:grpSpLocks/>
          </p:cNvGrpSpPr>
          <p:nvPr/>
        </p:nvGrpSpPr>
        <p:grpSpPr bwMode="auto">
          <a:xfrm>
            <a:off x="0" y="6488113"/>
            <a:ext cx="9145588" cy="369887"/>
            <a:chOff x="-1620" y="6488691"/>
            <a:chExt cx="9145620" cy="369333"/>
          </a:xfrm>
        </p:grpSpPr>
        <p:grpSp>
          <p:nvGrpSpPr>
            <p:cNvPr id="3" name="Groupe 33"/>
            <p:cNvGrpSpPr>
              <a:grpSpLocks/>
            </p:cNvGrpSpPr>
            <p:nvPr/>
          </p:nvGrpSpPr>
          <p:grpSpPr bwMode="auto">
            <a:xfrm>
              <a:off x="-1620" y="6488691"/>
              <a:ext cx="9145620" cy="369333"/>
              <a:chOff x="-1620" y="6488691"/>
              <a:chExt cx="9145620" cy="369333"/>
            </a:xfrm>
          </p:grpSpPr>
          <p:sp>
            <p:nvSpPr>
              <p:cNvPr id="145431" name="ZoneTexte 60"/>
              <p:cNvSpPr txBox="1">
                <a:spLocks noChangeArrowheads="1"/>
              </p:cNvSpPr>
              <p:nvPr/>
            </p:nvSpPr>
            <p:spPr bwMode="auto">
              <a:xfrm rot="10800000" flipV="1">
                <a:off x="-1620" y="6488691"/>
                <a:ext cx="4575191" cy="336045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45432" name="ZoneTexte 61"/>
              <p:cNvSpPr txBox="1">
                <a:spLocks noChangeArrowheads="1"/>
              </p:cNvSpPr>
              <p:nvPr/>
            </p:nvSpPr>
            <p:spPr bwMode="auto">
              <a:xfrm>
                <a:off x="4571984" y="6488691"/>
                <a:ext cx="4572016" cy="3661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Times New Roman" pitchFamily="18" charset="0"/>
                </a:endParaRPr>
              </a:p>
            </p:txBody>
          </p:sp>
          <p:grpSp>
            <p:nvGrpSpPr>
              <p:cNvPr id="4" name="Groupe 31"/>
              <p:cNvGrpSpPr>
                <a:grpSpLocks/>
              </p:cNvGrpSpPr>
              <p:nvPr/>
            </p:nvGrpSpPr>
            <p:grpSpPr bwMode="auto">
              <a:xfrm>
                <a:off x="4357686" y="6500834"/>
                <a:ext cx="428628" cy="357190"/>
                <a:chOff x="428596" y="3143248"/>
                <a:chExt cx="857256" cy="1500198"/>
              </a:xfrm>
            </p:grpSpPr>
            <p:sp>
              <p:nvSpPr>
                <p:cNvPr id="64" name="Corde 63"/>
                <p:cNvSpPr/>
                <p:nvPr/>
              </p:nvSpPr>
              <p:spPr>
                <a:xfrm>
                  <a:off x="428564" y="3145508"/>
                  <a:ext cx="857252" cy="1497938"/>
                </a:xfrm>
                <a:prstGeom prst="chord">
                  <a:avLst>
                    <a:gd name="adj1" fmla="val 5363480"/>
                    <a:gd name="adj2" fmla="val 16200000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Corde 64"/>
                <p:cNvSpPr>
                  <a:spLocks noChangeArrowheads="1"/>
                </p:cNvSpPr>
                <p:nvPr/>
              </p:nvSpPr>
              <p:spPr bwMode="auto">
                <a:xfrm rot="10800000">
                  <a:off x="428566" y="3145508"/>
                  <a:ext cx="857252" cy="1497938"/>
                </a:xfrm>
                <a:custGeom>
                  <a:avLst/>
                  <a:gdLst>
                    <a:gd name="T0" fmla="*/ 436581 w 857252"/>
                    <a:gd name="T1" fmla="*/ 1497809 h 1497938"/>
                    <a:gd name="T2" fmla="*/ 428627 w 857252"/>
                    <a:gd name="T3" fmla="*/ 0 h 1497938"/>
                    <a:gd name="T4" fmla="*/ 432604 w 857252"/>
                    <a:gd name="T5" fmla="*/ 748904 h 1497938"/>
                    <a:gd name="T6" fmla="*/ 5898240 60000 65536"/>
                    <a:gd name="T7" fmla="*/ 17694720 60000 65536"/>
                    <a:gd name="T8" fmla="*/ 0 60000 65536"/>
                    <a:gd name="T9" fmla="*/ 125542 w 857252"/>
                    <a:gd name="T10" fmla="*/ 219368 h 1497938"/>
                    <a:gd name="T11" fmla="*/ 731710 w 857252"/>
                    <a:gd name="T12" fmla="*/ 1278570 h 149793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7252" h="1497938">
                      <a:moveTo>
                        <a:pt x="436581" y="1497809"/>
                      </a:moveTo>
                      <a:lnTo>
                        <a:pt x="436580" y="1497808"/>
                      </a:lnTo>
                      <a:cubicBezTo>
                        <a:pt x="433929" y="1497894"/>
                        <a:pt x="431277" y="1497937"/>
                        <a:pt x="428626" y="1497938"/>
                      </a:cubicBezTo>
                      <a:cubicBezTo>
                        <a:pt x="191902" y="1497938"/>
                        <a:pt x="0" y="1162613"/>
                        <a:pt x="0" y="748969"/>
                      </a:cubicBezTo>
                      <a:cubicBezTo>
                        <a:pt x="0" y="335324"/>
                        <a:pt x="191902" y="0"/>
                        <a:pt x="428626" y="0"/>
                      </a:cubicBezTo>
                      <a:cubicBezTo>
                        <a:pt x="428626" y="-1"/>
                        <a:pt x="428626" y="0"/>
                        <a:pt x="428626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254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45436" name="ZoneTexte 59"/>
            <p:cNvSpPr txBox="1">
              <a:spLocks noChangeArrowheads="1"/>
            </p:cNvSpPr>
            <p:nvPr/>
          </p:nvSpPr>
          <p:spPr bwMode="auto">
            <a:xfrm>
              <a:off x="4357670" y="6488691"/>
              <a:ext cx="428627" cy="336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99AEFD08-7531-4373-93A0-21C3D93ECCA0}" type="slidenum">
                <a:rPr kumimoji="0" lang="ar-SA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8</a:t>
              </a:fld>
              <a:endPara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5" name="Espace réservé du numéro de diapositive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DE31-5FD2-4715-A89E-ECAA827967B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8593" name="Rectangle 1"/>
          <p:cNvSpPr>
            <a:spLocks noChangeArrowheads="1"/>
          </p:cNvSpPr>
          <p:nvPr/>
        </p:nvSpPr>
        <p:spPr bwMode="auto">
          <a:xfrm>
            <a:off x="0" y="0"/>
            <a:ext cx="86439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D060FDE-F2FB-4972-B682-E2B54DE61912}"/>
              </a:ext>
            </a:extLst>
          </p:cNvPr>
          <p:cNvSpPr/>
          <p:nvPr/>
        </p:nvSpPr>
        <p:spPr>
          <a:xfrm>
            <a:off x="251520" y="1166843"/>
            <a:ext cx="9001000" cy="6545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Taille des titres entre 40-60 (pas moins de 32)</a:t>
            </a:r>
          </a:p>
          <a:p>
            <a:pPr marL="457200" indent="-457200" algn="just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Taille Texte entre 24-32(pas moins de 20)</a:t>
            </a:r>
          </a:p>
          <a:p>
            <a:pPr marL="457200" indent="-457200" algn="just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Pas plus de deux police sur un slide </a:t>
            </a:r>
          </a:p>
          <a:p>
            <a:pPr lvl="1">
              <a:lnSpc>
                <a:spcPct val="150000"/>
              </a:lnSpc>
              <a:buClr>
                <a:srgbClr val="FF0000"/>
              </a:buClr>
            </a:pPr>
            <a:r>
              <a:rPr lang="fr-FR" sz="2600" b="1" dirty="0">
                <a:latin typeface="Palatino Linotype" panose="02040502050505030304" pitchFamily="18" charset="0"/>
              </a:rPr>
              <a:t>-Times new roman</a:t>
            </a:r>
            <a:br>
              <a:rPr lang="fr-FR" sz="2600" b="1" dirty="0">
                <a:latin typeface="Palatino Linotype" panose="02040502050505030304" pitchFamily="18" charset="0"/>
              </a:rPr>
            </a:br>
            <a:r>
              <a:rPr lang="fr-FR" sz="2600" b="1" dirty="0">
                <a:latin typeface="Palatino Linotype" panose="02040502050505030304" pitchFamily="18" charset="0"/>
              </a:rPr>
              <a:t>-</a:t>
            </a:r>
            <a:r>
              <a:rPr lang="fr-FR" sz="2600" b="1" dirty="0" err="1">
                <a:latin typeface="Palatino Linotype" panose="02040502050505030304" pitchFamily="18" charset="0"/>
              </a:rPr>
              <a:t>Palatino</a:t>
            </a:r>
            <a:r>
              <a:rPr lang="fr-FR" sz="2600" b="1" dirty="0">
                <a:latin typeface="Palatino Linotype" panose="02040502050505030304" pitchFamily="18" charset="0"/>
              </a:rPr>
              <a:t/>
            </a:r>
            <a:br>
              <a:rPr lang="fr-FR" sz="2600" b="1" dirty="0">
                <a:latin typeface="Palatino Linotype" panose="02040502050505030304" pitchFamily="18" charset="0"/>
              </a:rPr>
            </a:br>
            <a:r>
              <a:rPr lang="fr-FR" sz="2600" b="1" dirty="0">
                <a:latin typeface="Palatino Linotype" panose="02040502050505030304" pitchFamily="18" charset="0"/>
              </a:rPr>
              <a:t>-Garamond</a:t>
            </a:r>
            <a:br>
              <a:rPr lang="fr-FR" sz="2600" b="1" dirty="0">
                <a:latin typeface="Palatino Linotype" panose="02040502050505030304" pitchFamily="18" charset="0"/>
              </a:rPr>
            </a:br>
            <a:r>
              <a:rPr lang="fr-FR" sz="2600" b="1" dirty="0">
                <a:latin typeface="Palatino Linotype" panose="02040502050505030304" pitchFamily="18" charset="0"/>
              </a:rPr>
              <a:t>-</a:t>
            </a:r>
            <a:r>
              <a:rPr lang="fr-FR" sz="2600" b="1" dirty="0" err="1">
                <a:latin typeface="Palatino Linotype" panose="02040502050505030304" pitchFamily="18" charset="0"/>
              </a:rPr>
              <a:t>Tahoma</a:t>
            </a:r>
            <a:r>
              <a:rPr lang="fr-FR" sz="2600" b="1" dirty="0">
                <a:latin typeface="Palatino Linotype" panose="02040502050505030304" pitchFamily="18" charset="0"/>
              </a:rPr>
              <a:t/>
            </a:r>
            <a:br>
              <a:rPr lang="fr-FR" sz="2600" b="1" dirty="0">
                <a:latin typeface="Palatino Linotype" panose="02040502050505030304" pitchFamily="18" charset="0"/>
              </a:rPr>
            </a:br>
            <a:r>
              <a:rPr lang="fr-FR" sz="2600" b="1" dirty="0">
                <a:latin typeface="Palatino Linotype" panose="02040502050505030304" pitchFamily="18" charset="0"/>
              </a:rPr>
              <a:t>-Arial</a:t>
            </a:r>
            <a:br>
              <a:rPr lang="fr-FR" sz="2600" b="1" dirty="0">
                <a:latin typeface="Palatino Linotype" panose="02040502050505030304" pitchFamily="18" charset="0"/>
              </a:rPr>
            </a:br>
            <a:r>
              <a:rPr lang="fr-FR" sz="2600" b="1" dirty="0">
                <a:latin typeface="Palatino Linotype" panose="02040502050505030304" pitchFamily="18" charset="0"/>
              </a:rPr>
              <a:t>-Calibri</a:t>
            </a:r>
            <a:br>
              <a:rPr lang="fr-FR" sz="2600" b="1" dirty="0">
                <a:latin typeface="Palatino Linotype" panose="02040502050505030304" pitchFamily="18" charset="0"/>
              </a:rPr>
            </a:br>
            <a:r>
              <a:rPr lang="fr-FR" sz="2400" dirty="0">
                <a:latin typeface="Palatino Linotype" panose="02040502050505030304" pitchFamily="18" charset="0"/>
              </a:rPr>
              <a:t/>
            </a:r>
            <a:br>
              <a:rPr lang="fr-FR" sz="2400" dirty="0">
                <a:latin typeface="Palatino Linotype" panose="02040502050505030304" pitchFamily="18" charset="0"/>
              </a:rPr>
            </a:br>
            <a:r>
              <a:rPr lang="fr-FR" sz="2400" dirty="0">
                <a:latin typeface="Palatino Linotype" panose="02040502050505030304" pitchFamily="18" charset="0"/>
              </a:rPr>
              <a:t>•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16309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Rectangle 161"/>
          <p:cNvSpPr/>
          <p:nvPr/>
        </p:nvSpPr>
        <p:spPr>
          <a:xfrm>
            <a:off x="0" y="0"/>
            <a:ext cx="9144000" cy="3603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3" name="Rectangle 162"/>
          <p:cNvSpPr/>
          <p:nvPr/>
        </p:nvSpPr>
        <p:spPr>
          <a:xfrm>
            <a:off x="0" y="357188"/>
            <a:ext cx="9144000" cy="36036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5412" name="ZoneTexte 172"/>
          <p:cNvSpPr txBox="1">
            <a:spLocks noChangeArrowheads="1"/>
          </p:cNvSpPr>
          <p:nvPr/>
        </p:nvSpPr>
        <p:spPr bwMode="auto">
          <a:xfrm>
            <a:off x="0" y="188913"/>
            <a:ext cx="9144000" cy="584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>
              <a:spcBef>
                <a:spcPct val="50000"/>
              </a:spcBef>
              <a:defRPr/>
            </a:pPr>
            <a:r>
              <a:rPr lang="fr-FR" sz="3200" b="1">
                <a:solidFill>
                  <a:prstClr val="black"/>
                </a:solidFill>
                <a:latin typeface="Garamond" pitchFamily="18" charset="0"/>
              </a:rPr>
              <a:t>MS –PowerPoint: conseils </a:t>
            </a:r>
            <a:endParaRPr lang="fr-FR" sz="3200" b="1" dirty="0">
              <a:solidFill>
                <a:prstClr val="black"/>
              </a:solidFill>
              <a:latin typeface="Garamond" pitchFamily="18" charset="0"/>
            </a:endParaRPr>
          </a:p>
        </p:txBody>
      </p:sp>
      <p:grpSp>
        <p:nvGrpSpPr>
          <p:cNvPr id="2" name="Groupe 57"/>
          <p:cNvGrpSpPr>
            <a:grpSpLocks/>
          </p:cNvGrpSpPr>
          <p:nvPr/>
        </p:nvGrpSpPr>
        <p:grpSpPr bwMode="auto">
          <a:xfrm>
            <a:off x="0" y="6488113"/>
            <a:ext cx="9145588" cy="369887"/>
            <a:chOff x="-1620" y="6488691"/>
            <a:chExt cx="9145620" cy="369333"/>
          </a:xfrm>
        </p:grpSpPr>
        <p:grpSp>
          <p:nvGrpSpPr>
            <p:cNvPr id="3" name="Groupe 33"/>
            <p:cNvGrpSpPr>
              <a:grpSpLocks/>
            </p:cNvGrpSpPr>
            <p:nvPr/>
          </p:nvGrpSpPr>
          <p:grpSpPr bwMode="auto">
            <a:xfrm>
              <a:off x="-1620" y="6488691"/>
              <a:ext cx="9145620" cy="369333"/>
              <a:chOff x="-1620" y="6488691"/>
              <a:chExt cx="9145620" cy="369333"/>
            </a:xfrm>
          </p:grpSpPr>
          <p:sp>
            <p:nvSpPr>
              <p:cNvPr id="145431" name="ZoneTexte 60"/>
              <p:cNvSpPr txBox="1">
                <a:spLocks noChangeArrowheads="1"/>
              </p:cNvSpPr>
              <p:nvPr/>
            </p:nvSpPr>
            <p:spPr bwMode="auto">
              <a:xfrm rot="10800000" flipV="1">
                <a:off x="-1620" y="6488691"/>
                <a:ext cx="4575191" cy="336045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145432" name="ZoneTexte 61"/>
              <p:cNvSpPr txBox="1">
                <a:spLocks noChangeArrowheads="1"/>
              </p:cNvSpPr>
              <p:nvPr/>
            </p:nvSpPr>
            <p:spPr bwMode="auto">
              <a:xfrm>
                <a:off x="4571984" y="6488691"/>
                <a:ext cx="4572016" cy="3661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Georgia" pitchFamily="18" charset="0"/>
                  <a:ea typeface="+mn-ea"/>
                  <a:cs typeface="Times New Roman" pitchFamily="18" charset="0"/>
                </a:endParaRPr>
              </a:p>
            </p:txBody>
          </p:sp>
          <p:grpSp>
            <p:nvGrpSpPr>
              <p:cNvPr id="4" name="Groupe 31"/>
              <p:cNvGrpSpPr>
                <a:grpSpLocks/>
              </p:cNvGrpSpPr>
              <p:nvPr/>
            </p:nvGrpSpPr>
            <p:grpSpPr bwMode="auto">
              <a:xfrm>
                <a:off x="4357686" y="6500834"/>
                <a:ext cx="428628" cy="357190"/>
                <a:chOff x="428596" y="3143248"/>
                <a:chExt cx="857256" cy="1500198"/>
              </a:xfrm>
            </p:grpSpPr>
            <p:sp>
              <p:nvSpPr>
                <p:cNvPr id="64" name="Corde 63"/>
                <p:cNvSpPr/>
                <p:nvPr/>
              </p:nvSpPr>
              <p:spPr>
                <a:xfrm>
                  <a:off x="428564" y="3145508"/>
                  <a:ext cx="857252" cy="1497938"/>
                </a:xfrm>
                <a:prstGeom prst="chord">
                  <a:avLst>
                    <a:gd name="adj1" fmla="val 5363480"/>
                    <a:gd name="adj2" fmla="val 16200000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65" name="Corde 64"/>
                <p:cNvSpPr>
                  <a:spLocks noChangeArrowheads="1"/>
                </p:cNvSpPr>
                <p:nvPr/>
              </p:nvSpPr>
              <p:spPr bwMode="auto">
                <a:xfrm rot="10800000">
                  <a:off x="428566" y="3145508"/>
                  <a:ext cx="857252" cy="1497938"/>
                </a:xfrm>
                <a:custGeom>
                  <a:avLst/>
                  <a:gdLst>
                    <a:gd name="T0" fmla="*/ 436581 w 857252"/>
                    <a:gd name="T1" fmla="*/ 1497809 h 1497938"/>
                    <a:gd name="T2" fmla="*/ 428627 w 857252"/>
                    <a:gd name="T3" fmla="*/ 0 h 1497938"/>
                    <a:gd name="T4" fmla="*/ 432604 w 857252"/>
                    <a:gd name="T5" fmla="*/ 748904 h 1497938"/>
                    <a:gd name="T6" fmla="*/ 5898240 60000 65536"/>
                    <a:gd name="T7" fmla="*/ 17694720 60000 65536"/>
                    <a:gd name="T8" fmla="*/ 0 60000 65536"/>
                    <a:gd name="T9" fmla="*/ 125542 w 857252"/>
                    <a:gd name="T10" fmla="*/ 219368 h 1497938"/>
                    <a:gd name="T11" fmla="*/ 731710 w 857252"/>
                    <a:gd name="T12" fmla="*/ 1278570 h 149793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857252" h="1497938">
                      <a:moveTo>
                        <a:pt x="436581" y="1497809"/>
                      </a:moveTo>
                      <a:lnTo>
                        <a:pt x="436580" y="1497808"/>
                      </a:lnTo>
                      <a:cubicBezTo>
                        <a:pt x="433929" y="1497894"/>
                        <a:pt x="431277" y="1497937"/>
                        <a:pt x="428626" y="1497938"/>
                      </a:cubicBezTo>
                      <a:cubicBezTo>
                        <a:pt x="191902" y="1497938"/>
                        <a:pt x="0" y="1162613"/>
                        <a:pt x="0" y="748969"/>
                      </a:cubicBezTo>
                      <a:cubicBezTo>
                        <a:pt x="0" y="335324"/>
                        <a:pt x="191902" y="0"/>
                        <a:pt x="428626" y="0"/>
                      </a:cubicBezTo>
                      <a:cubicBezTo>
                        <a:pt x="428626" y="-1"/>
                        <a:pt x="428626" y="0"/>
                        <a:pt x="428626" y="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25400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rot="1080000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sp>
          <p:nvSpPr>
            <p:cNvPr id="145436" name="ZoneTexte 59"/>
            <p:cNvSpPr txBox="1">
              <a:spLocks noChangeArrowheads="1"/>
            </p:cNvSpPr>
            <p:nvPr/>
          </p:nvSpPr>
          <p:spPr bwMode="auto">
            <a:xfrm>
              <a:off x="4357670" y="6488691"/>
              <a:ext cx="428627" cy="336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99AEFD08-7531-4373-93A0-21C3D93ECCA0}" type="slidenum">
                <a:rPr kumimoji="0" lang="ar-SA" sz="16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Arial" panose="020B0604020202020204" pitchFamily="34" charset="0"/>
                </a:rPr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9</a:t>
              </a:fld>
              <a:endParaRPr kumimoji="0" lang="fr-FR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5" name="Espace réservé du numéro de diapositive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9FDE31-5FD2-4715-A89E-ECAA827967B1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8593" name="Rectangle 1"/>
          <p:cNvSpPr>
            <a:spLocks noChangeArrowheads="1"/>
          </p:cNvSpPr>
          <p:nvPr/>
        </p:nvSpPr>
        <p:spPr bwMode="auto">
          <a:xfrm>
            <a:off x="0" y="0"/>
            <a:ext cx="86439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49263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7D060FDE-F2FB-4972-B682-E2B54DE61912}"/>
              </a:ext>
            </a:extLst>
          </p:cNvPr>
          <p:cNvSpPr/>
          <p:nvPr/>
        </p:nvSpPr>
        <p:spPr>
          <a:xfrm>
            <a:off x="251520" y="1166843"/>
            <a:ext cx="9001000" cy="5944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Utilisation des puces</a:t>
            </a: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Choix arrière plan</a:t>
            </a:r>
            <a:br>
              <a:rPr lang="fr-FR" sz="2600" b="1" dirty="0">
                <a:latin typeface="Palatino Linotype" panose="02040502050505030304" pitchFamily="18" charset="0"/>
              </a:rPr>
            </a:br>
            <a:r>
              <a:rPr lang="fr-FR" sz="2600" b="1" dirty="0">
                <a:latin typeface="Palatino Linotype" panose="02040502050505030304" pitchFamily="18" charset="0"/>
              </a:rPr>
              <a:t>-ne distrait pas l’attention</a:t>
            </a:r>
            <a:br>
              <a:rPr lang="fr-FR" sz="2600" b="1" dirty="0">
                <a:latin typeface="Palatino Linotype" panose="02040502050505030304" pitchFamily="18" charset="0"/>
              </a:rPr>
            </a:br>
            <a:r>
              <a:rPr lang="fr-FR" sz="2600" b="1" dirty="0">
                <a:latin typeface="Palatino Linotype" panose="02040502050505030304" pitchFamily="18" charset="0"/>
              </a:rPr>
              <a:t>-La  lecture du texte est aisée</a:t>
            </a:r>
          </a:p>
          <a:p>
            <a:pPr marL="457200" indent="-457200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       -Sobre</a:t>
            </a:r>
          </a:p>
          <a:p>
            <a:pPr marL="457200" indent="-457200" algn="just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r-FR" sz="2600" b="1" dirty="0">
                <a:latin typeface="Palatino Linotype" panose="02040502050505030304" pitchFamily="18" charset="0"/>
              </a:rPr>
              <a:t>Minutez votre intervention pour ne pas faire trop court ou trop long</a:t>
            </a:r>
          </a:p>
          <a:p>
            <a:pPr algn="just">
              <a:lnSpc>
                <a:spcPct val="150000"/>
              </a:lnSpc>
            </a:pPr>
            <a:endParaRPr lang="fr-FR" sz="2600" dirty="0">
              <a:latin typeface="Palatino Linotype" panose="0204050205050503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fr-FR" sz="2400" dirty="0">
                <a:latin typeface="Palatino Linotype" panose="02040502050505030304" pitchFamily="18" charset="0"/>
              </a:rPr>
              <a:t/>
            </a:r>
            <a:br>
              <a:rPr lang="fr-FR" sz="2400" dirty="0">
                <a:latin typeface="Palatino Linotype" panose="02040502050505030304" pitchFamily="18" charset="0"/>
              </a:rPr>
            </a:br>
            <a:r>
              <a:rPr lang="fr-FR" sz="2400" dirty="0">
                <a:latin typeface="Palatino Linotype" panose="02040502050505030304" pitchFamily="18" charset="0"/>
              </a:rPr>
              <a:t>•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4541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p3d/>
      </a:spPr>
      <a:bodyPr spcFirstLastPara="0" vert="horz" wrap="square" lIns="20320" tIns="20320" rIns="20320" bIns="20320" numCol="1" spcCol="1270" anchor="ctr" anchorCtr="0">
        <a:noAutofit/>
      </a:bodyPr>
      <a:lstStyle>
        <a:defPPr algn="ctr" defTabSz="711200">
          <a:lnSpc>
            <a:spcPct val="90000"/>
          </a:lnSpc>
          <a:spcBef>
            <a:spcPct val="0"/>
          </a:spcBef>
          <a:spcAft>
            <a:spcPct val="35000"/>
          </a:spcAft>
          <a:defRPr sz="1600" kern="1200" dirty="0">
            <a:solidFill>
              <a:schemeClr val="accent2">
                <a:lumMod val="50000"/>
              </a:schemeClr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20742</TotalTime>
  <Words>386</Words>
  <Application>Microsoft Office PowerPoint</Application>
  <PresentationFormat>Affichage à l'écran (4:3)</PresentationFormat>
  <Paragraphs>103</Paragraphs>
  <Slides>9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1" baseType="lpstr">
      <vt:lpstr>Thème Office</vt:lpstr>
      <vt:lpstr>Conception personnalisée</vt:lpstr>
      <vt:lpstr>  Comment réussir sa présentation avec  MS POWER POINT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DISK1</dc:creator>
  <cp:lastModifiedBy>DELL</cp:lastModifiedBy>
  <cp:revision>667</cp:revision>
  <dcterms:created xsi:type="dcterms:W3CDTF">2018-06-08T20:20:53Z</dcterms:created>
  <dcterms:modified xsi:type="dcterms:W3CDTF">2022-06-09T18:34:39Z</dcterms:modified>
</cp:coreProperties>
</file>