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74" r:id="rId3"/>
    <p:sldId id="277" r:id="rId4"/>
    <p:sldId id="276" r:id="rId5"/>
    <p:sldId id="278" r:id="rId6"/>
    <p:sldId id="275" r:id="rId7"/>
    <p:sldId id="316" r:id="rId8"/>
    <p:sldId id="317" r:id="rId9"/>
    <p:sldId id="313" r:id="rId10"/>
    <p:sldId id="261" r:id="rId11"/>
    <p:sldId id="267" r:id="rId12"/>
    <p:sldId id="314" r:id="rId13"/>
    <p:sldId id="268" r:id="rId14"/>
    <p:sldId id="279" r:id="rId15"/>
    <p:sldId id="318" r:id="rId16"/>
    <p:sldId id="270" r:id="rId17"/>
    <p:sldId id="295" r:id="rId18"/>
    <p:sldId id="298" r:id="rId19"/>
    <p:sldId id="299" r:id="rId20"/>
    <p:sldId id="300" r:id="rId21"/>
    <p:sldId id="264" r:id="rId22"/>
    <p:sldId id="265" r:id="rId23"/>
    <p:sldId id="266" r:id="rId24"/>
    <p:sldId id="321" r:id="rId25"/>
    <p:sldId id="322" r:id="rId26"/>
    <p:sldId id="323" r:id="rId27"/>
    <p:sldId id="325" r:id="rId28"/>
    <p:sldId id="326" r:id="rId29"/>
    <p:sldId id="327" r:id="rId30"/>
    <p:sldId id="262" r:id="rId31"/>
    <p:sldId id="319" r:id="rId32"/>
    <p:sldId id="320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94" d="100"/>
          <a:sy n="94" d="100"/>
        </p:scale>
        <p:origin x="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EC32-E441-4EF1-B9C4-25435C23F1E4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95AF-E980-475B-ABCA-577F19C9E84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95AF-E980-475B-ABCA-577F19C9E84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71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50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2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38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42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5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8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1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15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7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5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4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4774-2D30-4C0B-833C-47AE465163A3}" type="datetimeFigureOut">
              <a:rPr lang="fr-FR" smtClean="0"/>
              <a:pPr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1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lavine_mononucl%C3%A9otide" TargetMode="External"/><Relationship Id="rId3" Type="http://schemas.openxmlformats.org/officeDocument/2006/relationships/hyperlink" Target="http://fr.wikipedia.org/wiki/Oxydo-r%C3%A9duction" TargetMode="External"/><Relationship Id="rId7" Type="http://schemas.openxmlformats.org/officeDocument/2006/relationships/hyperlink" Target="http://fr.wikipedia.org/wiki/Flavine_ad%C3%A9nine_dinucl%C3%A9otide" TargetMode="External"/><Relationship Id="rId2" Type="http://schemas.openxmlformats.org/officeDocument/2006/relationships/hyperlink" Target="http://fr.wikipedia.org/wiki/Enzy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Nicotinamide_ad%C3%A9nine_dinucl%C3%A9otide" TargetMode="External"/><Relationship Id="rId5" Type="http://schemas.openxmlformats.org/officeDocument/2006/relationships/hyperlink" Target="http://fr.wikipedia.org/wiki/Coenzyme" TargetMode="External"/><Relationship Id="rId4" Type="http://schemas.openxmlformats.org/officeDocument/2006/relationships/hyperlink" Target="http://fr.wikipedia.org/wiki/%C3%89lectron" TargetMode="External"/><Relationship Id="rId9" Type="http://schemas.openxmlformats.org/officeDocument/2006/relationships/hyperlink" Target="http://fr.wikipedia.org/wiki/Nomenclature_E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/index.php?title=Alcool_oxydor%C3%A9ductase&amp;action=edit&amp;redlink=1" TargetMode="External"/><Relationship Id="rId2" Type="http://schemas.openxmlformats.org/officeDocument/2006/relationships/hyperlink" Target="http://fr.wikipedia.org/wiki/Cat%C3%A9gorie:EC_1.1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ld%C3%A9hyde" TargetMode="External"/><Relationship Id="rId2" Type="http://schemas.openxmlformats.org/officeDocument/2006/relationships/hyperlink" Target="http://fr.wikipedia.org/wiki/Cat%C3%A9gorie:EC_1.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.wikipedia.org/wiki/C%C3%A9ton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/index.php?title=CH-CH_oxydor%C3%A9ductases&amp;action=edit&amp;redlink=1" TargetMode="External"/><Relationship Id="rId2" Type="http://schemas.openxmlformats.org/officeDocument/2006/relationships/hyperlink" Target="http://fr.wikipedia.org/wiki/Cat%C3%A9gorie:EC_1.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Monoamine_oxydase" TargetMode="External"/><Relationship Id="rId5" Type="http://schemas.openxmlformats.org/officeDocument/2006/relationships/hyperlink" Target="http://fr.wikipedia.org/w/index.php?title=Acide_amin%C3%A9_oxydor%C3%A9ductases&amp;action=edit&amp;redlink=1" TargetMode="External"/><Relationship Id="rId4" Type="http://schemas.openxmlformats.org/officeDocument/2006/relationships/hyperlink" Target="http://fr.wikipedia.org/wiki/Cat%C3%A9gorie:EC_1.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Nomenclature_EC" TargetMode="External"/><Relationship Id="rId13" Type="http://schemas.openxmlformats.org/officeDocument/2006/relationships/hyperlink" Target="http://fr.wikipedia.org/wiki/C%C3%A9tone" TargetMode="External"/><Relationship Id="rId3" Type="http://schemas.openxmlformats.org/officeDocument/2006/relationships/hyperlink" Target="http://fr.wikipedia.org/wiki/Groupe_fonctionnel" TargetMode="External"/><Relationship Id="rId7" Type="http://schemas.openxmlformats.org/officeDocument/2006/relationships/hyperlink" Target="http://fr.wikipedia.org/wiki/Coenzyme" TargetMode="External"/><Relationship Id="rId12" Type="http://schemas.openxmlformats.org/officeDocument/2006/relationships/hyperlink" Target="http://fr.wikipedia.org/wiki/Ald%C3%A9hyde" TargetMode="External"/><Relationship Id="rId17" Type="http://schemas.openxmlformats.org/officeDocument/2006/relationships/hyperlink" Target="http://fr.wikipedia.org/wiki/Glycosyltransf%C3%A9rase" TargetMode="External"/><Relationship Id="rId2" Type="http://schemas.openxmlformats.org/officeDocument/2006/relationships/hyperlink" Target="http://fr.wikipedia.org/wiki/Enzyme" TargetMode="External"/><Relationship Id="rId16" Type="http://schemas.openxmlformats.org/officeDocument/2006/relationships/hyperlink" Target="http://fr.wikipedia.org/wiki/Cat%C3%A9gorie:EC_2.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Mol%C3%A9cule" TargetMode="External"/><Relationship Id="rId11" Type="http://schemas.openxmlformats.org/officeDocument/2006/relationships/hyperlink" Target="http://fr.wikipedia.org/wiki/Cat%C3%A9gorie:EC_2.2" TargetMode="External"/><Relationship Id="rId5" Type="http://schemas.openxmlformats.org/officeDocument/2006/relationships/hyperlink" Target="http://fr.wikipedia.org/wiki/Phosphate" TargetMode="External"/><Relationship Id="rId15" Type="http://schemas.openxmlformats.org/officeDocument/2006/relationships/hyperlink" Target="http://fr.wikipedia.org/wiki/Acyltransf%C3%A9rase" TargetMode="External"/><Relationship Id="rId10" Type="http://schemas.openxmlformats.org/officeDocument/2006/relationships/hyperlink" Target="http://fr.wikipedia.org/wiki/M%C3%A9thyltransf%C3%A9rase" TargetMode="External"/><Relationship Id="rId4" Type="http://schemas.openxmlformats.org/officeDocument/2006/relationships/hyperlink" Target="http://fr.wikipedia.org/wiki/%C3%89thyle" TargetMode="External"/><Relationship Id="rId9" Type="http://schemas.openxmlformats.org/officeDocument/2006/relationships/hyperlink" Target="http://fr.wikipedia.org/wiki/Cat%C3%A9gorie:EC_2.1" TargetMode="External"/><Relationship Id="rId14" Type="http://schemas.openxmlformats.org/officeDocument/2006/relationships/hyperlink" Target="http://fr.wikipedia.org/wiki/Cat%C3%A9gorie:EC_2.3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Peptidase" TargetMode="External"/><Relationship Id="rId13" Type="http://schemas.openxmlformats.org/officeDocument/2006/relationships/hyperlink" Target="http://fr.wikipedia.org/wiki/Phosphatase" TargetMode="External"/><Relationship Id="rId3" Type="http://schemas.openxmlformats.org/officeDocument/2006/relationships/hyperlink" Target="http://fr.wikipedia.org/wiki/Catalyse" TargetMode="External"/><Relationship Id="rId7" Type="http://schemas.openxmlformats.org/officeDocument/2006/relationships/hyperlink" Target="http://fr.wikipedia.org/wiki/Ester" TargetMode="External"/><Relationship Id="rId12" Type="http://schemas.openxmlformats.org/officeDocument/2006/relationships/hyperlink" Target="http://fr.wikipedia.org/wiki/Polysaccharide" TargetMode="External"/><Relationship Id="rId2" Type="http://schemas.openxmlformats.org/officeDocument/2006/relationships/hyperlink" Target="http://fr.wikipedia.org/wiki/Enzy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Est%C3%A9rase" TargetMode="External"/><Relationship Id="rId11" Type="http://schemas.openxmlformats.org/officeDocument/2006/relationships/hyperlink" Target="http://fr.wikipedia.org/wiki/Oligosaccharide" TargetMode="External"/><Relationship Id="rId5" Type="http://schemas.openxmlformats.org/officeDocument/2006/relationships/hyperlink" Target="http://fr.wikipedia.org/wiki/Hydrolyse" TargetMode="External"/><Relationship Id="rId10" Type="http://schemas.openxmlformats.org/officeDocument/2006/relationships/hyperlink" Target="http://fr.wikipedia.org/wiki/Glucosidase" TargetMode="External"/><Relationship Id="rId4" Type="http://schemas.openxmlformats.org/officeDocument/2006/relationships/hyperlink" Target="http://fr.wikipedia.org/wiki/R%C3%A9action_chimique" TargetMode="External"/><Relationship Id="rId9" Type="http://schemas.openxmlformats.org/officeDocument/2006/relationships/hyperlink" Target="http://fr.wikipedia.org/wiki/Liaison_peptidiqu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iaison_double" TargetMode="External"/><Relationship Id="rId2" Type="http://schemas.openxmlformats.org/officeDocument/2006/relationships/hyperlink" Target="http://fr.wikipedia.org/wiki/Enzy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Nomenclature_EC" TargetMode="External"/><Relationship Id="rId5" Type="http://schemas.openxmlformats.org/officeDocument/2006/relationships/hyperlink" Target="http://fr.wikipedia.org/wiki/Ad%C3%A9nosine_monophosphate_cyclique" TargetMode="External"/><Relationship Id="rId4" Type="http://schemas.openxmlformats.org/officeDocument/2006/relationships/hyperlink" Target="http://fr.wikipedia.org/wiki/Ad%C3%A9nosine_triphosphat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Ph%C3%A9nylalanine_ammonia-lyase" TargetMode="External"/><Relationship Id="rId3" Type="http://schemas.openxmlformats.org/officeDocument/2006/relationships/hyperlink" Target="http://fr.wikipedia.org/wiki/D%C3%A9carboxylase" TargetMode="External"/><Relationship Id="rId7" Type="http://schemas.openxmlformats.org/officeDocument/2006/relationships/hyperlink" Target="http://fr.wikipedia.org/wiki/Cat%C3%A9gorie:EC_4.3" TargetMode="External"/><Relationship Id="rId2" Type="http://schemas.openxmlformats.org/officeDocument/2006/relationships/hyperlink" Target="http://fr.wikipedia.org/wiki/Cat%C3%A9gorie:EC_4.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/index.php?title=D%C3%A9hydratase&amp;action=edit&amp;redlink=1" TargetMode="External"/><Relationship Id="rId5" Type="http://schemas.openxmlformats.org/officeDocument/2006/relationships/hyperlink" Target="http://fr.wikipedia.org/wiki/Cat%C3%A9gorie:EC_4.2" TargetMode="External"/><Relationship Id="rId4" Type="http://schemas.openxmlformats.org/officeDocument/2006/relationships/hyperlink" Target="http://fr.wikipedia.org/wiki/Aldolase" TargetMode="External"/><Relationship Id="rId9" Type="http://schemas.openxmlformats.org/officeDocument/2006/relationships/hyperlink" Target="http://fr.wikipedia.org/wiki/Cat%C3%A9gorie:EC_4.4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/index.php?title=Rac%C3%A9misation&amp;action=edit&amp;redlink=1" TargetMode="External"/><Relationship Id="rId13" Type="http://schemas.openxmlformats.org/officeDocument/2006/relationships/hyperlink" Target="http://fr.wikipedia.org/wiki/Cat%C3%A9gorie:EC_5.3" TargetMode="External"/><Relationship Id="rId3" Type="http://schemas.openxmlformats.org/officeDocument/2006/relationships/hyperlink" Target="http://fr.wikipedia.org/wiki/Mol%C3%A9cule" TargetMode="External"/><Relationship Id="rId7" Type="http://schemas.openxmlformats.org/officeDocument/2006/relationships/hyperlink" Target="http://fr.wikipedia.org/wiki/Cat%C3%A9gorie:EC_5.1" TargetMode="External"/><Relationship Id="rId12" Type="http://schemas.openxmlformats.org/officeDocument/2006/relationships/hyperlink" Target="http://fr.wikipedia.org/w/index.php?title=Cis-trans_isom%C3%A9rase&amp;action=edit&amp;redlink=1" TargetMode="External"/><Relationship Id="rId17" Type="http://schemas.openxmlformats.org/officeDocument/2006/relationships/hyperlink" Target="http://fr.wikipedia.org/wiki/Mutase" TargetMode="External"/><Relationship Id="rId2" Type="http://schemas.openxmlformats.org/officeDocument/2006/relationships/hyperlink" Target="http://fr.wikipedia.org/wiki/Enzyme" TargetMode="External"/><Relationship Id="rId16" Type="http://schemas.openxmlformats.org/officeDocument/2006/relationships/hyperlink" Target="http://fr.wikipedia.org/wiki/Transf%C3%A9ra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Nomenclature_EC" TargetMode="External"/><Relationship Id="rId11" Type="http://schemas.openxmlformats.org/officeDocument/2006/relationships/hyperlink" Target="http://fr.wikipedia.org/w/index.php?title=Cat%C3%A9gorie:EC_5.2&amp;action=edit&amp;redlink=1" TargetMode="External"/><Relationship Id="rId5" Type="http://schemas.openxmlformats.org/officeDocument/2006/relationships/hyperlink" Target="http://fr.wikipedia.org/wiki/Isom%C3%A9rie" TargetMode="External"/><Relationship Id="rId15" Type="http://schemas.openxmlformats.org/officeDocument/2006/relationships/hyperlink" Target="http://fr.wikipedia.org/wiki/Cat%C3%A9gorie:EC_5.4" TargetMode="External"/><Relationship Id="rId10" Type="http://schemas.openxmlformats.org/officeDocument/2006/relationships/hyperlink" Target="http://fr.wikipedia.org/wiki/%C3%89pim%C3%A8re" TargetMode="External"/><Relationship Id="rId4" Type="http://schemas.openxmlformats.org/officeDocument/2006/relationships/hyperlink" Target="http://fr.wikipedia.org/wiki/Groupement_fonctionnel" TargetMode="External"/><Relationship Id="rId9" Type="http://schemas.openxmlformats.org/officeDocument/2006/relationships/hyperlink" Target="http://fr.wikipedia.org/wiki/%C3%89pim%C3%A9rase_et_rac%C3%A9mase" TargetMode="External"/><Relationship Id="rId14" Type="http://schemas.openxmlformats.org/officeDocument/2006/relationships/hyperlink" Target="http://fr.wikipedia.org/wiki/Oxydo-r%C3%A9ductas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Cat%C3%A9gorie:EC_6.2" TargetMode="External"/><Relationship Id="rId3" Type="http://schemas.openxmlformats.org/officeDocument/2006/relationships/hyperlink" Target="http://fr.wikipedia.org/wiki/Liaison_covalente" TargetMode="External"/><Relationship Id="rId7" Type="http://schemas.openxmlformats.org/officeDocument/2006/relationships/hyperlink" Target="http://fr.wikipedia.org/wiki/Cat%C3%A9gorie:EC_6.1" TargetMode="External"/><Relationship Id="rId2" Type="http://schemas.openxmlformats.org/officeDocument/2006/relationships/hyperlink" Target="http://fr.wikipedia.org/wiki/Enzy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Nomenclature_EC" TargetMode="External"/><Relationship Id="rId5" Type="http://schemas.openxmlformats.org/officeDocument/2006/relationships/hyperlink" Target="http://fr.wikipedia.org/wiki/Ad%C3%A9nosine_triphosphate" TargetMode="External"/><Relationship Id="rId10" Type="http://schemas.openxmlformats.org/officeDocument/2006/relationships/hyperlink" Target="http://fr.wikipedia.org/wiki/Cat%C3%A9gorie:EC_6.4" TargetMode="External"/><Relationship Id="rId4" Type="http://schemas.openxmlformats.org/officeDocument/2006/relationships/hyperlink" Target="http://fr.wikipedia.org/wiki/Hydrolyse" TargetMode="External"/><Relationship Id="rId9" Type="http://schemas.openxmlformats.org/officeDocument/2006/relationships/hyperlink" Target="http://fr.wikipedia.org/w/index.php?title=Cat%C3%A9gorie:EC_6.3&amp;action=edit&amp;redlink=1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357290" y="2000240"/>
            <a:ext cx="6286544" cy="1571636"/>
          </a:xfrm>
          <a:prstGeom prst="roundRect">
            <a:avLst>
              <a:gd name="adj" fmla="val 49023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Enzymologie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00034" y="857232"/>
            <a:ext cx="7786742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95536" y="427255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Université  Ahmed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Zabana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Relizane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6380" y="5643578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Préparé par: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Dr.  </a:t>
            </a:r>
            <a:r>
              <a:rPr lang="fr-FR" sz="2000" b="1" i="1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Brahmi Mostapha</a:t>
            </a:r>
            <a:endParaRPr lang="fr-FR" sz="2000" b="1" i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857628"/>
            <a:ext cx="5000660" cy="5715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 Propriétés générales des enzymes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71472" y="5572140"/>
            <a:ext cx="7786742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115616" y="620688"/>
            <a:ext cx="3672408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Masse molaire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3314" name="Picture 2" descr="http://media.commentfaiton.com/u=main:o=horizontal/commentfaiton/fiche/3d19c56047967c42869eea7f14f2ae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087"/>
            <a:ext cx="2357454" cy="1885963"/>
          </a:xfrm>
          <a:prstGeom prst="rect">
            <a:avLst/>
          </a:prstGeom>
          <a:noFill/>
        </p:spPr>
      </p:pic>
      <p:pic>
        <p:nvPicPr>
          <p:cNvPr id="13316" name="Picture 4" descr="http://www.malvern.com/fr/Assets/protein-crystallography_5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10250" y="3524250"/>
            <a:ext cx="4762500" cy="1905000"/>
          </a:xfrm>
          <a:prstGeom prst="rect">
            <a:avLst/>
          </a:prstGeom>
          <a:noFill/>
        </p:spPr>
      </p:pic>
      <p:sp>
        <p:nvSpPr>
          <p:cNvPr id="14" name="Explosion 2 13"/>
          <p:cNvSpPr/>
          <p:nvPr/>
        </p:nvSpPr>
        <p:spPr>
          <a:xfrm>
            <a:off x="1214414" y="1857364"/>
            <a:ext cx="4929222" cy="2714644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10000 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150000 g/mol de sous-unit</a:t>
            </a:r>
            <a:r>
              <a:rPr lang="fr-FR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7422" y="5000636"/>
            <a:ext cx="4857784" cy="18573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masse molaire globale est souvent de plusieurs centaines de mille et peut atteindre plusieurs millions.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Caractéristiques structurales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Niveaux de structure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0034" y="1643050"/>
            <a:ext cx="1571636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primaire</a:t>
            </a:r>
            <a:r>
              <a:rPr lang="fr-FR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643174" y="1643050"/>
            <a:ext cx="1571636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secondaire</a:t>
            </a:r>
            <a:r>
              <a:rPr lang="fr-FR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857752" y="1643050"/>
            <a:ext cx="1571636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tertiaire</a:t>
            </a:r>
            <a:r>
              <a:rPr lang="fr-FR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000892" y="1643050"/>
            <a:ext cx="1571636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quaternaire</a:t>
            </a:r>
            <a:r>
              <a:rPr lang="fr-FR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biochimiedesproteines.espaceweb.usherbrooke.ca/Structu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4035"/>
            <a:ext cx="9144000" cy="257174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714612" y="2780410"/>
            <a:ext cx="150019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Structuration de la prot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 en h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 </a:t>
            </a:r>
            <a:r>
              <a:rPr lang="el-G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feuillet pliss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500034" y="2643182"/>
            <a:ext cx="161447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Encha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î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nement des aminoacides condens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dans un ordre d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termin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000628" y="2786058"/>
            <a:ext cx="142876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Repliement de la prot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 pour former un globule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7000892" y="2714620"/>
            <a:ext cx="157160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Association de plusieurs prot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ines, identiques ou diff</a:t>
            </a:r>
            <a:r>
              <a:rPr lang="fr-FR" sz="1600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rentes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3584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FR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u="sng" dirty="0" err="1" smtClean="0">
                <a:solidFill>
                  <a:srgbClr val="FF0000"/>
                </a:solidFill>
                <a:latin typeface="Times New Roman"/>
              </a:rPr>
              <a:t>Co-facteur</a:t>
            </a:r>
            <a:endParaRPr lang="fr-FR" b="1" u="sng" dirty="0">
              <a:solidFill>
                <a:srgbClr val="FF0000"/>
              </a:solidFill>
              <a:latin typeface="Times New Roman"/>
            </a:endParaRPr>
          </a:p>
          <a:p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Times New Roman"/>
              </a:rPr>
              <a:t>Plusieurs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enzymes ont besoin de </a:t>
            </a:r>
            <a:r>
              <a:rPr lang="fr-FR" dirty="0" err="1">
                <a:solidFill>
                  <a:srgbClr val="FF0000"/>
                </a:solidFill>
                <a:latin typeface="Times New Roman"/>
              </a:rPr>
              <a:t>C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</a:rPr>
              <a:t>o-facteurs</a:t>
            </a:r>
            <a:r>
              <a:rPr lang="fr-FR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pour agir. </a:t>
            </a:r>
          </a:p>
          <a:p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Ces </a:t>
            </a:r>
            <a:r>
              <a:rPr lang="fr-FR" dirty="0" err="1">
                <a:solidFill>
                  <a:srgbClr val="000000"/>
                </a:solidFill>
                <a:latin typeface="Times New Roman"/>
              </a:rPr>
              <a:t>co-facteurs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 peuvent être des ions (Fe</a:t>
            </a:r>
            <a:r>
              <a:rPr lang="fr-FR" sz="1050" dirty="0">
                <a:solidFill>
                  <a:srgbClr val="000000"/>
                </a:solidFill>
                <a:latin typeface="Times New Roman"/>
              </a:rPr>
              <a:t>2+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, Mg</a:t>
            </a:r>
            <a:r>
              <a:rPr lang="fr-FR" sz="1050" dirty="0">
                <a:solidFill>
                  <a:srgbClr val="000000"/>
                </a:solidFill>
                <a:latin typeface="Times New Roman"/>
              </a:rPr>
              <a:t>2+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, Zn</a:t>
            </a:r>
            <a:r>
              <a:rPr lang="fr-FR" sz="1050" dirty="0">
                <a:solidFill>
                  <a:srgbClr val="000000"/>
                </a:solidFill>
                <a:latin typeface="Times New Roman"/>
              </a:rPr>
              <a:t>2+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/>
              </a:rPr>
              <a:t>etc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), des </a:t>
            </a:r>
            <a:r>
              <a:rPr lang="fr-FR" dirty="0" err="1">
                <a:solidFill>
                  <a:srgbClr val="000000"/>
                </a:solidFill>
                <a:latin typeface="Times New Roman"/>
              </a:rPr>
              <a:t>co-enzymes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 ou encore les deux à la fois.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Les </a:t>
            </a:r>
            <a:r>
              <a:rPr lang="fr-FR" dirty="0" err="1">
                <a:solidFill>
                  <a:srgbClr val="000000"/>
                </a:solidFill>
                <a:latin typeface="Times New Roman"/>
              </a:rPr>
              <a:t>co-enzymes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 sont des molécules organiques, souvent des vitamines, qui servent de transporteurs de groupes fonctionnels ou d'électrons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Les ions, peuvent servir de site de liaison au substrat ou encore d'agents qui stabilisent la forme active de l'enzyme.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La terme l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'holoenzym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e décrit le complexe actif 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d'enzyme - </a:t>
            </a:r>
            <a:r>
              <a:rPr lang="fr-FR" dirty="0" err="1">
                <a:solidFill>
                  <a:srgbClr val="FF0000"/>
                </a:solidFill>
                <a:latin typeface="Times New Roman"/>
              </a:rPr>
              <a:t>co-facteur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et l'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apoenzyme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 correspond à l'enzyme 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sans </a:t>
            </a:r>
            <a:r>
              <a:rPr lang="fr-FR" dirty="0" err="1">
                <a:solidFill>
                  <a:srgbClr val="FF0000"/>
                </a:solidFill>
                <a:latin typeface="Times New Roman"/>
              </a:rPr>
              <a:t>co-facteur</a:t>
            </a:r>
            <a:r>
              <a:rPr lang="fr-FR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et qui souvent ne possède pas d'activité.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Caractéristiques structurales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Cofacteurs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3030321"/>
            <a:ext cx="2000264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la partie protéique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28596" y="1857364"/>
            <a:ext cx="2214578" cy="7143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Apoenzyme</a:t>
            </a:r>
            <a:endParaRPr lang="fr-FR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428992" y="1857364"/>
            <a:ext cx="2214578" cy="7143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ysClr val="windowText" lastClr="000000"/>
                </a:solidFill>
                <a:latin typeface="Bookman Old Style" pitchFamily="18" charset="0"/>
              </a:rPr>
              <a:t>Cofacteur </a:t>
            </a:r>
            <a:endParaRPr lang="fr-FR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500826" y="1857364"/>
            <a:ext cx="2214578" cy="7143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ysClr val="windowText" lastClr="000000"/>
                </a:solidFill>
                <a:latin typeface="Bookman Old Style" pitchFamily="18" charset="0"/>
              </a:rPr>
              <a:t>Holoenzyme</a:t>
            </a:r>
            <a:endParaRPr lang="fr-FR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5654" y="3025557"/>
            <a:ext cx="2286000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  <a:ea typeface="Calibri" pitchFamily="34" charset="0"/>
                <a:cs typeface="Helvetica-Bold" charset="0"/>
              </a:rPr>
              <a:t>molécules non protéique</a:t>
            </a:r>
            <a:r>
              <a:rPr lang="fr-FR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s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2128"/>
            <a:ext cx="2071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entury Gothic" pitchFamily="34" charset="0"/>
                <a:ea typeface="Calibri" pitchFamily="34" charset="0"/>
                <a:cs typeface="Helvetica-Bold" charset="0"/>
              </a:rPr>
              <a:t>Maintenir les structures tertiaires (liaisons ioniques) ou participation au mécanisme</a:t>
            </a:r>
            <a:endParaRPr lang="fr-FR" sz="11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3768" y="4220182"/>
            <a:ext cx="1714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  <a:ea typeface="Calibri" pitchFamily="34" charset="0"/>
                <a:cs typeface="Helvetica-Bold" charset="0"/>
              </a:rPr>
              <a:t>participation au mécanisme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26" name="Égal 25"/>
          <p:cNvSpPr/>
          <p:nvPr/>
        </p:nvSpPr>
        <p:spPr>
          <a:xfrm>
            <a:off x="5715008" y="1895464"/>
            <a:ext cx="642942" cy="642942"/>
          </a:xfrm>
          <a:prstGeom prst="mathEqual">
            <a:avLst>
              <a:gd name="adj1" fmla="val 16853"/>
              <a:gd name="adj2" fmla="val 20649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2714612" y="1928802"/>
            <a:ext cx="642942" cy="571504"/>
          </a:xfrm>
          <a:prstGeom prst="mathPlus">
            <a:avLst>
              <a:gd name="adj1" fmla="val 1531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Bookman Old Style" pitchFamily="18" charset="0"/>
            </a:endParaRPr>
          </a:p>
        </p:txBody>
      </p:sp>
      <p:sp>
        <p:nvSpPr>
          <p:cNvPr id="28" name="Étiquette 27"/>
          <p:cNvSpPr/>
          <p:nvPr/>
        </p:nvSpPr>
        <p:spPr>
          <a:xfrm>
            <a:off x="2143108" y="4286256"/>
            <a:ext cx="2000264" cy="1000132"/>
          </a:xfrm>
          <a:prstGeom prst="plaqu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un </a:t>
            </a:r>
            <a:r>
              <a:rPr lang="fr-FR" dirty="0" smtClean="0">
                <a:solidFill>
                  <a:srgbClr val="FFFF00"/>
                </a:solidFill>
                <a:latin typeface="Century Gothic" pitchFamily="34" charset="0"/>
                <a:ea typeface="Calibri" pitchFamily="34" charset="0"/>
                <a:cs typeface="Helvetica-BoldOblique"/>
              </a:rPr>
              <a:t>ion métallique</a:t>
            </a:r>
            <a:endParaRPr lang="fr-F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9" name="Étiquette 28"/>
          <p:cNvSpPr/>
          <p:nvPr/>
        </p:nvSpPr>
        <p:spPr>
          <a:xfrm>
            <a:off x="4857752" y="4267206"/>
            <a:ext cx="2000264" cy="1000132"/>
          </a:xfrm>
          <a:prstGeom prst="plaqu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une </a:t>
            </a:r>
            <a:r>
              <a:rPr lang="fr-FR" dirty="0" smtClean="0">
                <a:solidFill>
                  <a:srgbClr val="FFFF00"/>
                </a:solidFill>
                <a:latin typeface="Century Gothic" pitchFamily="34" charset="0"/>
                <a:ea typeface="Calibri" pitchFamily="34" charset="0"/>
                <a:cs typeface="Helvetica-BoldOblique"/>
              </a:rPr>
              <a:t>molécule organique (coenzyme)</a:t>
            </a:r>
            <a:endParaRPr lang="fr-F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rot="5400000">
            <a:off x="1338960" y="2837578"/>
            <a:ext cx="3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4409206" y="2856776"/>
            <a:ext cx="3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3500430" y="385762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857752" y="3857628"/>
            <a:ext cx="419104" cy="276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6143636" y="5715016"/>
            <a:ext cx="2643206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liaison covalente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« groupe prosthétique ».</a:t>
            </a:r>
            <a:endParaRPr lang="fr-F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3071802" y="5715016"/>
            <a:ext cx="2643206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Helvetica-Bold" charset="0"/>
              </a:rPr>
              <a:t>liaison faible </a:t>
            </a:r>
            <a:endParaRPr lang="fr-F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rot="5400000">
            <a:off x="5025904" y="5376388"/>
            <a:ext cx="360000" cy="18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 flipH="1">
            <a:off x="6313474" y="5340389"/>
            <a:ext cx="324000" cy="2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2" grpId="0"/>
      <p:bldP spid="26" grpId="0" animBg="1"/>
      <p:bldP spid="27" grpId="0" animBg="1"/>
      <p:bldP spid="28" grpId="0" animBg="1"/>
      <p:bldP spid="29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chemin horizontal 17"/>
          <p:cNvSpPr/>
          <p:nvPr/>
        </p:nvSpPr>
        <p:spPr>
          <a:xfrm>
            <a:off x="642910" y="4643446"/>
            <a:ext cx="4286280" cy="1000132"/>
          </a:xfrm>
          <a:prstGeom prst="horizontalScroll">
            <a:avLst>
              <a:gd name="adj" fmla="val 151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Ils sont libres ou associés à l’enzyme.</a:t>
            </a:r>
            <a:endParaRPr lang="fr-FR" dirty="0"/>
          </a:p>
        </p:txBody>
      </p:sp>
      <p:sp>
        <p:nvSpPr>
          <p:cNvPr id="17" name="Parchemin horizontal 16"/>
          <p:cNvSpPr/>
          <p:nvPr/>
        </p:nvSpPr>
        <p:spPr>
          <a:xfrm>
            <a:off x="642910" y="3929066"/>
            <a:ext cx="4286280" cy="1000132"/>
          </a:xfrm>
          <a:prstGeom prst="horizontalScroll">
            <a:avLst>
              <a:gd name="adj" fmla="val 151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Ils agissent à faible concentration</a:t>
            </a:r>
            <a:endParaRPr lang="fr-FR" dirty="0"/>
          </a:p>
        </p:txBody>
      </p:sp>
      <p:sp>
        <p:nvSpPr>
          <p:cNvPr id="16" name="Parchemin horizontal 15"/>
          <p:cNvSpPr/>
          <p:nvPr/>
        </p:nvSpPr>
        <p:spPr>
          <a:xfrm>
            <a:off x="657198" y="3214686"/>
            <a:ext cx="4286280" cy="1000132"/>
          </a:xfrm>
          <a:prstGeom prst="horizontalScroll">
            <a:avLst>
              <a:gd name="adj" fmla="val 151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Ils ont une structure simple.</a:t>
            </a:r>
            <a:endParaRPr lang="fr-FR" dirty="0"/>
          </a:p>
        </p:txBody>
      </p:sp>
      <p:sp>
        <p:nvSpPr>
          <p:cNvPr id="15" name="Parchemin horizontal 14"/>
          <p:cNvSpPr/>
          <p:nvPr/>
        </p:nvSpPr>
        <p:spPr>
          <a:xfrm>
            <a:off x="642910" y="2500306"/>
            <a:ext cx="4286280" cy="1000132"/>
          </a:xfrm>
          <a:prstGeom prst="horizontalScroll">
            <a:avLst>
              <a:gd name="adj" fmla="val 151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faible masse moléculaire.</a:t>
            </a:r>
            <a:endParaRPr lang="fr-FR" dirty="0"/>
          </a:p>
        </p:txBody>
      </p:sp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Caractéristiques structurales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Cofacteurs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42" name="Picture 2" descr="http://t1.gstatic.com/images?q=tbn:ANd9GcSIv4t-ubuLXWcajHjCTCClnLsFjbwtBG3PWOjfN-ZUrvZq_i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3198746" cy="2419358"/>
          </a:xfrm>
          <a:prstGeom prst="rect">
            <a:avLst/>
          </a:prstGeom>
          <a:noFill/>
        </p:spPr>
      </p:pic>
      <p:sp>
        <p:nvSpPr>
          <p:cNvPr id="14" name="Parchemin horizontal 13"/>
          <p:cNvSpPr/>
          <p:nvPr/>
        </p:nvSpPr>
        <p:spPr>
          <a:xfrm>
            <a:off x="642910" y="1785926"/>
            <a:ext cx="4286280" cy="1000132"/>
          </a:xfrm>
          <a:prstGeom prst="horizontalScroll">
            <a:avLst>
              <a:gd name="adj" fmla="val 151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métabolites non protéique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00634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Exemples de </a:t>
            </a:r>
            <a:r>
              <a:rPr lang="fr-FR" sz="2400" b="1" dirty="0" err="1" smtClean="0"/>
              <a:t>co-facteurs</a:t>
            </a:r>
            <a:endParaRPr lang="fr-F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268760"/>
            <a:ext cx="6591985" cy="540060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Vitamine C: </a:t>
            </a:r>
            <a:r>
              <a:rPr lang="fr-FR" dirty="0" err="1" smtClean="0">
                <a:solidFill>
                  <a:srgbClr val="0070C0"/>
                </a:solidFill>
              </a:rPr>
              <a:t>Prolylhydrolase</a:t>
            </a:r>
            <a:r>
              <a:rPr lang="fr-FR" dirty="0" smtClean="0">
                <a:solidFill>
                  <a:srgbClr val="0070C0"/>
                </a:solidFill>
              </a:rPr>
              <a:t> (métabolisme du collagène)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Zinc: anhydrase carbonique (équilibre acide/base – élimination des protons)- rein – globules rouges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Chrome trivalent: liaison au récepteur à l’insuline via </a:t>
            </a:r>
            <a:r>
              <a:rPr lang="fr-FR" dirty="0" err="1" smtClean="0">
                <a:solidFill>
                  <a:srgbClr val="0070C0"/>
                </a:solidFill>
              </a:rPr>
              <a:t>chromoduline</a:t>
            </a:r>
            <a:r>
              <a:rPr lang="fr-FR" dirty="0" smtClean="0">
                <a:solidFill>
                  <a:srgbClr val="0070C0"/>
                </a:solidFill>
              </a:rPr>
              <a:t> (muscle – adipocytes)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Certain complexes enzymatiques nécessitent plusieurs cofacteurs. Exemple </a:t>
            </a:r>
            <a:r>
              <a:rPr lang="fr-FR" b="1" dirty="0" smtClean="0">
                <a:solidFill>
                  <a:schemeClr val="tx1"/>
                </a:solidFill>
              </a:rPr>
              <a:t>Pyruvate déshydrogénase </a:t>
            </a:r>
            <a:r>
              <a:rPr lang="fr-FR" dirty="0" smtClean="0">
                <a:solidFill>
                  <a:schemeClr val="tx1"/>
                </a:solidFill>
              </a:rPr>
              <a:t>(Glycolyse/ Krebs)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1. Thiamine pyrophosphate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2. </a:t>
            </a:r>
            <a:r>
              <a:rPr lang="fr-FR" dirty="0" err="1" smtClean="0">
                <a:solidFill>
                  <a:srgbClr val="0070C0"/>
                </a:solidFill>
              </a:rPr>
              <a:t>Lipoamide</a:t>
            </a:r>
            <a:r>
              <a:rPr lang="fr-FR" dirty="0" smtClean="0">
                <a:solidFill>
                  <a:srgbClr val="0070C0"/>
                </a:solidFill>
              </a:rPr>
              <a:t> (forme fonctionnelle de l’acide alpha-</a:t>
            </a:r>
            <a:r>
              <a:rPr lang="fr-FR" dirty="0" err="1" smtClean="0">
                <a:solidFill>
                  <a:srgbClr val="0070C0"/>
                </a:solidFill>
              </a:rPr>
              <a:t>lipoique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3. Flavine adénine </a:t>
            </a:r>
            <a:r>
              <a:rPr lang="fr-FR" dirty="0" err="1" smtClean="0">
                <a:solidFill>
                  <a:srgbClr val="0070C0"/>
                </a:solidFill>
              </a:rPr>
              <a:t>dinucleotide</a:t>
            </a:r>
            <a:r>
              <a:rPr lang="fr-FR" dirty="0" smtClean="0">
                <a:solidFill>
                  <a:srgbClr val="0070C0"/>
                </a:solidFill>
              </a:rPr>
              <a:t> (FAD)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4. Coenzyme A (</a:t>
            </a:r>
            <a:r>
              <a:rPr lang="fr-FR" dirty="0" err="1" smtClean="0">
                <a:solidFill>
                  <a:srgbClr val="0070C0"/>
                </a:solidFill>
              </a:rPr>
              <a:t>CoA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5. Cation métallique (Mg+2)</a:t>
            </a:r>
          </a:p>
          <a:p>
            <a:endParaRPr lang="fr-FR" dirty="0" smtClean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des enzymes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218" name="Picture 2" descr="http://upload.wikimedia.org/wikipedia/commons/thumb/2/24/Induced_fit_diagram.svg/2000px-Induced_fit_diagr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475849" cy="2919319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1071538" y="4929198"/>
            <a:ext cx="2643206" cy="121444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Propriétés communes à tous les catalyseurs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714876" y="4929198"/>
            <a:ext cx="2643206" cy="121444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Propriétés spécifiques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des enzymes</a:t>
            </a: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 tous les catalyseurs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9154" name="Picture 2" descr="http://elijahkitaka.com/wp-content/uploads/2014/01/accel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714612" cy="1737394"/>
          </a:xfrm>
          <a:prstGeom prst="rect">
            <a:avLst/>
          </a:prstGeom>
          <a:noFill/>
        </p:spPr>
      </p:pic>
      <p:pic>
        <p:nvPicPr>
          <p:cNvPr id="49156" name="Picture 4" descr="http://le-manager-urbain.com/wp-content/uploads/2012/02/Manager-Equili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62" y="3319462"/>
            <a:ext cx="2675438" cy="1785950"/>
          </a:xfrm>
          <a:prstGeom prst="rect">
            <a:avLst/>
          </a:prstGeom>
          <a:noFill/>
        </p:spPr>
      </p:pic>
      <p:pic>
        <p:nvPicPr>
          <p:cNvPr id="49158" name="Picture 6" descr="http://t0.gstatic.com/images?q=tbn:ANd9GcQk5WY_7zpWppQpkk6oC059G1hpJge9nBDtF4ZkjRo97n8Pa6X2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143503"/>
            <a:ext cx="2643174" cy="1714497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1214414" y="2000240"/>
            <a:ext cx="4429156" cy="9286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Helvetica-Oblique"/>
              </a:rPr>
              <a:t>Les enzymes accélèrent la réaction</a:t>
            </a:r>
            <a:endParaRPr lang="fr-FR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42976" y="3714752"/>
            <a:ext cx="4429156" cy="9286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Helvetica-Oblique"/>
              </a:rPr>
              <a:t>Elles ne modifient pas l’état d’équilibre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142976" y="5429264"/>
            <a:ext cx="4429156" cy="9286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Helvetica-Oblique"/>
              </a:rPr>
              <a:t>Elles accélèrent la réaction dans les 2 sens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0" y="3286100"/>
            <a:ext cx="9144000" cy="3571900"/>
          </a:xfrm>
          <a:prstGeom prst="wedgeRoundRectCallout">
            <a:avLst>
              <a:gd name="adj1" fmla="val -29874"/>
              <a:gd name="adj2" fmla="val -574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des enzymes</a:t>
            </a: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spécifiques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286116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latin typeface="Bell MT" pitchFamily="18" charset="0"/>
              </a:rPr>
              <a:t>Spécificité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 flipV="1">
            <a:off x="2676512" y="2085966"/>
            <a:ext cx="642942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72132" y="2071678"/>
            <a:ext cx="785818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ogner et arrondir un rectangle à un seul coin 31"/>
          <p:cNvSpPr/>
          <p:nvPr/>
        </p:nvSpPr>
        <p:spPr>
          <a:xfrm>
            <a:off x="0" y="2428868"/>
            <a:ext cx="2786050" cy="571504"/>
          </a:xfrm>
          <a:prstGeom prst="snipRoundRect">
            <a:avLst>
              <a:gd name="adj1" fmla="val 0"/>
              <a:gd name="adj2" fmla="val 409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réaction</a:t>
            </a:r>
            <a:endParaRPr lang="fr-FR" sz="1600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4" name="Rogner et arrondir un rectangle à un seul coin 33"/>
          <p:cNvSpPr/>
          <p:nvPr/>
        </p:nvSpPr>
        <p:spPr>
          <a:xfrm>
            <a:off x="6357950" y="2428868"/>
            <a:ext cx="2805100" cy="571504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substrat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1472" y="3639925"/>
            <a:ext cx="8321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Chaque Enzyme est spécifique de la réaction qu’elle catalyse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Glucose Oxydase + Glucose = Complexe E-S= Acide gluconique = (Réaction 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oxydo-Reduction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Glucokinase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+ Glucose = Complexe E-S = Glucose-6- phosphate = (Réaction de transfert)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4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des enzymes</a:t>
            </a: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spécifiques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57224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latin typeface="Bell MT" pitchFamily="18" charset="0"/>
              </a:rPr>
              <a:t>Efficacité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286116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latin typeface="Bell MT" pitchFamily="18" charset="0"/>
              </a:rPr>
              <a:t>Spécificité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715008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  <a:latin typeface="Bell MT" pitchFamily="18" charset="0"/>
              </a:rPr>
              <a:t>Modulabilité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57224" y="1571612"/>
            <a:ext cx="2357454" cy="571504"/>
          </a:xfrm>
          <a:prstGeom prst="roundRect">
            <a:avLst>
              <a:gd name="adj" fmla="val 50000"/>
            </a:avLst>
          </a:prstGeom>
          <a:solidFill>
            <a:schemeClr val="tx1">
              <a:alpha val="6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715008" y="1571612"/>
            <a:ext cx="2357454" cy="571504"/>
          </a:xfrm>
          <a:prstGeom prst="roundRect">
            <a:avLst>
              <a:gd name="adj" fmla="val 50000"/>
            </a:avLst>
          </a:prstGeom>
          <a:solidFill>
            <a:schemeClr val="tx1">
              <a:alpha val="6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 flipV="1">
            <a:off x="2676512" y="2085966"/>
            <a:ext cx="642942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72132" y="2071678"/>
            <a:ext cx="785818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ogner et arrondir un rectangle à un seul coin 31"/>
          <p:cNvSpPr/>
          <p:nvPr/>
        </p:nvSpPr>
        <p:spPr>
          <a:xfrm>
            <a:off x="0" y="2428868"/>
            <a:ext cx="2786050" cy="571504"/>
          </a:xfrm>
          <a:prstGeom prst="snipRoundRect">
            <a:avLst>
              <a:gd name="adj1" fmla="val 0"/>
              <a:gd name="adj2" fmla="val 409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réaction</a:t>
            </a:r>
            <a:endParaRPr lang="fr-FR" sz="1600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4" name="Rogner et arrondir un rectangle à un seul coin 33"/>
          <p:cNvSpPr/>
          <p:nvPr/>
        </p:nvSpPr>
        <p:spPr>
          <a:xfrm>
            <a:off x="6357950" y="2428868"/>
            <a:ext cx="2805100" cy="571504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substrat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5720" y="3429000"/>
            <a:ext cx="864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enzyme catalyse une seule réaction pour un seul substrat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0" y="3286100"/>
            <a:ext cx="9144000" cy="3571900"/>
          </a:xfrm>
          <a:prstGeom prst="wedgeRoundRectCallout">
            <a:avLst>
              <a:gd name="adj1" fmla="val 31793"/>
              <a:gd name="adj2" fmla="val -574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475656" y="5140123"/>
            <a:ext cx="6596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Sacharase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+ Maltose = Pas de complexes E-S= Pas de reaction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3569" y="4274114"/>
            <a:ext cx="803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Sacharase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+ </a:t>
            </a: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Sacharose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= Complexes E-S= Glucose + Fructose + </a:t>
            </a: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Sacharase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intacte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16386" name="Picture 2" descr="http://asset-9.soup.io/asset/3166/9935_95a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8083"/>
            <a:ext cx="8638032" cy="5974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Nature biochimique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93495" y="621653"/>
            <a:ext cx="3900182" cy="71438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des enzymes</a:t>
            </a:r>
          </a:p>
        </p:txBody>
      </p:sp>
      <p:sp>
        <p:nvSpPr>
          <p:cNvPr id="12" name="Chevron 11"/>
          <p:cNvSpPr/>
          <p:nvPr/>
        </p:nvSpPr>
        <p:spPr>
          <a:xfrm>
            <a:off x="4929190" y="621653"/>
            <a:ext cx="3786214" cy="71438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Propriétés spécifiques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8" y="621653"/>
            <a:ext cx="78578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fr-FR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57224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latin typeface="Bell MT" pitchFamily="18" charset="0"/>
              </a:rPr>
              <a:t>Efficacité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286116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  <a:latin typeface="Bell MT" pitchFamily="18" charset="0"/>
              </a:rPr>
              <a:t>Spécificité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715008" y="1571612"/>
            <a:ext cx="2357454" cy="57150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  <a:latin typeface="Bell MT" pitchFamily="18" charset="0"/>
              </a:rPr>
              <a:t>Modulabilité</a:t>
            </a:r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57224" y="1571612"/>
            <a:ext cx="2357454" cy="571504"/>
          </a:xfrm>
          <a:prstGeom prst="roundRect">
            <a:avLst>
              <a:gd name="adj" fmla="val 50000"/>
            </a:avLst>
          </a:prstGeom>
          <a:solidFill>
            <a:schemeClr val="tx1">
              <a:alpha val="6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715008" y="1571612"/>
            <a:ext cx="2357454" cy="571504"/>
          </a:xfrm>
          <a:prstGeom prst="roundRect">
            <a:avLst>
              <a:gd name="adj" fmla="val 50000"/>
            </a:avLst>
          </a:prstGeom>
          <a:solidFill>
            <a:schemeClr val="tx1">
              <a:alpha val="63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  <a:latin typeface="Bell MT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 flipV="1">
            <a:off x="2676512" y="2085966"/>
            <a:ext cx="642942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72132" y="2071678"/>
            <a:ext cx="785818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ogner et arrondir un rectangle à un seul coin 31"/>
          <p:cNvSpPr/>
          <p:nvPr/>
        </p:nvSpPr>
        <p:spPr>
          <a:xfrm>
            <a:off x="0" y="2428868"/>
            <a:ext cx="2786050" cy="571504"/>
          </a:xfrm>
          <a:prstGeom prst="snipRoundRect">
            <a:avLst>
              <a:gd name="adj1" fmla="val 0"/>
              <a:gd name="adj2" fmla="val 409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réaction</a:t>
            </a:r>
            <a:endParaRPr lang="fr-FR" sz="1600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4" name="Rogner et arrondir un rectangle à un seul coin 33"/>
          <p:cNvSpPr/>
          <p:nvPr/>
        </p:nvSpPr>
        <p:spPr>
          <a:xfrm>
            <a:off x="6357950" y="2428868"/>
            <a:ext cx="2805100" cy="571504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Helvetica-Bold" charset="0"/>
              </a:rPr>
              <a:t>Spécificité de substrat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072330" y="-48"/>
            <a:ext cx="1714512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Unités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85720" y="1142984"/>
            <a:ext cx="5143536" cy="12144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Unité officielle: katal(kat), quantité d'enzyme qui catalyse la transformation de 1 mole de substrat par seconde.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143108" y="2857496"/>
            <a:ext cx="5143536" cy="12144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l' "unité internationale" (IU, International Unit), qui est la quantité d'enzyme qui catalyse la transformation de 1 µmole de substrat par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Localisation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90" y="795358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0628" y="-48"/>
            <a:ext cx="378621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Biotechnologie des enzymes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695441" cy="44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0264" y="9165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Enzymes industrielles et leurs applications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152128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2700" b="1" dirty="0"/>
              <a:t>Mécanisme général d'une enzyme</a:t>
            </a:r>
            <a:endParaRPr lang="fr-FR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3918"/>
            <a:ext cx="7490792" cy="4865402"/>
          </a:xfrm>
        </p:spPr>
      </p:pic>
    </p:spTree>
    <p:extLst>
      <p:ext uri="{BB962C8B-B14F-4D97-AF65-F5344CB8AC3E}">
        <p14:creationId xmlns:p14="http://schemas.microsoft.com/office/powerpoint/2010/main" val="789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6597"/>
            <a:ext cx="748952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819"/>
            <a:ext cx="7268865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78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06768"/>
            <a:ext cx="7416824" cy="5276202"/>
          </a:xfrm>
        </p:spPr>
      </p:pic>
    </p:spTree>
    <p:extLst>
      <p:ext uri="{BB962C8B-B14F-4D97-AF65-F5344CB8AC3E}">
        <p14:creationId xmlns:p14="http://schemas.microsoft.com/office/powerpoint/2010/main" val="335054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819150" y="3448050"/>
            <a:ext cx="2876550" cy="2503488"/>
            <a:chOff x="564" y="1548"/>
            <a:chExt cx="1812" cy="1752"/>
          </a:xfrm>
        </p:grpSpPr>
        <p:sp>
          <p:nvSpPr>
            <p:cNvPr id="3" name="Oval 3"/>
            <p:cNvSpPr>
              <a:spLocks noChangeAspect="1" noChangeArrowheads="1"/>
            </p:cNvSpPr>
            <p:nvPr/>
          </p:nvSpPr>
          <p:spPr bwMode="auto">
            <a:xfrm>
              <a:off x="564" y="1632"/>
              <a:ext cx="1812" cy="16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  <p:sp useBgFill="1">
          <p:nvSpPr>
            <p:cNvPr id="4" name="Rectangle 4"/>
            <p:cNvSpPr>
              <a:spLocks noChangeAspect="1" noChangeArrowheads="1"/>
            </p:cNvSpPr>
            <p:nvPr/>
          </p:nvSpPr>
          <p:spPr bwMode="auto">
            <a:xfrm>
              <a:off x="1056" y="1548"/>
              <a:ext cx="312" cy="76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  <p:sp useBgFill="1">
          <p:nvSpPr>
            <p:cNvPr id="5" name="Rectangle 5"/>
            <p:cNvSpPr>
              <a:spLocks noChangeAspect="1" noChangeArrowheads="1"/>
            </p:cNvSpPr>
            <p:nvPr/>
          </p:nvSpPr>
          <p:spPr bwMode="auto">
            <a:xfrm>
              <a:off x="1692" y="1548"/>
              <a:ext cx="480" cy="76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  <p:sp useBgFill="1"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1284" y="1620"/>
              <a:ext cx="408" cy="32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6175" y="4729163"/>
            <a:ext cx="1688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chemeClr val="accent2"/>
                </a:solidFill>
              </a:rPr>
              <a:t>ENZYME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000500" y="3638550"/>
            <a:ext cx="12573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35175" y="33004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600" b="1" dirty="0"/>
              <a:t>+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71599" y="892175"/>
            <a:ext cx="6958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MODELE DE FISHER : CLE-SERRURE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371600" y="2114550"/>
            <a:ext cx="1771650" cy="1096963"/>
            <a:chOff x="864" y="1332"/>
            <a:chExt cx="1116" cy="691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 bwMode="auto">
            <a:xfrm>
              <a:off x="864" y="1332"/>
              <a:ext cx="1116" cy="691"/>
              <a:chOff x="2808" y="1380"/>
              <a:chExt cx="1116" cy="768"/>
            </a:xfrm>
          </p:grpSpPr>
          <p:sp>
            <p:nvSpPr>
              <p:cNvPr id="1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808" y="1380"/>
                <a:ext cx="312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15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444" y="1380"/>
                <a:ext cx="480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16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3036" y="1380"/>
                <a:ext cx="408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950" y="1423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>
                  <a:solidFill>
                    <a:srgbClr val="002060"/>
                  </a:solidFill>
                </a:rPr>
                <a:t>SUBSTRAT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695950" y="2457450"/>
            <a:ext cx="2876550" cy="2503488"/>
            <a:chOff x="3588" y="1548"/>
            <a:chExt cx="1812" cy="1577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 bwMode="auto">
            <a:xfrm>
              <a:off x="3588" y="1548"/>
              <a:ext cx="1812" cy="1577"/>
              <a:chOff x="564" y="1548"/>
              <a:chExt cx="1812" cy="1752"/>
            </a:xfrm>
          </p:grpSpPr>
          <p:sp>
            <p:nvSpPr>
              <p:cNvPr id="25" name="Oval 19"/>
              <p:cNvSpPr>
                <a:spLocks noChangeAspect="1" noChangeArrowheads="1"/>
              </p:cNvSpPr>
              <p:nvPr/>
            </p:nvSpPr>
            <p:spPr bwMode="auto">
              <a:xfrm>
                <a:off x="564" y="1632"/>
                <a:ext cx="1812" cy="16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056" y="1548"/>
                <a:ext cx="312" cy="76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7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692" y="1548"/>
                <a:ext cx="480" cy="76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284" y="1620"/>
                <a:ext cx="408" cy="324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</p:grpSp>
        <p:grpSp>
          <p:nvGrpSpPr>
            <p:cNvPr id="19" name="Group 23"/>
            <p:cNvGrpSpPr>
              <a:grpSpLocks noChangeAspect="1"/>
            </p:cNvGrpSpPr>
            <p:nvPr/>
          </p:nvGrpSpPr>
          <p:grpSpPr bwMode="auto">
            <a:xfrm>
              <a:off x="4080" y="1548"/>
              <a:ext cx="1116" cy="691"/>
              <a:chOff x="2808" y="1380"/>
              <a:chExt cx="1116" cy="768"/>
            </a:xfrm>
          </p:grpSpPr>
          <p:sp>
            <p:nvSpPr>
              <p:cNvPr id="2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808" y="1380"/>
                <a:ext cx="312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23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444" y="1380"/>
                <a:ext cx="480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24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036" y="1380"/>
                <a:ext cx="408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3806" y="2379"/>
              <a:ext cx="10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800" b="1" dirty="0">
                  <a:solidFill>
                    <a:schemeClr val="accent2"/>
                  </a:solidFill>
                </a:rPr>
                <a:t>ENZYME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4154" y="1603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>
                  <a:solidFill>
                    <a:srgbClr val="002060"/>
                  </a:solidFill>
                </a:rPr>
                <a:t>SUBSTRAT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spect="1" noChangeArrowheads="1"/>
          </p:cNvSpPr>
          <p:nvPr/>
        </p:nvSpPr>
        <p:spPr bwMode="auto">
          <a:xfrm>
            <a:off x="819150" y="3683000"/>
            <a:ext cx="2876550" cy="238283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MA" altLang="fr-FR"/>
          </a:p>
        </p:txBody>
      </p:sp>
      <p:sp useBgFill="1">
        <p:nvSpPr>
          <p:cNvPr id="3" name="Rectangle 3"/>
          <p:cNvSpPr>
            <a:spLocks noChangeAspect="1" noChangeArrowheads="1"/>
          </p:cNvSpPr>
          <p:nvPr/>
        </p:nvSpPr>
        <p:spPr bwMode="auto">
          <a:xfrm>
            <a:off x="1600200" y="3562350"/>
            <a:ext cx="495300" cy="1096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MA" altLang="fr-FR"/>
          </a:p>
        </p:txBody>
      </p:sp>
      <p:sp useBgFill="1"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1962150" y="3665538"/>
            <a:ext cx="647700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MA" altLang="fr-FR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371600" y="2114550"/>
            <a:ext cx="1771650" cy="1096963"/>
            <a:chOff x="2808" y="1380"/>
            <a:chExt cx="1116" cy="768"/>
          </a:xfrm>
        </p:grpSpPr>
        <p:sp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2808" y="1380"/>
              <a:ext cx="312" cy="7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3444" y="1380"/>
              <a:ext cx="480" cy="7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  <p:sp>
          <p:nvSpPr>
            <p:cNvPr id="8" name="Rectangle 8"/>
            <p:cNvSpPr>
              <a:spLocks noChangeAspect="1" noChangeArrowheads="1"/>
            </p:cNvSpPr>
            <p:nvPr/>
          </p:nvSpPr>
          <p:spPr bwMode="auto">
            <a:xfrm>
              <a:off x="3036" y="1380"/>
              <a:ext cx="408" cy="3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MA" altLang="fr-FR"/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00500" y="3638550"/>
            <a:ext cx="12573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35175" y="33004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600" b="1"/>
              <a:t>+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5536" y="742950"/>
            <a:ext cx="75260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1958-MODELE DE KOSHLAND : AJUSTEMENT INDUIT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6175" y="4824413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600" b="1"/>
              <a:t>ENZYME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08125" y="2259013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 b="1"/>
              <a:t>SUBSTRAT</a:t>
            </a: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695950" y="2457450"/>
            <a:ext cx="2876550" cy="2503488"/>
            <a:chOff x="3588" y="1548"/>
            <a:chExt cx="1812" cy="1577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>
              <a:off x="3588" y="1548"/>
              <a:ext cx="1812" cy="1577"/>
              <a:chOff x="564" y="1548"/>
              <a:chExt cx="1812" cy="1752"/>
            </a:xfrm>
          </p:grpSpPr>
          <p:sp>
            <p:nvSpPr>
              <p:cNvPr id="22" name="Oval 16"/>
              <p:cNvSpPr>
                <a:spLocks noChangeAspect="1" noChangeArrowheads="1"/>
              </p:cNvSpPr>
              <p:nvPr/>
            </p:nvSpPr>
            <p:spPr bwMode="auto">
              <a:xfrm>
                <a:off x="564" y="1632"/>
                <a:ext cx="1812" cy="1668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056" y="1548"/>
                <a:ext cx="312" cy="76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692" y="1548"/>
                <a:ext cx="480" cy="76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 useBgFill="1">
            <p:nvSpPr>
              <p:cNvPr id="25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284" y="1620"/>
                <a:ext cx="408" cy="324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</p:grpSp>
        <p:grpSp>
          <p:nvGrpSpPr>
            <p:cNvPr id="16" name="Group 20"/>
            <p:cNvGrpSpPr>
              <a:grpSpLocks noChangeAspect="1"/>
            </p:cNvGrpSpPr>
            <p:nvPr/>
          </p:nvGrpSpPr>
          <p:grpSpPr bwMode="auto">
            <a:xfrm>
              <a:off x="4080" y="1548"/>
              <a:ext cx="1116" cy="691"/>
              <a:chOff x="2808" y="1380"/>
              <a:chExt cx="1116" cy="768"/>
            </a:xfrm>
          </p:grpSpPr>
          <p:sp>
            <p:nvSpPr>
              <p:cNvPr id="1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08" y="1380"/>
                <a:ext cx="312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2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444" y="1380"/>
                <a:ext cx="480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  <p:sp>
            <p:nvSpPr>
              <p:cNvPr id="21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036" y="1380"/>
                <a:ext cx="408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MA" altLang="fr-FR"/>
              </a:p>
            </p:txBody>
          </p:sp>
        </p:grp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806" y="2379"/>
              <a:ext cx="13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3600" b="1"/>
                <a:t>ENZYME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4154" y="1603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2000" b="1"/>
                <a:t>SUBSTRAT</a:t>
              </a:r>
            </a:p>
          </p:txBody>
        </p:sp>
      </p:grp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286000" y="3600450"/>
            <a:ext cx="1314450" cy="1104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MA" altLang="fr-FR"/>
          </a:p>
        </p:txBody>
      </p:sp>
    </p:spTree>
    <p:extLst>
      <p:ext uri="{BB962C8B-B14F-4D97-AF65-F5344CB8AC3E}">
        <p14:creationId xmlns:p14="http://schemas.microsoft.com/office/powerpoint/2010/main" val="42720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4720248"/>
            <a:ext cx="8072494" cy="9233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omicSansMS,Bold"/>
                <a:cs typeface="Times New Roman" pitchFamily="18" charset="0"/>
              </a:rPr>
              <a:t>L'enzymologie est la partie de la biochimie qui étudie les propriétés structurales et fonctionnelles des enzymes (relation structure - fonction). En particulier, elle s'applique à décrire la vitesse des réactions catalysées par les enzymes.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</a:t>
            </a:r>
            <a:endParaRPr lang="fr-F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-48"/>
            <a:ext cx="271464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Nomenclature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liste de toutes les enzymes, leur nomenclature et leur identifiant EC est disponible dans la base de données :Enzyme Nomenclature and Classification of Enzyme-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fr-F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endParaRPr lang="fr-FR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0" y="642918"/>
            <a:ext cx="5643570" cy="55007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man Old Style" pitchFamily="18" charset="0"/>
              </a:rPr>
              <a:t>La classification établie par la commission des enzymes de l'Union Internationale de Biochimie et de Biologie Moléculaire (sigle anglais "IUBMB") a été établie sur des critères de spécificité.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6314" y="1505538"/>
            <a:ext cx="4067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E.C. X.X.X.X</a:t>
            </a:r>
          </a:p>
          <a:p>
            <a:pPr lvl="0"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(E.C. : "Enzyme Commission").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/>
              </a:rPr>
              <a:t>Les enzymes sont classifiés selon la réaction qu'ils catalysent.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1 = Oxydoréductase Réaction :oxydation - réduction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2 = Transférase :Transfère des groupements fonctionnels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3 = Hydrolase :Réactions hydrolytiques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4 = Lyase :Réaction d’élimination pour former des liaisons doubles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5 = Isomérase :Isomérisation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6 = Ligase :Formation des liaisons avec hydrolyse ATP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04664"/>
            <a:ext cx="6408712" cy="412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</a:rPr>
              <a:t>A chaque enzyme est attribué un numéro à 4 chiffres et un nom systématique qui identifie la réaction catalysée </a:t>
            </a:r>
          </a:p>
          <a:p>
            <a:pPr>
              <a:lnSpc>
                <a:spcPct val="250000"/>
              </a:lnSpc>
            </a:pPr>
            <a:r>
              <a:rPr lang="fr-FR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er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chiffre : Classe </a:t>
            </a:r>
          </a:p>
          <a:p>
            <a:pPr>
              <a:lnSpc>
                <a:spcPct val="250000"/>
              </a:lnSpc>
            </a:pPr>
            <a:r>
              <a:rPr lang="fr-FR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chiffre : sous classe de l’enzyme </a:t>
            </a:r>
          </a:p>
          <a:p>
            <a:pPr>
              <a:lnSpc>
                <a:spcPct val="250000"/>
              </a:lnSpc>
            </a:pPr>
            <a:r>
              <a:rPr lang="fr-FR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chiffre : sous </a:t>
            </a:r>
            <a:r>
              <a:rPr lang="fr-FR" dirty="0" err="1">
                <a:solidFill>
                  <a:srgbClr val="000000"/>
                </a:solidFill>
                <a:latin typeface="Times New Roman"/>
              </a:rPr>
              <a:t>sous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 classe de l’enzyme </a:t>
            </a:r>
          </a:p>
          <a:p>
            <a:pPr>
              <a:lnSpc>
                <a:spcPct val="250000"/>
              </a:lnSpc>
            </a:pPr>
            <a:r>
              <a:rPr lang="fr-FR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fr-FR" dirty="0">
                <a:solidFill>
                  <a:srgbClr val="000000"/>
                </a:solidFill>
                <a:latin typeface="Times New Roman"/>
              </a:rPr>
              <a:t>4 e chiffre : groupe </a:t>
            </a:r>
          </a:p>
        </p:txBody>
      </p:sp>
    </p:spTree>
    <p:extLst>
      <p:ext uri="{BB962C8B-B14F-4D97-AF65-F5344CB8AC3E}">
        <p14:creationId xmlns:p14="http://schemas.microsoft.com/office/powerpoint/2010/main" val="38643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-148957"/>
            <a:ext cx="77049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1 : </a:t>
            </a:r>
            <a:r>
              <a:rPr lang="fr-FR" altLang="fr-FR" sz="24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oxydo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–réductases :</a:t>
            </a:r>
            <a:endParaRPr lang="fr-FR" alt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oxydo-réductases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sont des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catalysant les réactions d'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Oxydo-réduction"/>
              </a:rPr>
              <a:t>oxydo-réduction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 transférant les ions H</a:t>
            </a:r>
            <a:r>
              <a:rPr lang="fr-FR" altLang="fr-F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 des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Électron"/>
              </a:rPr>
              <a:t>électrons</a:t>
            </a:r>
            <a:r>
              <a:rPr lang="fr-FR" alt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Elles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sont associées à des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Coenzyme"/>
              </a:rPr>
              <a:t>coenzymes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d'oxydoréduction (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Nicotinamide adénine dinucléotide"/>
              </a:rPr>
              <a:t>NAD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Flavine adénine dinucléotide"/>
              </a:rPr>
              <a:t>FAD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Flavine mononucléotide"/>
              </a:rPr>
              <a:t>FMN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...). </a:t>
            </a:r>
            <a:endParaRPr lang="fr-FR" altLang="fr-FR" sz="24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alt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enzyme catalysant une réaction du type :</a:t>
            </a:r>
            <a:endParaRPr lang="fr-FR" altLang="fr-FR" sz="2400" dirty="0">
              <a:solidFill>
                <a:srgbClr val="002060"/>
              </a:solidFill>
            </a:endParaRPr>
          </a:p>
          <a:p>
            <a:pPr algn="just"/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altLang="fr-F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B → A + B</a:t>
            </a:r>
            <a:r>
              <a:rPr lang="fr-FR" altLang="fr-F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endParaRPr lang="fr-FR" altLang="fr-FR" sz="2400" dirty="0">
              <a:solidFill>
                <a:srgbClr val="002060"/>
              </a:solidFill>
            </a:endParaRPr>
          </a:p>
          <a:p>
            <a:pPr algn="just"/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 par exemple une oxydoréductase. Dans cet exemple, </a:t>
            </a:r>
            <a: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 le réducteur </a:t>
            </a:r>
            <a: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(donneur d'électron)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altLang="fr-FR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l'oxydant </a:t>
            </a:r>
            <a:r>
              <a:rPr lang="fr-FR" altLang="fr-FR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(accepteur d'électron)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fr-FR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3861047"/>
            <a:ext cx="7704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oxydoréductases sont classées 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1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dans la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Nomenclature EC"/>
              </a:rPr>
              <a:t>nomenclature EC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des enzymes. Les oxydoréductases peuvent être ensuite divisées en sous-classes :</a:t>
            </a:r>
            <a:endParaRPr lang="fr-FR" alt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32656"/>
            <a:ext cx="7272808" cy="16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Catégorie:EC 1.1"/>
              </a:rPr>
              <a:t>EC 1.1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:les oxydoréductases qui agissent sur les groupes donneurs CH-OH (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Alcool oxydoréductase (page inexistante)"/>
              </a:rPr>
              <a:t>alcool oxydoréductase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 :donneur d’hydrogène</a:t>
            </a:r>
            <a:endParaRPr lang="fr-FR" altLang="fr-FR" sz="24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1999164"/>
            <a:ext cx="81768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2" algn="just">
              <a:lnSpc>
                <a:spcPct val="150000"/>
              </a:lnSpc>
              <a:buFontTx/>
              <a:buAutoNum type="arabicPeriod"/>
            </a:pP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fr-FR" alt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NAD +ou le NADP + comme accepteur d’hydrogène 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 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L-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malate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:NAD –oxydoréductase (1.1.1.37)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L-lactate :NAD oxydoréductase (1.1.1.27)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lvl="2" algn="just">
              <a:lnSpc>
                <a:spcPct val="150000"/>
              </a:lnSpc>
              <a:buFontTx/>
              <a:buAutoNum type="arabicPeriod"/>
            </a:pP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fr-FR" alt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cytochrome comme accepteur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 : L-lactate :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ferricytochrome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c-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oxydoréductate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(1.1.2.3)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lvl="2" algn="just">
              <a:lnSpc>
                <a:spcPct val="150000"/>
              </a:lnSpc>
              <a:buFontTx/>
              <a:buAutoNum type="arabicPeriod"/>
            </a:pP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fr-FR" altLang="fr-FR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O2 comme accepteur d’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hydrogéne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 : glucose oxydase ou B-D-glucose :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oxygéne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–oxydoréductase(1.1.3.4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1464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59631" y="1828356"/>
            <a:ext cx="752876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dirty="0"/>
          </a:p>
          <a:p>
            <a:pPr>
              <a:buFontTx/>
              <a:buChar char="•"/>
            </a:pP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Catégorie:EC 1.2"/>
              </a:rPr>
              <a:t>EC 1.2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:les oxydoréductases qui agissent sur les groupes donneurs 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Aldéhyde"/>
              </a:rPr>
              <a:t>aldéhyde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Cétone"/>
              </a:rPr>
              <a:t>cétone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Char char="•"/>
            </a:pPr>
            <a:endParaRPr lang="fr-FR" alt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1-2-1 : avec le NAD + ou le NADP + comme accepteur </a:t>
            </a: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D-glycéraldéhyde -3- phosphate : NAD –oxydoréductase (1.2.1.12)</a:t>
            </a: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1-2-3 : avec O2 comme accepteur</a:t>
            </a: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Xanthine : oxygène oxydoréductase (1.2.3.2)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endParaRPr lang="fr-FR" alt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1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179477"/>
            <a:ext cx="788436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dirty="0"/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Catégorie:EC 1.3"/>
              </a:rPr>
              <a:t>EC 1.3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:les oxydoréductases qui agissent sur les groupes donneurs 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CH-CH (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CH-CH oxydoréductases (page inexistante)"/>
              </a:rPr>
              <a:t>CH-CH oxydoréductases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1-3-1 avec le NAD + ou le NADP +comme accepteur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4,5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dihydro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-uracile : NAD oxydoréductase (1.3.1.1.1)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1-3-2 avec le un cytochrome accepteur 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1-3-3 avec O2 comme accepteur 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4,5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dihydro-orotate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 oxygène oxydoréductase (1.3.1.1.1</a:t>
            </a:r>
            <a:r>
              <a:rPr lang="fr-FR" alt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  <a:hlinkClick r:id="rId4" tooltip="Catégorie:EC 1.4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Catégorie:EC 1.4"/>
              </a:rPr>
              <a:t>EC 1.4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:les oxydoréductases qui agissent sur les groupes donneurs 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CH-NH</a:t>
            </a:r>
            <a:r>
              <a:rPr lang="fr-FR" altLang="fr-FR" sz="2400" baseline="-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Acide aminé oxydoréductases (page inexistante)"/>
              </a:rPr>
              <a:t>acide aminé oxydoréductases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Monoamine oxydase"/>
              </a:rPr>
              <a:t>monoamine oxydase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1-4-1 avec le NAD + ou le NADP + comme accepteur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L-glutamate :NAD oxydoréductase (1.4.1.2)</a:t>
            </a:r>
            <a:endParaRPr lang="fr-FR" altLang="fr-FR" sz="2400" dirty="0">
              <a:solidFill>
                <a:srgbClr val="002060"/>
              </a:solidFill>
            </a:endParaRPr>
          </a:p>
          <a:p>
            <a:endParaRPr lang="fr-FR" alt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6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150"/>
            <a:ext cx="741707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40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3648" y="220217"/>
            <a:ext cx="756096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2 :Transférases 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transférase est une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dont le rôle est de catalyser le transfert d'un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Groupe fonctionnel"/>
              </a:rPr>
              <a:t>groupe fonctionnel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(par un exemple un groupe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Éthyle"/>
              </a:rPr>
              <a:t>éthyle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Phosphate"/>
              </a:rPr>
              <a:t>phosphate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d'une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Molécule"/>
              </a:rPr>
              <a:t>molécule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(appelée donneur) à une autre (appelée accepteur). Par exemple, une enzyme catalysant la réaction suivante sera une transférase: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A–X + B → A + B–X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cet exemple, A est le donneur et B l'accepteur. Il est courant que le donneur soit un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Coenzyme"/>
              </a:rPr>
              <a:t>coenzyme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transferases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sont classées EC 2 dans la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Nomenclature EC"/>
              </a:rPr>
              <a:t>nomenclature EC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Elles peuvent ensuite être classées dans neuf sous-classes :</a:t>
            </a:r>
            <a:endParaRPr lang="fr-FR" altLang="fr-FR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3861048"/>
            <a:ext cx="74175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Catégorie:EC 2.1"/>
              </a:rPr>
              <a:t>EC 2.1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enzymes transférant un groupe à un carbone (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0" tooltip="Méthyltransférase"/>
              </a:rPr>
              <a:t>méthyltransférase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altLang="fr-FR" sz="2000" b="1" dirty="0">
                <a:solidFill>
                  <a:srgbClr val="002060"/>
                </a:solidFill>
              </a:rPr>
              <a:t>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(exemples :S-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adénosyl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-méthionine- :L-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homocyctéine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S-méthyl transférase (2.1.1.10)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 tooltip="Catégorie:EC 2.2"/>
              </a:rPr>
              <a:t>EC 2.2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enzymes transférant un groupe carbonyle (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 tooltip="Aldéhyde"/>
              </a:rPr>
              <a:t>aldéhyde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3" tooltip="Cétone"/>
              </a:rPr>
              <a:t>cétone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  <a:hlinkClick r:id="rId14" tooltip="Catégorie:EC 2.3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4" tooltip="Catégorie:EC 2.3"/>
              </a:rPr>
              <a:t>EC 2.3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5" tooltip="Acyltransférase"/>
              </a:rPr>
              <a:t>acyltransférases</a:t>
            </a:r>
            <a:endParaRPr lang="fr-FR" altLang="fr-FR" sz="2000" b="1" dirty="0">
              <a:solidFill>
                <a:srgbClr val="002060"/>
              </a:solidFill>
              <a:cs typeface="Times New Roman" panose="02020603050405020304" pitchFamily="18" charset="0"/>
              <a:hlinkClick r:id="rId16" tooltip="Catégorie:EC 2.4"/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cs typeface="Times New Roman" panose="02020603050405020304" pitchFamily="18" charset="0"/>
                <a:hlinkClick r:id="rId16" tooltip="Catégorie:EC 2.4"/>
              </a:rPr>
              <a:t> </a:t>
            </a:r>
            <a:r>
              <a:rPr lang="fr-FR" altLang="fr-FR" sz="1600" b="1" dirty="0">
                <a:solidFill>
                  <a:srgbClr val="002060"/>
                </a:solidFill>
                <a:cs typeface="Times New Roman" panose="02020603050405020304" pitchFamily="18" charset="0"/>
                <a:hlinkClick r:id="rId16" tooltip="Catégorie:EC 2.4"/>
              </a:rPr>
              <a:t>EC 2.4</a:t>
            </a:r>
            <a:r>
              <a:rPr lang="fr-FR" altLang="fr-FR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qui regroupe les </a:t>
            </a:r>
            <a:r>
              <a:rPr lang="fr-FR" altLang="fr-FR" sz="1600" b="1" dirty="0" err="1">
                <a:solidFill>
                  <a:srgbClr val="002060"/>
                </a:solidFill>
                <a:cs typeface="Times New Roman" panose="02020603050405020304" pitchFamily="18" charset="0"/>
                <a:hlinkClick r:id="rId17" tooltip="Glycosyltransférase"/>
              </a:rPr>
              <a:t>glycosyltransférases</a:t>
            </a:r>
            <a:r>
              <a:rPr lang="fr-FR" altLang="fr-FR" sz="1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053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250"/>
            <a:ext cx="7704856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1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0034" y="642918"/>
            <a:ext cx="1714512" cy="571504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Historique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6"/>
          <p:cNvCxnSpPr>
            <a:stCxn id="6" idx="3"/>
          </p:cNvCxnSpPr>
          <p:nvPr/>
        </p:nvCxnSpPr>
        <p:spPr>
          <a:xfrm>
            <a:off x="2214546" y="928670"/>
            <a:ext cx="642942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8482040" y="800082"/>
            <a:ext cx="285752" cy="285752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214250" y="5429264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1898</a:t>
            </a:r>
            <a:endParaRPr lang="fr-FR" dirty="0"/>
          </a:p>
        </p:txBody>
      </p:sp>
      <p:sp>
        <p:nvSpPr>
          <p:cNvPr id="15" name="Cube 14"/>
          <p:cNvSpPr/>
          <p:nvPr/>
        </p:nvSpPr>
        <p:spPr>
          <a:xfrm>
            <a:off x="214250" y="4879025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1897</a:t>
            </a:r>
            <a:endParaRPr lang="fr-FR" dirty="0"/>
          </a:p>
        </p:txBody>
      </p:sp>
      <p:sp>
        <p:nvSpPr>
          <p:cNvPr id="16" name="Cube 15"/>
          <p:cNvSpPr/>
          <p:nvPr/>
        </p:nvSpPr>
        <p:spPr>
          <a:xfrm>
            <a:off x="214282" y="4325796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1894</a:t>
            </a:r>
            <a:endParaRPr lang="fr-FR" dirty="0"/>
          </a:p>
        </p:txBody>
      </p:sp>
      <p:sp>
        <p:nvSpPr>
          <p:cNvPr id="17" name="Cube 16"/>
          <p:cNvSpPr/>
          <p:nvPr/>
        </p:nvSpPr>
        <p:spPr>
          <a:xfrm>
            <a:off x="214250" y="3764925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1878</a:t>
            </a:r>
            <a:endParaRPr lang="fr-FR" dirty="0"/>
          </a:p>
        </p:txBody>
      </p:sp>
      <p:sp>
        <p:nvSpPr>
          <p:cNvPr id="18" name="Cube 17"/>
          <p:cNvSpPr/>
          <p:nvPr/>
        </p:nvSpPr>
        <p:spPr>
          <a:xfrm>
            <a:off x="214250" y="3214686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1834</a:t>
            </a:r>
            <a:endParaRPr lang="fr-FR" dirty="0"/>
          </a:p>
        </p:txBody>
      </p:sp>
      <p:sp>
        <p:nvSpPr>
          <p:cNvPr id="19" name="Cube 18"/>
          <p:cNvSpPr/>
          <p:nvPr/>
        </p:nvSpPr>
        <p:spPr>
          <a:xfrm>
            <a:off x="214250" y="2653815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1833</a:t>
            </a:r>
            <a:endParaRPr lang="fr-FR" dirty="0"/>
          </a:p>
        </p:txBody>
      </p:sp>
      <p:sp>
        <p:nvSpPr>
          <p:cNvPr id="20" name="Cube 19"/>
          <p:cNvSpPr/>
          <p:nvPr/>
        </p:nvSpPr>
        <p:spPr>
          <a:xfrm>
            <a:off x="214218" y="2092944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1814</a:t>
            </a:r>
            <a:endParaRPr lang="fr-FR" dirty="0"/>
          </a:p>
        </p:txBody>
      </p:sp>
      <p:sp>
        <p:nvSpPr>
          <p:cNvPr id="21" name="Cube 20"/>
          <p:cNvSpPr/>
          <p:nvPr/>
        </p:nvSpPr>
        <p:spPr>
          <a:xfrm>
            <a:off x="214218" y="1532072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1783</a:t>
            </a:r>
            <a:endParaRPr lang="fr-FR" dirty="0"/>
          </a:p>
        </p:txBody>
      </p:sp>
      <p:sp>
        <p:nvSpPr>
          <p:cNvPr id="24" name="Cylindre 23"/>
          <p:cNvSpPr/>
          <p:nvPr/>
        </p:nvSpPr>
        <p:spPr>
          <a:xfrm rot="5400000">
            <a:off x="1623992" y="1766876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909744" y="189546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2071670" y="1571612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La viande est liquéfiée par un extrait gastrique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462462" y="187641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43438" y="1643050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Lazzaro Spallanzani 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29" name="Cylindre 28"/>
          <p:cNvSpPr/>
          <p:nvPr/>
        </p:nvSpPr>
        <p:spPr>
          <a:xfrm rot="5400000">
            <a:off x="1623992" y="2338380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1909744" y="246696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071670" y="2143116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un composant "glutineux » de blé convertit l'amidon en sucre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4462462" y="244791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43438" y="2214554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Constantin Kirchhoff 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34" name="Cylindre 33"/>
          <p:cNvSpPr/>
          <p:nvPr/>
        </p:nvSpPr>
        <p:spPr>
          <a:xfrm rot="5400000">
            <a:off x="1623992" y="2890834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1909744" y="3019422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2071670" y="2695570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La 1</a:t>
            </a:r>
            <a:r>
              <a:rPr lang="fr-FR" sz="1400" b="1" baseline="30000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ère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 découverte d'une enzyme 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diastase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»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4462462" y="3000372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43438" y="2767008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Anselme Payen et </a:t>
            </a:r>
            <a:r>
              <a:rPr lang="fr-FR" sz="1600" b="1" dirty="0" err="1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Jean-Francois</a:t>
            </a:r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 Persoz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39" name="Cylindre 38"/>
          <p:cNvSpPr/>
          <p:nvPr/>
        </p:nvSpPr>
        <p:spPr>
          <a:xfrm rot="5400000">
            <a:off x="1623992" y="3409950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1909744" y="353853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2071670" y="3214686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agent actif d'origine animale (la pepsine)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4462462" y="351948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643438" y="3286124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Theodor</a:t>
            </a:r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 Schwann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44" name="Cylindre 43"/>
          <p:cNvSpPr/>
          <p:nvPr/>
        </p:nvSpPr>
        <p:spPr>
          <a:xfrm rot="5400000">
            <a:off x="1638280" y="3929066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1924032" y="405765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2085958" y="3733802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proposa le nom d'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enzyme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4476750" y="403860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657726" y="3805240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Wilhelm Kuhne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49" name="Cylindre 48"/>
          <p:cNvSpPr/>
          <p:nvPr/>
        </p:nvSpPr>
        <p:spPr>
          <a:xfrm rot="5400000">
            <a:off x="1638280" y="5138750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>
            <a:off x="1924032" y="526733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2085958" y="4943486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observa les 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coenzymes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4476750" y="524828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657726" y="5014924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Gabriel Bertrand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54" name="Cylindre 53"/>
          <p:cNvSpPr/>
          <p:nvPr/>
        </p:nvSpPr>
        <p:spPr>
          <a:xfrm rot="5400000">
            <a:off x="1657330" y="5729304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>
            <a:off x="1943082" y="5857892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>
          <a:xfrm>
            <a:off x="2105008" y="5534040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L'addition du </a:t>
            </a:r>
            <a:r>
              <a:rPr lang="fr-FR" sz="1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ssuffixe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ase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495800" y="5838842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676776" y="5605478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Emile Duclaux</a:t>
            </a:r>
            <a:endParaRPr lang="fr-FR" sz="1600" dirty="0">
              <a:solidFill>
                <a:srgbClr val="2006BA"/>
              </a:solidFill>
            </a:endParaRPr>
          </a:p>
        </p:txBody>
      </p:sp>
      <p:sp>
        <p:nvSpPr>
          <p:cNvPr id="64" name="Cylindre 63"/>
          <p:cNvSpPr/>
          <p:nvPr/>
        </p:nvSpPr>
        <p:spPr>
          <a:xfrm rot="5400000">
            <a:off x="1643042" y="4500570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928794" y="462915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à coins arrondis 65"/>
          <p:cNvSpPr/>
          <p:nvPr/>
        </p:nvSpPr>
        <p:spPr>
          <a:xfrm>
            <a:off x="2090720" y="4305306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cle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 - serrure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4481512" y="4610108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662488" y="4376744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006BA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Emil Fisher</a:t>
            </a:r>
            <a:endParaRPr lang="fr-FR" sz="1600" dirty="0">
              <a:solidFill>
                <a:srgbClr val="2006BA"/>
              </a:solidFill>
            </a:endParaRPr>
          </a:p>
        </p:txBody>
      </p:sp>
      <p:pic>
        <p:nvPicPr>
          <p:cNvPr id="15362" name="Picture 2" descr="http://saints.sqpn.com/ncd05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736"/>
            <a:ext cx="1885950" cy="2857500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S7Gm98DNZ29tl7U1CqxgrhPEqTkXCF2TAh2ZMzKVssw5qdvA54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818" y="1428736"/>
            <a:ext cx="1866900" cy="2457451"/>
          </a:xfrm>
          <a:prstGeom prst="rect">
            <a:avLst/>
          </a:prstGeom>
          <a:noFill/>
        </p:spPr>
      </p:pic>
      <p:pic>
        <p:nvPicPr>
          <p:cNvPr id="15366" name="Picture 6" descr="http://www.humantouchofchemistry.com/files/emil-fisc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410009"/>
            <a:ext cx="1714512" cy="237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4" grpId="1" animBg="1"/>
      <p:bldP spid="23" grpId="0" animBg="1"/>
      <p:bldP spid="23" grpId="1" animBg="1"/>
      <p:bldP spid="22" grpId="0" animBg="1"/>
      <p:bldP spid="22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3648" y="178793"/>
            <a:ext cx="7740352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3 Les hydrolases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Exemples lipase ou glycérol-ester hydrolase(3.1.1.3)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constituent une classe d'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Catalyse"/>
              </a:rPr>
              <a:t>catalysent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Réaction chimique"/>
              </a:rPr>
              <a:t>réactions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d'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Hydrolyse"/>
              </a:rPr>
              <a:t>hydrolyse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molécules suivant la réaction générale :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en-US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R-R' + H</a:t>
            </a:r>
            <a:r>
              <a:rPr lang="en-US" altLang="fr-FR" sz="2400" b="1" baseline="-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⇌ R-OH + R'-H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y trouve par exemple</a:t>
            </a:r>
            <a:endParaRPr lang="fr-FR" altLang="fr-FR" sz="2400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Estérase"/>
              </a:rPr>
              <a:t>estérases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hydrolysent 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Ester"/>
              </a:rPr>
              <a:t>esters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(R-CO-O~R'),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Peptidase"/>
              </a:rPr>
              <a:t>peptidases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hydrolysent 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Liaison peptidique"/>
              </a:rPr>
              <a:t>liaisons peptidiques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(AA1-CO~NH-AA2),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0" tooltip="Glucosidase"/>
              </a:rPr>
              <a:t>glucosidases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hydrolysent les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 tooltip="Oligosaccharide"/>
              </a:rPr>
              <a:t>oligo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 tooltip="Oligosaccharide"/>
              </a:rPr>
              <a:t>-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 tooltip="Polysaccharide"/>
              </a:rPr>
              <a:t>polysaccharides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(sucre1-O~sucre2),</a:t>
            </a:r>
            <a:endParaRPr lang="fr-FR" alt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3" tooltip="Phosphatase"/>
              </a:rPr>
              <a:t>phosphatases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hydrolysent les produits phosphorés (exemple : ATP + H</a:t>
            </a:r>
            <a:r>
              <a:rPr lang="fr-FR" altLang="fr-FR" sz="2400" baseline="-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⇌ ADP + P).</a:t>
            </a:r>
            <a:endParaRPr lang="fr-FR" altLang="fr-FR" sz="2400" dirty="0">
              <a:solidFill>
                <a:srgbClr val="002060"/>
              </a:solidFill>
            </a:endParaRPr>
          </a:p>
          <a:p>
            <a:endParaRPr lang="fr-FR" alt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15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9275"/>
            <a:ext cx="763284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87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9" y="220216"/>
            <a:ext cx="864108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4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lyases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Exemple :Aspartate décarboxylase ou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L-aspartate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4 carboxylase (</a:t>
            </a:r>
            <a:r>
              <a:rPr lang="fr-FR" altLang="fr-FR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4.1.1.12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est une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catalyse la rupture de différentes liaisons chimiques par des moyens autres que l'hydrolyse ou l'oxydation, formant ainsi souvent une nouvelle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Liaison double"/>
              </a:rPr>
              <a:t>liaison double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un nouveau cycle. Par exemple une enzyme lyase catalyse la réaction de transformation de l'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Adénosine triphosphate"/>
              </a:rPr>
              <a:t>adénosine triphosphate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(ATP) en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Adénosine monophosphate cyclique"/>
              </a:rPr>
              <a:t>adénosine </a:t>
            </a:r>
          </a:p>
          <a:p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Adénosine monophosphate cyclique"/>
              </a:rPr>
              <a:t>monophosphate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Adénosine monophosphate cyclique"/>
              </a:rPr>
              <a:t> cyclique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AMPc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: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ATP →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AMPc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r-FR" altLang="fr-FR" sz="24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PPi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lyases diffèrent des autres enzymes, en ce sens qu'elles ne nécessitent qu'un réactif dans le sens direct de la réaction, mais deux dans le sens inverse: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Réaction: A ↔ B + C</a:t>
            </a:r>
            <a:endParaRPr lang="fr-FR" altLang="fr-FR" sz="2400" dirty="0">
              <a:solidFill>
                <a:srgbClr val="002060"/>
              </a:solidFill>
            </a:endParaRPr>
          </a:p>
          <a:p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lyases sont classées </a:t>
            </a:r>
            <a:r>
              <a:rPr lang="fr-FR" alt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4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dans la 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Nomenclature EC"/>
              </a:rPr>
              <a:t>nomenclature EC</a:t>
            </a:r>
            <a:r>
              <a:rPr lang="fr-FR" alt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classification des enzymes. Les lyases peuvent être ensuite classée dans sept différentes sous-catégories :</a:t>
            </a:r>
            <a:endParaRPr lang="fr-FR" alt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80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3648" y="219919"/>
            <a:ext cx="774035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Catégorie:EC 4.1"/>
              </a:rPr>
              <a:t>EC 4.1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lyases qui coupent les liaisons </a:t>
            </a:r>
            <a:r>
              <a:rPr lang="fr-FR" altLang="fr-FR" sz="2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carbone-carbone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les 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Décarboxylase"/>
              </a:rPr>
              <a:t>décarboxylases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(EC 4.1.1), les 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Aldolase"/>
              </a:rPr>
              <a:t>aldolases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(EC 4.1.2), oxacide lyases (EC 4.1.3) </a:t>
            </a:r>
          </a:p>
          <a:p>
            <a:pPr>
              <a:buFontTx/>
              <a:buChar char="•"/>
            </a:pPr>
            <a:endParaRPr lang="fr-FR" altLang="fr-FR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Catégorie:EC 4.2"/>
              </a:rPr>
              <a:t>EC 4.2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lyases qui coupent les liaisons </a:t>
            </a:r>
            <a:r>
              <a:rPr lang="fr-FR" altLang="fr-FR" sz="2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carbone-oxygène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 comme les 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Déhydratase (page inexistante)"/>
              </a:rPr>
              <a:t>déhydratases</a:t>
            </a:r>
            <a:endParaRPr lang="fr-FR" altLang="fr-FR" sz="240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fr-FR" altLang="fr-FR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Catégorie:EC 4.3"/>
              </a:rPr>
              <a:t>EC 4.3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lyases qui coupent les liaisons </a:t>
            </a:r>
            <a:r>
              <a:rPr lang="fr-FR" altLang="fr-FR" sz="2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carbone-azote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comme la 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Phénylalanine ammonia-lyase"/>
              </a:rPr>
              <a:t>phénylalanine ammonia-lyase</a:t>
            </a:r>
            <a:endParaRPr lang="fr-FR" altLang="fr-FR" sz="240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fr-FR" altLang="fr-FR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Catégorie:EC 4.4"/>
              </a:rPr>
              <a:t>EC 4.4</a:t>
            </a:r>
            <a:r>
              <a:rPr lang="fr-FR" altLang="fr-FR" sz="2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lyases qui coupent les liaisons </a:t>
            </a:r>
            <a:r>
              <a:rPr lang="fr-FR" altLang="fr-FR" sz="2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carbone-soufre</a:t>
            </a:r>
            <a:endParaRPr lang="fr-FR" altLang="fr-FR" sz="2400">
              <a:solidFill>
                <a:srgbClr val="002060"/>
              </a:solidFill>
            </a:endParaRPr>
          </a:p>
          <a:p>
            <a:endParaRPr lang="fr-FR" altLang="fr-F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4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813"/>
            <a:ext cx="7416824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-148857"/>
            <a:ext cx="763354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5 isomérases ( exemple Alanine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racémase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(5.1.1.1)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 une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catalyse les changements au sein d'une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Molécule"/>
              </a:rPr>
              <a:t>molécule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souvent par réarrangement des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Groupement fonctionnel"/>
              </a:rPr>
              <a:t>groupements fonctionnels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 conversion de la molécule en l'un de ses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Isomérie"/>
              </a:rPr>
              <a:t>isomères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Ces isomérases comprennent des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racémases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catalysent la transformation d’une forme D en forme L.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isomérases catalysent des réactions du type :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→ B</a:t>
            </a:r>
            <a:r>
              <a:rPr lang="fr-FR" altLang="fr-FR" sz="2000" b="1" dirty="0">
                <a:solidFill>
                  <a:srgbClr val="002060"/>
                </a:solidFill>
              </a:rPr>
              <a:t> 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où B est un isomère de A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isomérases sont regroupées dans la classe EC 5 dans la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Nomenclature EC"/>
              </a:rPr>
              <a:t>nomenclature EC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Elles sont ensuite réparties dans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quatres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sous-classes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Catégorie:EC 5.1"/>
              </a:rPr>
              <a:t>EC 5.1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enzymes qui catalysent des réactions de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Racémisation (page inexistante)"/>
              </a:rPr>
              <a:t>racémisation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Épimérase et racémase"/>
              </a:rPr>
              <a:t>racémases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et d'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0" tooltip="Épimère"/>
              </a:rPr>
              <a:t>épimerisation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Épimérase et racémase"/>
              </a:rPr>
              <a:t>épimérases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 tooltip="Catégorie:EC 5.2 (page inexistante)"/>
              </a:rPr>
              <a:t>EC 5.2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enzymes qui catalysent les réactions d'isomérisation cis-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 tooltip="Cis-trans isomérase (page inexistante)"/>
              </a:rPr>
              <a:t>cis-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 tooltip="Cis-trans isomérase (page inexistante)"/>
              </a:rPr>
              <a:t>trans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 tooltip="Cis-trans isomérase (page inexistante)"/>
              </a:rPr>
              <a:t> isomérases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3" tooltip="Catégorie:EC 5.3"/>
              </a:rPr>
              <a:t>EC 5.3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4" tooltip="Oxydo-réductase"/>
              </a:rPr>
              <a:t>oxydo-réductases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intramoléculaires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5" tooltip="Catégorie:EC 5.4"/>
              </a:rPr>
              <a:t>EC 5.4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regroupe les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6" tooltip="Transférase"/>
              </a:rPr>
              <a:t>transférases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intramoléculaire (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7" tooltip="Mutase"/>
              </a:rPr>
              <a:t>mutases</a:t>
            </a:r>
            <a:endParaRPr lang="fr-FR" alt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7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76250"/>
            <a:ext cx="7632849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75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395467"/>
            <a:ext cx="763297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 6 ligases (Exemple :</a:t>
            </a:r>
            <a:r>
              <a:rPr lang="fr-FR" altLang="fr-F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Alanyl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t-RNA synthétase (6.1.1.7)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 une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tooltip="Enzyme"/>
              </a:rPr>
              <a:t>enzyme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qui catalyse la jonction de deux molécules  par de nouvelles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tooltip="Liaison covalente"/>
              </a:rPr>
              <a:t>liaisons covalentes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 tooltip="Hydrolyse"/>
              </a:rPr>
              <a:t>hydrolyse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concomitante de l'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 tooltip="Adénosine triphosphate"/>
              </a:rPr>
              <a:t>ATP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ou d'autres molécules similaires.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ligases sont classées EC 6 dans la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 tooltip="Nomenclature EC"/>
              </a:rPr>
              <a:t>nomenclature EC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des enzymes. Cette classe peut ensuite être divisée en </a:t>
            </a:r>
            <a:r>
              <a:rPr lang="fr-FR" altLang="fr-F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Quatres</a:t>
            </a:r>
            <a:r>
              <a:rPr lang="fr-FR" alt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sous-classes :</a:t>
            </a:r>
          </a:p>
          <a:p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 tooltip="Catégorie:EC 6.1"/>
              </a:rPr>
              <a:t>EC 6.1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regroupe les ligases qui forment des liaisons carbone-oxygène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 tooltip="Catégorie:EC 6.2"/>
              </a:rPr>
              <a:t>EC 6.2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regroupe les ligases qui forment des liaisons carbone-soufre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 tooltip="Catégorie:EC 6.3 (page inexistante)"/>
              </a:rPr>
              <a:t>EC 6.3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regroupe les ligases qui forment des liaisons carbone-azote</a:t>
            </a:r>
          </a:p>
          <a:p>
            <a:pPr>
              <a:buFontTx/>
              <a:buChar char="•"/>
            </a:pPr>
            <a:endParaRPr lang="fr-FR" alt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0" tooltip="Catégorie:EC 6.4"/>
              </a:rPr>
              <a:t>EC 6.4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regroupe les ligases qui forment des liaisons carbone-carbone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endParaRPr lang="fr-FR" alt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5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0648"/>
            <a:ext cx="7128793" cy="51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8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0034" y="642918"/>
            <a:ext cx="1714512" cy="571504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Historique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6"/>
          <p:cNvCxnSpPr>
            <a:stCxn id="6" idx="3"/>
          </p:cNvCxnSpPr>
          <p:nvPr/>
        </p:nvCxnSpPr>
        <p:spPr>
          <a:xfrm>
            <a:off x="2214546" y="928670"/>
            <a:ext cx="642942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8482040" y="800082"/>
            <a:ext cx="285752" cy="285752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14250" y="3764925"/>
            <a:ext cx="1571636" cy="71438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1958</a:t>
            </a:r>
            <a:endParaRPr lang="fr-FR" dirty="0"/>
          </a:p>
        </p:txBody>
      </p:sp>
      <p:sp>
        <p:nvSpPr>
          <p:cNvPr id="44" name="Cylindre 43"/>
          <p:cNvSpPr/>
          <p:nvPr/>
        </p:nvSpPr>
        <p:spPr>
          <a:xfrm rot="5400000">
            <a:off x="1638280" y="3929066"/>
            <a:ext cx="323852" cy="28575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1924032" y="405765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2085958" y="3733802"/>
            <a:ext cx="242889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lang="fr-FR" sz="1400" b="1" dirty="0" err="1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modele</a:t>
            </a:r>
            <a:r>
              <a:rPr lang="fr-FR" sz="1400" b="1" dirty="0" smtClean="0">
                <a:solidFill>
                  <a:schemeClr val="tx1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 de l'ajustement induit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4476750" y="4038604"/>
            <a:ext cx="2143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657726" y="3805240"/>
            <a:ext cx="2286016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00EF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Daniel </a:t>
            </a:r>
            <a:r>
              <a:rPr lang="fr-FR" sz="1600" b="1" dirty="0" err="1" smtClean="0">
                <a:solidFill>
                  <a:srgbClr val="0000EF"/>
                </a:solidFill>
                <a:latin typeface="Times New Roman" pitchFamily="18" charset="0"/>
                <a:ea typeface="ComicSansMS,Bold"/>
                <a:cs typeface="Times New Roman" pitchFamily="18" charset="0"/>
              </a:rPr>
              <a:t>Koshland</a:t>
            </a:r>
            <a:endParaRPr lang="fr-FR" sz="1600" dirty="0">
              <a:solidFill>
                <a:srgbClr val="2006BA"/>
              </a:solidFill>
            </a:endParaRPr>
          </a:p>
        </p:txBody>
      </p:sp>
      <p:pic>
        <p:nvPicPr>
          <p:cNvPr id="34823" name="Picture 7" descr="http://upload.wikimedia.org/wikipedia/en/thumb/2/26/Daniel_Koshland_1991.jpg/220px-Daniel_Koshland_1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3214686"/>
            <a:ext cx="196343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Propriétés générales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Définition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7158" y="2357430"/>
            <a:ext cx="2500330" cy="114300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catalyseurs des systèmes biologiques</a:t>
            </a:r>
            <a:endParaRPr lang="fr-F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86116" y="857232"/>
            <a:ext cx="2500330" cy="114300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Elles abaissent l’</a:t>
            </a:r>
            <a:r>
              <a:rPr lang="fr-FR" dirty="0">
                <a:solidFill>
                  <a:schemeClr val="tx1"/>
                </a:solidFill>
                <a:latin typeface="Book Antiqua" pitchFamily="18" charset="0"/>
              </a:rPr>
              <a:t>é</a:t>
            </a:r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nergie d’activation du substrat</a:t>
            </a:r>
            <a:endParaRPr lang="fr-F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215074" y="2357430"/>
            <a:ext cx="2500330" cy="114300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Presque tous les enzymes sont des protéines connues</a:t>
            </a:r>
            <a:endParaRPr lang="fr-F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7158" y="3857628"/>
            <a:ext cx="2500330" cy="114300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Les enzymes ont un haut degré de spécificité</a:t>
            </a:r>
            <a:endParaRPr lang="fr-F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86116" y="5286388"/>
            <a:ext cx="2500330" cy="114300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 pitchFamily="18" charset="0"/>
              </a:rPr>
              <a:t>elles accélèrent la réaction chimique spécifique</a:t>
            </a:r>
            <a:endParaRPr lang="fr-FR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4346" name="Picture 10" descr="http://fr.cdn.v5.futura-sciences.com/builds/images/thumbs/d/dc1a24a075_lactase_ger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786082" cy="2786083"/>
          </a:xfrm>
          <a:prstGeom prst="rect">
            <a:avLst/>
          </a:prstGeom>
          <a:noFill/>
        </p:spPr>
      </p:pic>
      <p:pic>
        <p:nvPicPr>
          <p:cNvPr id="14348" name="Picture 12" descr="http://comps.canstockphoto.com/can-stock-photo_csp2964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290" y="2238366"/>
            <a:ext cx="2714644" cy="2835296"/>
          </a:xfrm>
          <a:prstGeom prst="rect">
            <a:avLst/>
          </a:prstGeom>
          <a:noFill/>
        </p:spPr>
      </p:pic>
      <p:pic>
        <p:nvPicPr>
          <p:cNvPr id="14350" name="Picture 14" descr="http://blogs.msdn.com/blogfiles/willy-peter_schaub/WindowsLiveWriter/TFSIntegrationPlatformNoticeInterfacecha_A3AE/CLIPART_OF_15313_SMJPG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214554"/>
            <a:ext cx="2857520" cy="2857520"/>
          </a:xfrm>
          <a:prstGeom prst="rect">
            <a:avLst/>
          </a:prstGeom>
          <a:noFill/>
        </p:spPr>
      </p:pic>
      <p:pic>
        <p:nvPicPr>
          <p:cNvPr id="14352" name="Picture 16" descr="http://upload.wikimedia.org/wikipedia/commons/3/36/Cys_and_Arg_active_site_of_ubiquitin_activating_enzy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14554"/>
            <a:ext cx="2500330" cy="2786058"/>
          </a:xfrm>
          <a:prstGeom prst="rect">
            <a:avLst/>
          </a:prstGeom>
          <a:noFill/>
        </p:spPr>
      </p:pic>
      <p:pic>
        <p:nvPicPr>
          <p:cNvPr id="14356" name="Picture 20" descr="http://www.cegep-ste-foy.qc.ca/profs/gbourbonnais/pascal/fya/chimcell/notesmolecules/imagesmolecules/enzmcoulwe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285992"/>
            <a:ext cx="2786082" cy="265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64704"/>
            <a:ext cx="6902971" cy="553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36712"/>
            <a:ext cx="69749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4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713"/>
            <a:ext cx="7344816" cy="49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24467</TotalTime>
  <Words>1293</Words>
  <Application>Microsoft Office PowerPoint</Application>
  <PresentationFormat>On-screen Show (4:3)</PresentationFormat>
  <Paragraphs>303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Bell MT</vt:lpstr>
      <vt:lpstr>Book Antiqua</vt:lpstr>
      <vt:lpstr>Bookman Old Style</vt:lpstr>
      <vt:lpstr>Calibri</vt:lpstr>
      <vt:lpstr>Century Gothic</vt:lpstr>
      <vt:lpstr>ComicSansMS,Bold</vt:lpstr>
      <vt:lpstr>Georgia</vt:lpstr>
      <vt:lpstr>Goudy Old Style</vt:lpstr>
      <vt:lpstr>Helvetica-Bold</vt:lpstr>
      <vt:lpstr>Helvetica-BoldOblique</vt:lpstr>
      <vt:lpstr>Helvetica-Oblique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Exemples de co-facteurs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Mécanisme général d'une enzyme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enzymes sont classifiés selon la réaction qu'ils catalysent.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hp</cp:lastModifiedBy>
  <cp:revision>189</cp:revision>
  <dcterms:created xsi:type="dcterms:W3CDTF">2015-02-05T10:38:06Z</dcterms:created>
  <dcterms:modified xsi:type="dcterms:W3CDTF">2022-10-12T19:06:19Z</dcterms:modified>
</cp:coreProperties>
</file>