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78" r:id="rId4"/>
    <p:sldId id="277" r:id="rId5"/>
    <p:sldId id="258" r:id="rId6"/>
    <p:sldId id="260" r:id="rId7"/>
    <p:sldId id="259" r:id="rId8"/>
    <p:sldId id="261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57EDFC-8B80-4836-8C21-8E1A4EB1742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3AB23-5DF0-48D0-9B5D-F5DE9057CE55}" type="datetimeFigureOut">
              <a:rPr lang="fr-FR" smtClean="0"/>
              <a:pPr/>
              <a:t>28/09/2022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5328592" cy="3024336"/>
          </a:xfrm>
        </p:spPr>
        <p:txBody>
          <a:bodyPr>
            <a:noAutofit/>
          </a:bodyPr>
          <a:lstStyle/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Chapitre II </a:t>
            </a:r>
            <a:b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Principaux constituants de la matière </a:t>
            </a:r>
            <a:b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973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66567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La position est une primitive de la vitesse 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5045735"/>
              </p:ext>
            </p:extLst>
          </p:nvPr>
        </p:nvGraphicFramePr>
        <p:xfrm>
          <a:off x="28422" y="2308209"/>
          <a:ext cx="3392289" cy="2845496"/>
        </p:xfrm>
        <a:graphic>
          <a:graphicData uri="http://schemas.openxmlformats.org/presentationml/2006/ole">
            <p:oleObj spid="_x0000_s4157" name="Équation" r:id="rId3" imgW="1193760" imgH="83808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5486093"/>
              </p:ext>
            </p:extLst>
          </p:nvPr>
        </p:nvGraphicFramePr>
        <p:xfrm>
          <a:off x="1331640" y="200275"/>
          <a:ext cx="2252663" cy="1660525"/>
        </p:xfrm>
        <a:graphic>
          <a:graphicData uri="http://schemas.openxmlformats.org/presentationml/2006/ole">
            <p:oleObj spid="_x0000_s4158" name="Équation" r:id="rId4" imgW="1358640" imgH="83808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5004048" y="2108154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</a:rPr>
                        <m:t>𝟎</m:t>
                      </m:r>
                      <m:r>
                        <a:rPr lang="fr-FR" sz="2400" b="1" i="1" smtClean="0">
                          <a:latin typeface="Cambria Math"/>
                        </a:rPr>
                        <m:t>   ,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fr-FR" sz="2400" b="1" i="0" smtClean="0">
                          <a:latin typeface="Cambria Math"/>
                        </a:rPr>
                        <m:t>=</m:t>
                      </m:r>
                      <m:r>
                        <a:rPr lang="fr-FR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08154"/>
                <a:ext cx="25922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6440729"/>
              </p:ext>
            </p:extLst>
          </p:nvPr>
        </p:nvGraphicFramePr>
        <p:xfrm>
          <a:off x="4167188" y="2206625"/>
          <a:ext cx="3465512" cy="3706813"/>
        </p:xfrm>
        <a:graphic>
          <a:graphicData uri="http://schemas.openxmlformats.org/presentationml/2006/ole">
            <p:oleObj spid="_x0000_s4159" name="Équation" r:id="rId6" imgW="1218960" imgH="109188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6532099"/>
              </p:ext>
            </p:extLst>
          </p:nvPr>
        </p:nvGraphicFramePr>
        <p:xfrm>
          <a:off x="4518025" y="5013325"/>
          <a:ext cx="2816225" cy="1465263"/>
        </p:xfrm>
        <a:graphic>
          <a:graphicData uri="http://schemas.openxmlformats.org/presentationml/2006/ole">
            <p:oleObj spid="_x0000_s4160" name="Équation" r:id="rId7" imgW="990360" imgH="43164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95536" y="522920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Équation de la trajectoire parabolique de l’é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945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L'éxpérience jj thomson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5472608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484" y="474218"/>
            <a:ext cx="909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 smtClean="0">
                <a:solidFill>
                  <a:srgbClr val="7030A0"/>
                </a:solidFill>
              </a:rPr>
              <a:t>L’équation de la trajectoire parabolique de l’é au point de sortie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M</a:t>
            </a:r>
            <a:endParaRPr lang="fr-FR" sz="2400" b="1" i="1" u="sng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11501" y="2962052"/>
            <a:ext cx="450467" cy="501848"/>
          </a:xfrm>
          <a:prstGeom prst="roundRect">
            <a:avLst>
              <a:gd name="adj" fmla="val 320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32817" y="3140968"/>
            <a:ext cx="0" cy="72008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6976833" y="3491716"/>
                <a:ext cx="112355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fr-FR" sz="2000" b="1" dirty="0" smtClean="0"/>
                  <a:t/>
                </a:r>
                <a:endParaRPr lang="fr-FR" b="1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33" y="3491716"/>
                <a:ext cx="112355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6760809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3360735"/>
              </p:ext>
            </p:extLst>
          </p:nvPr>
        </p:nvGraphicFramePr>
        <p:xfrm>
          <a:off x="107504" y="866011"/>
          <a:ext cx="2021929" cy="2129011"/>
        </p:xfrm>
        <a:graphic>
          <a:graphicData uri="http://schemas.openxmlformats.org/presentationml/2006/ole">
            <p:oleObj spid="_x0000_s5147" name="Équation" r:id="rId6" imgW="736560" imgH="711000" progId="Equation.3">
              <p:embed/>
            </p:oleObj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7259915"/>
              </p:ext>
            </p:extLst>
          </p:nvPr>
        </p:nvGraphicFramePr>
        <p:xfrm>
          <a:off x="1907704" y="1052736"/>
          <a:ext cx="2448272" cy="1155294"/>
        </p:xfrm>
        <a:graphic>
          <a:graphicData uri="http://schemas.openxmlformats.org/presentationml/2006/ole">
            <p:oleObj spid="_x0000_s5148" name="Équation" r:id="rId7" imgW="1091880" imgH="43164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827584" y="2751311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1" dirty="0" smtClean="0">
                    <a:solidFill>
                      <a:srgbClr val="FF0000"/>
                    </a:solidFill>
                  </a:rPr>
                  <a:t>Mais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=?</m:t>
                    </m:r>
                  </m:oMath>
                </a14:m>
                <a:endParaRPr lang="fr-FR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51311"/>
                <a:ext cx="216024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4520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49763" y="12553"/>
            <a:ext cx="3064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des déviations </a:t>
            </a:r>
          </a:p>
        </p:txBody>
      </p:sp>
    </p:spTree>
    <p:extLst>
      <p:ext uri="{BB962C8B-B14F-4D97-AF65-F5344CB8AC3E}">
        <p14:creationId xmlns="" xmlns:p14="http://schemas.microsoft.com/office/powerpoint/2010/main" val="213261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pload.wikimedia.org/wikipedia/commons/d/d9/Parabole_-_propri%C3%A9t%C3%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38" y="764704"/>
            <a:ext cx="4896544" cy="3050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1572" y="187773"/>
            <a:ext cx="8676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>
                <a:solidFill>
                  <a:srgbClr val="FF0000"/>
                </a:solidFill>
              </a:rPr>
              <a:t>Propriété d'intersection de la tangente à la parabole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au point </a:t>
            </a:r>
            <a:r>
              <a:rPr lang="fr-FR" sz="2400" b="1" i="1" u="sng" dirty="0">
                <a:solidFill>
                  <a:srgbClr val="FF0000"/>
                </a:solidFill>
              </a:rPr>
              <a:t> </a:t>
            </a:r>
            <a:r>
              <a:rPr lang="fr-FR" sz="2400" b="1" i="1" u="sng" dirty="0" smtClean="0">
                <a:solidFill>
                  <a:srgbClr val="FF0000"/>
                </a:solidFill>
              </a:rPr>
              <a:t>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>
                <a:solidFill>
                  <a:srgbClr val="FF0000"/>
                </a:solidFill>
              </a:rPr>
              <a:t> 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et </a:t>
            </a:r>
            <a:r>
              <a:rPr lang="fr-FR" sz="2400" b="1" i="1" u="sng" dirty="0">
                <a:solidFill>
                  <a:srgbClr val="FF0000"/>
                </a:solidFill>
              </a:rPr>
              <a:t>de sa tangente au sommet</a:t>
            </a:r>
            <a:r>
              <a:rPr lang="fr-FR" sz="2400" b="1" dirty="0"/>
              <a:t> 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{\displaystyle \;S}"/>
          <p:cNvSpPr>
            <a:spLocks noChangeAspect="1" noChangeArrowheads="1"/>
          </p:cNvSpPr>
          <p:nvPr/>
        </p:nvSpPr>
        <p:spPr bwMode="auto">
          <a:xfrm>
            <a:off x="2273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AutoShape 3" descr="{\displaystyle \;M}"/>
          <p:cNvSpPr>
            <a:spLocks noChangeAspect="1" noChangeArrowheads="1"/>
          </p:cNvSpPr>
          <p:nvPr/>
        </p:nvSpPr>
        <p:spPr bwMode="auto">
          <a:xfrm>
            <a:off x="4445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AutoShape 4" descr="{\displaystyle \;{\big (}}"/>
          <p:cNvSpPr>
            <a:spLocks noChangeAspect="1" noChangeArrowheads="1"/>
          </p:cNvSpPr>
          <p:nvPr/>
        </p:nvSpPr>
        <p:spPr bwMode="auto">
          <a:xfrm>
            <a:off x="4581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5" descr="{\displaystyle \;H\;}"/>
          <p:cNvSpPr>
            <a:spLocks noChangeAspect="1" noChangeArrowheads="1"/>
          </p:cNvSpPr>
          <p:nvPr/>
        </p:nvSpPr>
        <p:spPr bwMode="auto">
          <a:xfrm>
            <a:off x="5311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AutoShape 6" descr="{\displaystyle {\big )}\;}"/>
          <p:cNvSpPr>
            <a:spLocks noChangeAspect="1" noChangeArrowheads="1"/>
          </p:cNvSpPr>
          <p:nvPr/>
        </p:nvSpPr>
        <p:spPr bwMode="auto">
          <a:xfrm>
            <a:off x="6942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AutoShape 7" descr="{\displaystyle \;SH}"/>
          <p:cNvSpPr>
            <a:spLocks noChangeAspect="1" noChangeArrowheads="1"/>
          </p:cNvSpPr>
          <p:nvPr/>
        </p:nvSpPr>
        <p:spPr bwMode="auto">
          <a:xfrm>
            <a:off x="96027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" name="AutoShape 9" descr="{\displaystyle \;y=a\;x^{2}}"/>
          <p:cNvSpPr>
            <a:spLocks noChangeAspect="1" noChangeArrowheads="1"/>
          </p:cNvSpPr>
          <p:nvPr/>
        </p:nvSpPr>
        <p:spPr bwMode="auto">
          <a:xfrm>
            <a:off x="3668713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" name="AutoShape 10" descr="{\displaystyle \;S\;(0,\,0)\;}"/>
          <p:cNvSpPr>
            <a:spLocks noChangeAspect="1" noChangeArrowheads="1"/>
          </p:cNvSpPr>
          <p:nvPr/>
        </p:nvSpPr>
        <p:spPr bwMode="auto">
          <a:xfrm>
            <a:off x="4500563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" name="AutoShape 11" descr="{\displaystyle \;M\;(x,\,y=a\;x^{2})}"/>
          <p:cNvSpPr>
            <a:spLocks noChangeAspect="1" noChangeArrowheads="1"/>
          </p:cNvSpPr>
          <p:nvPr/>
        </p:nvSpPr>
        <p:spPr bwMode="auto">
          <a:xfrm>
            <a:off x="5945188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" name="AutoShape 12" descr="{\displaystyle \;M\;}"/>
          <p:cNvSpPr>
            <a:spLocks noChangeAspect="1" noChangeArrowheads="1"/>
          </p:cNvSpPr>
          <p:nvPr/>
        </p:nvSpPr>
        <p:spPr bwMode="auto">
          <a:xfrm>
            <a:off x="6948488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" name="AutoShape 13" descr="{\displaystyle \;Y-y=}"/>
          <p:cNvSpPr>
            <a:spLocks noChangeAspect="1" noChangeArrowheads="1"/>
          </p:cNvSpPr>
          <p:nvPr/>
        </p:nvSpPr>
        <p:spPr bwMode="auto">
          <a:xfrm>
            <a:off x="8758238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AutoShape 14" descr="{\displaystyle y'(x)\;[X-x]\;}"/>
          <p:cNvSpPr>
            <a:spLocks noChangeAspect="1" noChangeArrowheads="1"/>
          </p:cNvSpPr>
          <p:nvPr/>
        </p:nvSpPr>
        <p:spPr bwMode="auto">
          <a:xfrm>
            <a:off x="8894763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AutoShape 15" descr="{\displaystyle \;y'(x)=2\;a\;x\;}"/>
          <p:cNvSpPr>
            <a:spLocks noChangeAspect="1" noChangeArrowheads="1"/>
          </p:cNvSpPr>
          <p:nvPr/>
        </p:nvSpPr>
        <p:spPr bwMode="auto">
          <a:xfrm>
            <a:off x="9332913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1" name="AutoShape 16" descr="{\displaystyle \;Y-a\;x^{2}=2\;a\;x\;[X-x]\;}"/>
          <p:cNvSpPr>
            <a:spLocks noChangeAspect="1" noChangeArrowheads="1"/>
          </p:cNvSpPr>
          <p:nvPr/>
        </p:nvSpPr>
        <p:spPr bwMode="auto">
          <a:xfrm>
            <a:off x="10121900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AutoShape 17" descr="{\displaystyle \;Y=2\;a\;x\;X-a\;x^{2}\;}"/>
          <p:cNvSpPr>
            <a:spLocks noChangeAspect="1" noChangeArrowheads="1"/>
          </p:cNvSpPr>
          <p:nvPr/>
        </p:nvSpPr>
        <p:spPr bwMode="auto">
          <a:xfrm>
            <a:off x="10433050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3" name="AutoShape 18" descr="{\displaystyle \;Y=2\;a\;x\left[X-{\dfrac {x}{2}}\right]}"/>
          <p:cNvSpPr>
            <a:spLocks noChangeAspect="1" noChangeArrowheads="1"/>
          </p:cNvSpPr>
          <p:nvPr/>
        </p:nvSpPr>
        <p:spPr bwMode="auto">
          <a:xfrm>
            <a:off x="11109325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4" name="AutoShape 19" descr="{\displaystyle \;x}"/>
          <p:cNvSpPr>
            <a:spLocks noChangeAspect="1" noChangeArrowheads="1"/>
          </p:cNvSpPr>
          <p:nvPr/>
        </p:nvSpPr>
        <p:spPr bwMode="auto">
          <a:xfrm>
            <a:off x="39639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5" name="AutoShape 20" descr="{\displaystyle \;{\big [}}"/>
          <p:cNvSpPr>
            <a:spLocks noChangeAspect="1" noChangeArrowheads="1"/>
          </p:cNvSpPr>
          <p:nvPr/>
        </p:nvSpPr>
        <p:spPr bwMode="auto">
          <a:xfrm>
            <a:off x="4445000" y="22898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6" name="AutoShape 21" descr="{\displaystyle {\big ]}\;}"/>
          <p:cNvSpPr>
            <a:spLocks noChangeAspect="1" noChangeArrowheads="1"/>
          </p:cNvSpPr>
          <p:nvPr/>
        </p:nvSpPr>
        <p:spPr bwMode="auto">
          <a:xfrm>
            <a:off x="59039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7" name="AutoShape 22" descr="{\displaystyle \;J\;}"/>
          <p:cNvSpPr>
            <a:spLocks noChangeAspect="1" noChangeArrowheads="1"/>
          </p:cNvSpPr>
          <p:nvPr/>
        </p:nvSpPr>
        <p:spPr bwMode="auto">
          <a:xfrm>
            <a:off x="62150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AutoShape 23" descr="{\displaystyle \;X_{J}={\dfrac {x}{2}}\;}"/>
          <p:cNvSpPr>
            <a:spLocks noChangeAspect="1" noChangeArrowheads="1"/>
          </p:cNvSpPr>
          <p:nvPr/>
        </p:nvSpPr>
        <p:spPr bwMode="auto">
          <a:xfrm>
            <a:off x="69770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" name="AutoShape 24" descr="{\displaystyle \;H}"/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" name="AutoShape 25" descr="{\displaystyle \;X_{J}={\dfrac {X_{H}}{2}}\;}"/>
          <p:cNvSpPr>
            <a:spLocks noChangeAspect="1" noChangeArrowheads="1"/>
          </p:cNvSpPr>
          <p:nvPr/>
        </p:nvSpPr>
        <p:spPr bwMode="auto">
          <a:xfrm>
            <a:off x="211772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1" name="AutoShape 26" descr="{\displaystyle \;J\;}"/>
          <p:cNvSpPr>
            <a:spLocks noChangeAspect="1" noChangeArrowheads="1"/>
          </p:cNvSpPr>
          <p:nvPr/>
        </p:nvSpPr>
        <p:spPr bwMode="auto">
          <a:xfrm>
            <a:off x="322580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2" name="AutoShape 27" descr="{\displaystyle \;[SH]}"/>
          <p:cNvSpPr>
            <a:spLocks noChangeAspect="1" noChangeArrowheads="1"/>
          </p:cNvSpPr>
          <p:nvPr/>
        </p:nvSpPr>
        <p:spPr bwMode="auto">
          <a:xfrm>
            <a:off x="475932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06097" y="3784397"/>
            <a:ext cx="391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a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453371" y="3384287"/>
            <a:ext cx="4263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a/2                     a/2</a:t>
            </a:r>
            <a:endParaRPr lang="fr-FR" sz="20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36525" y="1484784"/>
                <a:ext cx="3920313" cy="444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i="1" u="sng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Propriété </a:t>
                </a:r>
                <a:r>
                  <a:rPr lang="fr-FR" sz="2400" b="1" i="1" u="sng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mathématique </a:t>
                </a:r>
                <a:r>
                  <a:rPr lang="fr-FR" sz="2400" b="1" i="1" u="sng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de </a:t>
                </a:r>
                <a:r>
                  <a:rPr lang="fr-FR" sz="2400" b="1" i="1" u="sng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la tangente à la parabole </a:t>
                </a:r>
                <a:endParaRPr lang="fr-FR" sz="2400" b="1" i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fr-FR" sz="2400" b="1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sz="2400" b="1" i="1" dirty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La tangente à </a:t>
                </a:r>
                <a:r>
                  <a:rPr lang="fr-FR" sz="2400" b="1" i="1" dirty="0" smtClean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la </a:t>
                </a:r>
                <a:r>
                  <a:rPr lang="fr-FR" sz="2400" b="1" i="1" dirty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parabole </a:t>
                </a:r>
                <a:r>
                  <a:rPr lang="fr-FR" sz="2400" b="1" i="1" dirty="0" smtClean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recoupe l’axe des x en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lang="fr-FR" sz="3200" b="1" i="1" smtClean="0">
                        <a:solidFill>
                          <a:srgbClr val="222222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3200" b="1" i="1" smtClean="0">
                            <a:solidFill>
                              <a:srgbClr val="222222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2400" b="1" i="1" dirty="0" smtClean="0">
                  <a:solidFill>
                    <a:srgbClr val="222222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sz="2400" b="1" i="1" dirty="0" smtClean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 c .à .d  :</a:t>
                </a:r>
                <a:r>
                  <a:rPr lang="fr-FR" sz="2400" b="1" i="1" dirty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 recoupe </a:t>
                </a:r>
                <a:endParaRPr lang="fr-FR" sz="2400" b="1" i="1" dirty="0" smtClean="0">
                  <a:solidFill>
                    <a:srgbClr val="222222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sz="2400" b="1" i="1" dirty="0" smtClean="0">
                    <a:solidFill>
                      <a:srgbClr val="222222"/>
                    </a:solidFill>
                    <a:latin typeface="Arial" pitchFamily="34" charset="0"/>
                    <a:cs typeface="Arial" pitchFamily="34" charset="0"/>
                  </a:rPr>
                  <a:t>le segment [o a]  </a:t>
                </a:r>
                <a:r>
                  <a:rPr lang="fr-FR" sz="2400" b="1" i="1" dirty="0">
                    <a:latin typeface="Arial" pitchFamily="34" charset="0"/>
                    <a:cs typeface="Arial" pitchFamily="34" charset="0"/>
                  </a:rPr>
                  <a:t>en deux </a:t>
                </a:r>
                <a:r>
                  <a:rPr lang="fr-FR" sz="2400" b="1" i="1" dirty="0" smtClean="0">
                    <a:latin typeface="Arial" pitchFamily="34" charset="0"/>
                    <a:cs typeface="Arial" pitchFamily="34" charset="0"/>
                  </a:rPr>
                  <a:t>moitiés égaux</a:t>
                </a:r>
              </a:p>
              <a:p>
                <a:r>
                  <a:rPr lang="fr-FR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[O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=</a:t>
                </a:r>
                <a:r>
                  <a:rPr lang="fr-FR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[I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a] 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     a/2</a:t>
                </a:r>
                <a:endParaRPr lang="fr-FR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" y="1484784"/>
                <a:ext cx="3920313" cy="4440126"/>
              </a:xfrm>
              <a:prstGeom prst="rect">
                <a:avLst/>
              </a:prstGeom>
              <a:blipFill rotWithShape="1">
                <a:blip r:embed="rId4"/>
                <a:stretch>
                  <a:fillRect l="-2333" t="-962" r="-2644" b="-23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e 49"/>
          <p:cNvGrpSpPr/>
          <p:nvPr/>
        </p:nvGrpSpPr>
        <p:grpSpPr>
          <a:xfrm>
            <a:off x="4365841" y="2984177"/>
            <a:ext cx="2924249" cy="810577"/>
            <a:chOff x="4365841" y="2984177"/>
            <a:chExt cx="2924249" cy="810577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4562042" y="3794754"/>
              <a:ext cx="2360613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5616575" y="3303920"/>
              <a:ext cx="13255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4445000" y="3303920"/>
              <a:ext cx="118767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365841" y="2984177"/>
              <a:ext cx="2924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                </a:t>
              </a:r>
              <a:r>
                <a:rPr lang="fr-FR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                </a:t>
              </a:r>
              <a:r>
                <a:rPr lang="fr-FR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endParaRPr lang="fr-FR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endParaRPr>
            </a:p>
          </p:txBody>
        </p:sp>
      </p:grpSp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106" y="15287708"/>
            <a:ext cx="13011150" cy="100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6512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L'éxpérience jj thomson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28604"/>
            <a:ext cx="5472608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484" y="474218"/>
            <a:ext cx="909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 smtClean="0">
                <a:solidFill>
                  <a:srgbClr val="7030A0"/>
                </a:solidFill>
              </a:rPr>
              <a:t> au point de sortie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M</a:t>
            </a:r>
            <a:endParaRPr lang="fr-FR" sz="2400" b="1" i="1" u="sng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11501" y="2962052"/>
            <a:ext cx="450467" cy="501848"/>
          </a:xfrm>
          <a:prstGeom prst="roundRect">
            <a:avLst>
              <a:gd name="adj" fmla="val 320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32817" y="3140968"/>
            <a:ext cx="0" cy="72008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6976833" y="3491716"/>
                <a:ext cx="112355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fr-FR" sz="2000" b="1" dirty="0" smtClean="0"/>
                  <a:t/>
                </a:r>
                <a:endParaRPr lang="fr-FR" b="1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33" y="3491716"/>
                <a:ext cx="112355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6760809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4961870"/>
              </p:ext>
            </p:extLst>
          </p:nvPr>
        </p:nvGraphicFramePr>
        <p:xfrm>
          <a:off x="517670" y="960291"/>
          <a:ext cx="2448272" cy="1155294"/>
        </p:xfrm>
        <a:graphic>
          <a:graphicData uri="http://schemas.openxmlformats.org/presentationml/2006/ole">
            <p:oleObj spid="_x0000_s7202" name="Équation" r:id="rId6" imgW="1091880" imgH="431640" progId="Equation.3">
              <p:embed/>
            </p:oleObj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4534660" y="4077072"/>
            <a:ext cx="1189468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724128" y="4077072"/>
            <a:ext cx="1108689" cy="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53629" y="4212391"/>
            <a:ext cx="247684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a/2                    a/2</a:t>
            </a:r>
            <a:endParaRPr lang="fr-FR" sz="20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80484" y="87015"/>
            <a:ext cx="341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 smtClean="0">
                <a:solidFill>
                  <a:srgbClr val="00B050"/>
                </a:solidFill>
              </a:rPr>
              <a:t>L’angle </a:t>
            </a:r>
            <a:r>
              <a:rPr lang="fr-FR" sz="2800" b="1" i="1" u="sng" dirty="0">
                <a:solidFill>
                  <a:srgbClr val="00B050"/>
                </a:solidFill>
              </a:rPr>
              <a:t>de déviation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75856" y="1202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ᾳ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71932" y="3334834"/>
            <a:ext cx="75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FF"/>
                </a:solidFill>
              </a:rPr>
              <a:t>ᾳ</a:t>
            </a:r>
            <a:endParaRPr lang="fr-FR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4133348"/>
              </p:ext>
            </p:extLst>
          </p:nvPr>
        </p:nvGraphicFramePr>
        <p:xfrm>
          <a:off x="755576" y="3627221"/>
          <a:ext cx="2952328" cy="1905000"/>
        </p:xfrm>
        <a:graphic>
          <a:graphicData uri="http://schemas.openxmlformats.org/presentationml/2006/ole">
            <p:oleObj spid="_x0000_s7203" name="Équation" r:id="rId7" imgW="1079280" imgH="711000" progId="Equation.3">
              <p:embed/>
            </p:oleObj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3869567"/>
              </p:ext>
            </p:extLst>
          </p:nvPr>
        </p:nvGraphicFramePr>
        <p:xfrm>
          <a:off x="714348" y="2214554"/>
          <a:ext cx="3473450" cy="1293813"/>
        </p:xfrm>
        <a:graphic>
          <a:graphicData uri="http://schemas.openxmlformats.org/presentationml/2006/ole">
            <p:oleObj spid="_x0000_s7204" name="Équation" r:id="rId8" imgW="1269720" imgH="482400" progId="Equation.3">
              <p:embed/>
            </p:oleObj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2337930"/>
              </p:ext>
            </p:extLst>
          </p:nvPr>
        </p:nvGraphicFramePr>
        <p:xfrm>
          <a:off x="611560" y="5229200"/>
          <a:ext cx="1806575" cy="1225550"/>
        </p:xfrm>
        <a:graphic>
          <a:graphicData uri="http://schemas.openxmlformats.org/presentationml/2006/ole">
            <p:oleObj spid="_x0000_s7205" name="Équation" r:id="rId9" imgW="6604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5784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34151" y="709777"/>
            <a:ext cx="2160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Mais </a:t>
            </a:r>
            <a:r>
              <a:rPr lang="fr-FR" sz="2800" b="1" i="1" u="sng" dirty="0">
                <a:solidFill>
                  <a:srgbClr val="FF0000"/>
                </a:solidFill>
              </a:rPr>
              <a:t>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v</a:t>
            </a:r>
            <a:r>
              <a:rPr lang="fr-FR" sz="2800" b="1" i="1" u="sng" baseline="-25000" dirty="0" smtClean="0">
                <a:solidFill>
                  <a:srgbClr val="FF0000"/>
                </a:solidFill>
              </a:rPr>
              <a:t>0</a:t>
            </a:r>
            <a:r>
              <a:rPr lang="fr-FR" sz="2800" b="1" i="1" u="sng" dirty="0" smtClean="0">
                <a:solidFill>
                  <a:srgbClr val="FF0000"/>
                </a:solidFill>
              </a:rPr>
              <a:t>  =?</a:t>
            </a:r>
            <a:endParaRPr lang="fr-FR" sz="2800" b="1" i="1" u="sng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6" y="245839"/>
            <a:ext cx="286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solidFill>
                  <a:srgbClr val="0000FF"/>
                </a:solidFill>
              </a:rPr>
              <a:t>deuxième </a:t>
            </a:r>
            <a:r>
              <a:rPr lang="fr-FR" sz="2400" b="1" i="1" u="sng" dirty="0">
                <a:solidFill>
                  <a:srgbClr val="0000FF"/>
                </a:solidFill>
              </a:rPr>
              <a:t>expérience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pic>
        <p:nvPicPr>
          <p:cNvPr id="8197" name="Picture 5" descr="https://cosmologie.files.wordpress.com/2014/12/tube_cathodiq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8" y="620688"/>
            <a:ext cx="5211700" cy="2592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3429000"/>
            <a:ext cx="8581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prstClr val="black"/>
                </a:solidFill>
              </a:rPr>
              <a:t>Pour obtenir le rapport masse/charge électrique des corpuscules, Thomson avait besoin de connaître leur vitesse. Il eut l’idée d’ajouter un champ magnétique (en plaçant le tube dans l’entrefer d’un aimant)</a:t>
            </a:r>
          </a:p>
        </p:txBody>
      </p:sp>
    </p:spTree>
    <p:extLst>
      <p:ext uri="{BB962C8B-B14F-4D97-AF65-F5344CB8AC3E}">
        <p14:creationId xmlns="" xmlns:p14="http://schemas.microsoft.com/office/powerpoint/2010/main" val="3683711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050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7030A0"/>
                </a:solidFill>
              </a:rPr>
              <a:t>Un champ magnétique B engendre en effet une force de Lorentz </a:t>
            </a:r>
            <a:r>
              <a:rPr lang="fr-FR" sz="2400" b="1" i="1" dirty="0" err="1">
                <a:solidFill>
                  <a:srgbClr val="7030A0"/>
                </a:solidFill>
              </a:rPr>
              <a:t>F</a:t>
            </a:r>
            <a:r>
              <a:rPr lang="fr-FR" sz="2400" b="1" i="1" baseline="-25000" dirty="0" err="1">
                <a:solidFill>
                  <a:srgbClr val="7030A0"/>
                </a:solidFill>
              </a:rPr>
              <a:t>Lorentz</a:t>
            </a:r>
            <a:r>
              <a:rPr lang="fr-FR" sz="2400" b="1" i="1" dirty="0">
                <a:solidFill>
                  <a:srgbClr val="7030A0"/>
                </a:solidFill>
              </a:rPr>
              <a:t> = q </a:t>
            </a:r>
            <a:r>
              <a:rPr lang="fr-FR" sz="2400" b="1" i="1" dirty="0" err="1">
                <a:solidFill>
                  <a:srgbClr val="7030A0"/>
                </a:solidFill>
              </a:rPr>
              <a:t>VxB</a:t>
            </a:r>
            <a:r>
              <a:rPr lang="fr-FR" sz="2400" b="1" i="1" dirty="0">
                <a:solidFill>
                  <a:srgbClr val="7030A0"/>
                </a:solidFill>
              </a:rPr>
              <a:t> sur une charge q, qui subit donc une accélération γ = q/m V.B qui demeure toujours orthogonale à la </a:t>
            </a:r>
            <a:r>
              <a:rPr lang="fr-FR" sz="2400" b="1" i="1" dirty="0" smtClean="0">
                <a:solidFill>
                  <a:srgbClr val="7030A0"/>
                </a:solidFill>
              </a:rPr>
              <a:t>vitesse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Résultat de recherche d'images pour &quot;L'éxpérience jj thomson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-13990"/>
            <a:ext cx="8964488" cy="3875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524595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 </a:t>
            </a:r>
            <a:r>
              <a:rPr lang="fr-FR" sz="2400" b="1" i="1" u="sng" dirty="0">
                <a:solidFill>
                  <a:srgbClr val="7030A0"/>
                </a:solidFill>
              </a:rPr>
              <a:t>Un champ magnétique </a:t>
            </a:r>
            <a:r>
              <a:rPr lang="fr-FR" sz="2400" b="1" i="1" u="sng" dirty="0" smtClean="0">
                <a:solidFill>
                  <a:srgbClr val="7030A0"/>
                </a:solidFill>
              </a:rPr>
              <a:t>B uniforme</a:t>
            </a:r>
            <a:r>
              <a:rPr lang="fr-FR" sz="2400" u="sng" dirty="0" smtClean="0"/>
              <a:t> </a:t>
            </a:r>
            <a:endParaRPr lang="fr-FR" sz="2400" u="sng" dirty="0"/>
          </a:p>
        </p:txBody>
      </p:sp>
      <p:sp>
        <p:nvSpPr>
          <p:cNvPr id="5" name="Rectangle 4"/>
          <p:cNvSpPr/>
          <p:nvPr/>
        </p:nvSpPr>
        <p:spPr>
          <a:xfrm>
            <a:off x="899592" y="844766"/>
            <a:ext cx="4024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B est perpendiculaire à E donc</a:t>
            </a:r>
            <a:endParaRPr lang="fr-FR" sz="2400" b="1" i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10385394"/>
              </p:ext>
            </p:extLst>
          </p:nvPr>
        </p:nvGraphicFramePr>
        <p:xfrm>
          <a:off x="723465" y="1306431"/>
          <a:ext cx="2047875" cy="679450"/>
        </p:xfrm>
        <a:graphic>
          <a:graphicData uri="http://schemas.openxmlformats.org/presentationml/2006/ole">
            <p:oleObj spid="_x0000_s9251" name="Équation" r:id="rId3" imgW="749160" imgH="2538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8443237"/>
              </p:ext>
            </p:extLst>
          </p:nvPr>
        </p:nvGraphicFramePr>
        <p:xfrm>
          <a:off x="3275856" y="1306431"/>
          <a:ext cx="1492250" cy="720080"/>
        </p:xfrm>
        <a:graphic>
          <a:graphicData uri="http://schemas.openxmlformats.org/presentationml/2006/ole">
            <p:oleObj spid="_x0000_s9252" name="Équation" r:id="rId4" imgW="545760" imgH="25380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3749614"/>
              </p:ext>
            </p:extLst>
          </p:nvPr>
        </p:nvGraphicFramePr>
        <p:xfrm>
          <a:off x="467544" y="2276872"/>
          <a:ext cx="2706687" cy="714375"/>
        </p:xfrm>
        <a:graphic>
          <a:graphicData uri="http://schemas.openxmlformats.org/presentationml/2006/ole">
            <p:oleObj spid="_x0000_s9253" name="Équation" r:id="rId5" imgW="990360" imgH="26640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1777432"/>
              </p:ext>
            </p:extLst>
          </p:nvPr>
        </p:nvGraphicFramePr>
        <p:xfrm>
          <a:off x="4139952" y="2276872"/>
          <a:ext cx="2741612" cy="792088"/>
        </p:xfrm>
        <a:graphic>
          <a:graphicData uri="http://schemas.openxmlformats.org/presentationml/2006/ole">
            <p:oleObj spid="_x0000_s9254" name="Équation" r:id="rId6" imgW="1002960" imgH="39348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9000895"/>
              </p:ext>
            </p:extLst>
          </p:nvPr>
        </p:nvGraphicFramePr>
        <p:xfrm>
          <a:off x="917429" y="3140968"/>
          <a:ext cx="1735137" cy="679450"/>
        </p:xfrm>
        <a:graphic>
          <a:graphicData uri="http://schemas.openxmlformats.org/presentationml/2006/ole">
            <p:oleObj spid="_x0000_s9255" name="Équation" r:id="rId7" imgW="634680" imgH="25380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5149282"/>
              </p:ext>
            </p:extLst>
          </p:nvPr>
        </p:nvGraphicFramePr>
        <p:xfrm>
          <a:off x="2947625" y="3356992"/>
          <a:ext cx="3672408" cy="1543050"/>
        </p:xfrm>
        <a:graphic>
          <a:graphicData uri="http://schemas.openxmlformats.org/presentationml/2006/ole">
            <p:oleObj spid="_x0000_s9256" name="Équation" r:id="rId8" imgW="1130040" imgH="507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3255935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0758344"/>
              </p:ext>
            </p:extLst>
          </p:nvPr>
        </p:nvGraphicFramePr>
        <p:xfrm>
          <a:off x="2267744" y="356612"/>
          <a:ext cx="1485900" cy="1195388"/>
        </p:xfrm>
        <a:graphic>
          <a:graphicData uri="http://schemas.openxmlformats.org/presentationml/2006/ole">
            <p:oleObj spid="_x0000_s10252" name="Équation" r:id="rId3" imgW="457200" imgH="393480" progId="Equation.3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92696"/>
            <a:ext cx="2023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/>
              <a:t>on remplace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95936" y="6926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dans</a:t>
            </a:r>
            <a:endParaRPr lang="fr-FR" b="1" i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4267608"/>
              </p:ext>
            </p:extLst>
          </p:nvPr>
        </p:nvGraphicFramePr>
        <p:xfrm>
          <a:off x="5436096" y="341531"/>
          <a:ext cx="1806575" cy="1225550"/>
        </p:xfrm>
        <a:graphic>
          <a:graphicData uri="http://schemas.openxmlformats.org/presentationml/2006/ole">
            <p:oleObj spid="_x0000_s10253" name="Équation" r:id="rId4" imgW="660240" imgH="4572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6018811"/>
              </p:ext>
            </p:extLst>
          </p:nvPr>
        </p:nvGraphicFramePr>
        <p:xfrm>
          <a:off x="2201863" y="1784349"/>
          <a:ext cx="3018209" cy="1528645"/>
        </p:xfrm>
        <a:graphic>
          <a:graphicData uri="http://schemas.openxmlformats.org/presentationml/2006/ole">
            <p:oleObj spid="_x0000_s10254" name="Équation" r:id="rId5" imgW="761760" imgH="39348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91771" y="3597303"/>
                <a:ext cx="7016441" cy="134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i="1" dirty="0" smtClean="0">
                    <a:latin typeface="Arial" pitchFamily="34" charset="0"/>
                    <a:cs typeface="Arial" pitchFamily="34" charset="0"/>
                  </a:rPr>
                  <a:t>Expérimentalement la valeur trouvée est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𝒆</m:t>
                        </m:r>
                      </m:num>
                      <m:den>
                        <m:r>
                          <a:rPr lang="fr-FR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fr-FR" sz="28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fr-FR" sz="28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1.759 1011C.kg-1 </a:t>
                </a:r>
                <a:endParaRPr lang="fr-FR" sz="28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71" y="3597303"/>
                <a:ext cx="7016441" cy="1344151"/>
              </a:xfrm>
              <a:prstGeom prst="rect">
                <a:avLst/>
              </a:prstGeom>
              <a:blipFill rotWithShape="1">
                <a:blip r:embed="rId6"/>
                <a:stretch>
                  <a:fillRect l="-1825" t="-4525" r="-3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29099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404664"/>
            <a:ext cx="6606480" cy="3108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r>
              <a:rPr lang="fr-FR" sz="2800" b="1" i="1" dirty="0" smtClean="0"/>
              <a:t>La matière quelque soit son état physique est constitué de fines particules invisibles et indivisibles dites atomes.</a:t>
            </a:r>
          </a:p>
          <a:p>
            <a:r>
              <a:rPr lang="fr-FR" sz="2800" b="1" i="1" dirty="0" smtClean="0"/>
              <a:t> Plusieurs expériences ont montré que l’atome est constitué de plusieurs particules : protons, neutrons et électrons</a:t>
            </a:r>
            <a:r>
              <a:rPr lang="fr-FR" sz="2400" b="1" i="1" dirty="0" smtClean="0"/>
              <a:t>.</a:t>
            </a:r>
            <a:endParaRPr lang="fr-FR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0663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 txBox="1"/>
          <p:nvPr/>
        </p:nvSpPr>
        <p:spPr>
          <a:xfrm>
            <a:off x="500034" y="1000108"/>
            <a:ext cx="270657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000" b="1" i="1" dirty="0" smtClean="0">
                <a:latin typeface="Times New Roman"/>
                <a:cs typeface="Times New Roman"/>
              </a:rPr>
              <a:t>Un espèce chimique </a:t>
            </a:r>
            <a:r>
              <a:rPr sz="2000" b="1" i="1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est défini par</a:t>
            </a:r>
            <a:r>
              <a:rPr sz="2000" b="1" i="1" spc="-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 b="1" i="1">
              <a:latin typeface="Times New Roman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000496" y="857232"/>
            <a:ext cx="4429156" cy="843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R="522605" algn="r">
              <a:lnSpc>
                <a:spcPct val="100000"/>
              </a:lnSpc>
            </a:pPr>
            <a:r>
              <a:rPr lang="fr-FR" sz="1800" b="1" dirty="0" smtClean="0">
                <a:latin typeface="Times New Roman"/>
                <a:cs typeface="Times New Roman"/>
              </a:rPr>
              <a:t>    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: </a:t>
            </a:r>
            <a:r>
              <a:rPr lang="fr-FR" sz="1800" dirty="0" smtClean="0">
                <a:latin typeface="Times New Roman"/>
                <a:cs typeface="Times New Roman"/>
              </a:rPr>
              <a:t>N</a:t>
            </a:r>
            <a:r>
              <a:rPr sz="1800" smtClean="0">
                <a:latin typeface="Times New Roman"/>
                <a:cs typeface="Times New Roman"/>
              </a:rPr>
              <a:t>uméro </a:t>
            </a:r>
            <a:r>
              <a:rPr sz="1800" dirty="0">
                <a:latin typeface="Times New Roman"/>
                <a:cs typeface="Times New Roman"/>
              </a:rPr>
              <a:t>atomique </a:t>
            </a:r>
            <a:r>
              <a:rPr sz="1800" dirty="0">
                <a:latin typeface="Symbol"/>
                <a:cs typeface="Symbol"/>
              </a:rPr>
              <a:t></a:t>
            </a:r>
            <a:r>
              <a:rPr sz="1800" dirty="0">
                <a:latin typeface="Times New Roman"/>
                <a:cs typeface="Times New Roman"/>
              </a:rPr>
              <a:t> nombre de </a:t>
            </a:r>
            <a:r>
              <a:rPr sz="1800">
                <a:latin typeface="Times New Roman"/>
                <a:cs typeface="Times New Roman"/>
              </a:rPr>
              <a:t>protons  </a:t>
            </a:r>
            <a:r>
              <a:rPr lang="fr-FR" sz="1800" dirty="0" smtClean="0">
                <a:latin typeface="Times New Roman"/>
                <a:cs typeface="Times New Roman"/>
              </a:rPr>
              <a:t>  </a:t>
            </a:r>
            <a:r>
              <a:rPr sz="1800" b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smtClean="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: </a:t>
            </a:r>
            <a:r>
              <a:rPr lang="fr-FR" sz="1800" dirty="0" smtClean="0">
                <a:latin typeface="Times New Roman"/>
                <a:cs typeface="Times New Roman"/>
              </a:rPr>
              <a:t>N</a:t>
            </a:r>
            <a:r>
              <a:rPr sz="1800" smtClean="0">
                <a:latin typeface="Times New Roman"/>
                <a:cs typeface="Times New Roman"/>
              </a:rPr>
              <a:t>ombre </a:t>
            </a:r>
            <a:r>
              <a:rPr sz="1800" dirty="0">
                <a:latin typeface="Times New Roman"/>
                <a:cs typeface="Times New Roman"/>
              </a:rPr>
              <a:t>de masse </a:t>
            </a:r>
            <a:r>
              <a:rPr sz="1800" dirty="0">
                <a:latin typeface="Symbol"/>
                <a:cs typeface="Symbol"/>
              </a:rPr>
              <a:t></a:t>
            </a:r>
            <a:r>
              <a:rPr sz="1800" dirty="0">
                <a:latin typeface="Times New Roman"/>
                <a:cs typeface="Times New Roman"/>
              </a:rPr>
              <a:t> nombre 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nucléons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85720" y="2214554"/>
            <a:ext cx="6124575" cy="344966"/>
          </a:xfrm>
          <a:prstGeom prst="rect">
            <a:avLst/>
          </a:prstGeom>
          <a:ln w="9753">
            <a:solidFill>
              <a:srgbClr val="0033C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  <a:tabLst>
                <a:tab pos="1986914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 = Z + N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D’où le nombre de neutrons :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 = A </a:t>
            </a:r>
            <a:r>
              <a:rPr sz="2000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20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endParaRPr sz="2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3357554" y="121442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bject 7"/>
          <p:cNvSpPr txBox="1"/>
          <p:nvPr/>
        </p:nvSpPr>
        <p:spPr>
          <a:xfrm>
            <a:off x="428596" y="3286124"/>
            <a:ext cx="291592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Nombre d’Avogadro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950" b="1" i="1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950" b="1" i="1" spc="89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357158" y="3714752"/>
            <a:ext cx="850519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1388" dirty="0">
                <a:latin typeface="Times New Roman"/>
                <a:cs typeface="Times New Roman"/>
              </a:rPr>
              <a:t>C’est </a:t>
            </a:r>
            <a:r>
              <a:rPr sz="3000" baseline="1388" dirty="0">
                <a:latin typeface="Times New Roman"/>
                <a:cs typeface="Times New Roman"/>
              </a:rPr>
              <a:t>le nombre </a:t>
            </a:r>
            <a:r>
              <a:rPr sz="3000" spc="-7" baseline="1388" dirty="0">
                <a:latin typeface="Times New Roman"/>
                <a:cs typeface="Times New Roman"/>
              </a:rPr>
              <a:t>d’atomes </a:t>
            </a:r>
            <a:r>
              <a:rPr sz="3000" spc="-15" baseline="1388" dirty="0">
                <a:latin typeface="Times New Roman"/>
                <a:cs typeface="Times New Roman"/>
              </a:rPr>
              <a:t>réels </a:t>
            </a:r>
            <a:r>
              <a:rPr sz="3000" baseline="1388" dirty="0">
                <a:latin typeface="Times New Roman"/>
                <a:cs typeface="Times New Roman"/>
              </a:rPr>
              <a:t>contenus dans 1 mole de </a:t>
            </a:r>
            <a:r>
              <a:rPr sz="3000" spc="-15" baseline="1388" dirty="0">
                <a:latin typeface="Times New Roman"/>
                <a:cs typeface="Times New Roman"/>
              </a:rPr>
              <a:t>l’isotope </a:t>
            </a:r>
            <a:r>
              <a:rPr sz="2625" spc="7" baseline="22222" dirty="0">
                <a:latin typeface="Times New Roman"/>
                <a:cs typeface="Times New Roman"/>
              </a:rPr>
              <a:t>12 </a:t>
            </a:r>
            <a:r>
              <a:rPr sz="3300" spc="-7" baseline="-7575" dirty="0">
                <a:latin typeface="Times New Roman"/>
                <a:cs typeface="Times New Roman"/>
              </a:rPr>
              <a:t>C 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carbone.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59"/>
          <p:cNvSpPr txBox="1"/>
          <p:nvPr/>
        </p:nvSpPr>
        <p:spPr>
          <a:xfrm>
            <a:off x="0" y="4357694"/>
            <a:ext cx="891603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</a:rPr>
              <a:t>Mole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</a:rPr>
              <a:t>=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</a:rPr>
              <a:t>unité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</a:rPr>
              <a:t>de</a:t>
            </a:r>
            <a:r>
              <a:rPr sz="2000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CC"/>
                </a:solidFill>
                <a:latin typeface="Times New Roman"/>
                <a:cs typeface="Times New Roman"/>
              </a:rPr>
              <a:t>substance</a:t>
            </a:r>
            <a:r>
              <a:rPr sz="2000" spc="-7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postule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625" spc="7" baseline="20634" dirty="0">
                <a:latin typeface="Times New Roman"/>
                <a:cs typeface="Times New Roman"/>
              </a:rPr>
              <a:t>12</a:t>
            </a:r>
            <a:r>
              <a:rPr sz="2625" spc="-359" baseline="20634" dirty="0">
                <a:latin typeface="Times New Roman"/>
                <a:cs typeface="Times New Roman"/>
              </a:rPr>
              <a:t> </a:t>
            </a:r>
            <a:r>
              <a:rPr sz="3300" baseline="-7575" dirty="0">
                <a:latin typeface="Times New Roman"/>
                <a:cs typeface="Times New Roman"/>
              </a:rPr>
              <a:t>C</a:t>
            </a:r>
            <a:r>
              <a:rPr sz="3300" spc="-112" baseline="-75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pèse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u="heavy" dirty="0">
                <a:latin typeface="Times New Roman"/>
                <a:cs typeface="Times New Roman"/>
              </a:rPr>
              <a:t>exactement</a:t>
            </a:r>
            <a:r>
              <a:rPr sz="2000" u="heavy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12</a:t>
            </a:r>
            <a:r>
              <a:rPr sz="2000" spc="-5" dirty="0">
                <a:latin typeface="Times New Roman"/>
                <a:cs typeface="Times New Roman"/>
              </a:rPr>
              <a:t> g.mol</a:t>
            </a:r>
            <a:r>
              <a:rPr sz="2400" spc="-7" baseline="24305" dirty="0">
                <a:latin typeface="Times New Roman"/>
                <a:cs typeface="Times New Roman"/>
              </a:rPr>
              <a:t>-1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5" name="object 60"/>
          <p:cNvSpPr txBox="1"/>
          <p:nvPr/>
        </p:nvSpPr>
        <p:spPr>
          <a:xfrm>
            <a:off x="285720" y="5000636"/>
            <a:ext cx="3857652" cy="551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R="1119505" algn="r">
              <a:lnSpc>
                <a:spcPts val="197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</a:pPr>
            <a:r>
              <a:rPr sz="3200" dirty="0">
                <a:latin typeface="Symbol"/>
                <a:cs typeface="Symbol"/>
              </a:rPr>
              <a:t>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N</a:t>
            </a:r>
            <a:r>
              <a:rPr sz="3200" b="1" i="1" baseline="-21367" dirty="0">
                <a:latin typeface="Times New Roman"/>
                <a:cs typeface="Times New Roman"/>
              </a:rPr>
              <a:t>A  </a:t>
            </a:r>
            <a:r>
              <a:rPr sz="3200">
                <a:latin typeface="Times New Roman"/>
                <a:cs typeface="Times New Roman"/>
              </a:rPr>
              <a:t>= </a:t>
            </a:r>
            <a:r>
              <a:rPr sz="3200" spc="-5" smtClean="0">
                <a:latin typeface="Times New Roman"/>
                <a:cs typeface="Times New Roman"/>
              </a:rPr>
              <a:t>6,02</a:t>
            </a:r>
            <a:r>
              <a:rPr lang="fr-FR" sz="3200" spc="-5" dirty="0" smtClean="0">
                <a:latin typeface="Times New Roman"/>
                <a:cs typeface="Times New Roman"/>
              </a:rPr>
              <a:t>3</a:t>
            </a:r>
            <a:r>
              <a:rPr sz="3200" spc="-5" smtClean="0">
                <a:latin typeface="Times New Roman"/>
                <a:cs typeface="Times New Roman"/>
              </a:rPr>
              <a:t>.10</a:t>
            </a:r>
            <a:r>
              <a:rPr sz="3200" spc="-7" baseline="25641" smtClean="0">
                <a:latin typeface="Times New Roman"/>
                <a:cs typeface="Times New Roman"/>
              </a:rPr>
              <a:t>23</a:t>
            </a:r>
            <a:endParaRPr sz="32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642560" y="6044280"/>
            <a:ext cx="1960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18">
              <a:lnSpc>
                <a:spcPts val="1324"/>
              </a:lnSpc>
            </a:pPr>
            <a:fld id="{81D60167-4931-47E6-BA6A-407CBD079E47}" type="slidenum">
              <a:rPr dirty="0"/>
              <a:pPr marL="100218">
                <a:lnSpc>
                  <a:spcPts val="1324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8662" y="214290"/>
            <a:ext cx="731791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1. Structure de</a:t>
            </a:r>
            <a:r>
              <a:rPr sz="2000" b="1" spc="-79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l’atome.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11135"/>
            <a:r>
              <a:rPr sz="2000" b="1" dirty="0">
                <a:latin typeface="Times New Roman"/>
                <a:cs typeface="Times New Roman"/>
              </a:rPr>
              <a:t>- Le noyau et les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électrons.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>
              <a:latin typeface="Times New Roman"/>
              <a:cs typeface="Times New Roman"/>
            </a:endParaRPr>
          </a:p>
          <a:p>
            <a:pPr marL="261681" marR="4454" indent="-250546">
              <a:buChar char="-"/>
              <a:tabLst>
                <a:tab pos="165917" algn="l"/>
              </a:tabLst>
            </a:pPr>
            <a:r>
              <a:rPr dirty="0">
                <a:latin typeface="Times New Roman"/>
                <a:cs typeface="Times New Roman"/>
              </a:rPr>
              <a:t>Les atomes sont constitués d’un noyau très dense, chargé positivement, entouré  d’électrons (charge électrique</a:t>
            </a:r>
            <a:r>
              <a:rPr spc="-57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négative).</a:t>
            </a:r>
            <a:endParaRPr>
              <a:latin typeface="Times New Roman"/>
              <a:cs typeface="Times New Roman"/>
            </a:endParaRPr>
          </a:p>
          <a:p>
            <a:pPr marL="153111" indent="-141976">
              <a:buChar char="-"/>
              <a:tabLst>
                <a:tab pos="153668" algn="l"/>
              </a:tabLst>
            </a:pPr>
            <a:r>
              <a:rPr dirty="0">
                <a:latin typeface="Times New Roman"/>
                <a:cs typeface="Times New Roman"/>
              </a:rPr>
              <a:t>Le noyau est constitué de deux types de particules (protons et neutrons)  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appelées</a:t>
            </a:r>
            <a:endParaRPr>
              <a:latin typeface="Times New Roman"/>
              <a:cs typeface="Times New Roman"/>
            </a:endParaRPr>
          </a:p>
          <a:p>
            <a:pPr marL="261681"/>
            <a:r>
              <a:rPr b="1" spc="-4" dirty="0">
                <a:latin typeface="Times New Roman"/>
                <a:cs typeface="Times New Roman"/>
              </a:rPr>
              <a:t>nucléons</a:t>
            </a:r>
            <a:r>
              <a:rPr spc="-4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429652" cy="1857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42910" y="5000636"/>
            <a:ext cx="70723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Comment a-t-on déterminé historiquement la masse et de la charge de l’électron ? 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6480720" cy="41549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J.J. Thomson et la découverte de l'électron</a:t>
            </a:r>
          </a:p>
          <a:p>
            <a:pPr fontAlgn="base"/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189</a:t>
            </a:r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7, </a:t>
            </a: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physiciens J.J. Thomson commença des expériences sur les tubes cathodiques. Un tube cathodique est un tube de verre étanche presque entièrement sous vide. </a:t>
            </a:r>
            <a:endParaRPr lang="fr-FR" sz="2400" i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fr-FR" sz="2400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appliquant une haute tension entre deux électrodes à une extrémité du tube, on crée un faisceau de particules qui part de la cathode (l'électrode chargée négativement) vers l'anode </a:t>
            </a:r>
            <a:r>
              <a:rPr lang="fr-FR" sz="2400" i="1" dirty="0"/>
              <a:t>(l'électrode chargée positivement). </a:t>
            </a:r>
            <a:endParaRPr lang="fr-FR" sz="2400" b="1" i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https://cdn.kastatic.org/ka-perseus-images/9158a527cf0cf3975d97b4d67ba6e4bf23a49f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7444173" cy="259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63" y="403385"/>
            <a:ext cx="15906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5620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74888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b="1" i="1" dirty="0" smtClean="0"/>
              <a:t>Ces tubes sont appelés cathodiques parce que le faisceau de particules, ou "faisceau cathodique", part de la cathode.</a:t>
            </a:r>
          </a:p>
          <a:p>
            <a:pPr fontAlgn="base"/>
            <a:r>
              <a:rPr lang="fr-FR" sz="2400" b="1" i="1" dirty="0" smtClean="0"/>
              <a:t> Ce faisceau est détecté grâce à une couche de phosphore qui recouvre la partie du tube qui est à l'opposé des électrodes. Le phosphore émet de la lumière quand il est frappé par le flux cathodique.</a:t>
            </a:r>
          </a:p>
          <a:p>
            <a:r>
              <a:rPr lang="fr-FR" b="1" i="1" dirty="0" smtClean="0">
                <a:latin typeface="Georgia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6" name="Picture 2" descr="https://cdn.kastatic.org/ka-perseus-images/9158a527cf0cf3975d97b4d67ba6e4bf23a49f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1" y="2492896"/>
            <a:ext cx="7433642" cy="258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730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L'éxpérience jj thomson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-13990"/>
            <a:ext cx="8964488" cy="3875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2484" y="296542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1ére expérience détermination </a:t>
            </a:r>
            <a:r>
              <a:rPr lang="fr-FR" sz="2400" b="1" u="sng" dirty="0">
                <a:solidFill>
                  <a:srgbClr val="FF0000"/>
                </a:solidFill>
              </a:rPr>
              <a:t>du rapport e/m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915522" y="1869939"/>
            <a:ext cx="905010" cy="1189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5376" y="3427089"/>
                <a:ext cx="800064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i="1" dirty="0"/>
                  <a:t>L'étude suivante porte sur le mouvement d'un électron du faisceau qui pénètre entre deux plaques parallèles et horizontales P1 et P2, dans une zone où règne un champ électrique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1" i="1" dirty="0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fr-FR" sz="2400" b="1" i="1" dirty="0">
                            <a:latin typeface="Cambria Math"/>
                            <a:ea typeface="Cambria Math"/>
                          </a:rPr>
                          <m:t>→</m:t>
                        </m:r>
                      </m:sup>
                    </m:sSup>
                  </m:oMath>
                </a14:m>
                <a:r>
                  <a:rPr lang="fr-FR" sz="2400" b="1" i="1" dirty="0"/>
                  <a:t> supposé uniforme et perpendiculaire aux deux plaques.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6" y="3427089"/>
                <a:ext cx="8000648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142" t="-2516" b="-6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05334" y="5366081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A l'instant t=0, l'électron arrive en O avec une vitesse horizontale v</a:t>
            </a:r>
            <a:r>
              <a:rPr lang="fr-FR" sz="2400" b="1" i="1" baseline="-25000" dirty="0"/>
              <a:t>0</a:t>
            </a:r>
            <a:endParaRPr lang="fr-FR" sz="2400" b="1" i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420851" y="5085184"/>
            <a:ext cx="3185173" cy="1222339"/>
            <a:chOff x="5420851" y="5085184"/>
            <a:chExt cx="3185173" cy="122233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357" t="22818" r="20017" b="47024"/>
            <a:stretch/>
          </p:blipFill>
          <p:spPr bwMode="auto">
            <a:xfrm>
              <a:off x="5796136" y="5085184"/>
              <a:ext cx="2809888" cy="122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e 15"/>
            <p:cNvGrpSpPr/>
            <p:nvPr/>
          </p:nvGrpSpPr>
          <p:grpSpPr>
            <a:xfrm>
              <a:off x="5420851" y="5434743"/>
              <a:ext cx="674575" cy="523220"/>
              <a:chOff x="5171269" y="5558420"/>
              <a:chExt cx="674575" cy="523220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5171269" y="5558420"/>
                <a:ext cx="674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0000FF"/>
                    </a:solidFill>
                  </a:rPr>
                  <a:t>E</a:t>
                </a:r>
                <a:endParaRPr lang="fr-FR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5171269" y="5564276"/>
                <a:ext cx="389637" cy="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900558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76" y="47667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+mj-lt"/>
              </a:rPr>
              <a:t>Le </a:t>
            </a:r>
            <a:r>
              <a:rPr lang="fr-FR" sz="2400" b="1" i="1" dirty="0">
                <a:latin typeface="+mj-lt"/>
              </a:rPr>
              <a:t>flux de particules fut alors dévié vers la plaque chargée positivement. </a:t>
            </a:r>
            <a:endParaRPr lang="fr-FR" sz="2400" b="1" i="1" dirty="0" smtClean="0">
              <a:latin typeface="+mj-lt"/>
            </a:endParaRPr>
          </a:p>
          <a:p>
            <a:r>
              <a:rPr lang="fr-FR" sz="2400" b="1" i="1" dirty="0" smtClean="0">
                <a:latin typeface="+mj-lt"/>
              </a:rPr>
              <a:t>Il </a:t>
            </a:r>
            <a:r>
              <a:rPr lang="fr-FR" sz="2400" b="1" i="1" dirty="0">
                <a:latin typeface="+mj-lt"/>
              </a:rPr>
              <a:t>en déduisit que le faisceau cathodique était composé de particules de charge négative</a:t>
            </a:r>
            <a:r>
              <a:rPr lang="fr-FR" sz="2400" dirty="0"/>
              <a:t>.</a:t>
            </a:r>
          </a:p>
        </p:txBody>
      </p:sp>
      <p:pic>
        <p:nvPicPr>
          <p:cNvPr id="3074" name="Picture 2" descr="http://physique.chimie.pagesperso-orange.fr/Images/P15_schema_2BIS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89" r="8422"/>
          <a:stretch/>
        </p:blipFill>
        <p:spPr bwMode="auto">
          <a:xfrm>
            <a:off x="4211960" y="188640"/>
            <a:ext cx="4588233" cy="3264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rme libre 10"/>
          <p:cNvSpPr/>
          <p:nvPr/>
        </p:nvSpPr>
        <p:spPr>
          <a:xfrm>
            <a:off x="4780950" y="210669"/>
            <a:ext cx="3727273" cy="1878901"/>
          </a:xfrm>
          <a:custGeom>
            <a:avLst/>
            <a:gdLst>
              <a:gd name="connsiteX0" fmla="*/ 3727273 w 3727273"/>
              <a:gd name="connsiteY0" fmla="*/ 0 h 1878901"/>
              <a:gd name="connsiteX1" fmla="*/ 1649091 w 3727273"/>
              <a:gd name="connsiteY1" fmla="*/ 1413164 h 1878901"/>
              <a:gd name="connsiteX2" fmla="*/ 277491 w 3727273"/>
              <a:gd name="connsiteY2" fmla="*/ 1842655 h 1878901"/>
              <a:gd name="connsiteX3" fmla="*/ 235927 w 3727273"/>
              <a:gd name="connsiteY3" fmla="*/ 1856509 h 1878901"/>
              <a:gd name="connsiteX4" fmla="*/ 400 w 3727273"/>
              <a:gd name="connsiteY4" fmla="*/ 1856509 h 1878901"/>
              <a:gd name="connsiteX5" fmla="*/ 28109 w 3727273"/>
              <a:gd name="connsiteY5" fmla="*/ 1856509 h 1878901"/>
              <a:gd name="connsiteX6" fmla="*/ 400 w 3727273"/>
              <a:gd name="connsiteY6" fmla="*/ 1856509 h 1878901"/>
              <a:gd name="connsiteX7" fmla="*/ 14255 w 3727273"/>
              <a:gd name="connsiteY7" fmla="*/ 1842655 h 187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7273" h="1878901">
                <a:moveTo>
                  <a:pt x="3727273" y="0"/>
                </a:moveTo>
                <a:cubicBezTo>
                  <a:pt x="2975664" y="553027"/>
                  <a:pt x="2224055" y="1106055"/>
                  <a:pt x="1649091" y="1413164"/>
                </a:cubicBezTo>
                <a:cubicBezTo>
                  <a:pt x="1074127" y="1720273"/>
                  <a:pt x="513018" y="1768764"/>
                  <a:pt x="277491" y="1842655"/>
                </a:cubicBezTo>
                <a:cubicBezTo>
                  <a:pt x="41964" y="1916546"/>
                  <a:pt x="282109" y="1854200"/>
                  <a:pt x="235927" y="1856509"/>
                </a:cubicBezTo>
                <a:cubicBezTo>
                  <a:pt x="189745" y="1858818"/>
                  <a:pt x="400" y="1856509"/>
                  <a:pt x="400" y="1856509"/>
                </a:cubicBezTo>
                <a:lnTo>
                  <a:pt x="28109" y="1856509"/>
                </a:lnTo>
                <a:cubicBezTo>
                  <a:pt x="28109" y="1856509"/>
                  <a:pt x="2709" y="1858818"/>
                  <a:pt x="400" y="1856509"/>
                </a:cubicBezTo>
                <a:cubicBezTo>
                  <a:pt x="-1909" y="1854200"/>
                  <a:pt x="6173" y="1848427"/>
                  <a:pt x="14255" y="184265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3284984"/>
            <a:ext cx="953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Le poids des électrons est négligeable devant la force électrostatique.</a:t>
            </a:r>
            <a:br>
              <a:rPr lang="fr-FR" sz="2400" b="1" i="1" dirty="0"/>
            </a:br>
            <a:endParaRPr lang="fr-FR" sz="2400" b="1" i="1" dirty="0"/>
          </a:p>
        </p:txBody>
      </p:sp>
      <p:pic>
        <p:nvPicPr>
          <p:cNvPr id="3076" name="Picture 4" descr="http://physique.chimie.pagesperso-orange.fr/Images/F_vecteur_1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-182563"/>
            <a:ext cx="152400" cy="17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hysique.chimie.pagesperso-orange.fr/Images/E_vecteur_1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-182563"/>
            <a:ext cx="161925" cy="17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6878" y="3752354"/>
            <a:ext cx="799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- Le poids  </a:t>
            </a:r>
            <a:r>
              <a:rPr lang="fr-FR" sz="2400" b="1" dirty="0" smtClean="0"/>
              <a:t>p= </a:t>
            </a:r>
            <a:r>
              <a:rPr lang="fr-FR" sz="2400" b="1" dirty="0"/>
              <a:t>m </a:t>
            </a:r>
            <a:r>
              <a:rPr lang="fr-FR" sz="2400" b="1" dirty="0" smtClean="0"/>
              <a:t>g </a:t>
            </a:r>
            <a:r>
              <a:rPr lang="fr-FR" sz="2400" b="1" dirty="0"/>
              <a:t>est négligeable devant la force électrique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3176" y="4365104"/>
            <a:ext cx="9335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En appliquant la seconde loi de Newton à l'électron, </a:t>
            </a:r>
            <a:r>
              <a:rPr lang="fr-FR" sz="2400" b="1" dirty="0" smtClean="0"/>
              <a:t>déterminer</a:t>
            </a:r>
          </a:p>
          <a:p>
            <a:r>
              <a:rPr lang="fr-FR" sz="2400" b="1" dirty="0" smtClean="0"/>
              <a:t> </a:t>
            </a:r>
            <a:r>
              <a:rPr lang="fr-FR" sz="2400" b="1" dirty="0"/>
              <a:t>les équations horaires x(t) et y(t) du mouvement de l'électron</a:t>
            </a:r>
            <a:r>
              <a:rPr lang="fr-FR" sz="2400" b="1" dirty="0" smtClean="0"/>
              <a:t>.</a:t>
            </a:r>
          </a:p>
          <a:p>
            <a:endParaRPr lang="fr-FR" sz="2400" b="1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0942487"/>
              </p:ext>
            </p:extLst>
          </p:nvPr>
        </p:nvGraphicFramePr>
        <p:xfrm>
          <a:off x="3295650" y="5259388"/>
          <a:ext cx="1924050" cy="1185862"/>
        </p:xfrm>
        <a:graphic>
          <a:graphicData uri="http://schemas.openxmlformats.org/presentationml/2006/ole">
            <p:oleObj spid="_x0000_s3097" name="Équation" r:id="rId7" imgW="787320" imgH="482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93521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:\Users\gis\Desktop\Nouveau dossier (2)\tout\vvvvvvn,\1 ann%C3%A9e\Les d%C3%A9buts de l'%C3%A9lectron en physique. Bac S Liban 2014_files\ant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AutoShape 4" descr="C:\Users\gis\Desktop\Nouveau dossier (2)\tout\vvvvvvn,\1 ann%C3%A9e\Les d%C3%A9buts de l'%C3%A9lectron en physique. Bac S Liban 2014_files\ant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0793335"/>
              </p:ext>
            </p:extLst>
          </p:nvPr>
        </p:nvGraphicFramePr>
        <p:xfrm>
          <a:off x="637927" y="318991"/>
          <a:ext cx="2349897" cy="1490662"/>
        </p:xfrm>
        <a:graphic>
          <a:graphicData uri="http://schemas.openxmlformats.org/presentationml/2006/ole">
            <p:oleObj spid="_x0000_s1161" name="Équation" r:id="rId3" imgW="939600" imgH="77436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51340" y="1325959"/>
            <a:ext cx="7037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Par projection suivant les axes du repère, on obtient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2123896"/>
              </p:ext>
            </p:extLst>
          </p:nvPr>
        </p:nvGraphicFramePr>
        <p:xfrm>
          <a:off x="200025" y="1965325"/>
          <a:ext cx="2732088" cy="1412875"/>
        </p:xfrm>
        <a:graphic>
          <a:graphicData uri="http://schemas.openxmlformats.org/presentationml/2006/ole">
            <p:oleObj spid="_x0000_s1162" name="Équation" r:id="rId4" imgW="1155600" imgH="81252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07975" y="3013501"/>
            <a:ext cx="58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/>
              <a:t>La vitesse est une primitive de l'accélération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4858272"/>
              </p:ext>
            </p:extLst>
          </p:nvPr>
        </p:nvGraphicFramePr>
        <p:xfrm>
          <a:off x="785813" y="3475038"/>
          <a:ext cx="3178175" cy="1609725"/>
        </p:xfrm>
        <a:graphic>
          <a:graphicData uri="http://schemas.openxmlformats.org/presentationml/2006/ole">
            <p:oleObj spid="_x0000_s1163" name="Équation" r:id="rId5" imgW="1917360" imgH="81252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424461" y="4509120"/>
            <a:ext cx="803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où  C1  et  C2  sont  des  constantes d’intégration qui dépendent des conditions initiales</a:t>
            </a: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0717539"/>
              </p:ext>
            </p:extLst>
          </p:nvPr>
        </p:nvGraphicFramePr>
        <p:xfrm>
          <a:off x="899592" y="5013176"/>
          <a:ext cx="3888432" cy="1427881"/>
        </p:xfrm>
        <a:graphic>
          <a:graphicData uri="http://schemas.openxmlformats.org/presentationml/2006/ole">
            <p:oleObj spid="_x0000_s1164" name="Équation" r:id="rId6" imgW="1879560" imgH="711000" progId="Equation.3">
              <p:embed/>
            </p:oleObj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0001953"/>
              </p:ext>
            </p:extLst>
          </p:nvPr>
        </p:nvGraphicFramePr>
        <p:xfrm>
          <a:off x="5384800" y="4916488"/>
          <a:ext cx="2252663" cy="1660525"/>
        </p:xfrm>
        <a:graphic>
          <a:graphicData uri="http://schemas.openxmlformats.org/presentationml/2006/ole">
            <p:oleObj spid="_x0000_s1165" name="Équation" r:id="rId7" imgW="1358640" imgH="838080" progId="Equation.3">
              <p:embed/>
            </p:oleObj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584293"/>
              </p:ext>
            </p:extLst>
          </p:nvPr>
        </p:nvGraphicFramePr>
        <p:xfrm>
          <a:off x="3491880" y="312738"/>
          <a:ext cx="1385888" cy="842963"/>
        </p:xfrm>
        <a:graphic>
          <a:graphicData uri="http://schemas.openxmlformats.org/presentationml/2006/ole">
            <p:oleObj spid="_x0000_s1166" name="Équation" r:id="rId8" imgW="545760" imgH="431640" progId="Equation.3">
              <p:embed/>
            </p:oleObj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5978785" y="1972290"/>
            <a:ext cx="2223037" cy="1586458"/>
            <a:chOff x="6300192" y="1528742"/>
            <a:chExt cx="2419735" cy="1715591"/>
          </a:xfrm>
        </p:grpSpPr>
        <p:pic>
          <p:nvPicPr>
            <p:cNvPr id="1122" name="Picture 98" descr="http://www.chimix.com/ifrance/Images/jan0/t0312.gif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530" r="3226" b="15967"/>
            <a:stretch/>
          </p:blipFill>
          <p:spPr bwMode="auto">
            <a:xfrm>
              <a:off x="6300192" y="2002119"/>
              <a:ext cx="2160241" cy="10113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7160116" y="1528742"/>
              <a:ext cx="155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+ + + + + + +</a:t>
              </a:r>
              <a:endParaRPr lang="fr-FR" b="1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107434" y="2875001"/>
              <a:ext cx="14157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- - - - - - - - - </a:t>
              </a:r>
              <a:endParaRPr lang="fr-FR" b="1" dirty="0"/>
            </a:p>
          </p:txBody>
        </p:sp>
      </p:grpSp>
      <p:grpSp>
        <p:nvGrpSpPr>
          <p:cNvPr id="1123" name="Groupe 1122"/>
          <p:cNvGrpSpPr/>
          <p:nvPr/>
        </p:nvGrpSpPr>
        <p:grpSpPr>
          <a:xfrm>
            <a:off x="5652120" y="1580353"/>
            <a:ext cx="3024336" cy="1704631"/>
            <a:chOff x="5652120" y="1484785"/>
            <a:chExt cx="3024336" cy="1704631"/>
          </a:xfrm>
        </p:grpSpPr>
        <p:sp>
          <p:nvSpPr>
            <p:cNvPr id="25" name="ZoneTexte 24"/>
            <p:cNvSpPr txBox="1"/>
            <p:nvPr/>
          </p:nvSpPr>
          <p:spPr>
            <a:xfrm>
              <a:off x="5652120" y="160295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</a:rPr>
                <a:t>Y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120" name="Groupe 1119"/>
            <p:cNvGrpSpPr/>
            <p:nvPr/>
          </p:nvGrpSpPr>
          <p:grpSpPr>
            <a:xfrm>
              <a:off x="5978785" y="1484785"/>
              <a:ext cx="2419735" cy="1392879"/>
              <a:chOff x="5978785" y="1484785"/>
              <a:chExt cx="2419735" cy="1392879"/>
            </a:xfrm>
          </p:grpSpPr>
          <p:cxnSp>
            <p:nvCxnSpPr>
              <p:cNvPr id="27" name="Connecteur droit avec flèche 26"/>
              <p:cNvCxnSpPr>
                <a:stCxn id="1122" idx="1"/>
              </p:cNvCxnSpPr>
              <p:nvPr/>
            </p:nvCxnSpPr>
            <p:spPr>
              <a:xfrm flipV="1">
                <a:off x="5978785" y="1484785"/>
                <a:ext cx="0" cy="13928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>
                <a:stCxn id="1122" idx="1"/>
              </p:cNvCxnSpPr>
              <p:nvPr/>
            </p:nvCxnSpPr>
            <p:spPr>
              <a:xfrm flipV="1">
                <a:off x="5978785" y="2822225"/>
                <a:ext cx="2419735" cy="5543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1" name="ZoneTexte 1120"/>
            <p:cNvSpPr txBox="1"/>
            <p:nvPr/>
          </p:nvSpPr>
          <p:spPr>
            <a:xfrm>
              <a:off x="8139026" y="2789306"/>
              <a:ext cx="537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1"/>
                  </a:solidFill>
                </a:rPr>
                <a:t>X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10880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1325</TotalTime>
  <Words>510</Words>
  <Application>Microsoft Office PowerPoint</Application>
  <PresentationFormat>Affichage à l'écran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Composite</vt:lpstr>
      <vt:lpstr>Équation</vt:lpstr>
      <vt:lpstr>Chapitre II  Principaux constituants de la matière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  Principaux constituants de la matière</dc:title>
  <dc:creator>gis</dc:creator>
  <cp:lastModifiedBy>micro host</cp:lastModifiedBy>
  <cp:revision>78</cp:revision>
  <dcterms:created xsi:type="dcterms:W3CDTF">2019-09-26T17:19:32Z</dcterms:created>
  <dcterms:modified xsi:type="dcterms:W3CDTF">2022-09-28T08:32:49Z</dcterms:modified>
</cp:coreProperties>
</file>