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8" r:id="rId4"/>
    <p:sldId id="261" r:id="rId5"/>
    <p:sldId id="262" r:id="rId6"/>
    <p:sldId id="257" r:id="rId7"/>
    <p:sldId id="268" r:id="rId8"/>
    <p:sldId id="271" r:id="rId9"/>
    <p:sldId id="260" r:id="rId10"/>
    <p:sldId id="263" r:id="rId11"/>
    <p:sldId id="264" r:id="rId12"/>
    <p:sldId id="266" r:id="rId13"/>
    <p:sldId id="267" r:id="rId14"/>
    <p:sldId id="269" r:id="rId15"/>
    <p:sldId id="270" r:id="rId16"/>
    <p:sldId id="265" r:id="rId17"/>
    <p:sldId id="274" r:id="rId18"/>
    <p:sldId id="275" r:id="rId19"/>
    <p:sldId id="272"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434"/>
    <a:srgbClr val="3333FF"/>
    <a:srgbClr val="18F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48.wmf"/><Relationship Id="rId2" Type="http://schemas.openxmlformats.org/officeDocument/2006/relationships/image" Target="../media/image31.wmf"/><Relationship Id="rId1" Type="http://schemas.openxmlformats.org/officeDocument/2006/relationships/image" Target="../media/image45.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405CA-01F5-4F89-B400-E62358DE016F}" type="datetimeFigureOut">
              <a:rPr lang="fr-FR" smtClean="0"/>
              <a:t>02/01/1980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361D3-DDE3-4A07-A420-BFD66AA9F1E5}" type="slidenum">
              <a:rPr lang="fr-FR" smtClean="0"/>
              <a:t>‹N°›</a:t>
            </a:fld>
            <a:endParaRPr lang="fr-FR"/>
          </a:p>
        </p:txBody>
      </p:sp>
    </p:spTree>
    <p:extLst>
      <p:ext uri="{BB962C8B-B14F-4D97-AF65-F5344CB8AC3E}">
        <p14:creationId xmlns:p14="http://schemas.microsoft.com/office/powerpoint/2010/main" val="5663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A361D3-DDE3-4A07-A420-BFD66AA9F1E5}" type="slidenum">
              <a:rPr lang="fr-FR" smtClean="0"/>
              <a:t>5</a:t>
            </a:fld>
            <a:endParaRPr lang="fr-FR"/>
          </a:p>
        </p:txBody>
      </p:sp>
    </p:spTree>
    <p:extLst>
      <p:ext uri="{BB962C8B-B14F-4D97-AF65-F5344CB8AC3E}">
        <p14:creationId xmlns:p14="http://schemas.microsoft.com/office/powerpoint/2010/main" val="12963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76065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83638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75662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25335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178235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7DD131-4980-47FC-BF90-22549ACD3C49}" type="datetimeFigureOut">
              <a:rPr lang="fr-FR" smtClean="0"/>
              <a:t>02/01/1980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313188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7DD131-4980-47FC-BF90-22549ACD3C49}" type="datetimeFigureOut">
              <a:rPr lang="fr-FR" smtClean="0"/>
              <a:t>02/01/1980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4927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97DD131-4980-47FC-BF90-22549ACD3C49}" type="datetimeFigureOut">
              <a:rPr lang="fr-FR" smtClean="0"/>
              <a:t>02/01/1980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14845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7DD131-4980-47FC-BF90-22549ACD3C49}" type="datetimeFigureOut">
              <a:rPr lang="fr-FR" smtClean="0"/>
              <a:t>02/01/1980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425214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7DD131-4980-47FC-BF90-22549ACD3C49}" type="datetimeFigureOut">
              <a:rPr lang="fr-FR" smtClean="0"/>
              <a:t>02/01/1980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242642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7DD131-4980-47FC-BF90-22549ACD3C49}" type="datetimeFigureOut">
              <a:rPr lang="fr-FR" smtClean="0"/>
              <a:t>02/01/1980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3AD46A-EA6B-49F8-8BB5-42ADE5197A81}" type="slidenum">
              <a:rPr lang="fr-FR" smtClean="0"/>
              <a:t>‹N°›</a:t>
            </a:fld>
            <a:endParaRPr lang="fr-FR"/>
          </a:p>
        </p:txBody>
      </p:sp>
    </p:spTree>
    <p:extLst>
      <p:ext uri="{BB962C8B-B14F-4D97-AF65-F5344CB8AC3E}">
        <p14:creationId xmlns:p14="http://schemas.microsoft.com/office/powerpoint/2010/main" val="151137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DD131-4980-47FC-BF90-22549ACD3C49}" type="datetimeFigureOut">
              <a:rPr lang="fr-FR" smtClean="0"/>
              <a:t>02/01/1980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AD46A-EA6B-49F8-8BB5-42ADE5197A81}" type="slidenum">
              <a:rPr lang="fr-FR" smtClean="0"/>
              <a:t>‹N°›</a:t>
            </a:fld>
            <a:endParaRPr lang="fr-FR"/>
          </a:p>
        </p:txBody>
      </p:sp>
    </p:spTree>
    <p:extLst>
      <p:ext uri="{BB962C8B-B14F-4D97-AF65-F5344CB8AC3E}">
        <p14:creationId xmlns:p14="http://schemas.microsoft.com/office/powerpoint/2010/main" val="103954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4.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6.bin"/><Relationship Id="rId18" Type="http://schemas.openxmlformats.org/officeDocument/2006/relationships/image" Target="../media/image37.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34.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8.vml"/><Relationship Id="rId6" Type="http://schemas.openxmlformats.org/officeDocument/2006/relationships/image" Target="../media/image31.wmf"/><Relationship Id="rId11" Type="http://schemas.openxmlformats.org/officeDocument/2006/relationships/oleObject" Target="../embeddings/oleObject25.bin"/><Relationship Id="rId24" Type="http://schemas.openxmlformats.org/officeDocument/2006/relationships/image" Target="../media/image40.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10" Type="http://schemas.openxmlformats.org/officeDocument/2006/relationships/image" Target="../media/image33.wmf"/><Relationship Id="rId19" Type="http://schemas.openxmlformats.org/officeDocument/2006/relationships/oleObject" Target="../embeddings/oleObject29.bin"/><Relationship Id="rId4" Type="http://schemas.openxmlformats.org/officeDocument/2006/relationships/image" Target="../media/image30.wmf"/><Relationship Id="rId9" Type="http://schemas.openxmlformats.org/officeDocument/2006/relationships/oleObject" Target="../embeddings/oleObject24.bin"/><Relationship Id="rId14" Type="http://schemas.openxmlformats.org/officeDocument/2006/relationships/image" Target="../media/image35.wmf"/><Relationship Id="rId22"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33.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10.vml"/><Relationship Id="rId6" Type="http://schemas.openxmlformats.org/officeDocument/2006/relationships/image" Target="../media/image31.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35.wmf"/><Relationship Id="rId4" Type="http://schemas.openxmlformats.org/officeDocument/2006/relationships/image" Target="../media/image45.wmf"/><Relationship Id="rId9" Type="http://schemas.openxmlformats.org/officeDocument/2006/relationships/oleObject" Target="../embeddings/oleObject39.bin"/><Relationship Id="rId14" Type="http://schemas.openxmlformats.org/officeDocument/2006/relationships/image" Target="../media/image47.wmf"/></Relationships>
</file>

<file path=ppt/slides/_rels/slide2.xml.rels><?xml version="1.0" encoding="UTF-8" standalone="yes"?>
<Relationships xmlns="http://schemas.openxmlformats.org/package/2006/relationships"><Relationship Id="rId2" Type="http://schemas.openxmlformats.org/officeDocument/2006/relationships/hyperlink" Target="http://perso.wanadoo.fr/aurelie/univers/millikan.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png"/><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9792" y="2130425"/>
            <a:ext cx="5758408" cy="147002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r-FR"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Détermination de la charge de </a:t>
            </a:r>
            <a:r>
              <a:rPr lang="fr-FR"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l’électron</a:t>
            </a:r>
            <a:endParaRPr lang="fr-FR" dirty="0"/>
          </a:p>
        </p:txBody>
      </p:sp>
      <p:sp>
        <p:nvSpPr>
          <p:cNvPr id="3" name="Sous-titre 2"/>
          <p:cNvSpPr>
            <a:spLocks noGrp="1"/>
          </p:cNvSpPr>
          <p:nvPr>
            <p:ph type="subTitle" idx="1"/>
          </p:nvPr>
        </p:nvSpPr>
        <p:spPr>
          <a:xfrm>
            <a:off x="2764971" y="3741057"/>
            <a:ext cx="6400800" cy="1752600"/>
          </a:xfrm>
          <a:scene3d>
            <a:camera prst="orthographicFront"/>
            <a:lightRig rig="threePt" dir="t"/>
          </a:scene3d>
          <a:sp3d>
            <a:bevelT/>
          </a:sp3d>
        </p:spPr>
        <p:txBody>
          <a:bodyPr>
            <a:normAutofit/>
          </a:bodyPr>
          <a:lstStyle/>
          <a:p>
            <a:r>
              <a:rPr lang="fr-F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(expérience de Millikan) </a:t>
            </a:r>
            <a:br>
              <a:rPr lang="fr-FR" sz="40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fr-FR"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71760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29205" y="2536694"/>
            <a:ext cx="7550641" cy="400110"/>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fr-FR" sz="2000" b="0" i="1" u="none" strike="noStrike" cap="none" normalizeH="0" baseline="0" dirty="0" smtClean="0">
                <a:ln>
                  <a:noFill/>
                </a:ln>
                <a:solidFill>
                  <a:srgbClr val="FF0000"/>
                </a:solidFill>
                <a:effectLst/>
                <a:latin typeface="Arial" pitchFamily="34" charset="0"/>
                <a:cs typeface="Arial" pitchFamily="34" charset="0"/>
              </a:rPr>
              <a:t>avec  </a:t>
            </a:r>
            <a:r>
              <a:rPr kumimoji="0" lang="fr-FR" sz="2000" b="0" i="1" u="none" strike="noStrike" cap="none" normalizeH="0" baseline="0" dirty="0" err="1" smtClean="0">
                <a:ln>
                  <a:noFill/>
                </a:ln>
                <a:solidFill>
                  <a:srgbClr val="FF0000"/>
                </a:solidFill>
                <a:effectLst/>
                <a:latin typeface="Arial" pitchFamily="34" charset="0"/>
                <a:cs typeface="Arial" pitchFamily="34" charset="0"/>
              </a:rPr>
              <a:t>V</a:t>
            </a:r>
            <a:r>
              <a:rPr kumimoji="0" lang="fr-FR" sz="2000" b="0" i="1" u="none" strike="noStrike" cap="none" normalizeH="0" baseline="-30000" dirty="0" err="1" smtClean="0">
                <a:ln>
                  <a:noFill/>
                </a:ln>
                <a:solidFill>
                  <a:srgbClr val="FF0000"/>
                </a:solidFill>
                <a:effectLst/>
                <a:latin typeface="Arial" pitchFamily="34" charset="0"/>
                <a:cs typeface="Arial" pitchFamily="34" charset="0"/>
              </a:rPr>
              <a:t>g</a:t>
            </a:r>
            <a:r>
              <a:rPr kumimoji="0" lang="fr-FR" sz="2000" b="0" i="1" u="none" strike="noStrike" cap="none" normalizeH="0" baseline="0" dirty="0" smtClean="0">
                <a:ln>
                  <a:noFill/>
                </a:ln>
                <a:solidFill>
                  <a:srgbClr val="FF0000"/>
                </a:solidFill>
                <a:effectLst/>
                <a:latin typeface="Arial" pitchFamily="34" charset="0"/>
                <a:cs typeface="Arial" pitchFamily="34" charset="0"/>
              </a:rPr>
              <a:t> volume de la goutte  </a:t>
            </a:r>
            <a:r>
              <a:rPr lang="fr-FR" sz="2000" i="1" dirty="0">
                <a:solidFill>
                  <a:srgbClr val="FF0000"/>
                </a:solidFill>
                <a:latin typeface="Arial" pitchFamily="34" charset="0"/>
                <a:cs typeface="Arial" pitchFamily="34" charset="0"/>
              </a:rPr>
              <a:t>ρ : Masse volumique de l'huile</a:t>
            </a:r>
            <a:r>
              <a:rPr kumimoji="0" lang="fr-FR" sz="2000" b="0" i="1" u="none" strike="noStrike" cap="none" normalizeH="0" baseline="0" dirty="0" smtClean="0">
                <a:ln>
                  <a:noFill/>
                </a:ln>
                <a:solidFill>
                  <a:srgbClr val="FF0000"/>
                </a:solidFill>
                <a:effectLst/>
                <a:latin typeface="Arial" pitchFamily="34" charset="0"/>
                <a:cs typeface="Arial" pitchFamily="34" charset="0"/>
              </a:rPr>
              <a:t>  </a:t>
            </a:r>
          </a:p>
        </p:txBody>
      </p:sp>
      <p:graphicFrame>
        <p:nvGraphicFramePr>
          <p:cNvPr id="5" name="Objet 4"/>
          <p:cNvGraphicFramePr>
            <a:graphicFrameLocks noChangeAspect="1"/>
          </p:cNvGraphicFramePr>
          <p:nvPr>
            <p:extLst>
              <p:ext uri="{D42A27DB-BD31-4B8C-83A1-F6EECF244321}">
                <p14:modId xmlns:p14="http://schemas.microsoft.com/office/powerpoint/2010/main" val="608840422"/>
              </p:ext>
            </p:extLst>
          </p:nvPr>
        </p:nvGraphicFramePr>
        <p:xfrm>
          <a:off x="6732240" y="584693"/>
          <a:ext cx="1651000" cy="530225"/>
        </p:xfrm>
        <a:graphic>
          <a:graphicData uri="http://schemas.openxmlformats.org/presentationml/2006/ole">
            <mc:AlternateContent xmlns:mc="http://schemas.openxmlformats.org/markup-compatibility/2006">
              <mc:Choice xmlns:v="urn:schemas-microsoft-com:vml" Requires="v">
                <p:oleObj spid="_x0000_s5406" name="Équation" r:id="rId3" imgW="698400" imgH="304560" progId="Equation.3">
                  <p:embed/>
                </p:oleObj>
              </mc:Choice>
              <mc:Fallback>
                <p:oleObj name="Équation" r:id="rId3" imgW="698400" imgH="304560" progId="Equation.3">
                  <p:embed/>
                  <p:pic>
                    <p:nvPicPr>
                      <p:cNvPr id="0" name="Objet 10"/>
                      <p:cNvPicPr>
                        <a:picLocks noChangeAspect="1" noChangeArrowheads="1"/>
                      </p:cNvPicPr>
                      <p:nvPr/>
                    </p:nvPicPr>
                    <p:blipFill>
                      <a:blip r:embed="rId4"/>
                      <a:srcRect/>
                      <a:stretch>
                        <a:fillRect/>
                      </a:stretch>
                    </p:blipFill>
                    <p:spPr bwMode="auto">
                      <a:xfrm>
                        <a:off x="6732240" y="584693"/>
                        <a:ext cx="1651000" cy="530225"/>
                      </a:xfrm>
                      <a:prstGeom prst="rect">
                        <a:avLst/>
                      </a:prstGeom>
                      <a:solidFill>
                        <a:schemeClr val="accent5">
                          <a:lumMod val="20000"/>
                          <a:lumOff val="80000"/>
                        </a:schemeClr>
                      </a:solidFill>
                      <a:ln>
                        <a:noFill/>
                      </a:ln>
                      <a:extLst/>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4112835475"/>
              </p:ext>
            </p:extLst>
          </p:nvPr>
        </p:nvGraphicFramePr>
        <p:xfrm>
          <a:off x="3285858" y="1273402"/>
          <a:ext cx="5467350" cy="1201737"/>
        </p:xfrm>
        <a:graphic>
          <a:graphicData uri="http://schemas.openxmlformats.org/presentationml/2006/ole">
            <mc:AlternateContent xmlns:mc="http://schemas.openxmlformats.org/markup-compatibility/2006">
              <mc:Choice xmlns:v="urn:schemas-microsoft-com:vml" Requires="v">
                <p:oleObj spid="_x0000_s5407" name="Équation" r:id="rId5" imgW="1904760" imgH="571320" progId="Equation.3">
                  <p:embed/>
                </p:oleObj>
              </mc:Choice>
              <mc:Fallback>
                <p:oleObj name="Équation" r:id="rId5" imgW="1904760" imgH="571320" progId="Equation.3">
                  <p:embed/>
                  <p:pic>
                    <p:nvPicPr>
                      <p:cNvPr id="0" name="Objet 4"/>
                      <p:cNvPicPr>
                        <a:picLocks noChangeAspect="1" noChangeArrowheads="1"/>
                      </p:cNvPicPr>
                      <p:nvPr/>
                    </p:nvPicPr>
                    <p:blipFill>
                      <a:blip r:embed="rId6"/>
                      <a:srcRect/>
                      <a:stretch>
                        <a:fillRect/>
                      </a:stretch>
                    </p:blipFill>
                    <p:spPr bwMode="auto">
                      <a:xfrm>
                        <a:off x="3285858" y="1273402"/>
                        <a:ext cx="5467350" cy="1201737"/>
                      </a:xfrm>
                      <a:prstGeom prst="rect">
                        <a:avLst/>
                      </a:prstGeom>
                      <a:solidFill>
                        <a:schemeClr val="accent3">
                          <a:lumMod val="20000"/>
                          <a:lumOff val="80000"/>
                        </a:schemeClr>
                      </a:solidFill>
                      <a:ln>
                        <a:noFill/>
                      </a:ln>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1976894957"/>
              </p:ext>
            </p:extLst>
          </p:nvPr>
        </p:nvGraphicFramePr>
        <p:xfrm>
          <a:off x="6372200" y="3304792"/>
          <a:ext cx="2633743" cy="872679"/>
        </p:xfrm>
        <a:graphic>
          <a:graphicData uri="http://schemas.openxmlformats.org/presentationml/2006/ole">
            <mc:AlternateContent xmlns:mc="http://schemas.openxmlformats.org/markup-compatibility/2006">
              <mc:Choice xmlns:v="urn:schemas-microsoft-com:vml" Requires="v">
                <p:oleObj spid="_x0000_s5408" name="Équation" r:id="rId7" imgW="850680" imgH="419040" progId="Equation.3">
                  <p:embed/>
                </p:oleObj>
              </mc:Choice>
              <mc:Fallback>
                <p:oleObj name="Équation" r:id="rId7" imgW="850680" imgH="419040" progId="Equation.3">
                  <p:embed/>
                  <p:pic>
                    <p:nvPicPr>
                      <p:cNvPr id="0" name="Objet 4"/>
                      <p:cNvPicPr>
                        <a:picLocks noChangeAspect="1" noChangeArrowheads="1"/>
                      </p:cNvPicPr>
                      <p:nvPr/>
                    </p:nvPicPr>
                    <p:blipFill>
                      <a:blip r:embed="rId8"/>
                      <a:srcRect/>
                      <a:stretch>
                        <a:fillRect/>
                      </a:stretch>
                    </p:blipFill>
                    <p:spPr bwMode="auto">
                      <a:xfrm>
                        <a:off x="6372200" y="3304792"/>
                        <a:ext cx="2633743" cy="872679"/>
                      </a:xfrm>
                      <a:prstGeom prst="rect">
                        <a:avLst/>
                      </a:prstGeom>
                      <a:solidFill>
                        <a:schemeClr val="accent6">
                          <a:lumMod val="20000"/>
                          <a:lumOff val="80000"/>
                        </a:schemeClr>
                      </a:solidFill>
                      <a:ln>
                        <a:noFill/>
                      </a:ln>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2173163265"/>
              </p:ext>
            </p:extLst>
          </p:nvPr>
        </p:nvGraphicFramePr>
        <p:xfrm>
          <a:off x="2035447" y="4843635"/>
          <a:ext cx="6945313" cy="881063"/>
        </p:xfrm>
        <a:graphic>
          <a:graphicData uri="http://schemas.openxmlformats.org/presentationml/2006/ole">
            <mc:AlternateContent xmlns:mc="http://schemas.openxmlformats.org/markup-compatibility/2006">
              <mc:Choice xmlns:v="urn:schemas-microsoft-com:vml" Requires="v">
                <p:oleObj spid="_x0000_s5409" name="Équation" r:id="rId9" imgW="2425680" imgH="419040" progId="Equation.3">
                  <p:embed/>
                </p:oleObj>
              </mc:Choice>
              <mc:Fallback>
                <p:oleObj name="Équation" r:id="rId9" imgW="2425680" imgH="419040" progId="Equation.3">
                  <p:embed/>
                  <p:pic>
                    <p:nvPicPr>
                      <p:cNvPr id="0" name="Objet 6"/>
                      <p:cNvPicPr>
                        <a:picLocks noChangeAspect="1" noChangeArrowheads="1"/>
                      </p:cNvPicPr>
                      <p:nvPr/>
                    </p:nvPicPr>
                    <p:blipFill>
                      <a:blip r:embed="rId10"/>
                      <a:srcRect/>
                      <a:stretch>
                        <a:fillRect/>
                      </a:stretch>
                    </p:blipFill>
                    <p:spPr bwMode="auto">
                      <a:xfrm>
                        <a:off x="2035447" y="4843635"/>
                        <a:ext cx="6945313" cy="881063"/>
                      </a:xfrm>
                      <a:prstGeom prst="rect">
                        <a:avLst/>
                      </a:prstGeom>
                      <a:solidFill>
                        <a:schemeClr val="accent4">
                          <a:lumMod val="20000"/>
                          <a:lumOff val="80000"/>
                        </a:schemeClr>
                      </a:solidFill>
                      <a:ln>
                        <a:noFill/>
                      </a:ln>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949882359"/>
              </p:ext>
            </p:extLst>
          </p:nvPr>
        </p:nvGraphicFramePr>
        <p:xfrm>
          <a:off x="5940152" y="5733256"/>
          <a:ext cx="3024336" cy="819804"/>
        </p:xfrm>
        <a:graphic>
          <a:graphicData uri="http://schemas.openxmlformats.org/presentationml/2006/ole">
            <mc:AlternateContent xmlns:mc="http://schemas.openxmlformats.org/markup-compatibility/2006">
              <mc:Choice xmlns:v="urn:schemas-microsoft-com:vml" Requires="v">
                <p:oleObj spid="_x0000_s5410" name="Équation" r:id="rId11" imgW="1066680" imgH="393480" progId="Equation.3">
                  <p:embed/>
                </p:oleObj>
              </mc:Choice>
              <mc:Fallback>
                <p:oleObj name="Équation" r:id="rId11" imgW="1066680" imgH="393480" progId="Equation.3">
                  <p:embed/>
                  <p:pic>
                    <p:nvPicPr>
                      <p:cNvPr id="0" name="Objet 7"/>
                      <p:cNvPicPr>
                        <a:picLocks noChangeAspect="1" noChangeArrowheads="1"/>
                      </p:cNvPicPr>
                      <p:nvPr/>
                    </p:nvPicPr>
                    <p:blipFill>
                      <a:blip r:embed="rId12"/>
                      <a:srcRect/>
                      <a:stretch>
                        <a:fillRect/>
                      </a:stretch>
                    </p:blipFill>
                    <p:spPr bwMode="auto">
                      <a:xfrm>
                        <a:off x="5940152" y="5733256"/>
                        <a:ext cx="3024336" cy="819804"/>
                      </a:xfrm>
                      <a:prstGeom prst="rect">
                        <a:avLst/>
                      </a:prstGeom>
                      <a:solidFill>
                        <a:srgbClr val="FFFF00"/>
                      </a:solidFill>
                      <a:ln>
                        <a:solidFill>
                          <a:srgbClr val="FF0000"/>
                        </a:solidFill>
                      </a:ln>
                    </p:spPr>
                  </p:pic>
                </p:oleObj>
              </mc:Fallback>
            </mc:AlternateContent>
          </a:graphicData>
        </a:graphic>
      </p:graphicFrame>
      <p:sp>
        <p:nvSpPr>
          <p:cNvPr id="2" name="Rectangle 1"/>
          <p:cNvSpPr/>
          <p:nvPr/>
        </p:nvSpPr>
        <p:spPr>
          <a:xfrm>
            <a:off x="3054896" y="75987"/>
            <a:ext cx="3856697" cy="523220"/>
          </a:xfrm>
          <a:prstGeom prst="rect">
            <a:avLst/>
          </a:prstGeom>
        </p:spPr>
        <p:txBody>
          <a:bodyPr wrap="none">
            <a:spAutoFit/>
          </a:bodyPr>
          <a:lstStyle/>
          <a:p>
            <a:r>
              <a:rPr lang="fr-FR"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  Poids </a:t>
            </a:r>
            <a:r>
              <a:rPr lang="fr-FR" sz="2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la goutte</a:t>
            </a:r>
          </a:p>
        </p:txBody>
      </p:sp>
      <p:sp>
        <p:nvSpPr>
          <p:cNvPr id="10" name="Rectangle 9"/>
          <p:cNvSpPr/>
          <p:nvPr/>
        </p:nvSpPr>
        <p:spPr>
          <a:xfrm>
            <a:off x="2339752" y="3068960"/>
            <a:ext cx="3672408" cy="1938992"/>
          </a:xfrm>
          <a:prstGeom prst="rect">
            <a:avLst/>
          </a:prstGeom>
        </p:spPr>
        <p:txBody>
          <a:bodyPr wrap="square">
            <a:spAutoFit/>
          </a:bodyPr>
          <a:lstStyle/>
          <a:p>
            <a:r>
              <a:rPr lang="fr-FR" sz="2400" b="1" i="1" dirty="0"/>
              <a:t>Les gouttes pour lesquels ont obtient l’équilibre ont toute la même taille ; elles sont assimilables à des sphères de rayon r</a:t>
            </a:r>
          </a:p>
        </p:txBody>
      </p:sp>
    </p:spTree>
    <p:extLst>
      <p:ext uri="{BB962C8B-B14F-4D97-AF65-F5344CB8AC3E}">
        <p14:creationId xmlns:p14="http://schemas.microsoft.com/office/powerpoint/2010/main" val="5984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6333" y="1052736"/>
            <a:ext cx="5105672" cy="1200329"/>
          </a:xfrm>
          <a:prstGeom prst="rect">
            <a:avLst/>
          </a:prstGeom>
        </p:spPr>
        <p:txBody>
          <a:bodyPr wrap="square">
            <a:spAutoFit/>
          </a:bodyPr>
          <a:lstStyle/>
          <a:p>
            <a:endParaRPr lang="fr-FR" sz="2400" dirty="0" smtClean="0"/>
          </a:p>
          <a:p>
            <a:r>
              <a:rPr lang="fr-FR" sz="2400" dirty="0"/>
              <a:t>Poussée </a:t>
            </a:r>
            <a:r>
              <a:rPr lang="fr-FR" sz="2400" dirty="0" smtClean="0"/>
              <a:t>d’Archimède est </a:t>
            </a:r>
            <a:r>
              <a:rPr lang="fr-FR" sz="2400" dirty="0"/>
              <a:t>égale au poids du volume de fluide (air) déplacé</a:t>
            </a:r>
            <a:r>
              <a:rPr lang="fr-FR" sz="2400" dirty="0" smtClean="0"/>
              <a:t>.</a:t>
            </a:r>
            <a:r>
              <a:rPr lang="fr-FR" sz="2400" dirty="0"/>
              <a:t> </a:t>
            </a:r>
          </a:p>
        </p:txBody>
      </p:sp>
      <p:graphicFrame>
        <p:nvGraphicFramePr>
          <p:cNvPr id="5" name="Objet 4"/>
          <p:cNvGraphicFramePr>
            <a:graphicFrameLocks noChangeAspect="1"/>
          </p:cNvGraphicFramePr>
          <p:nvPr>
            <p:extLst>
              <p:ext uri="{D42A27DB-BD31-4B8C-83A1-F6EECF244321}">
                <p14:modId xmlns:p14="http://schemas.microsoft.com/office/powerpoint/2010/main" val="1058363045"/>
              </p:ext>
            </p:extLst>
          </p:nvPr>
        </p:nvGraphicFramePr>
        <p:xfrm>
          <a:off x="4033416" y="2492896"/>
          <a:ext cx="2281237" cy="573087"/>
        </p:xfrm>
        <a:graphic>
          <a:graphicData uri="http://schemas.openxmlformats.org/presentationml/2006/ole">
            <mc:AlternateContent xmlns:mc="http://schemas.openxmlformats.org/markup-compatibility/2006">
              <mc:Choice xmlns:v="urn:schemas-microsoft-com:vml" Requires="v">
                <p:oleObj spid="_x0000_s6300" name="Équation" r:id="rId3" imgW="965160" imgH="330120" progId="Equation.3">
                  <p:embed/>
                </p:oleObj>
              </mc:Choice>
              <mc:Fallback>
                <p:oleObj name="Équation" r:id="rId3" imgW="965160" imgH="330120" progId="Equation.3">
                  <p:embed/>
                  <p:pic>
                    <p:nvPicPr>
                      <p:cNvPr id="0" name="Objet 4"/>
                      <p:cNvPicPr>
                        <a:picLocks noChangeAspect="1" noChangeArrowheads="1"/>
                      </p:cNvPicPr>
                      <p:nvPr/>
                    </p:nvPicPr>
                    <p:blipFill>
                      <a:blip r:embed="rId4"/>
                      <a:srcRect/>
                      <a:stretch>
                        <a:fillRect/>
                      </a:stretch>
                    </p:blipFill>
                    <p:spPr bwMode="auto">
                      <a:xfrm>
                        <a:off x="4033416" y="2492896"/>
                        <a:ext cx="2281237" cy="573087"/>
                      </a:xfrm>
                      <a:prstGeom prst="rect">
                        <a:avLst/>
                      </a:prstGeom>
                      <a:solidFill>
                        <a:schemeClr val="accent1">
                          <a:lumMod val="20000"/>
                          <a:lumOff val="80000"/>
                        </a:schemeClr>
                      </a:solidFill>
                      <a:ln>
                        <a:noFill/>
                      </a:ln>
                      <a:extLst/>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1661553091"/>
              </p:ext>
            </p:extLst>
          </p:nvPr>
        </p:nvGraphicFramePr>
        <p:xfrm>
          <a:off x="2627784" y="3356992"/>
          <a:ext cx="6342063" cy="1122362"/>
        </p:xfrm>
        <a:graphic>
          <a:graphicData uri="http://schemas.openxmlformats.org/presentationml/2006/ole">
            <mc:AlternateContent xmlns:mc="http://schemas.openxmlformats.org/markup-compatibility/2006">
              <mc:Choice xmlns:v="urn:schemas-microsoft-com:vml" Requires="v">
                <p:oleObj spid="_x0000_s6301" name="Équation" r:id="rId5" imgW="2209680" imgH="533160" progId="Equation.3">
                  <p:embed/>
                </p:oleObj>
              </mc:Choice>
              <mc:Fallback>
                <p:oleObj name="Équation" r:id="rId5" imgW="2209680" imgH="533160" progId="Equation.3">
                  <p:embed/>
                  <p:pic>
                    <p:nvPicPr>
                      <p:cNvPr id="0" name="Objet 5"/>
                      <p:cNvPicPr>
                        <a:picLocks noChangeAspect="1" noChangeArrowheads="1"/>
                      </p:cNvPicPr>
                      <p:nvPr/>
                    </p:nvPicPr>
                    <p:blipFill>
                      <a:blip r:embed="rId6"/>
                      <a:srcRect/>
                      <a:stretch>
                        <a:fillRect/>
                      </a:stretch>
                    </p:blipFill>
                    <p:spPr bwMode="auto">
                      <a:xfrm>
                        <a:off x="2627784" y="3356992"/>
                        <a:ext cx="6342063" cy="1122362"/>
                      </a:xfrm>
                      <a:prstGeom prst="rect">
                        <a:avLst/>
                      </a:prstGeom>
                      <a:solidFill>
                        <a:schemeClr val="accent3">
                          <a:lumMod val="20000"/>
                          <a:lumOff val="80000"/>
                        </a:schemeClr>
                      </a:solidFill>
                      <a:ln>
                        <a:noFill/>
                      </a:ln>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271388021"/>
              </p:ext>
            </p:extLst>
          </p:nvPr>
        </p:nvGraphicFramePr>
        <p:xfrm>
          <a:off x="2123728" y="5301208"/>
          <a:ext cx="6897889" cy="852487"/>
        </p:xfrm>
        <a:graphic>
          <a:graphicData uri="http://schemas.openxmlformats.org/presentationml/2006/ole">
            <mc:AlternateContent xmlns:mc="http://schemas.openxmlformats.org/markup-compatibility/2006">
              <mc:Choice xmlns:v="urn:schemas-microsoft-com:vml" Requires="v">
                <p:oleObj spid="_x0000_s6302" name="Équation" r:id="rId7" imgW="3009600" imgH="406080" progId="Equation.3">
                  <p:embed/>
                </p:oleObj>
              </mc:Choice>
              <mc:Fallback>
                <p:oleObj name="Équation" r:id="rId7" imgW="3009600" imgH="406080" progId="Equation.3">
                  <p:embed/>
                  <p:pic>
                    <p:nvPicPr>
                      <p:cNvPr id="0" name="Objet 5"/>
                      <p:cNvPicPr>
                        <a:picLocks noChangeAspect="1" noChangeArrowheads="1"/>
                      </p:cNvPicPr>
                      <p:nvPr/>
                    </p:nvPicPr>
                    <p:blipFill>
                      <a:blip r:embed="rId8"/>
                      <a:srcRect/>
                      <a:stretch>
                        <a:fillRect/>
                      </a:stretch>
                    </p:blipFill>
                    <p:spPr bwMode="auto">
                      <a:xfrm>
                        <a:off x="2123728" y="5301208"/>
                        <a:ext cx="6897889" cy="852487"/>
                      </a:xfrm>
                      <a:prstGeom prst="rect">
                        <a:avLst/>
                      </a:prstGeom>
                      <a:solidFill>
                        <a:schemeClr val="accent4">
                          <a:lumMod val="20000"/>
                          <a:lumOff val="80000"/>
                        </a:schemeClr>
                      </a:solidFill>
                      <a:ln>
                        <a:solidFill>
                          <a:srgbClr val="FF0000"/>
                        </a:solidFill>
                      </a:ln>
                      <a:extLst/>
                    </p:spPr>
                  </p:pic>
                </p:oleObj>
              </mc:Fallback>
            </mc:AlternateContent>
          </a:graphicData>
        </a:graphic>
      </p:graphicFrame>
      <p:sp>
        <p:nvSpPr>
          <p:cNvPr id="2" name="Rectangle 1"/>
          <p:cNvSpPr/>
          <p:nvPr/>
        </p:nvSpPr>
        <p:spPr>
          <a:xfrm>
            <a:off x="4067944" y="332656"/>
            <a:ext cx="3802451" cy="523220"/>
          </a:xfrm>
          <a:prstGeom prst="rect">
            <a:avLst/>
          </a:prstGeom>
        </p:spPr>
        <p:txBody>
          <a:bodyPr wrap="none">
            <a:spAutoFit/>
          </a:bodyPr>
          <a:lstStyle/>
          <a:p>
            <a:r>
              <a:rPr lang="fr-FR" sz="2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Poussée d’Archimède </a:t>
            </a:r>
          </a:p>
        </p:txBody>
      </p:sp>
    </p:spTree>
    <p:extLst>
      <p:ext uri="{BB962C8B-B14F-4D97-AF65-F5344CB8AC3E}">
        <p14:creationId xmlns:p14="http://schemas.microsoft.com/office/powerpoint/2010/main" val="17806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1205880"/>
            <a:ext cx="4248472" cy="782960"/>
          </a:xfrm>
        </p:spPr>
        <p:txBody>
          <a:bodyPr>
            <a:normAutofit/>
          </a:bodyPr>
          <a:lstStyle/>
          <a:p>
            <a:r>
              <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Force de </a:t>
            </a:r>
            <a: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Stokes :</a:t>
            </a:r>
            <a:endPar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3707904" y="1988840"/>
            <a:ext cx="4446089" cy="523220"/>
          </a:xfrm>
          <a:prstGeom prst="rect">
            <a:avLst/>
          </a:prstGeom>
        </p:spPr>
        <p:txBody>
          <a:bodyPr wrap="none">
            <a:spAutoFit/>
          </a:bodyPr>
          <a:lstStyle/>
          <a:p>
            <a:r>
              <a:rPr lang="fr-FR" sz="2800" i="1" dirty="0" smtClean="0"/>
              <a:t>Force de frottement </a:t>
            </a:r>
            <a:r>
              <a:rPr lang="fr-FR" sz="2800" i="1" dirty="0"/>
              <a:t>du à l'air</a:t>
            </a:r>
          </a:p>
        </p:txBody>
      </p:sp>
      <p:graphicFrame>
        <p:nvGraphicFramePr>
          <p:cNvPr id="7" name="Objet 6"/>
          <p:cNvGraphicFramePr>
            <a:graphicFrameLocks noChangeAspect="1"/>
          </p:cNvGraphicFramePr>
          <p:nvPr>
            <p:extLst>
              <p:ext uri="{D42A27DB-BD31-4B8C-83A1-F6EECF244321}">
                <p14:modId xmlns:p14="http://schemas.microsoft.com/office/powerpoint/2010/main" val="822034134"/>
              </p:ext>
            </p:extLst>
          </p:nvPr>
        </p:nvGraphicFramePr>
        <p:xfrm>
          <a:off x="4008074" y="2708920"/>
          <a:ext cx="3403600" cy="873125"/>
        </p:xfrm>
        <a:graphic>
          <a:graphicData uri="http://schemas.openxmlformats.org/presentationml/2006/ole">
            <mc:AlternateContent xmlns:mc="http://schemas.openxmlformats.org/markup-compatibility/2006">
              <mc:Choice xmlns:v="urn:schemas-microsoft-com:vml" Requires="v">
                <p:oleObj spid="_x0000_s7221" name="Équation" r:id="rId3" imgW="1091880" imgH="380880" progId="Equation.3">
                  <p:embed/>
                </p:oleObj>
              </mc:Choice>
              <mc:Fallback>
                <p:oleObj name="Équation" r:id="rId3" imgW="1091880" imgH="380880" progId="Equation.3">
                  <p:embed/>
                  <p:pic>
                    <p:nvPicPr>
                      <p:cNvPr id="0" name="Objet 4"/>
                      <p:cNvPicPr>
                        <a:picLocks noChangeAspect="1" noChangeArrowheads="1"/>
                      </p:cNvPicPr>
                      <p:nvPr/>
                    </p:nvPicPr>
                    <p:blipFill>
                      <a:blip r:embed="rId4"/>
                      <a:srcRect/>
                      <a:stretch>
                        <a:fillRect/>
                      </a:stretch>
                    </p:blipFill>
                    <p:spPr bwMode="auto">
                      <a:xfrm>
                        <a:off x="4008074" y="2708920"/>
                        <a:ext cx="3403600" cy="873125"/>
                      </a:xfrm>
                      <a:prstGeom prst="rect">
                        <a:avLst/>
                      </a:prstGeom>
                      <a:solidFill>
                        <a:srgbClr val="DBEEF4"/>
                      </a:solidFill>
                      <a:ln>
                        <a:noFill/>
                      </a:ln>
                    </p:spPr>
                  </p:pic>
                </p:oleObj>
              </mc:Fallback>
            </mc:AlternateContent>
          </a:graphicData>
        </a:graphic>
      </p:graphicFrame>
      <p:sp>
        <p:nvSpPr>
          <p:cNvPr id="12" name="Rectangle 11"/>
          <p:cNvSpPr/>
          <p:nvPr/>
        </p:nvSpPr>
        <p:spPr>
          <a:xfrm>
            <a:off x="2411760" y="4437112"/>
            <a:ext cx="6596229" cy="954107"/>
          </a:xfrm>
          <a:prstGeom prst="rect">
            <a:avLst/>
          </a:prstGeom>
        </p:spPr>
        <p:txBody>
          <a:bodyPr wrap="none">
            <a:spAutoFit/>
          </a:bodyPr>
          <a:lstStyle/>
          <a:p>
            <a:r>
              <a:rPr lang="fr-FR" sz="2800" i="1" dirty="0"/>
              <a:t>η : </a:t>
            </a:r>
            <a:r>
              <a:rPr lang="fr-FR" sz="2800" i="1" dirty="0" smtClean="0"/>
              <a:t>Viscosité </a:t>
            </a:r>
            <a:r>
              <a:rPr lang="fr-FR" sz="2800" i="1" dirty="0"/>
              <a:t>de l'air ( a 20°C ) = 1,8.10-5 </a:t>
            </a:r>
            <a:r>
              <a:rPr lang="fr-FR" sz="2800" i="1" dirty="0" err="1" smtClean="0"/>
              <a:t>Pa.s</a:t>
            </a:r>
            <a:endParaRPr lang="fr-FR" sz="2800" i="1" dirty="0" smtClean="0"/>
          </a:p>
          <a:p>
            <a:r>
              <a:rPr lang="fr-FR" sz="2800" i="1" dirty="0"/>
              <a:t>r : Rayon de la goutte</a:t>
            </a:r>
          </a:p>
        </p:txBody>
      </p:sp>
    </p:spTree>
    <p:extLst>
      <p:ext uri="{BB962C8B-B14F-4D97-AF65-F5344CB8AC3E}">
        <p14:creationId xmlns:p14="http://schemas.microsoft.com/office/powerpoint/2010/main" val="2810286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847721600"/>
              </p:ext>
            </p:extLst>
          </p:nvPr>
        </p:nvGraphicFramePr>
        <p:xfrm>
          <a:off x="4427984" y="836712"/>
          <a:ext cx="1781175" cy="611187"/>
        </p:xfrm>
        <a:graphic>
          <a:graphicData uri="http://schemas.openxmlformats.org/presentationml/2006/ole">
            <mc:AlternateContent xmlns:mc="http://schemas.openxmlformats.org/markup-compatibility/2006">
              <mc:Choice xmlns:v="urn:schemas-microsoft-com:vml" Requires="v">
                <p:oleObj spid="_x0000_s8469" name="Équation" r:id="rId3" imgW="571320" imgH="266400" progId="Equation.3">
                  <p:embed/>
                </p:oleObj>
              </mc:Choice>
              <mc:Fallback>
                <p:oleObj name="Équation" r:id="rId3" imgW="571320" imgH="266400" progId="Equation.3">
                  <p:embed/>
                  <p:pic>
                    <p:nvPicPr>
                      <p:cNvPr id="0" name="Objet 6"/>
                      <p:cNvPicPr>
                        <a:picLocks noChangeAspect="1" noChangeArrowheads="1"/>
                      </p:cNvPicPr>
                      <p:nvPr/>
                    </p:nvPicPr>
                    <p:blipFill>
                      <a:blip r:embed="rId4"/>
                      <a:srcRect/>
                      <a:stretch>
                        <a:fillRect/>
                      </a:stretch>
                    </p:blipFill>
                    <p:spPr bwMode="auto">
                      <a:xfrm>
                        <a:off x="4427984" y="836712"/>
                        <a:ext cx="1781175" cy="611187"/>
                      </a:xfrm>
                      <a:prstGeom prst="rect">
                        <a:avLst/>
                      </a:prstGeom>
                      <a:solidFill>
                        <a:srgbClr val="DBEEF4"/>
                      </a:solidFill>
                      <a:ln>
                        <a:solidFill>
                          <a:srgbClr val="FFFF00"/>
                        </a:solidFill>
                      </a:ln>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2567788520"/>
              </p:ext>
            </p:extLst>
          </p:nvPr>
        </p:nvGraphicFramePr>
        <p:xfrm>
          <a:off x="3131840" y="1484784"/>
          <a:ext cx="3008313" cy="523875"/>
        </p:xfrm>
        <a:graphic>
          <a:graphicData uri="http://schemas.openxmlformats.org/presentationml/2006/ole">
            <mc:AlternateContent xmlns:mc="http://schemas.openxmlformats.org/markup-compatibility/2006">
              <mc:Choice xmlns:v="urn:schemas-microsoft-com:vml" Requires="v">
                <p:oleObj spid="_x0000_s8470" name="Équation" r:id="rId5" imgW="965160" imgH="228600" progId="Equation.3">
                  <p:embed/>
                </p:oleObj>
              </mc:Choice>
              <mc:Fallback>
                <p:oleObj name="Équation" r:id="rId5" imgW="965160" imgH="228600" progId="Equation.3">
                  <p:embed/>
                  <p:pic>
                    <p:nvPicPr>
                      <p:cNvPr id="0" name="Objet 4"/>
                      <p:cNvPicPr>
                        <a:picLocks noChangeAspect="1" noChangeArrowheads="1"/>
                      </p:cNvPicPr>
                      <p:nvPr/>
                    </p:nvPicPr>
                    <p:blipFill>
                      <a:blip r:embed="rId6"/>
                      <a:srcRect/>
                      <a:stretch>
                        <a:fillRect/>
                      </a:stretch>
                    </p:blipFill>
                    <p:spPr bwMode="auto">
                      <a:xfrm>
                        <a:off x="3131840" y="1484784"/>
                        <a:ext cx="3008313" cy="523875"/>
                      </a:xfrm>
                      <a:prstGeom prst="rect">
                        <a:avLst/>
                      </a:prstGeom>
                      <a:solidFill>
                        <a:srgbClr val="DBEEF4"/>
                      </a:solidFill>
                      <a:ln>
                        <a:solidFill>
                          <a:srgbClr val="7030A0"/>
                        </a:solidFill>
                      </a:ln>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2299483362"/>
              </p:ext>
            </p:extLst>
          </p:nvPr>
        </p:nvGraphicFramePr>
        <p:xfrm>
          <a:off x="2526324" y="2132856"/>
          <a:ext cx="6610351" cy="901700"/>
        </p:xfrm>
        <a:graphic>
          <a:graphicData uri="http://schemas.openxmlformats.org/presentationml/2006/ole">
            <mc:AlternateContent xmlns:mc="http://schemas.openxmlformats.org/markup-compatibility/2006">
              <mc:Choice xmlns:v="urn:schemas-microsoft-com:vml" Requires="v">
                <p:oleObj spid="_x0000_s8471" name="Équation" r:id="rId7" imgW="2120760" imgH="393480" progId="Equation.3">
                  <p:embed/>
                </p:oleObj>
              </mc:Choice>
              <mc:Fallback>
                <p:oleObj name="Équation" r:id="rId7" imgW="2120760" imgH="393480" progId="Equation.3">
                  <p:embed/>
                  <p:pic>
                    <p:nvPicPr>
                      <p:cNvPr id="0" name="Objet 5"/>
                      <p:cNvPicPr>
                        <a:picLocks noChangeAspect="1" noChangeArrowheads="1"/>
                      </p:cNvPicPr>
                      <p:nvPr/>
                    </p:nvPicPr>
                    <p:blipFill>
                      <a:blip r:embed="rId8"/>
                      <a:srcRect/>
                      <a:stretch>
                        <a:fillRect/>
                      </a:stretch>
                    </p:blipFill>
                    <p:spPr bwMode="auto">
                      <a:xfrm>
                        <a:off x="2526324" y="2132856"/>
                        <a:ext cx="6610351" cy="901700"/>
                      </a:xfrm>
                      <a:prstGeom prst="rect">
                        <a:avLst/>
                      </a:prstGeom>
                      <a:solidFill>
                        <a:srgbClr val="DBEEF4"/>
                      </a:solidFill>
                      <a:ln>
                        <a:solidFill>
                          <a:srgbClr val="00B0F0"/>
                        </a:solidFill>
                      </a:ln>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755015153"/>
              </p:ext>
            </p:extLst>
          </p:nvPr>
        </p:nvGraphicFramePr>
        <p:xfrm>
          <a:off x="3346389" y="3140968"/>
          <a:ext cx="5818188" cy="901700"/>
        </p:xfrm>
        <a:graphic>
          <a:graphicData uri="http://schemas.openxmlformats.org/presentationml/2006/ole">
            <mc:AlternateContent xmlns:mc="http://schemas.openxmlformats.org/markup-compatibility/2006">
              <mc:Choice xmlns:v="urn:schemas-microsoft-com:vml" Requires="v">
                <p:oleObj spid="_x0000_s8472" name="Équation" r:id="rId9" imgW="1866600" imgH="393480" progId="Equation.3">
                  <p:embed/>
                </p:oleObj>
              </mc:Choice>
              <mc:Fallback>
                <p:oleObj name="Équation" r:id="rId9" imgW="1866600" imgH="393480" progId="Equation.3">
                  <p:embed/>
                  <p:pic>
                    <p:nvPicPr>
                      <p:cNvPr id="0" name="Objet 7"/>
                      <p:cNvPicPr>
                        <a:picLocks noChangeAspect="1" noChangeArrowheads="1"/>
                      </p:cNvPicPr>
                      <p:nvPr/>
                    </p:nvPicPr>
                    <p:blipFill>
                      <a:blip r:embed="rId10"/>
                      <a:srcRect/>
                      <a:stretch>
                        <a:fillRect/>
                      </a:stretch>
                    </p:blipFill>
                    <p:spPr bwMode="auto">
                      <a:xfrm>
                        <a:off x="3346389" y="3140968"/>
                        <a:ext cx="5818188" cy="901700"/>
                      </a:xfrm>
                      <a:prstGeom prst="rect">
                        <a:avLst/>
                      </a:prstGeom>
                      <a:solidFill>
                        <a:srgbClr val="DBEEF4"/>
                      </a:solidFill>
                      <a:ln>
                        <a:solidFill>
                          <a:srgbClr val="00B050"/>
                        </a:solidFill>
                      </a:ln>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254320255"/>
              </p:ext>
            </p:extLst>
          </p:nvPr>
        </p:nvGraphicFramePr>
        <p:xfrm>
          <a:off x="3347864" y="4221088"/>
          <a:ext cx="5146675" cy="901700"/>
        </p:xfrm>
        <a:graphic>
          <a:graphicData uri="http://schemas.openxmlformats.org/presentationml/2006/ole">
            <mc:AlternateContent xmlns:mc="http://schemas.openxmlformats.org/markup-compatibility/2006">
              <mc:Choice xmlns:v="urn:schemas-microsoft-com:vml" Requires="v">
                <p:oleObj spid="_x0000_s8473" name="Équation" r:id="rId11" imgW="1650960" imgH="393480" progId="Equation.3">
                  <p:embed/>
                </p:oleObj>
              </mc:Choice>
              <mc:Fallback>
                <p:oleObj name="Équation" r:id="rId11" imgW="1650960" imgH="393480" progId="Equation.3">
                  <p:embed/>
                  <p:pic>
                    <p:nvPicPr>
                      <p:cNvPr id="0" name="Objet 8"/>
                      <p:cNvPicPr>
                        <a:picLocks noChangeAspect="1" noChangeArrowheads="1"/>
                      </p:cNvPicPr>
                      <p:nvPr/>
                    </p:nvPicPr>
                    <p:blipFill>
                      <a:blip r:embed="rId12"/>
                      <a:srcRect/>
                      <a:stretch>
                        <a:fillRect/>
                      </a:stretch>
                    </p:blipFill>
                    <p:spPr bwMode="auto">
                      <a:xfrm>
                        <a:off x="3347864" y="4221088"/>
                        <a:ext cx="5146675" cy="901700"/>
                      </a:xfrm>
                      <a:prstGeom prst="rect">
                        <a:avLst/>
                      </a:prstGeom>
                      <a:solidFill>
                        <a:srgbClr val="DBEEF4"/>
                      </a:solidFill>
                      <a:ln>
                        <a:solidFill>
                          <a:schemeClr val="bg2">
                            <a:lumMod val="10000"/>
                          </a:schemeClr>
                        </a:solidFill>
                      </a:ln>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1962749282"/>
              </p:ext>
            </p:extLst>
          </p:nvPr>
        </p:nvGraphicFramePr>
        <p:xfrm>
          <a:off x="1475656" y="5301208"/>
          <a:ext cx="3681412" cy="1338263"/>
        </p:xfrm>
        <a:graphic>
          <a:graphicData uri="http://schemas.openxmlformats.org/presentationml/2006/ole">
            <mc:AlternateContent xmlns:mc="http://schemas.openxmlformats.org/markup-compatibility/2006">
              <mc:Choice xmlns:v="urn:schemas-microsoft-com:vml" Requires="v">
                <p:oleObj spid="_x0000_s8474" name="Équation" r:id="rId13" imgW="1180800" imgH="583920" progId="Equation.3">
                  <p:embed/>
                </p:oleObj>
              </mc:Choice>
              <mc:Fallback>
                <p:oleObj name="Équation" r:id="rId13" imgW="1180800" imgH="583920" progId="Equation.3">
                  <p:embed/>
                  <p:pic>
                    <p:nvPicPr>
                      <p:cNvPr id="0" name="Objet 8"/>
                      <p:cNvPicPr>
                        <a:picLocks noChangeAspect="1" noChangeArrowheads="1"/>
                      </p:cNvPicPr>
                      <p:nvPr/>
                    </p:nvPicPr>
                    <p:blipFill>
                      <a:blip r:embed="rId14"/>
                      <a:srcRect/>
                      <a:stretch>
                        <a:fillRect/>
                      </a:stretch>
                    </p:blipFill>
                    <p:spPr bwMode="auto">
                      <a:xfrm>
                        <a:off x="1475656" y="5301208"/>
                        <a:ext cx="3681412" cy="1338263"/>
                      </a:xfrm>
                      <a:prstGeom prst="rect">
                        <a:avLst/>
                      </a:prstGeom>
                      <a:solidFill>
                        <a:srgbClr val="DBEEF4"/>
                      </a:solidFill>
                      <a:ln>
                        <a:solidFill>
                          <a:srgbClr val="C00000"/>
                        </a:solidFill>
                      </a:ln>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2722374440"/>
              </p:ext>
            </p:extLst>
          </p:nvPr>
        </p:nvGraphicFramePr>
        <p:xfrm>
          <a:off x="5220072" y="5517232"/>
          <a:ext cx="3760788" cy="1104900"/>
        </p:xfrm>
        <a:graphic>
          <a:graphicData uri="http://schemas.openxmlformats.org/presentationml/2006/ole">
            <mc:AlternateContent xmlns:mc="http://schemas.openxmlformats.org/markup-compatibility/2006">
              <mc:Choice xmlns:v="urn:schemas-microsoft-com:vml" Requires="v">
                <p:oleObj spid="_x0000_s8475" name="Équation" r:id="rId15" imgW="1206360" imgH="482400" progId="Equation.3">
                  <p:embed/>
                </p:oleObj>
              </mc:Choice>
              <mc:Fallback>
                <p:oleObj name="Équation" r:id="rId15" imgW="1206360" imgH="482400" progId="Equation.3">
                  <p:embed/>
                  <p:pic>
                    <p:nvPicPr>
                      <p:cNvPr id="0" name="Objet 10"/>
                      <p:cNvPicPr>
                        <a:picLocks noChangeAspect="1" noChangeArrowheads="1"/>
                      </p:cNvPicPr>
                      <p:nvPr/>
                    </p:nvPicPr>
                    <p:blipFill>
                      <a:blip r:embed="rId16"/>
                      <a:srcRect/>
                      <a:stretch>
                        <a:fillRect/>
                      </a:stretch>
                    </p:blipFill>
                    <p:spPr bwMode="auto">
                      <a:xfrm>
                        <a:off x="5220072" y="5517232"/>
                        <a:ext cx="3760788" cy="1104900"/>
                      </a:xfrm>
                      <a:prstGeom prst="rect">
                        <a:avLst/>
                      </a:prstGeom>
                      <a:solidFill>
                        <a:srgbClr val="DBEEF4"/>
                      </a:solidFill>
                      <a:ln>
                        <a:solidFill>
                          <a:srgbClr val="FF0000"/>
                        </a:solidFill>
                      </a:ln>
                    </p:spPr>
                  </p:pic>
                </p:oleObj>
              </mc:Fallback>
            </mc:AlternateContent>
          </a:graphicData>
        </a:graphic>
      </p:graphicFrame>
    </p:spTree>
    <p:extLst>
      <p:ext uri="{BB962C8B-B14F-4D97-AF65-F5344CB8AC3E}">
        <p14:creationId xmlns:p14="http://schemas.microsoft.com/office/powerpoint/2010/main" val="7332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3728" y="980728"/>
            <a:ext cx="8229600" cy="604664"/>
          </a:xfrm>
        </p:spPr>
        <p:txBody>
          <a:bodyPr/>
          <a:lstStyle/>
          <a:p>
            <a:r>
              <a:rPr lang="fr-FR" i="1" dirty="0" smtClean="0"/>
              <a:t>Le Rayon  r de la </a:t>
            </a:r>
            <a:r>
              <a:rPr lang="fr-FR" dirty="0" smtClean="0"/>
              <a:t>gouttelette </a:t>
            </a:r>
            <a:r>
              <a:rPr lang="fr-FR" dirty="0"/>
              <a:t>d'huile</a:t>
            </a:r>
          </a:p>
        </p:txBody>
      </p:sp>
      <p:graphicFrame>
        <p:nvGraphicFramePr>
          <p:cNvPr id="5" name="Objet 4"/>
          <p:cNvGraphicFramePr>
            <a:graphicFrameLocks noChangeAspect="1"/>
          </p:cNvGraphicFramePr>
          <p:nvPr>
            <p:extLst>
              <p:ext uri="{D42A27DB-BD31-4B8C-83A1-F6EECF244321}">
                <p14:modId xmlns:p14="http://schemas.microsoft.com/office/powerpoint/2010/main" val="2897450973"/>
              </p:ext>
            </p:extLst>
          </p:nvPr>
        </p:nvGraphicFramePr>
        <p:xfrm>
          <a:off x="4211960" y="2000935"/>
          <a:ext cx="3957637" cy="1104900"/>
        </p:xfrm>
        <a:graphic>
          <a:graphicData uri="http://schemas.openxmlformats.org/presentationml/2006/ole">
            <mc:AlternateContent xmlns:mc="http://schemas.openxmlformats.org/markup-compatibility/2006">
              <mc:Choice xmlns:v="urn:schemas-microsoft-com:vml" Requires="v">
                <p:oleObj spid="_x0000_s9294" name="Équation" r:id="rId3" imgW="1269720" imgH="482400" progId="Equation.3">
                  <p:embed/>
                </p:oleObj>
              </mc:Choice>
              <mc:Fallback>
                <p:oleObj name="Équation" r:id="rId3" imgW="1269720" imgH="482400" progId="Equation.3">
                  <p:embed/>
                  <p:pic>
                    <p:nvPicPr>
                      <p:cNvPr id="0" name="Objet 11"/>
                      <p:cNvPicPr>
                        <a:picLocks noChangeAspect="1" noChangeArrowheads="1"/>
                      </p:cNvPicPr>
                      <p:nvPr/>
                    </p:nvPicPr>
                    <p:blipFill>
                      <a:blip r:embed="rId4"/>
                      <a:srcRect/>
                      <a:stretch>
                        <a:fillRect/>
                      </a:stretch>
                    </p:blipFill>
                    <p:spPr bwMode="auto">
                      <a:xfrm>
                        <a:off x="4211960" y="2000935"/>
                        <a:ext cx="3957637" cy="1104900"/>
                      </a:xfrm>
                      <a:prstGeom prst="rect">
                        <a:avLst/>
                      </a:prstGeom>
                      <a:solidFill>
                        <a:srgbClr val="DBEEF4"/>
                      </a:solidFill>
                      <a:ln w="9525">
                        <a:solidFill>
                          <a:srgbClr val="FF0000"/>
                        </a:solidFill>
                        <a:miter lim="800000"/>
                        <a:headEnd/>
                        <a:tailEnd/>
                      </a:ln>
                    </p:spPr>
                  </p:pic>
                </p:oleObj>
              </mc:Fallback>
            </mc:AlternateContent>
          </a:graphicData>
        </a:graphic>
      </p:graphicFrame>
      <p:sp>
        <p:nvSpPr>
          <p:cNvPr id="6" name="Rectangle 5"/>
          <p:cNvSpPr/>
          <p:nvPr/>
        </p:nvSpPr>
        <p:spPr>
          <a:xfrm>
            <a:off x="1403648" y="3163225"/>
            <a:ext cx="8424936" cy="830997"/>
          </a:xfrm>
          <a:prstGeom prst="rect">
            <a:avLst/>
          </a:prstGeom>
        </p:spPr>
        <p:txBody>
          <a:bodyPr wrap="square">
            <a:spAutoFit/>
          </a:bodyPr>
          <a:lstStyle/>
          <a:p>
            <a:r>
              <a:rPr lang="fr-FR" sz="2400" b="1" i="1" dirty="0" smtClean="0">
                <a:solidFill>
                  <a:srgbClr val="FF0000"/>
                </a:solidFill>
                <a:latin typeface="Arial" pitchFamily="34" charset="0"/>
                <a:cs typeface="Arial" pitchFamily="34" charset="0"/>
              </a:rPr>
              <a:t>On suppose que  la poussée </a:t>
            </a:r>
            <a:r>
              <a:rPr lang="fr-FR" sz="2400" b="1" i="1" dirty="0">
                <a:solidFill>
                  <a:srgbClr val="FF0000"/>
                </a:solidFill>
                <a:latin typeface="Arial" pitchFamily="34" charset="0"/>
                <a:cs typeface="Arial" pitchFamily="34" charset="0"/>
              </a:rPr>
              <a:t>d'Archimède due à l'air est négligeable devant le poids de la goutte </a:t>
            </a:r>
          </a:p>
        </p:txBody>
      </p:sp>
      <p:graphicFrame>
        <p:nvGraphicFramePr>
          <p:cNvPr id="7" name="Objet 6"/>
          <p:cNvGraphicFramePr>
            <a:graphicFrameLocks noChangeAspect="1"/>
          </p:cNvGraphicFramePr>
          <p:nvPr>
            <p:extLst>
              <p:ext uri="{D42A27DB-BD31-4B8C-83A1-F6EECF244321}">
                <p14:modId xmlns:p14="http://schemas.microsoft.com/office/powerpoint/2010/main" val="2571095472"/>
              </p:ext>
            </p:extLst>
          </p:nvPr>
        </p:nvGraphicFramePr>
        <p:xfrm>
          <a:off x="4572000" y="4797152"/>
          <a:ext cx="3136751" cy="1413060"/>
        </p:xfrm>
        <a:graphic>
          <a:graphicData uri="http://schemas.openxmlformats.org/presentationml/2006/ole">
            <mc:AlternateContent xmlns:mc="http://schemas.openxmlformats.org/markup-compatibility/2006">
              <mc:Choice xmlns:v="urn:schemas-microsoft-com:vml" Requires="v">
                <p:oleObj spid="_x0000_s9295" name="Équation" r:id="rId5" imgW="787320" imgH="482400" progId="Equation.3">
                  <p:embed/>
                </p:oleObj>
              </mc:Choice>
              <mc:Fallback>
                <p:oleObj name="Équation" r:id="rId5" imgW="787320" imgH="482400" progId="Equation.3">
                  <p:embed/>
                  <p:pic>
                    <p:nvPicPr>
                      <p:cNvPr id="0" name="Objet 4"/>
                      <p:cNvPicPr>
                        <a:picLocks noChangeAspect="1" noChangeArrowheads="1"/>
                      </p:cNvPicPr>
                      <p:nvPr/>
                    </p:nvPicPr>
                    <p:blipFill>
                      <a:blip r:embed="rId6"/>
                      <a:srcRect/>
                      <a:stretch>
                        <a:fillRect/>
                      </a:stretch>
                    </p:blipFill>
                    <p:spPr bwMode="auto">
                      <a:xfrm>
                        <a:off x="4572000" y="4797152"/>
                        <a:ext cx="3136751" cy="1413060"/>
                      </a:xfrm>
                      <a:prstGeom prst="rect">
                        <a:avLst/>
                      </a:prstGeom>
                      <a:solidFill>
                        <a:srgbClr val="DBEEF4"/>
                      </a:solidFill>
                      <a:ln w="952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44733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4215" y="412596"/>
            <a:ext cx="6635852" cy="830997"/>
          </a:xfrm>
          <a:prstGeom prst="rect">
            <a:avLst/>
          </a:prstGeom>
        </p:spPr>
        <p:txBody>
          <a:bodyPr wrap="square">
            <a:spAutoFit/>
          </a:bodyPr>
          <a:lstStyle/>
          <a:p>
            <a:r>
              <a:rPr lang="fr-FR" sz="2400" b="1" i="1" u="sng" dirty="0" smtClean="0">
                <a:solidFill>
                  <a:schemeClr val="accent6">
                    <a:lumMod val="50000"/>
                  </a:schemeClr>
                </a:solidFill>
              </a:rPr>
              <a:t>étape2: </a:t>
            </a:r>
            <a:r>
              <a:rPr lang="fr-FR" sz="2400" b="1" dirty="0">
                <a:solidFill>
                  <a:schemeClr val="accent6">
                    <a:lumMod val="50000"/>
                  </a:schemeClr>
                </a:solidFill>
              </a:rPr>
              <a:t>En présence d’un champ </a:t>
            </a:r>
            <a:r>
              <a:rPr lang="fr-FR" sz="2400" b="1" dirty="0" smtClean="0">
                <a:solidFill>
                  <a:schemeClr val="accent6">
                    <a:lumMod val="50000"/>
                  </a:schemeClr>
                </a:solidFill>
              </a:rPr>
              <a:t>électrique</a:t>
            </a:r>
            <a:endParaRPr lang="fr-FR" sz="2400" dirty="0">
              <a:solidFill>
                <a:schemeClr val="accent6">
                  <a:lumMod val="50000"/>
                </a:schemeClr>
              </a:solidFill>
            </a:endParaRPr>
          </a:p>
          <a:p>
            <a:r>
              <a:rPr lang="fr-FR" sz="2400" b="1" i="1" u="sng" dirty="0" smtClean="0">
                <a:solidFill>
                  <a:schemeClr val="accent6">
                    <a:lumMod val="50000"/>
                  </a:schemeClr>
                </a:solidFill>
              </a:rPr>
              <a:t>Remontée </a:t>
            </a:r>
            <a:r>
              <a:rPr lang="fr-FR" sz="2400" b="1" i="1" u="sng" dirty="0">
                <a:solidFill>
                  <a:schemeClr val="accent6">
                    <a:lumMod val="50000"/>
                  </a:schemeClr>
                </a:solidFill>
              </a:rPr>
              <a:t>de la gouttelette</a:t>
            </a:r>
          </a:p>
        </p:txBody>
      </p:sp>
      <p:sp>
        <p:nvSpPr>
          <p:cNvPr id="6" name="Rectangle 5"/>
          <p:cNvSpPr/>
          <p:nvPr/>
        </p:nvSpPr>
        <p:spPr>
          <a:xfrm>
            <a:off x="2364473" y="5517232"/>
            <a:ext cx="6608179" cy="1200329"/>
          </a:xfrm>
          <a:prstGeom prst="rect">
            <a:avLst/>
          </a:prstGeom>
        </p:spPr>
        <p:txBody>
          <a:bodyPr wrap="square">
            <a:spAutoFit/>
          </a:bodyPr>
          <a:lstStyle/>
          <a:p>
            <a:r>
              <a:rPr lang="fr-FR" sz="2400" b="1" i="1" dirty="0" smtClean="0">
                <a:solidFill>
                  <a:srgbClr val="2C8434"/>
                </a:solidFill>
              </a:rPr>
              <a:t>De </a:t>
            </a:r>
            <a:r>
              <a:rPr lang="fr-FR" sz="2400" b="1" i="1" dirty="0">
                <a:solidFill>
                  <a:srgbClr val="2C8434"/>
                </a:solidFill>
              </a:rPr>
              <a:t>nouveau, sa  vitesse d'ascension se stabilise rapidement grâce à l'action de la force de frottement visqueuse</a:t>
            </a:r>
            <a:endParaRPr lang="fr-FR" sz="2400" i="1" dirty="0">
              <a:solidFill>
                <a:srgbClr val="2C8434"/>
              </a:solidFill>
            </a:endParaRPr>
          </a:p>
        </p:txBody>
      </p:sp>
      <p:sp>
        <p:nvSpPr>
          <p:cNvPr id="7" name="Rectangle 6"/>
          <p:cNvSpPr/>
          <p:nvPr/>
        </p:nvSpPr>
        <p:spPr>
          <a:xfrm>
            <a:off x="2123728" y="1211885"/>
            <a:ext cx="4406653" cy="2308324"/>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fr-FR" sz="2400" b="1" i="1" dirty="0">
                <a:solidFill>
                  <a:srgbClr val="3333FF"/>
                </a:solidFill>
              </a:rPr>
              <a:t>On connecte ensuite les plaques  à une tension électrique</a:t>
            </a:r>
            <a:endParaRPr lang="fr-FR" sz="2400" i="1" dirty="0">
              <a:solidFill>
                <a:srgbClr val="3333FF"/>
              </a:solidFill>
            </a:endParaRPr>
          </a:p>
          <a:p>
            <a:r>
              <a:rPr lang="fr-FR" sz="2400" b="1" i="1" dirty="0" smtClean="0">
                <a:solidFill>
                  <a:srgbClr val="3333FF"/>
                </a:solidFill>
              </a:rPr>
              <a:t>Les </a:t>
            </a:r>
            <a:r>
              <a:rPr lang="fr-FR" sz="2400" b="1" i="1" dirty="0">
                <a:solidFill>
                  <a:srgbClr val="3333FF"/>
                </a:solidFill>
              </a:rPr>
              <a:t>deux plaques  forment alors les armatures d'un condensateur plan, dont le champ électrique est  pratiquement constant </a:t>
            </a:r>
            <a:r>
              <a:rPr lang="fr-FR" b="1" dirty="0"/>
              <a:t>.</a:t>
            </a:r>
          </a:p>
        </p:txBody>
      </p:sp>
      <p:grpSp>
        <p:nvGrpSpPr>
          <p:cNvPr id="28" name="Groupe 27"/>
          <p:cNvGrpSpPr/>
          <p:nvPr/>
        </p:nvGrpSpPr>
        <p:grpSpPr>
          <a:xfrm>
            <a:off x="6464226" y="1457895"/>
            <a:ext cx="2634347" cy="2178620"/>
            <a:chOff x="5903640" y="522658"/>
            <a:chExt cx="2993121" cy="2976115"/>
          </a:xfrm>
        </p:grpSpPr>
        <p:cxnSp>
          <p:nvCxnSpPr>
            <p:cNvPr id="23" name="Connecteur droit avec flèche 22"/>
            <p:cNvCxnSpPr/>
            <p:nvPr/>
          </p:nvCxnSpPr>
          <p:spPr>
            <a:xfrm>
              <a:off x="8244408" y="1101929"/>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nvGrpSpPr>
            <p:cNvPr id="9" name="Groupe 8"/>
            <p:cNvGrpSpPr/>
            <p:nvPr/>
          </p:nvGrpSpPr>
          <p:grpSpPr>
            <a:xfrm>
              <a:off x="5903640" y="975255"/>
              <a:ext cx="2790056" cy="2088232"/>
              <a:chOff x="5814392" y="692696"/>
              <a:chExt cx="2790056" cy="2088232"/>
            </a:xfrm>
          </p:grpSpPr>
          <p:cxnSp>
            <p:nvCxnSpPr>
              <p:cNvPr id="10" name="Connecteur droit avec flèche 9"/>
              <p:cNvCxnSpPr/>
              <p:nvPr/>
            </p:nvCxnSpPr>
            <p:spPr>
              <a:xfrm>
                <a:off x="6156176" y="692696"/>
                <a:ext cx="0" cy="208823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1" name="ZoneTexte 10"/>
              <p:cNvSpPr txBox="1"/>
              <p:nvPr/>
            </p:nvSpPr>
            <p:spPr>
              <a:xfrm>
                <a:off x="5814392" y="1444134"/>
                <a:ext cx="395536" cy="523220"/>
              </a:xfrm>
              <a:prstGeom prst="rect">
                <a:avLst/>
              </a:prstGeom>
              <a:noFill/>
            </p:spPr>
            <p:txBody>
              <a:bodyPr wrap="square" rtlCol="0">
                <a:spAutoFit/>
              </a:bodyPr>
              <a:lstStyle/>
              <a:p>
                <a:r>
                  <a:rPr lang="fr-FR" sz="2800" b="1" dirty="0" smtClean="0"/>
                  <a:t>d</a:t>
                </a:r>
                <a:endParaRPr lang="fr-FR" b="1" dirty="0"/>
              </a:p>
            </p:txBody>
          </p:sp>
          <p:cxnSp>
            <p:nvCxnSpPr>
              <p:cNvPr id="12" name="Connecteur droit 11"/>
              <p:cNvCxnSpPr/>
              <p:nvPr/>
            </p:nvCxnSpPr>
            <p:spPr>
              <a:xfrm>
                <a:off x="6012160"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Connecteur droit 12"/>
              <p:cNvCxnSpPr/>
              <p:nvPr/>
            </p:nvCxnSpPr>
            <p:spPr>
              <a:xfrm>
                <a:off x="7316688"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Connecteur droit 13"/>
              <p:cNvCxnSpPr/>
              <p:nvPr/>
            </p:nvCxnSpPr>
            <p:spPr>
              <a:xfrm>
                <a:off x="5894784" y="2780928"/>
                <a:ext cx="2709664" cy="0"/>
              </a:xfrm>
              <a:prstGeom prst="line">
                <a:avLst/>
              </a:prstGeom>
            </p:spPr>
            <p:style>
              <a:lnRef idx="3">
                <a:schemeClr val="accent4"/>
              </a:lnRef>
              <a:fillRef idx="0">
                <a:schemeClr val="accent4"/>
              </a:fillRef>
              <a:effectRef idx="2">
                <a:schemeClr val="accent4"/>
              </a:effectRef>
              <a:fontRef idx="minor">
                <a:schemeClr val="tx1"/>
              </a:fontRef>
            </p:style>
          </p:cxnSp>
          <p:sp>
            <p:nvSpPr>
              <p:cNvPr id="15" name="Ellipse 14"/>
              <p:cNvSpPr/>
              <p:nvPr/>
            </p:nvSpPr>
            <p:spPr>
              <a:xfrm>
                <a:off x="7020272" y="1452513"/>
                <a:ext cx="296416" cy="2926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6" name="Flèche vers le haut 15"/>
              <p:cNvSpPr/>
              <p:nvPr/>
            </p:nvSpPr>
            <p:spPr>
              <a:xfrm>
                <a:off x="7784740" y="1037594"/>
                <a:ext cx="216024" cy="133630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7" name="Plus 16"/>
              <p:cNvSpPr/>
              <p:nvPr/>
            </p:nvSpPr>
            <p:spPr>
              <a:xfrm>
                <a:off x="8000764" y="1405898"/>
                <a:ext cx="288032" cy="330830"/>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grpSp>
        <p:sp>
          <p:nvSpPr>
            <p:cNvPr id="8" name="ZoneTexte 7"/>
            <p:cNvSpPr txBox="1"/>
            <p:nvPr/>
          </p:nvSpPr>
          <p:spPr>
            <a:xfrm>
              <a:off x="5998185" y="522658"/>
              <a:ext cx="2898576"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a:t>
              </a:r>
              <a:endParaRPr lang="fr-FR" sz="2400" b="1" dirty="0">
                <a:solidFill>
                  <a:srgbClr val="FF0000"/>
                </a:solidFill>
                <a:effectLst>
                  <a:outerShdw blurRad="38100" dist="38100" dir="2700000" algn="tl">
                    <a:srgbClr val="000000">
                      <a:alpha val="43137"/>
                    </a:srgbClr>
                  </a:outerShdw>
                </a:effectLst>
              </a:endParaRPr>
            </a:p>
          </p:txBody>
        </p:sp>
        <p:sp>
          <p:nvSpPr>
            <p:cNvPr id="18" name="ZoneTexte 17"/>
            <p:cNvSpPr txBox="1"/>
            <p:nvPr/>
          </p:nvSpPr>
          <p:spPr>
            <a:xfrm>
              <a:off x="6058180" y="3037108"/>
              <a:ext cx="2695511"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  -  - </a:t>
              </a:r>
              <a:endParaRPr lang="fr-FR" sz="2400" b="1" dirty="0">
                <a:solidFill>
                  <a:srgbClr val="FF0000"/>
                </a:solidFill>
                <a:effectLst>
                  <a:outerShdw blurRad="38100" dist="38100" dir="2700000" algn="tl">
                    <a:srgbClr val="000000">
                      <a:alpha val="43137"/>
                    </a:srgbClr>
                  </a:outerShdw>
                </a:effectLst>
              </a:endParaRPr>
            </a:p>
          </p:txBody>
        </p:sp>
        <p:cxnSp>
          <p:nvCxnSpPr>
            <p:cNvPr id="20" name="Connecteur droit avec flèche 19"/>
            <p:cNvCxnSpPr/>
            <p:nvPr/>
          </p:nvCxnSpPr>
          <p:spPr>
            <a:xfrm>
              <a:off x="6516216" y="1124744"/>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2" name="Connecteur droit avec flèche 21"/>
            <p:cNvCxnSpPr/>
            <p:nvPr/>
          </p:nvCxnSpPr>
          <p:spPr>
            <a:xfrm>
              <a:off x="7884368" y="1124207"/>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5" name="Connecteur droit avec flèche 24"/>
            <p:cNvCxnSpPr/>
            <p:nvPr/>
          </p:nvCxnSpPr>
          <p:spPr>
            <a:xfrm>
              <a:off x="7109520" y="1074143"/>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4" name="Connecteur droit avec flèche 23"/>
            <p:cNvCxnSpPr/>
            <p:nvPr/>
          </p:nvCxnSpPr>
          <p:spPr>
            <a:xfrm>
              <a:off x="6804248" y="1074143"/>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6" name="Connecteur droit avec flèche 25"/>
            <p:cNvCxnSpPr/>
            <p:nvPr/>
          </p:nvCxnSpPr>
          <p:spPr>
            <a:xfrm>
              <a:off x="7483060" y="1074143"/>
              <a:ext cx="0" cy="17281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aphicFrame>
          <p:nvGraphicFramePr>
            <p:cNvPr id="27" name="Objet 26"/>
            <p:cNvGraphicFramePr>
              <a:graphicFrameLocks noChangeAspect="1"/>
            </p:cNvGraphicFramePr>
            <p:nvPr>
              <p:extLst>
                <p:ext uri="{D42A27DB-BD31-4B8C-83A1-F6EECF244321}">
                  <p14:modId xmlns:p14="http://schemas.microsoft.com/office/powerpoint/2010/main" val="971474520"/>
                </p:ext>
              </p:extLst>
            </p:nvPr>
          </p:nvGraphicFramePr>
          <p:xfrm>
            <a:off x="6399013" y="1805358"/>
            <a:ext cx="555625" cy="552450"/>
          </p:xfrm>
          <a:graphic>
            <a:graphicData uri="http://schemas.openxmlformats.org/presentationml/2006/ole">
              <mc:AlternateContent xmlns:mc="http://schemas.openxmlformats.org/markup-compatibility/2006">
                <mc:Choice xmlns:v="urn:schemas-microsoft-com:vml" Requires="v">
                  <p:oleObj spid="_x0000_s10305" name="Équation" r:id="rId3" imgW="177480" imgH="241200" progId="Equation.3">
                    <p:embed/>
                  </p:oleObj>
                </mc:Choice>
                <mc:Fallback>
                  <p:oleObj name="Équation" r:id="rId3" imgW="177480" imgH="241200" progId="Equation.3">
                    <p:embed/>
                    <p:pic>
                      <p:nvPicPr>
                        <p:cNvPr id="0" name="Objet 4"/>
                        <p:cNvPicPr>
                          <a:picLocks noChangeAspect="1" noChangeArrowheads="1"/>
                        </p:cNvPicPr>
                        <p:nvPr/>
                      </p:nvPicPr>
                      <p:blipFill>
                        <a:blip r:embed="rId4"/>
                        <a:srcRect/>
                        <a:stretch>
                          <a:fillRect/>
                        </a:stretch>
                      </p:blipFill>
                      <p:spPr bwMode="auto">
                        <a:xfrm>
                          <a:off x="6399013" y="1805358"/>
                          <a:ext cx="555625" cy="552450"/>
                        </a:xfrm>
                        <a:prstGeom prst="rect">
                          <a:avLst/>
                        </a:prstGeom>
                        <a:noFill/>
                        <a:ln w="9525">
                          <a:noFill/>
                          <a:miter lim="800000"/>
                          <a:headEnd/>
                          <a:tailEnd/>
                        </a:ln>
                      </p:spPr>
                    </p:pic>
                  </p:oleObj>
                </mc:Fallback>
              </mc:AlternateContent>
            </a:graphicData>
          </a:graphic>
        </p:graphicFrame>
      </p:grpSp>
      <p:sp>
        <p:nvSpPr>
          <p:cNvPr id="29" name="Rectangle 28"/>
          <p:cNvSpPr/>
          <p:nvPr/>
        </p:nvSpPr>
        <p:spPr>
          <a:xfrm>
            <a:off x="2123728" y="3665980"/>
            <a:ext cx="6456128" cy="1569660"/>
          </a:xfrm>
          <a:prstGeom prst="rect">
            <a:avLst/>
          </a:prstGeom>
        </p:spPr>
        <p:txBody>
          <a:bodyPr wrap="square">
            <a:spAutoFit/>
          </a:bodyPr>
          <a:lstStyle/>
          <a:p>
            <a:r>
              <a:rPr lang="fr-FR" sz="2400" b="1" i="1" dirty="0">
                <a:solidFill>
                  <a:srgbClr val="7030A0"/>
                </a:solidFill>
              </a:rPr>
              <a:t>La valeur de la tension est suffisamment élevée pour que la force électrique dépasse le  poids de la gouttelette, cette dernière se stabilise d’abord puis remonte verticalement</a:t>
            </a:r>
            <a:endParaRPr lang="fr-FR" sz="2400" i="1" dirty="0">
              <a:solidFill>
                <a:srgbClr val="7030A0"/>
              </a:solidFill>
            </a:endParaRPr>
          </a:p>
        </p:txBody>
      </p:sp>
    </p:spTree>
    <p:extLst>
      <p:ext uri="{BB962C8B-B14F-4D97-AF65-F5344CB8AC3E}">
        <p14:creationId xmlns:p14="http://schemas.microsoft.com/office/powerpoint/2010/main" val="32975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670" y="981520"/>
            <a:ext cx="5760640" cy="1077218"/>
          </a:xfrm>
          <a:prstGeom prst="rect">
            <a:avLst/>
          </a:prstGeom>
        </p:spPr>
        <p:txBody>
          <a:bodyPr wrap="square">
            <a:spAutoFit/>
          </a:bodyPr>
          <a:lstStyle/>
          <a:p>
            <a:r>
              <a:rPr lang="fr-FR" sz="2000" b="1" i="1" dirty="0">
                <a:latin typeface="Arial" pitchFamily="34" charset="0"/>
                <a:cs typeface="Arial" pitchFamily="34" charset="0"/>
              </a:rPr>
              <a:t>le champ électrique </a:t>
            </a:r>
            <a:r>
              <a:rPr lang="fr-FR" sz="2000" b="1" i="1" dirty="0" smtClean="0">
                <a:solidFill>
                  <a:srgbClr val="FF0000"/>
                </a:solidFill>
                <a:latin typeface="Arial" pitchFamily="34" charset="0"/>
                <a:cs typeface="Arial" pitchFamily="34" charset="0"/>
              </a:rPr>
              <a:t>E=U/d </a:t>
            </a:r>
            <a:r>
              <a:rPr lang="fr-FR" sz="2000" b="1" i="1" dirty="0">
                <a:latin typeface="Arial" pitchFamily="34" charset="0"/>
                <a:cs typeface="Arial" pitchFamily="34" charset="0"/>
              </a:rPr>
              <a:t>est déterminé à partir de la valeur de la différence de potentiel (et de la distance entre les plaques</a:t>
            </a:r>
            <a:r>
              <a:rPr lang="fr-FR" sz="2400" b="1" i="1" dirty="0">
                <a:latin typeface="Arial" pitchFamily="34" charset="0"/>
                <a:cs typeface="Arial" pitchFamily="34" charset="0"/>
              </a:rPr>
              <a:t>).</a:t>
            </a:r>
          </a:p>
        </p:txBody>
      </p:sp>
      <p:grpSp>
        <p:nvGrpSpPr>
          <p:cNvPr id="9" name="Groupe 8"/>
          <p:cNvGrpSpPr/>
          <p:nvPr/>
        </p:nvGrpSpPr>
        <p:grpSpPr>
          <a:xfrm>
            <a:off x="7081212" y="697082"/>
            <a:ext cx="2315325" cy="3884046"/>
            <a:chOff x="5774118" y="522658"/>
            <a:chExt cx="3122643" cy="3884046"/>
          </a:xfrm>
        </p:grpSpPr>
        <p:grpSp>
          <p:nvGrpSpPr>
            <p:cNvPr id="11" name="Groupe 10"/>
            <p:cNvGrpSpPr/>
            <p:nvPr/>
          </p:nvGrpSpPr>
          <p:grpSpPr>
            <a:xfrm>
              <a:off x="5774118" y="975255"/>
              <a:ext cx="2919578" cy="3071409"/>
              <a:chOff x="5684870" y="692696"/>
              <a:chExt cx="2919578" cy="3071409"/>
            </a:xfrm>
          </p:grpSpPr>
          <p:cxnSp>
            <p:nvCxnSpPr>
              <p:cNvPr id="20" name="Connecteur droit avec flèche 19"/>
              <p:cNvCxnSpPr/>
              <p:nvPr/>
            </p:nvCxnSpPr>
            <p:spPr>
              <a:xfrm>
                <a:off x="6156176" y="692696"/>
                <a:ext cx="0" cy="296978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1" name="ZoneTexte 20"/>
              <p:cNvSpPr txBox="1"/>
              <p:nvPr/>
            </p:nvSpPr>
            <p:spPr>
              <a:xfrm>
                <a:off x="5684870" y="1444134"/>
                <a:ext cx="395535" cy="523220"/>
              </a:xfrm>
              <a:prstGeom prst="rect">
                <a:avLst/>
              </a:prstGeom>
              <a:noFill/>
            </p:spPr>
            <p:txBody>
              <a:bodyPr wrap="square" rtlCol="0">
                <a:spAutoFit/>
              </a:bodyPr>
              <a:lstStyle/>
              <a:p>
                <a:r>
                  <a:rPr lang="fr-FR" sz="2800" b="1" dirty="0" smtClean="0"/>
                  <a:t>d</a:t>
                </a:r>
                <a:endParaRPr lang="fr-FR" b="1" dirty="0"/>
              </a:p>
            </p:txBody>
          </p:sp>
          <p:cxnSp>
            <p:nvCxnSpPr>
              <p:cNvPr id="22" name="Connecteur droit 21"/>
              <p:cNvCxnSpPr/>
              <p:nvPr/>
            </p:nvCxnSpPr>
            <p:spPr>
              <a:xfrm>
                <a:off x="6012160"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Connecteur droit 22"/>
              <p:cNvCxnSpPr/>
              <p:nvPr/>
            </p:nvCxnSpPr>
            <p:spPr>
              <a:xfrm>
                <a:off x="7316688"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Connecteur droit 23"/>
              <p:cNvCxnSpPr/>
              <p:nvPr/>
            </p:nvCxnSpPr>
            <p:spPr>
              <a:xfrm>
                <a:off x="5894784" y="3764105"/>
                <a:ext cx="2709664" cy="0"/>
              </a:xfrm>
              <a:prstGeom prst="line">
                <a:avLst/>
              </a:prstGeom>
            </p:spPr>
            <p:style>
              <a:lnRef idx="3">
                <a:schemeClr val="accent4"/>
              </a:lnRef>
              <a:fillRef idx="0">
                <a:schemeClr val="accent4"/>
              </a:fillRef>
              <a:effectRef idx="2">
                <a:schemeClr val="accent4"/>
              </a:effectRef>
              <a:fontRef idx="minor">
                <a:schemeClr val="tx1"/>
              </a:fontRef>
            </p:style>
          </p:cxnSp>
          <p:sp>
            <p:nvSpPr>
              <p:cNvPr id="26" name="Flèche vers le haut 25"/>
              <p:cNvSpPr/>
              <p:nvPr/>
            </p:nvSpPr>
            <p:spPr>
              <a:xfrm>
                <a:off x="7784740" y="1037594"/>
                <a:ext cx="216024" cy="1336300"/>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7" name="Plus 26"/>
              <p:cNvSpPr/>
              <p:nvPr/>
            </p:nvSpPr>
            <p:spPr>
              <a:xfrm>
                <a:off x="8000764" y="1405898"/>
                <a:ext cx="288032" cy="330830"/>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5" name="Ellipse 24"/>
              <p:cNvSpPr/>
              <p:nvPr/>
            </p:nvSpPr>
            <p:spPr>
              <a:xfrm>
                <a:off x="7064554" y="1683466"/>
                <a:ext cx="296416" cy="2926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sp>
          <p:nvSpPr>
            <p:cNvPr id="12" name="ZoneTexte 11"/>
            <p:cNvSpPr txBox="1"/>
            <p:nvPr/>
          </p:nvSpPr>
          <p:spPr>
            <a:xfrm>
              <a:off x="5998185" y="522658"/>
              <a:ext cx="2898576"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a:t>
              </a:r>
              <a:endParaRPr lang="fr-FR" sz="2400" b="1" dirty="0">
                <a:solidFill>
                  <a:srgbClr val="FF0000"/>
                </a:solidFill>
                <a:effectLst>
                  <a:outerShdw blurRad="38100" dist="38100" dir="2700000" algn="tl">
                    <a:srgbClr val="000000">
                      <a:alpha val="43137"/>
                    </a:srgbClr>
                  </a:outerShdw>
                </a:effectLst>
              </a:endParaRPr>
            </a:p>
          </p:txBody>
        </p:sp>
        <p:sp>
          <p:nvSpPr>
            <p:cNvPr id="13" name="ZoneTexte 12"/>
            <p:cNvSpPr txBox="1"/>
            <p:nvPr/>
          </p:nvSpPr>
          <p:spPr>
            <a:xfrm>
              <a:off x="6058180" y="3945039"/>
              <a:ext cx="2695511"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  -  - </a:t>
              </a:r>
              <a:endParaRPr lang="fr-FR" sz="2400" b="1" dirty="0">
                <a:solidFill>
                  <a:srgbClr val="FF0000"/>
                </a:solidFill>
                <a:effectLst>
                  <a:outerShdw blurRad="38100" dist="38100" dir="2700000" algn="tl">
                    <a:srgbClr val="000000">
                      <a:alpha val="43137"/>
                    </a:srgbClr>
                  </a:outerShdw>
                </a:effectLst>
              </a:endParaRPr>
            </a:p>
          </p:txBody>
        </p:sp>
        <p:cxnSp>
          <p:nvCxnSpPr>
            <p:cNvPr id="14" name="Connecteur droit avec flèche 13"/>
            <p:cNvCxnSpPr/>
            <p:nvPr/>
          </p:nvCxnSpPr>
          <p:spPr>
            <a:xfrm>
              <a:off x="6516216" y="1124744"/>
              <a:ext cx="0" cy="2921920"/>
            </a:xfrm>
            <a:prstGeom prst="straightConnector1">
              <a:avLst/>
            </a:prstGeom>
            <a:ln>
              <a:solidFill>
                <a:srgbClr val="FFC000"/>
              </a:solidFill>
              <a:tailEnd type="arrow"/>
            </a:ln>
          </p:spPr>
          <p:style>
            <a:lnRef idx="1">
              <a:schemeClr val="accent3"/>
            </a:lnRef>
            <a:fillRef idx="0">
              <a:schemeClr val="accent3"/>
            </a:fillRef>
            <a:effectRef idx="0">
              <a:schemeClr val="accent3"/>
            </a:effectRef>
            <a:fontRef idx="minor">
              <a:schemeClr val="tx1"/>
            </a:fontRef>
          </p:style>
        </p:cxnSp>
        <p:graphicFrame>
          <p:nvGraphicFramePr>
            <p:cNvPr id="19" name="Objet 18"/>
            <p:cNvGraphicFramePr>
              <a:graphicFrameLocks noChangeAspect="1"/>
            </p:cNvGraphicFramePr>
            <p:nvPr>
              <p:extLst>
                <p:ext uri="{D42A27DB-BD31-4B8C-83A1-F6EECF244321}">
                  <p14:modId xmlns:p14="http://schemas.microsoft.com/office/powerpoint/2010/main" val="2276522218"/>
                </p:ext>
              </p:extLst>
            </p:nvPr>
          </p:nvGraphicFramePr>
          <p:xfrm>
            <a:off x="6399500" y="1805189"/>
            <a:ext cx="555625" cy="552450"/>
          </p:xfrm>
          <a:graphic>
            <a:graphicData uri="http://schemas.openxmlformats.org/presentationml/2006/ole">
              <mc:AlternateContent xmlns:mc="http://schemas.openxmlformats.org/markup-compatibility/2006">
                <mc:Choice xmlns:v="urn:schemas-microsoft-com:vml" Requires="v">
                  <p:oleObj spid="_x0000_s13724" name="Équation" r:id="rId3" imgW="177480" imgH="241200" progId="Equation.3">
                    <p:embed/>
                  </p:oleObj>
                </mc:Choice>
                <mc:Fallback>
                  <p:oleObj name="Équation" r:id="rId3" imgW="177480" imgH="241200" progId="Equation.3">
                    <p:embed/>
                    <p:pic>
                      <p:nvPicPr>
                        <p:cNvPr id="0" name=""/>
                        <p:cNvPicPr>
                          <a:picLocks noChangeAspect="1" noChangeArrowheads="1"/>
                        </p:cNvPicPr>
                        <p:nvPr/>
                      </p:nvPicPr>
                      <p:blipFill>
                        <a:blip r:embed="rId4"/>
                        <a:srcRect/>
                        <a:stretch>
                          <a:fillRect/>
                        </a:stretch>
                      </p:blipFill>
                      <p:spPr bwMode="auto">
                        <a:xfrm>
                          <a:off x="6399500" y="1805189"/>
                          <a:ext cx="555625" cy="552450"/>
                        </a:xfrm>
                        <a:prstGeom prst="rect">
                          <a:avLst/>
                        </a:prstGeom>
                        <a:noFill/>
                        <a:ln w="9525">
                          <a:noFill/>
                          <a:miter lim="800000"/>
                          <a:headEnd/>
                          <a:tailEnd/>
                        </a:ln>
                      </p:spPr>
                    </p:pic>
                  </p:oleObj>
                </mc:Fallback>
              </mc:AlternateContent>
            </a:graphicData>
          </a:graphic>
        </p:graphicFrame>
      </p:grpSp>
      <p:grpSp>
        <p:nvGrpSpPr>
          <p:cNvPr id="7181" name="Groupe 7180"/>
          <p:cNvGrpSpPr/>
          <p:nvPr/>
        </p:nvGrpSpPr>
        <p:grpSpPr>
          <a:xfrm>
            <a:off x="7812360" y="1350603"/>
            <a:ext cx="612197" cy="2584087"/>
            <a:chOff x="7439942" y="1350603"/>
            <a:chExt cx="612197" cy="2584087"/>
          </a:xfrm>
        </p:grpSpPr>
        <p:grpSp>
          <p:nvGrpSpPr>
            <p:cNvPr id="30" name="Groupe 29"/>
            <p:cNvGrpSpPr/>
            <p:nvPr/>
          </p:nvGrpSpPr>
          <p:grpSpPr>
            <a:xfrm>
              <a:off x="7439942" y="1350603"/>
              <a:ext cx="555625" cy="1052495"/>
              <a:chOff x="3059832" y="1112997"/>
              <a:chExt cx="555625" cy="1052495"/>
            </a:xfrm>
          </p:grpSpPr>
          <p:cxnSp>
            <p:nvCxnSpPr>
              <p:cNvPr id="8" name="Connecteur droit avec flèche 7"/>
              <p:cNvCxnSpPr/>
              <p:nvPr/>
            </p:nvCxnSpPr>
            <p:spPr>
              <a:xfrm flipV="1">
                <a:off x="3059832" y="1112997"/>
                <a:ext cx="0" cy="10524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aphicFrame>
            <p:nvGraphicFramePr>
              <p:cNvPr id="31" name="Objet 30"/>
              <p:cNvGraphicFramePr>
                <a:graphicFrameLocks noChangeAspect="1"/>
              </p:cNvGraphicFramePr>
              <p:nvPr>
                <p:extLst>
                  <p:ext uri="{D42A27DB-BD31-4B8C-83A1-F6EECF244321}">
                    <p14:modId xmlns:p14="http://schemas.microsoft.com/office/powerpoint/2010/main" val="2927301998"/>
                  </p:ext>
                </p:extLst>
              </p:nvPr>
            </p:nvGraphicFramePr>
            <p:xfrm>
              <a:off x="3059832" y="1348731"/>
              <a:ext cx="555625" cy="581025"/>
            </p:xfrm>
            <a:graphic>
              <a:graphicData uri="http://schemas.openxmlformats.org/presentationml/2006/ole">
                <mc:AlternateContent xmlns:mc="http://schemas.openxmlformats.org/markup-compatibility/2006">
                  <mc:Choice xmlns:v="urn:schemas-microsoft-com:vml" Requires="v">
                    <p:oleObj spid="_x0000_s13725" name="Équation" r:id="rId5" imgW="177480" imgH="253800" progId="Equation.3">
                      <p:embed/>
                    </p:oleObj>
                  </mc:Choice>
                  <mc:Fallback>
                    <p:oleObj name="Équation" r:id="rId5" imgW="177480" imgH="253800" progId="Equation.3">
                      <p:embed/>
                      <p:pic>
                        <p:nvPicPr>
                          <p:cNvPr id="0" name=""/>
                          <p:cNvPicPr>
                            <a:picLocks noChangeAspect="1" noChangeArrowheads="1"/>
                          </p:cNvPicPr>
                          <p:nvPr/>
                        </p:nvPicPr>
                        <p:blipFill>
                          <a:blip r:embed="rId6"/>
                          <a:srcRect/>
                          <a:stretch>
                            <a:fillRect/>
                          </a:stretch>
                        </p:blipFill>
                        <p:spPr bwMode="auto">
                          <a:xfrm>
                            <a:off x="3059832" y="1348731"/>
                            <a:ext cx="555625" cy="581025"/>
                          </a:xfrm>
                          <a:prstGeom prst="rect">
                            <a:avLst/>
                          </a:prstGeom>
                          <a:noFill/>
                          <a:ln w="9525">
                            <a:noFill/>
                            <a:miter lim="800000"/>
                            <a:headEnd/>
                            <a:tailEnd/>
                          </a:ln>
                        </p:spPr>
                      </p:pic>
                    </p:oleObj>
                  </mc:Fallback>
                </mc:AlternateContent>
              </a:graphicData>
            </a:graphic>
          </p:graphicFrame>
        </p:grpSp>
        <p:grpSp>
          <p:nvGrpSpPr>
            <p:cNvPr id="7178" name="Groupe 7177"/>
            <p:cNvGrpSpPr/>
            <p:nvPr/>
          </p:nvGrpSpPr>
          <p:grpSpPr>
            <a:xfrm>
              <a:off x="7452320" y="2221923"/>
              <a:ext cx="599819" cy="1712767"/>
              <a:chOff x="2483768" y="323770"/>
              <a:chExt cx="599819" cy="1712767"/>
            </a:xfrm>
          </p:grpSpPr>
          <p:cxnSp>
            <p:nvCxnSpPr>
              <p:cNvPr id="7169" name="Connecteur droit avec flèche 7168"/>
              <p:cNvCxnSpPr/>
              <p:nvPr/>
            </p:nvCxnSpPr>
            <p:spPr>
              <a:xfrm>
                <a:off x="2483768" y="697082"/>
                <a:ext cx="0" cy="1331214"/>
              </a:xfrm>
              <a:prstGeom prst="straightConnector1">
                <a:avLst/>
              </a:prstGeom>
              <a:ln>
                <a:solidFill>
                  <a:schemeClr val="accent4">
                    <a:lumMod val="60000"/>
                    <a:lumOff val="40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7173" name="Connecteur droit avec flèche 7172"/>
              <p:cNvCxnSpPr/>
              <p:nvPr/>
            </p:nvCxnSpPr>
            <p:spPr>
              <a:xfrm>
                <a:off x="2483768" y="404664"/>
                <a:ext cx="0" cy="1089913"/>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7177" name="Connecteur droit avec flèche 7176"/>
              <p:cNvCxnSpPr/>
              <p:nvPr/>
            </p:nvCxnSpPr>
            <p:spPr>
              <a:xfrm>
                <a:off x="2483768" y="404664"/>
                <a:ext cx="0" cy="54495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aphicFrame>
            <p:nvGraphicFramePr>
              <p:cNvPr id="42" name="Objet 41"/>
              <p:cNvGraphicFramePr>
                <a:graphicFrameLocks noChangeAspect="1"/>
              </p:cNvGraphicFramePr>
              <p:nvPr>
                <p:extLst>
                  <p:ext uri="{D42A27DB-BD31-4B8C-83A1-F6EECF244321}">
                    <p14:modId xmlns:p14="http://schemas.microsoft.com/office/powerpoint/2010/main" val="969629793"/>
                  </p:ext>
                </p:extLst>
              </p:nvPr>
            </p:nvGraphicFramePr>
            <p:xfrm>
              <a:off x="2483768" y="1484087"/>
              <a:ext cx="555625" cy="552450"/>
            </p:xfrm>
            <a:graphic>
              <a:graphicData uri="http://schemas.openxmlformats.org/presentationml/2006/ole">
                <mc:AlternateContent xmlns:mc="http://schemas.openxmlformats.org/markup-compatibility/2006">
                  <mc:Choice xmlns:v="urn:schemas-microsoft-com:vml" Requires="v">
                    <p:oleObj spid="_x0000_s13726" name="Équation" r:id="rId7" imgW="177480" imgH="241200" progId="Equation.3">
                      <p:embed/>
                    </p:oleObj>
                  </mc:Choice>
                  <mc:Fallback>
                    <p:oleObj name="Équation" r:id="rId7" imgW="177480" imgH="241200" progId="Equation.3">
                      <p:embed/>
                      <p:pic>
                        <p:nvPicPr>
                          <p:cNvPr id="0" name=""/>
                          <p:cNvPicPr>
                            <a:picLocks noChangeAspect="1" noChangeArrowheads="1"/>
                          </p:cNvPicPr>
                          <p:nvPr/>
                        </p:nvPicPr>
                        <p:blipFill>
                          <a:blip r:embed="rId8"/>
                          <a:srcRect/>
                          <a:stretch>
                            <a:fillRect/>
                          </a:stretch>
                        </p:blipFill>
                        <p:spPr bwMode="auto">
                          <a:xfrm>
                            <a:off x="2483768" y="1484087"/>
                            <a:ext cx="555625" cy="552450"/>
                          </a:xfrm>
                          <a:prstGeom prst="rect">
                            <a:avLst/>
                          </a:prstGeom>
                          <a:noFill/>
                          <a:ln w="9525">
                            <a:noFill/>
                            <a:miter lim="800000"/>
                            <a:headEnd/>
                            <a:tailEnd/>
                          </a:ln>
                        </p:spPr>
                      </p:pic>
                    </p:oleObj>
                  </mc:Fallback>
                </mc:AlternateContent>
              </a:graphicData>
            </a:graphic>
          </p:graphicFrame>
          <p:graphicFrame>
            <p:nvGraphicFramePr>
              <p:cNvPr id="43" name="Objet 42"/>
              <p:cNvGraphicFramePr>
                <a:graphicFrameLocks noChangeAspect="1"/>
              </p:cNvGraphicFramePr>
              <p:nvPr>
                <p:extLst>
                  <p:ext uri="{D42A27DB-BD31-4B8C-83A1-F6EECF244321}">
                    <p14:modId xmlns:p14="http://schemas.microsoft.com/office/powerpoint/2010/main" val="1172672688"/>
                  </p:ext>
                </p:extLst>
              </p:nvPr>
            </p:nvGraphicFramePr>
            <p:xfrm>
              <a:off x="2515614" y="917110"/>
              <a:ext cx="476250" cy="465138"/>
            </p:xfrm>
            <a:graphic>
              <a:graphicData uri="http://schemas.openxmlformats.org/presentationml/2006/ole">
                <mc:AlternateContent xmlns:mc="http://schemas.openxmlformats.org/markup-compatibility/2006">
                  <mc:Choice xmlns:v="urn:schemas-microsoft-com:vml" Requires="v">
                    <p:oleObj spid="_x0000_s13727" name="Équation" r:id="rId9" imgW="152280" imgH="203040" progId="Equation.3">
                      <p:embed/>
                    </p:oleObj>
                  </mc:Choice>
                  <mc:Fallback>
                    <p:oleObj name="Équation" r:id="rId9" imgW="152280" imgH="203040" progId="Equation.3">
                      <p:embed/>
                      <p:pic>
                        <p:nvPicPr>
                          <p:cNvPr id="0" name=""/>
                          <p:cNvPicPr>
                            <a:picLocks noChangeAspect="1" noChangeArrowheads="1"/>
                          </p:cNvPicPr>
                          <p:nvPr/>
                        </p:nvPicPr>
                        <p:blipFill>
                          <a:blip r:embed="rId10"/>
                          <a:srcRect/>
                          <a:stretch>
                            <a:fillRect/>
                          </a:stretch>
                        </p:blipFill>
                        <p:spPr bwMode="auto">
                          <a:xfrm>
                            <a:off x="2515614" y="917110"/>
                            <a:ext cx="476250" cy="465138"/>
                          </a:xfrm>
                          <a:prstGeom prst="rect">
                            <a:avLst/>
                          </a:prstGeom>
                          <a:noFill/>
                          <a:ln w="9525">
                            <a:noFill/>
                            <a:miter lim="800000"/>
                            <a:headEnd/>
                            <a:tailEnd/>
                          </a:ln>
                        </p:spPr>
                      </p:pic>
                    </p:oleObj>
                  </mc:Fallback>
                </mc:AlternateContent>
              </a:graphicData>
            </a:graphic>
          </p:graphicFrame>
          <p:graphicFrame>
            <p:nvGraphicFramePr>
              <p:cNvPr id="44" name="Objet 43"/>
              <p:cNvGraphicFramePr>
                <a:graphicFrameLocks noChangeAspect="1"/>
              </p:cNvGraphicFramePr>
              <p:nvPr>
                <p:extLst>
                  <p:ext uri="{D42A27DB-BD31-4B8C-83A1-F6EECF244321}">
                    <p14:modId xmlns:p14="http://schemas.microsoft.com/office/powerpoint/2010/main" val="1433855880"/>
                  </p:ext>
                </p:extLst>
              </p:nvPr>
            </p:nvGraphicFramePr>
            <p:xfrm>
              <a:off x="2488275" y="323770"/>
              <a:ext cx="595312" cy="582613"/>
            </p:xfrm>
            <a:graphic>
              <a:graphicData uri="http://schemas.openxmlformats.org/presentationml/2006/ole">
                <mc:AlternateContent xmlns:mc="http://schemas.openxmlformats.org/markup-compatibility/2006">
                  <mc:Choice xmlns:v="urn:schemas-microsoft-com:vml" Requires="v">
                    <p:oleObj spid="_x0000_s13728" name="Équation" r:id="rId11" imgW="190440" imgH="253800" progId="Equation.3">
                      <p:embed/>
                    </p:oleObj>
                  </mc:Choice>
                  <mc:Fallback>
                    <p:oleObj name="Équation" r:id="rId11" imgW="190440" imgH="253800" progId="Equation.3">
                      <p:embed/>
                      <p:pic>
                        <p:nvPicPr>
                          <p:cNvPr id="0" name=""/>
                          <p:cNvPicPr>
                            <a:picLocks noChangeAspect="1" noChangeArrowheads="1"/>
                          </p:cNvPicPr>
                          <p:nvPr/>
                        </p:nvPicPr>
                        <p:blipFill>
                          <a:blip r:embed="rId12"/>
                          <a:srcRect/>
                          <a:stretch>
                            <a:fillRect/>
                          </a:stretch>
                        </p:blipFill>
                        <p:spPr bwMode="auto">
                          <a:xfrm>
                            <a:off x="2488275" y="323770"/>
                            <a:ext cx="595312" cy="582613"/>
                          </a:xfrm>
                          <a:prstGeom prst="rect">
                            <a:avLst/>
                          </a:prstGeom>
                          <a:noFill/>
                          <a:ln w="9525">
                            <a:noFill/>
                            <a:miter lim="800000"/>
                            <a:headEnd/>
                            <a:tailEnd/>
                          </a:ln>
                        </p:spPr>
                      </p:pic>
                    </p:oleObj>
                  </mc:Fallback>
                </mc:AlternateContent>
              </a:graphicData>
            </a:graphic>
          </p:graphicFrame>
        </p:grpSp>
      </p:grpSp>
      <p:sp>
        <p:nvSpPr>
          <p:cNvPr id="7182" name="Rectangle 7181"/>
          <p:cNvSpPr/>
          <p:nvPr/>
        </p:nvSpPr>
        <p:spPr>
          <a:xfrm>
            <a:off x="2090401" y="485624"/>
            <a:ext cx="5256584" cy="523220"/>
          </a:xfrm>
          <a:prstGeom prst="rect">
            <a:avLst/>
          </a:prstGeom>
        </p:spPr>
        <p:txBody>
          <a:bodyPr wrap="square">
            <a:spAutoFit/>
          </a:bodyPr>
          <a:lstStyle/>
          <a:p>
            <a:r>
              <a:rPr lang="fr-FR" sz="2800" b="1" i="1" u="sng" dirty="0">
                <a:solidFill>
                  <a:schemeClr val="accent6">
                    <a:lumMod val="50000"/>
                  </a:schemeClr>
                </a:solidFill>
              </a:rPr>
              <a:t>Remontée de la </a:t>
            </a:r>
            <a:r>
              <a:rPr lang="fr-FR" sz="2800" b="1" i="1" u="sng" dirty="0" smtClean="0">
                <a:solidFill>
                  <a:schemeClr val="accent6">
                    <a:lumMod val="50000"/>
                  </a:schemeClr>
                </a:solidFill>
              </a:rPr>
              <a:t>gouttelette q=?</a:t>
            </a:r>
            <a:endParaRPr lang="fr-FR" sz="2800" b="1" i="1" u="sng" dirty="0">
              <a:solidFill>
                <a:schemeClr val="accent6">
                  <a:lumMod val="50000"/>
                </a:schemeClr>
              </a:solidFill>
            </a:endParaRPr>
          </a:p>
        </p:txBody>
      </p:sp>
      <p:graphicFrame>
        <p:nvGraphicFramePr>
          <p:cNvPr id="7183" name="Objet 7182"/>
          <p:cNvGraphicFramePr>
            <a:graphicFrameLocks noChangeAspect="1"/>
          </p:cNvGraphicFramePr>
          <p:nvPr>
            <p:extLst>
              <p:ext uri="{D42A27DB-BD31-4B8C-83A1-F6EECF244321}">
                <p14:modId xmlns:p14="http://schemas.microsoft.com/office/powerpoint/2010/main" val="1418205673"/>
              </p:ext>
            </p:extLst>
          </p:nvPr>
        </p:nvGraphicFramePr>
        <p:xfrm>
          <a:off x="5121572" y="2097504"/>
          <a:ext cx="1781175" cy="611188"/>
        </p:xfrm>
        <a:graphic>
          <a:graphicData uri="http://schemas.openxmlformats.org/presentationml/2006/ole">
            <mc:AlternateContent xmlns:mc="http://schemas.openxmlformats.org/markup-compatibility/2006">
              <mc:Choice xmlns:v="urn:schemas-microsoft-com:vml" Requires="v">
                <p:oleObj spid="_x0000_s13729" name="Équation" r:id="rId13" imgW="571320" imgH="266400" progId="Equation.3">
                  <p:embed/>
                </p:oleObj>
              </mc:Choice>
              <mc:Fallback>
                <p:oleObj name="Équation" r:id="rId13" imgW="571320" imgH="266400" progId="Equation.3">
                  <p:embed/>
                  <p:pic>
                    <p:nvPicPr>
                      <p:cNvPr id="0" name="Obje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1572" y="2097504"/>
                        <a:ext cx="1781175" cy="611188"/>
                      </a:xfrm>
                      <a:prstGeom prst="rect">
                        <a:avLst/>
                      </a:prstGeom>
                      <a:solidFill>
                        <a:srgbClr val="DBEEF4"/>
                      </a:solidFill>
                      <a:ln w="9525">
                        <a:solidFill>
                          <a:srgbClr val="FFFF00"/>
                        </a:solidFill>
                        <a:miter lim="800000"/>
                        <a:headEnd/>
                        <a:tailEnd/>
                      </a:ln>
                    </p:spPr>
                  </p:pic>
                </p:oleObj>
              </mc:Fallback>
            </mc:AlternateContent>
          </a:graphicData>
        </a:graphic>
      </p:graphicFrame>
      <p:graphicFrame>
        <p:nvGraphicFramePr>
          <p:cNvPr id="7185" name="Objet 7184"/>
          <p:cNvGraphicFramePr>
            <a:graphicFrameLocks noChangeAspect="1"/>
          </p:cNvGraphicFramePr>
          <p:nvPr>
            <p:extLst>
              <p:ext uri="{D42A27DB-BD31-4B8C-83A1-F6EECF244321}">
                <p14:modId xmlns:p14="http://schemas.microsoft.com/office/powerpoint/2010/main" val="3399939751"/>
              </p:ext>
            </p:extLst>
          </p:nvPr>
        </p:nvGraphicFramePr>
        <p:xfrm>
          <a:off x="3059832" y="2886444"/>
          <a:ext cx="3879850" cy="582613"/>
        </p:xfrm>
        <a:graphic>
          <a:graphicData uri="http://schemas.openxmlformats.org/presentationml/2006/ole">
            <mc:AlternateContent xmlns:mc="http://schemas.openxmlformats.org/markup-compatibility/2006">
              <mc:Choice xmlns:v="urn:schemas-microsoft-com:vml" Requires="v">
                <p:oleObj spid="_x0000_s13730" name="Équation" r:id="rId15" imgW="1244520" imgH="253800" progId="Equation.3">
                  <p:embed/>
                </p:oleObj>
              </mc:Choice>
              <mc:Fallback>
                <p:oleObj name="Équation" r:id="rId15" imgW="1244520" imgH="253800" progId="Equation.3">
                  <p:embed/>
                  <p:pic>
                    <p:nvPicPr>
                      <p:cNvPr id="0" name="Objet 7183"/>
                      <p:cNvPicPr>
                        <a:picLocks noChangeAspect="1" noChangeArrowheads="1"/>
                      </p:cNvPicPr>
                      <p:nvPr/>
                    </p:nvPicPr>
                    <p:blipFill>
                      <a:blip r:embed="rId16"/>
                      <a:srcRect/>
                      <a:stretch>
                        <a:fillRect/>
                      </a:stretch>
                    </p:blipFill>
                    <p:spPr bwMode="auto">
                      <a:xfrm>
                        <a:off x="3059832" y="2886444"/>
                        <a:ext cx="3879850" cy="582613"/>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7186" name="Objet 7185"/>
          <p:cNvGraphicFramePr>
            <a:graphicFrameLocks noChangeAspect="1"/>
          </p:cNvGraphicFramePr>
          <p:nvPr>
            <p:extLst>
              <p:ext uri="{D42A27DB-BD31-4B8C-83A1-F6EECF244321}">
                <p14:modId xmlns:p14="http://schemas.microsoft.com/office/powerpoint/2010/main" val="3079115478"/>
              </p:ext>
            </p:extLst>
          </p:nvPr>
        </p:nvGraphicFramePr>
        <p:xfrm>
          <a:off x="3059832" y="3625531"/>
          <a:ext cx="3879850" cy="525462"/>
        </p:xfrm>
        <a:graphic>
          <a:graphicData uri="http://schemas.openxmlformats.org/presentationml/2006/ole">
            <mc:AlternateContent xmlns:mc="http://schemas.openxmlformats.org/markup-compatibility/2006">
              <mc:Choice xmlns:v="urn:schemas-microsoft-com:vml" Requires="v">
                <p:oleObj spid="_x0000_s13731" name="Équation" r:id="rId17" imgW="1244520" imgH="228600" progId="Equation.3">
                  <p:embed/>
                </p:oleObj>
              </mc:Choice>
              <mc:Fallback>
                <p:oleObj name="Équation" r:id="rId17" imgW="1244520" imgH="228600" progId="Equation.3">
                  <p:embed/>
                  <p:pic>
                    <p:nvPicPr>
                      <p:cNvPr id="0" name="Objet 7184"/>
                      <p:cNvPicPr>
                        <a:picLocks noChangeAspect="1" noChangeArrowheads="1"/>
                      </p:cNvPicPr>
                      <p:nvPr/>
                    </p:nvPicPr>
                    <p:blipFill>
                      <a:blip r:embed="rId18"/>
                      <a:srcRect/>
                      <a:stretch>
                        <a:fillRect/>
                      </a:stretch>
                    </p:blipFill>
                    <p:spPr bwMode="auto">
                      <a:xfrm>
                        <a:off x="3059832" y="3625531"/>
                        <a:ext cx="3879850" cy="525462"/>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7187" name="Objet 7186"/>
          <p:cNvGraphicFramePr>
            <a:graphicFrameLocks noChangeAspect="1"/>
          </p:cNvGraphicFramePr>
          <p:nvPr>
            <p:extLst>
              <p:ext uri="{D42A27DB-BD31-4B8C-83A1-F6EECF244321}">
                <p14:modId xmlns:p14="http://schemas.microsoft.com/office/powerpoint/2010/main" val="3035447416"/>
              </p:ext>
            </p:extLst>
          </p:nvPr>
        </p:nvGraphicFramePr>
        <p:xfrm>
          <a:off x="4283968" y="4317302"/>
          <a:ext cx="2257425" cy="525462"/>
        </p:xfrm>
        <a:graphic>
          <a:graphicData uri="http://schemas.openxmlformats.org/presentationml/2006/ole">
            <mc:AlternateContent xmlns:mc="http://schemas.openxmlformats.org/markup-compatibility/2006">
              <mc:Choice xmlns:v="urn:schemas-microsoft-com:vml" Requires="v">
                <p:oleObj spid="_x0000_s13732" name="Équation" r:id="rId19" imgW="723600" imgH="228600" progId="Equation.3">
                  <p:embed/>
                </p:oleObj>
              </mc:Choice>
              <mc:Fallback>
                <p:oleObj name="Équation" r:id="rId19" imgW="723600" imgH="228600" progId="Equation.3">
                  <p:embed/>
                  <p:pic>
                    <p:nvPicPr>
                      <p:cNvPr id="0" name="Objet 7185"/>
                      <p:cNvPicPr>
                        <a:picLocks noChangeAspect="1" noChangeArrowheads="1"/>
                      </p:cNvPicPr>
                      <p:nvPr/>
                    </p:nvPicPr>
                    <p:blipFill>
                      <a:blip r:embed="rId20"/>
                      <a:srcRect/>
                      <a:stretch>
                        <a:fillRect/>
                      </a:stretch>
                    </p:blipFill>
                    <p:spPr bwMode="auto">
                      <a:xfrm>
                        <a:off x="4283968" y="4317302"/>
                        <a:ext cx="2257425" cy="525462"/>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7188" name="Objet 7187"/>
          <p:cNvGraphicFramePr>
            <a:graphicFrameLocks noChangeAspect="1"/>
          </p:cNvGraphicFramePr>
          <p:nvPr>
            <p:extLst>
              <p:ext uri="{D42A27DB-BD31-4B8C-83A1-F6EECF244321}">
                <p14:modId xmlns:p14="http://schemas.microsoft.com/office/powerpoint/2010/main" val="607920891"/>
              </p:ext>
            </p:extLst>
          </p:nvPr>
        </p:nvGraphicFramePr>
        <p:xfrm>
          <a:off x="2915816" y="4869160"/>
          <a:ext cx="3603625" cy="498475"/>
        </p:xfrm>
        <a:graphic>
          <a:graphicData uri="http://schemas.openxmlformats.org/presentationml/2006/ole">
            <mc:AlternateContent xmlns:mc="http://schemas.openxmlformats.org/markup-compatibility/2006">
              <mc:Choice xmlns:v="urn:schemas-microsoft-com:vml" Requires="v">
                <p:oleObj spid="_x0000_s13733" name="Équation" r:id="rId21" imgW="1155600" imgH="215640" progId="Equation.3">
                  <p:embed/>
                </p:oleObj>
              </mc:Choice>
              <mc:Fallback>
                <p:oleObj name="Équation" r:id="rId21" imgW="1155600" imgH="215640" progId="Equation.3">
                  <p:embed/>
                  <p:pic>
                    <p:nvPicPr>
                      <p:cNvPr id="0" name="Objet 7186"/>
                      <p:cNvPicPr>
                        <a:picLocks noChangeAspect="1" noChangeArrowheads="1"/>
                      </p:cNvPicPr>
                      <p:nvPr/>
                    </p:nvPicPr>
                    <p:blipFill>
                      <a:blip r:embed="rId22"/>
                      <a:srcRect/>
                      <a:stretch>
                        <a:fillRect/>
                      </a:stretch>
                    </p:blipFill>
                    <p:spPr bwMode="auto">
                      <a:xfrm>
                        <a:off x="2915816" y="4869160"/>
                        <a:ext cx="3603625" cy="498475"/>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7189" name="Objet 7188"/>
          <p:cNvGraphicFramePr>
            <a:graphicFrameLocks noChangeAspect="1"/>
          </p:cNvGraphicFramePr>
          <p:nvPr>
            <p:extLst>
              <p:ext uri="{D42A27DB-BD31-4B8C-83A1-F6EECF244321}">
                <p14:modId xmlns:p14="http://schemas.microsoft.com/office/powerpoint/2010/main" val="2859760169"/>
              </p:ext>
            </p:extLst>
          </p:nvPr>
        </p:nvGraphicFramePr>
        <p:xfrm>
          <a:off x="4243233" y="5487736"/>
          <a:ext cx="4475041" cy="1356990"/>
        </p:xfrm>
        <a:graphic>
          <a:graphicData uri="http://schemas.openxmlformats.org/presentationml/2006/ole">
            <mc:AlternateContent xmlns:mc="http://schemas.openxmlformats.org/markup-compatibility/2006">
              <mc:Choice xmlns:v="urn:schemas-microsoft-com:vml" Requires="v">
                <p:oleObj spid="_x0000_s13734" name="Équation" r:id="rId23" imgW="1054080" imgH="431640" progId="Equation.3">
                  <p:embed/>
                </p:oleObj>
              </mc:Choice>
              <mc:Fallback>
                <p:oleObj name="Équation" r:id="rId23" imgW="1054080" imgH="431640" progId="Equation.3">
                  <p:embed/>
                  <p:pic>
                    <p:nvPicPr>
                      <p:cNvPr id="0" name="Objet 7187"/>
                      <p:cNvPicPr>
                        <a:picLocks noChangeAspect="1" noChangeArrowheads="1"/>
                      </p:cNvPicPr>
                      <p:nvPr/>
                    </p:nvPicPr>
                    <p:blipFill>
                      <a:blip r:embed="rId24"/>
                      <a:srcRect/>
                      <a:stretch>
                        <a:fillRect/>
                      </a:stretch>
                    </p:blipFill>
                    <p:spPr bwMode="auto">
                      <a:xfrm>
                        <a:off x="4243233" y="5487736"/>
                        <a:ext cx="4475041" cy="1356990"/>
                      </a:xfrm>
                      <a:prstGeom prst="rect">
                        <a:avLst/>
                      </a:prstGeom>
                      <a:solidFill>
                        <a:srgbClr val="FFFF00"/>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8078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500"/>
                                        <p:tgtEl>
                                          <p:spTgt spid="7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85"/>
                                        </p:tgtEl>
                                        <p:attrNameLst>
                                          <p:attrName>style.visibility</p:attrName>
                                        </p:attrNameLst>
                                      </p:cBhvr>
                                      <p:to>
                                        <p:strVal val="visible"/>
                                      </p:to>
                                    </p:set>
                                    <p:animEffect transition="in" filter="fade">
                                      <p:cBhvr>
                                        <p:cTn id="12" dur="500"/>
                                        <p:tgtEl>
                                          <p:spTgt spid="7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86"/>
                                        </p:tgtEl>
                                        <p:attrNameLst>
                                          <p:attrName>style.visibility</p:attrName>
                                        </p:attrNameLst>
                                      </p:cBhvr>
                                      <p:to>
                                        <p:strVal val="visible"/>
                                      </p:to>
                                    </p:set>
                                    <p:animEffect transition="in" filter="fade">
                                      <p:cBhvr>
                                        <p:cTn id="17" dur="500"/>
                                        <p:tgtEl>
                                          <p:spTgt spid="7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fade">
                                      <p:cBhvr>
                                        <p:cTn id="22" dur="500"/>
                                        <p:tgtEl>
                                          <p:spTgt spid="7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8"/>
                                        </p:tgtEl>
                                        <p:attrNameLst>
                                          <p:attrName>style.visibility</p:attrName>
                                        </p:attrNameLst>
                                      </p:cBhvr>
                                      <p:to>
                                        <p:strVal val="visible"/>
                                      </p:to>
                                    </p:set>
                                    <p:animEffect transition="in" filter="fade">
                                      <p:cBhvr>
                                        <p:cTn id="27" dur="500"/>
                                        <p:tgtEl>
                                          <p:spTgt spid="7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89"/>
                                        </p:tgtEl>
                                        <p:attrNameLst>
                                          <p:attrName>style.visibility</p:attrName>
                                        </p:attrNameLst>
                                      </p:cBhvr>
                                      <p:to>
                                        <p:strVal val="visible"/>
                                      </p:to>
                                    </p:set>
                                    <p:animEffect transition="in" filter="fade">
                                      <p:cBhvr>
                                        <p:cTn id="32"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75981" y="260648"/>
            <a:ext cx="2304256" cy="523220"/>
          </a:xfrm>
          <a:prstGeom prst="rect">
            <a:avLst/>
          </a:prstGeom>
          <a:noFill/>
        </p:spPr>
        <p:txBody>
          <a:bodyPr wrap="square" rtlCol="0">
            <a:spAutoFit/>
          </a:bodyPr>
          <a:lstStyle/>
          <a:p>
            <a:r>
              <a:rPr lang="fr-FR" sz="2800" b="1" u="sng" dirty="0" smtClean="0">
                <a:solidFill>
                  <a:srgbClr val="FF0000"/>
                </a:solidFill>
                <a:effectLst>
                  <a:outerShdw blurRad="38100" dist="38100" dir="2700000" algn="tl">
                    <a:srgbClr val="000000">
                      <a:alpha val="43137"/>
                    </a:srgbClr>
                  </a:outerShdw>
                </a:effectLst>
              </a:rPr>
              <a:t>Remarque 1</a:t>
            </a:r>
            <a:endParaRPr lang="fr-FR" b="1" u="sng"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2339752" y="783039"/>
            <a:ext cx="6548515" cy="1200329"/>
          </a:xfrm>
          <a:prstGeom prst="rect">
            <a:avLst/>
          </a:prstGeom>
        </p:spPr>
        <p:txBody>
          <a:bodyPr wrap="square">
            <a:spAutoFit/>
          </a:bodyPr>
          <a:lstStyle/>
          <a:p>
            <a:r>
              <a:rPr lang="fr-FR" sz="2400" b="1" u="sng" dirty="0">
                <a:solidFill>
                  <a:srgbClr val="00B050"/>
                </a:solidFill>
                <a:latin typeface="Arial" pitchFamily="34" charset="0"/>
                <a:cs typeface="Arial" pitchFamily="34" charset="0"/>
              </a:rPr>
              <a:t>Étape 1 </a:t>
            </a:r>
            <a:r>
              <a:rPr lang="fr-FR" sz="2400" b="1" dirty="0" smtClean="0">
                <a:solidFill>
                  <a:srgbClr val="0070C0"/>
                </a:solidFill>
                <a:latin typeface="Arial" pitchFamily="34" charset="0"/>
                <a:cs typeface="Arial" pitchFamily="34" charset="0"/>
              </a:rPr>
              <a:t>:Chute  libre  de la gouttelettes et si la </a:t>
            </a:r>
            <a:r>
              <a:rPr lang="fr-FR" sz="2400" b="1" i="1" dirty="0" smtClean="0">
                <a:solidFill>
                  <a:srgbClr val="0070C0"/>
                </a:solidFill>
                <a:latin typeface="Arial" pitchFamily="34" charset="0"/>
                <a:cs typeface="Arial" pitchFamily="34" charset="0"/>
              </a:rPr>
              <a:t>poussée </a:t>
            </a:r>
            <a:r>
              <a:rPr lang="fr-FR" sz="2400" b="1" i="1" dirty="0">
                <a:solidFill>
                  <a:srgbClr val="0070C0"/>
                </a:solidFill>
                <a:latin typeface="Arial" pitchFamily="34" charset="0"/>
                <a:cs typeface="Arial" pitchFamily="34" charset="0"/>
              </a:rPr>
              <a:t>d'Archimède  négligeable </a:t>
            </a:r>
            <a:endParaRPr lang="fr-FR" sz="2400" b="1" i="1" dirty="0" smtClean="0">
              <a:solidFill>
                <a:srgbClr val="0070C0"/>
              </a:solidFill>
              <a:latin typeface="Arial" pitchFamily="34" charset="0"/>
              <a:cs typeface="Arial" pitchFamily="34" charset="0"/>
            </a:endParaRPr>
          </a:p>
          <a:p>
            <a:endParaRPr lang="fr-FR" sz="2400" dirty="0">
              <a:solidFill>
                <a:srgbClr val="0070C0"/>
              </a:solidFill>
              <a:latin typeface="Arial" pitchFamily="34" charset="0"/>
              <a:cs typeface="Arial" pitchFamily="34" charset="0"/>
            </a:endParaRPr>
          </a:p>
        </p:txBody>
      </p:sp>
      <p:graphicFrame>
        <p:nvGraphicFramePr>
          <p:cNvPr id="8" name="Objet 7"/>
          <p:cNvGraphicFramePr>
            <a:graphicFrameLocks noChangeAspect="1"/>
          </p:cNvGraphicFramePr>
          <p:nvPr>
            <p:extLst>
              <p:ext uri="{D42A27DB-BD31-4B8C-83A1-F6EECF244321}">
                <p14:modId xmlns:p14="http://schemas.microsoft.com/office/powerpoint/2010/main" val="3422988705"/>
              </p:ext>
            </p:extLst>
          </p:nvPr>
        </p:nvGraphicFramePr>
        <p:xfrm>
          <a:off x="2339751" y="1857775"/>
          <a:ext cx="7008101" cy="1514475"/>
        </p:xfrm>
        <a:graphic>
          <a:graphicData uri="http://schemas.openxmlformats.org/presentationml/2006/ole">
            <mc:AlternateContent xmlns:mc="http://schemas.openxmlformats.org/markup-compatibility/2006">
              <mc:Choice xmlns:v="urn:schemas-microsoft-com:vml" Requires="v">
                <p:oleObj spid="_x0000_s16523" name="Équation" r:id="rId3" imgW="1714320" imgH="660240" progId="Equation.3">
                  <p:embed/>
                </p:oleObj>
              </mc:Choice>
              <mc:Fallback>
                <p:oleObj name="Équation" r:id="rId3" imgW="1714320" imgH="660240" progId="Equation.3">
                  <p:embed/>
                  <p:pic>
                    <p:nvPicPr>
                      <p:cNvPr id="0" name="Objet 5"/>
                      <p:cNvPicPr>
                        <a:picLocks noChangeAspect="1" noChangeArrowheads="1"/>
                      </p:cNvPicPr>
                      <p:nvPr/>
                    </p:nvPicPr>
                    <p:blipFill>
                      <a:blip r:embed="rId4"/>
                      <a:srcRect/>
                      <a:stretch>
                        <a:fillRect/>
                      </a:stretch>
                    </p:blipFill>
                    <p:spPr bwMode="auto">
                      <a:xfrm>
                        <a:off x="2339751" y="1857775"/>
                        <a:ext cx="7008101" cy="15144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w="9525">
                        <a:solidFill>
                          <a:srgbClr val="7030A0"/>
                        </a:solidFill>
                        <a:miter lim="800000"/>
                        <a:headEnd/>
                        <a:tailEnd/>
                      </a:ln>
                    </p:spPr>
                  </p:pic>
                </p:oleObj>
              </mc:Fallback>
            </mc:AlternateContent>
          </a:graphicData>
        </a:graphic>
      </p:graphicFrame>
      <p:sp>
        <p:nvSpPr>
          <p:cNvPr id="9" name="Rectangle 8"/>
          <p:cNvSpPr/>
          <p:nvPr/>
        </p:nvSpPr>
        <p:spPr>
          <a:xfrm>
            <a:off x="2051720" y="3327622"/>
            <a:ext cx="1279517" cy="461665"/>
          </a:xfrm>
          <a:prstGeom prst="rect">
            <a:avLst/>
          </a:prstGeom>
        </p:spPr>
        <p:txBody>
          <a:bodyPr wrap="none">
            <a:spAutoFit/>
          </a:bodyPr>
          <a:lstStyle/>
          <a:p>
            <a:r>
              <a:rPr lang="fr-FR" sz="2400" b="1" u="sng" dirty="0">
                <a:solidFill>
                  <a:srgbClr val="00B050"/>
                </a:solidFill>
                <a:latin typeface="Arial" pitchFamily="34" charset="0"/>
                <a:cs typeface="Arial" pitchFamily="34" charset="0"/>
              </a:rPr>
              <a:t>Étape </a:t>
            </a:r>
            <a:r>
              <a:rPr lang="fr-FR" sz="2400" b="1" u="sng" dirty="0" smtClean="0">
                <a:solidFill>
                  <a:srgbClr val="00B050"/>
                </a:solidFill>
                <a:latin typeface="Arial" pitchFamily="34" charset="0"/>
                <a:cs typeface="Arial" pitchFamily="34" charset="0"/>
              </a:rPr>
              <a:t>2</a:t>
            </a:r>
            <a:endParaRPr lang="fr-FR" sz="2400" u="sng" dirty="0">
              <a:solidFill>
                <a:srgbClr val="00B050"/>
              </a:solidFill>
            </a:endParaRPr>
          </a:p>
        </p:txBody>
      </p:sp>
      <p:graphicFrame>
        <p:nvGraphicFramePr>
          <p:cNvPr id="10" name="Objet 9"/>
          <p:cNvGraphicFramePr>
            <a:graphicFrameLocks noChangeAspect="1"/>
          </p:cNvGraphicFramePr>
          <p:nvPr>
            <p:extLst>
              <p:ext uri="{D42A27DB-BD31-4B8C-83A1-F6EECF244321}">
                <p14:modId xmlns:p14="http://schemas.microsoft.com/office/powerpoint/2010/main" val="2252913915"/>
              </p:ext>
            </p:extLst>
          </p:nvPr>
        </p:nvGraphicFramePr>
        <p:xfrm>
          <a:off x="2195736" y="4005064"/>
          <a:ext cx="3688557" cy="1119868"/>
        </p:xfrm>
        <a:graphic>
          <a:graphicData uri="http://schemas.openxmlformats.org/presentationml/2006/ole">
            <mc:AlternateContent xmlns:mc="http://schemas.openxmlformats.org/markup-compatibility/2006">
              <mc:Choice xmlns:v="urn:schemas-microsoft-com:vml" Requires="v">
                <p:oleObj spid="_x0000_s16524" name="Équation" r:id="rId5" imgW="1054080" imgH="431640" progId="Equation.3">
                  <p:embed/>
                </p:oleObj>
              </mc:Choice>
              <mc:Fallback>
                <p:oleObj name="Équation" r:id="rId5" imgW="1054080" imgH="431640" progId="Equation.3">
                  <p:embed/>
                  <p:pic>
                    <p:nvPicPr>
                      <p:cNvPr id="0" name="Objet 7188"/>
                      <p:cNvPicPr>
                        <a:picLocks noChangeAspect="1" noChangeArrowheads="1"/>
                      </p:cNvPicPr>
                      <p:nvPr/>
                    </p:nvPicPr>
                    <p:blipFill>
                      <a:blip r:embed="rId6"/>
                      <a:srcRect/>
                      <a:stretch>
                        <a:fillRect/>
                      </a:stretch>
                    </p:blipFill>
                    <p:spPr bwMode="auto">
                      <a:xfrm>
                        <a:off x="2195736" y="4005064"/>
                        <a:ext cx="3688557" cy="1119868"/>
                      </a:xfrm>
                      <a:prstGeom prst="rect">
                        <a:avLst/>
                      </a:prstGeom>
                      <a:solidFill>
                        <a:schemeClr val="accent5">
                          <a:lumMod val="20000"/>
                          <a:lumOff val="80000"/>
                        </a:schemeClr>
                      </a:solidFill>
                      <a:ln w="28575">
                        <a:solidFill>
                          <a:srgbClr val="FF0000"/>
                        </a:solidFill>
                        <a:miter lim="800000"/>
                        <a:headEnd/>
                        <a:tailEnd/>
                      </a:ln>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3616716708"/>
              </p:ext>
            </p:extLst>
          </p:nvPr>
        </p:nvGraphicFramePr>
        <p:xfrm>
          <a:off x="6028634" y="3717032"/>
          <a:ext cx="3096344" cy="1500251"/>
        </p:xfrm>
        <a:graphic>
          <a:graphicData uri="http://schemas.openxmlformats.org/presentationml/2006/ole">
            <mc:AlternateContent xmlns:mc="http://schemas.openxmlformats.org/markup-compatibility/2006">
              <mc:Choice xmlns:v="urn:schemas-microsoft-com:vml" Requires="v">
                <p:oleObj spid="_x0000_s16525" name="Équation" r:id="rId7" imgW="990360" imgH="647640" progId="Equation.3">
                  <p:embed/>
                </p:oleObj>
              </mc:Choice>
              <mc:Fallback>
                <p:oleObj name="Équation" r:id="rId7" imgW="990360" imgH="647640" progId="Equation.3">
                  <p:embed/>
                  <p:pic>
                    <p:nvPicPr>
                      <p:cNvPr id="0" name="Objet 9"/>
                      <p:cNvPicPr>
                        <a:picLocks noChangeAspect="1" noChangeArrowheads="1"/>
                      </p:cNvPicPr>
                      <p:nvPr/>
                    </p:nvPicPr>
                    <p:blipFill>
                      <a:blip r:embed="rId8"/>
                      <a:srcRect/>
                      <a:stretch>
                        <a:fillRect/>
                      </a:stretch>
                    </p:blipFill>
                    <p:spPr bwMode="auto">
                      <a:xfrm>
                        <a:off x="6028634" y="3717032"/>
                        <a:ext cx="3096344" cy="1500251"/>
                      </a:xfrm>
                      <a:prstGeom prst="rect">
                        <a:avLst/>
                      </a:prstGeom>
                      <a:solidFill>
                        <a:schemeClr val="accent2">
                          <a:lumMod val="20000"/>
                          <a:lumOff val="80000"/>
                        </a:schemeClr>
                      </a:solidFill>
                      <a:ln w="28575">
                        <a:solidFill>
                          <a:srgbClr val="FF0000"/>
                        </a:solidFill>
                        <a:miter lim="800000"/>
                        <a:headEnd/>
                        <a:tailEnd/>
                      </a:ln>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1048558581"/>
              </p:ext>
            </p:extLst>
          </p:nvPr>
        </p:nvGraphicFramePr>
        <p:xfrm>
          <a:off x="1691680" y="5517232"/>
          <a:ext cx="3846513" cy="1099443"/>
        </p:xfrm>
        <a:graphic>
          <a:graphicData uri="http://schemas.openxmlformats.org/presentationml/2006/ole">
            <mc:AlternateContent xmlns:mc="http://schemas.openxmlformats.org/markup-compatibility/2006">
              <mc:Choice xmlns:v="urn:schemas-microsoft-com:vml" Requires="v">
                <p:oleObj spid="_x0000_s16526" name="Équation" r:id="rId9" imgW="990360" imgH="482400" progId="Equation.3">
                  <p:embed/>
                </p:oleObj>
              </mc:Choice>
              <mc:Fallback>
                <p:oleObj name="Équation" r:id="rId9" imgW="990360" imgH="482400" progId="Equation.3">
                  <p:embed/>
                  <p:pic>
                    <p:nvPicPr>
                      <p:cNvPr id="0" name="Objet 10"/>
                      <p:cNvPicPr>
                        <a:picLocks noChangeAspect="1" noChangeArrowheads="1"/>
                      </p:cNvPicPr>
                      <p:nvPr/>
                    </p:nvPicPr>
                    <p:blipFill>
                      <a:blip r:embed="rId10"/>
                      <a:srcRect/>
                      <a:stretch>
                        <a:fillRect/>
                      </a:stretch>
                    </p:blipFill>
                    <p:spPr bwMode="auto">
                      <a:xfrm>
                        <a:off x="1691680" y="5517232"/>
                        <a:ext cx="3846513" cy="1099443"/>
                      </a:xfrm>
                      <a:prstGeom prst="rect">
                        <a:avLst/>
                      </a:prstGeom>
                      <a:solidFill>
                        <a:srgbClr val="FFFF00"/>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7900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2276872"/>
            <a:ext cx="5220072" cy="181588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fr-FR" sz="2800" b="1" i="1" dirty="0" smtClean="0"/>
              <a:t>si </a:t>
            </a:r>
            <a:r>
              <a:rPr lang="fr-FR" sz="2800" b="1" i="1" dirty="0"/>
              <a:t>les gouttelettes n’ont pas la même vitesse de remontée, c’est qu’elles possèdent des charges électriques q différentes.</a:t>
            </a:r>
          </a:p>
        </p:txBody>
      </p:sp>
      <p:sp>
        <p:nvSpPr>
          <p:cNvPr id="5" name="ZoneTexte 4"/>
          <p:cNvSpPr txBox="1"/>
          <p:nvPr/>
        </p:nvSpPr>
        <p:spPr>
          <a:xfrm>
            <a:off x="4241686" y="1124744"/>
            <a:ext cx="2304256" cy="523220"/>
          </a:xfrm>
          <a:prstGeom prst="rect">
            <a:avLst/>
          </a:prstGeom>
          <a:noFill/>
        </p:spPr>
        <p:txBody>
          <a:bodyPr wrap="square" rtlCol="0">
            <a:spAutoFit/>
          </a:bodyPr>
          <a:lstStyle/>
          <a:p>
            <a:r>
              <a:rPr lang="fr-FR" sz="2800" b="1" u="sng" dirty="0" smtClean="0">
                <a:solidFill>
                  <a:srgbClr val="FF0000"/>
                </a:solidFill>
                <a:effectLst>
                  <a:outerShdw blurRad="38100" dist="38100" dir="2700000" algn="tl">
                    <a:srgbClr val="000000">
                      <a:alpha val="43137"/>
                    </a:srgbClr>
                  </a:outerShdw>
                </a:effectLst>
              </a:rPr>
              <a:t>Remarque 2</a:t>
            </a:r>
            <a:endParaRPr lang="fr-FR"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69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483807" y="625074"/>
            <a:ext cx="3056745" cy="3884046"/>
            <a:chOff x="5984032" y="522658"/>
            <a:chExt cx="3056745" cy="3884046"/>
          </a:xfrm>
        </p:grpSpPr>
        <p:grpSp>
          <p:nvGrpSpPr>
            <p:cNvPr id="5" name="Groupe 4"/>
            <p:cNvGrpSpPr/>
            <p:nvPr/>
          </p:nvGrpSpPr>
          <p:grpSpPr>
            <a:xfrm>
              <a:off x="5984032" y="975255"/>
              <a:ext cx="3056745" cy="3071409"/>
              <a:chOff x="5894784" y="692696"/>
              <a:chExt cx="3056745" cy="3071409"/>
            </a:xfrm>
          </p:grpSpPr>
          <p:cxnSp>
            <p:nvCxnSpPr>
              <p:cNvPr id="12" name="Connecteur droit 11"/>
              <p:cNvCxnSpPr/>
              <p:nvPr/>
            </p:nvCxnSpPr>
            <p:spPr>
              <a:xfrm>
                <a:off x="6012160"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Connecteur droit 12"/>
              <p:cNvCxnSpPr/>
              <p:nvPr/>
            </p:nvCxnSpPr>
            <p:spPr>
              <a:xfrm>
                <a:off x="7799401"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Connecteur droit 13"/>
              <p:cNvCxnSpPr/>
              <p:nvPr/>
            </p:nvCxnSpPr>
            <p:spPr>
              <a:xfrm>
                <a:off x="5894784" y="3764105"/>
                <a:ext cx="2709664" cy="0"/>
              </a:xfrm>
              <a:prstGeom prst="line">
                <a:avLst/>
              </a:prstGeom>
            </p:spPr>
            <p:style>
              <a:lnRef idx="3">
                <a:schemeClr val="accent4"/>
              </a:lnRef>
              <a:fillRef idx="0">
                <a:schemeClr val="accent4"/>
              </a:fillRef>
              <a:effectRef idx="2">
                <a:schemeClr val="accent4"/>
              </a:effectRef>
              <a:fontRef idx="minor">
                <a:schemeClr val="tx1"/>
              </a:fontRef>
            </p:style>
          </p:cxnSp>
          <p:sp>
            <p:nvSpPr>
              <p:cNvPr id="17" name="Ellipse 16"/>
              <p:cNvSpPr/>
              <p:nvPr/>
            </p:nvSpPr>
            <p:spPr>
              <a:xfrm>
                <a:off x="7249615" y="2050722"/>
                <a:ext cx="405769" cy="42758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sp>
          <p:nvSpPr>
            <p:cNvPr id="6" name="ZoneTexte 5"/>
            <p:cNvSpPr txBox="1"/>
            <p:nvPr/>
          </p:nvSpPr>
          <p:spPr>
            <a:xfrm>
              <a:off x="5998185" y="522658"/>
              <a:ext cx="2898576"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a:t>
              </a:r>
              <a:endParaRPr lang="fr-FR" sz="2400" b="1" dirty="0">
                <a:solidFill>
                  <a:srgbClr val="FF0000"/>
                </a:solidFill>
                <a:effectLst>
                  <a:outerShdw blurRad="38100" dist="38100" dir="2700000" algn="tl">
                    <a:srgbClr val="000000">
                      <a:alpha val="43137"/>
                    </a:srgbClr>
                  </a:outerShdw>
                </a:effectLst>
              </a:endParaRPr>
            </a:p>
          </p:txBody>
        </p:sp>
        <p:sp>
          <p:nvSpPr>
            <p:cNvPr id="7" name="ZoneTexte 6"/>
            <p:cNvSpPr txBox="1"/>
            <p:nvPr/>
          </p:nvSpPr>
          <p:spPr>
            <a:xfrm>
              <a:off x="6058180" y="3945039"/>
              <a:ext cx="2695511" cy="461665"/>
            </a:xfrm>
            <a:prstGeom prst="rect">
              <a:avLst/>
            </a:prstGeom>
            <a:noFill/>
          </p:spPr>
          <p:txBody>
            <a:bodyPr wrap="square" rtlCol="0">
              <a:spAutoFit/>
            </a:bodyPr>
            <a:lstStyle/>
            <a:p>
              <a:r>
                <a:rPr lang="fr-FR" sz="2400" b="1" dirty="0" smtClean="0">
                  <a:solidFill>
                    <a:srgbClr val="FF0000"/>
                  </a:solidFill>
                  <a:effectLst>
                    <a:outerShdw blurRad="38100" dist="38100" dir="2700000" algn="tl">
                      <a:srgbClr val="000000">
                        <a:alpha val="43137"/>
                      </a:srgbClr>
                    </a:outerShdw>
                  </a:effectLst>
                </a:rPr>
                <a:t>- - -  -  -  -  - -  -  -  -  - </a:t>
              </a:r>
              <a:endParaRPr lang="fr-FR" sz="2400" b="1" dirty="0">
                <a:solidFill>
                  <a:srgbClr val="FF0000"/>
                </a:solidFill>
                <a:effectLst>
                  <a:outerShdw blurRad="38100" dist="38100" dir="2700000" algn="tl">
                    <a:srgbClr val="000000">
                      <a:alpha val="43137"/>
                    </a:srgbClr>
                  </a:outerShdw>
                </a:effectLst>
              </a:endParaRPr>
            </a:p>
          </p:txBody>
        </p:sp>
        <p:cxnSp>
          <p:nvCxnSpPr>
            <p:cNvPr id="8" name="Connecteur droit avec flèche 7"/>
            <p:cNvCxnSpPr/>
            <p:nvPr/>
          </p:nvCxnSpPr>
          <p:spPr>
            <a:xfrm>
              <a:off x="6516216" y="1124744"/>
              <a:ext cx="0" cy="2921920"/>
            </a:xfrm>
            <a:prstGeom prst="straightConnector1">
              <a:avLst/>
            </a:prstGeom>
            <a:ln>
              <a:solidFill>
                <a:srgbClr val="FF0000"/>
              </a:solidFill>
              <a:tailEnd type="arrow"/>
            </a:ln>
          </p:spPr>
          <p:style>
            <a:lnRef idx="1">
              <a:schemeClr val="accent3"/>
            </a:lnRef>
            <a:fillRef idx="0">
              <a:schemeClr val="accent3"/>
            </a:fillRef>
            <a:effectRef idx="0">
              <a:schemeClr val="accent3"/>
            </a:effectRef>
            <a:fontRef idx="minor">
              <a:schemeClr val="tx1"/>
            </a:fontRef>
          </p:style>
        </p:cxnSp>
        <p:graphicFrame>
          <p:nvGraphicFramePr>
            <p:cNvPr id="9" name="Objet 8"/>
            <p:cNvGraphicFramePr>
              <a:graphicFrameLocks noChangeAspect="1"/>
            </p:cNvGraphicFramePr>
            <p:nvPr>
              <p:extLst>
                <p:ext uri="{D42A27DB-BD31-4B8C-83A1-F6EECF244321}">
                  <p14:modId xmlns:p14="http://schemas.microsoft.com/office/powerpoint/2010/main" val="1622818214"/>
                </p:ext>
              </p:extLst>
            </p:nvPr>
          </p:nvGraphicFramePr>
          <p:xfrm>
            <a:off x="6380450" y="1805833"/>
            <a:ext cx="873086" cy="810223"/>
          </p:xfrm>
          <a:graphic>
            <a:graphicData uri="http://schemas.openxmlformats.org/presentationml/2006/ole">
              <mc:AlternateContent xmlns:mc="http://schemas.openxmlformats.org/markup-compatibility/2006">
                <mc:Choice xmlns:v="urn:schemas-microsoft-com:vml" Requires="v">
                  <p:oleObj spid="_x0000_s14563" name="Équation" r:id="rId3" imgW="190440" imgH="241200" progId="Equation.3">
                    <p:embed/>
                  </p:oleObj>
                </mc:Choice>
                <mc:Fallback>
                  <p:oleObj name="Équation" r:id="rId3" imgW="190440" imgH="241200" progId="Equation.3">
                    <p:embed/>
                    <p:pic>
                      <p:nvPicPr>
                        <p:cNvPr id="0" name=""/>
                        <p:cNvPicPr>
                          <a:picLocks noChangeAspect="1" noChangeArrowheads="1"/>
                        </p:cNvPicPr>
                        <p:nvPr/>
                      </p:nvPicPr>
                      <p:blipFill>
                        <a:blip r:embed="rId4"/>
                        <a:srcRect/>
                        <a:stretch>
                          <a:fillRect/>
                        </a:stretch>
                      </p:blipFill>
                      <p:spPr bwMode="auto">
                        <a:xfrm>
                          <a:off x="6380450" y="1805833"/>
                          <a:ext cx="873086" cy="810223"/>
                        </a:xfrm>
                        <a:prstGeom prst="rect">
                          <a:avLst/>
                        </a:prstGeom>
                        <a:noFill/>
                        <a:ln w="9525">
                          <a:noFill/>
                          <a:miter lim="800000"/>
                          <a:headEnd/>
                          <a:tailEnd/>
                        </a:ln>
                      </p:spPr>
                    </p:pic>
                  </p:oleObj>
                </mc:Fallback>
              </mc:AlternateContent>
            </a:graphicData>
          </a:graphic>
        </p:graphicFrame>
      </p:grpSp>
      <p:grpSp>
        <p:nvGrpSpPr>
          <p:cNvPr id="29" name="Groupe 28"/>
          <p:cNvGrpSpPr/>
          <p:nvPr/>
        </p:nvGrpSpPr>
        <p:grpSpPr>
          <a:xfrm>
            <a:off x="8030658" y="1469602"/>
            <a:ext cx="555625" cy="2042127"/>
            <a:chOff x="7439942" y="1350603"/>
            <a:chExt cx="555625" cy="2042127"/>
          </a:xfrm>
        </p:grpSpPr>
        <p:grpSp>
          <p:nvGrpSpPr>
            <p:cNvPr id="30" name="Groupe 29"/>
            <p:cNvGrpSpPr/>
            <p:nvPr/>
          </p:nvGrpSpPr>
          <p:grpSpPr>
            <a:xfrm>
              <a:off x="7439942" y="1350603"/>
              <a:ext cx="555625" cy="1052495"/>
              <a:chOff x="3059832" y="1112997"/>
              <a:chExt cx="555625" cy="1052495"/>
            </a:xfrm>
          </p:grpSpPr>
          <p:cxnSp>
            <p:nvCxnSpPr>
              <p:cNvPr id="38" name="Connecteur droit avec flèche 37"/>
              <p:cNvCxnSpPr/>
              <p:nvPr/>
            </p:nvCxnSpPr>
            <p:spPr>
              <a:xfrm flipV="1">
                <a:off x="3059832" y="1112997"/>
                <a:ext cx="0" cy="105249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aphicFrame>
            <p:nvGraphicFramePr>
              <p:cNvPr id="39" name="Objet 38"/>
              <p:cNvGraphicFramePr>
                <a:graphicFrameLocks noChangeAspect="1"/>
              </p:cNvGraphicFramePr>
              <p:nvPr>
                <p:extLst>
                  <p:ext uri="{D42A27DB-BD31-4B8C-83A1-F6EECF244321}">
                    <p14:modId xmlns:p14="http://schemas.microsoft.com/office/powerpoint/2010/main" val="3614642551"/>
                  </p:ext>
                </p:extLst>
              </p:nvPr>
            </p:nvGraphicFramePr>
            <p:xfrm>
              <a:off x="3059832" y="1348731"/>
              <a:ext cx="555625" cy="581025"/>
            </p:xfrm>
            <a:graphic>
              <a:graphicData uri="http://schemas.openxmlformats.org/presentationml/2006/ole">
                <mc:AlternateContent xmlns:mc="http://schemas.openxmlformats.org/markup-compatibility/2006">
                  <mc:Choice xmlns:v="urn:schemas-microsoft-com:vml" Requires="v">
                    <p:oleObj spid="_x0000_s14564" name="Équation" r:id="rId5" imgW="177480" imgH="253800" progId="Equation.3">
                      <p:embed/>
                    </p:oleObj>
                  </mc:Choice>
                  <mc:Fallback>
                    <p:oleObj name="Équation" r:id="rId5" imgW="177480" imgH="253800" progId="Equation.3">
                      <p:embed/>
                      <p:pic>
                        <p:nvPicPr>
                          <p:cNvPr id="0" name=""/>
                          <p:cNvPicPr>
                            <a:picLocks noChangeAspect="1" noChangeArrowheads="1"/>
                          </p:cNvPicPr>
                          <p:nvPr/>
                        </p:nvPicPr>
                        <p:blipFill>
                          <a:blip r:embed="rId6"/>
                          <a:srcRect/>
                          <a:stretch>
                            <a:fillRect/>
                          </a:stretch>
                        </p:blipFill>
                        <p:spPr bwMode="auto">
                          <a:xfrm>
                            <a:off x="3059832" y="1348731"/>
                            <a:ext cx="555625" cy="581025"/>
                          </a:xfrm>
                          <a:prstGeom prst="rect">
                            <a:avLst/>
                          </a:prstGeom>
                          <a:noFill/>
                          <a:ln w="9525">
                            <a:noFill/>
                            <a:miter lim="800000"/>
                            <a:headEnd/>
                            <a:tailEnd/>
                          </a:ln>
                        </p:spPr>
                      </p:pic>
                    </p:oleObj>
                  </mc:Fallback>
                </mc:AlternateContent>
              </a:graphicData>
            </a:graphic>
          </p:graphicFrame>
        </p:grpSp>
        <p:grpSp>
          <p:nvGrpSpPr>
            <p:cNvPr id="31" name="Groupe 30"/>
            <p:cNvGrpSpPr/>
            <p:nvPr/>
          </p:nvGrpSpPr>
          <p:grpSpPr>
            <a:xfrm>
              <a:off x="7439942" y="2302817"/>
              <a:ext cx="520474" cy="1089913"/>
              <a:chOff x="2471390" y="404664"/>
              <a:chExt cx="520474" cy="1089913"/>
            </a:xfrm>
          </p:grpSpPr>
          <p:cxnSp>
            <p:nvCxnSpPr>
              <p:cNvPr id="33" name="Connecteur droit avec flèche 32"/>
              <p:cNvCxnSpPr/>
              <p:nvPr/>
            </p:nvCxnSpPr>
            <p:spPr>
              <a:xfrm>
                <a:off x="2471390" y="404664"/>
                <a:ext cx="0" cy="1089913"/>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aphicFrame>
            <p:nvGraphicFramePr>
              <p:cNvPr id="36" name="Objet 35"/>
              <p:cNvGraphicFramePr>
                <a:graphicFrameLocks noChangeAspect="1"/>
              </p:cNvGraphicFramePr>
              <p:nvPr>
                <p:extLst>
                  <p:ext uri="{D42A27DB-BD31-4B8C-83A1-F6EECF244321}">
                    <p14:modId xmlns:p14="http://schemas.microsoft.com/office/powerpoint/2010/main" val="16857195"/>
                  </p:ext>
                </p:extLst>
              </p:nvPr>
            </p:nvGraphicFramePr>
            <p:xfrm>
              <a:off x="2515614" y="917110"/>
              <a:ext cx="476250" cy="465138"/>
            </p:xfrm>
            <a:graphic>
              <a:graphicData uri="http://schemas.openxmlformats.org/presentationml/2006/ole">
                <mc:AlternateContent xmlns:mc="http://schemas.openxmlformats.org/markup-compatibility/2006">
                  <mc:Choice xmlns:v="urn:schemas-microsoft-com:vml" Requires="v">
                    <p:oleObj spid="_x0000_s14565" name="Équation" r:id="rId7" imgW="152280" imgH="203040" progId="Equation.3">
                      <p:embed/>
                    </p:oleObj>
                  </mc:Choice>
                  <mc:Fallback>
                    <p:oleObj name="Équation" r:id="rId7" imgW="152280" imgH="203040" progId="Equation.3">
                      <p:embed/>
                      <p:pic>
                        <p:nvPicPr>
                          <p:cNvPr id="0" name=""/>
                          <p:cNvPicPr>
                            <a:picLocks noChangeAspect="1" noChangeArrowheads="1"/>
                          </p:cNvPicPr>
                          <p:nvPr/>
                        </p:nvPicPr>
                        <p:blipFill>
                          <a:blip r:embed="rId8"/>
                          <a:srcRect/>
                          <a:stretch>
                            <a:fillRect/>
                          </a:stretch>
                        </p:blipFill>
                        <p:spPr bwMode="auto">
                          <a:xfrm>
                            <a:off x="2515614" y="917110"/>
                            <a:ext cx="476250" cy="465138"/>
                          </a:xfrm>
                          <a:prstGeom prst="rect">
                            <a:avLst/>
                          </a:prstGeom>
                          <a:noFill/>
                          <a:ln w="9525">
                            <a:noFill/>
                            <a:miter lim="800000"/>
                            <a:headEnd/>
                            <a:tailEnd/>
                          </a:ln>
                        </p:spPr>
                      </p:pic>
                    </p:oleObj>
                  </mc:Fallback>
                </mc:AlternateContent>
              </a:graphicData>
            </a:graphic>
          </p:graphicFrame>
        </p:grpSp>
      </p:grpSp>
      <p:sp>
        <p:nvSpPr>
          <p:cNvPr id="40" name="Rectangle 39"/>
          <p:cNvSpPr/>
          <p:nvPr/>
        </p:nvSpPr>
        <p:spPr>
          <a:xfrm>
            <a:off x="1945680" y="1086739"/>
            <a:ext cx="1216743" cy="523220"/>
          </a:xfrm>
          <a:prstGeom prst="rect">
            <a:avLst/>
          </a:prstGeom>
        </p:spPr>
        <p:txBody>
          <a:bodyPr wrap="none">
            <a:spAutoFit/>
          </a:bodyPr>
          <a:lstStyle/>
          <a:p>
            <a:r>
              <a:rPr lang="fr-FR" sz="2800" b="1" i="1" u="sng" dirty="0" smtClean="0">
                <a:solidFill>
                  <a:schemeClr val="accent6">
                    <a:lumMod val="50000"/>
                  </a:schemeClr>
                </a:solidFill>
              </a:rPr>
              <a:t>étape3</a:t>
            </a:r>
            <a:endParaRPr lang="fr-FR" dirty="0"/>
          </a:p>
        </p:txBody>
      </p:sp>
      <p:sp>
        <p:nvSpPr>
          <p:cNvPr id="41" name="Rectangle 40"/>
          <p:cNvSpPr/>
          <p:nvPr/>
        </p:nvSpPr>
        <p:spPr>
          <a:xfrm>
            <a:off x="1918635" y="1520537"/>
            <a:ext cx="5258612" cy="1569660"/>
          </a:xfrm>
          <a:prstGeom prst="rect">
            <a:avLst/>
          </a:prstGeom>
        </p:spPr>
        <p:txBody>
          <a:bodyPr wrap="square">
            <a:spAutoFit/>
          </a:bodyPr>
          <a:lstStyle/>
          <a:p>
            <a:r>
              <a:rPr lang="fr-FR" sz="2400" b="1" i="1" dirty="0" smtClean="0">
                <a:solidFill>
                  <a:srgbClr val="C00000"/>
                </a:solidFill>
              </a:rPr>
              <a:t>Millikan </a:t>
            </a:r>
            <a:r>
              <a:rPr lang="fr-FR" sz="2400" b="1" i="1" dirty="0">
                <a:solidFill>
                  <a:srgbClr val="C00000"/>
                </a:solidFill>
              </a:rPr>
              <a:t>a observé des gouttelettes chargées électriquement qu’il a immobilisées en faisant varier la valeur du champ électrique</a:t>
            </a:r>
          </a:p>
        </p:txBody>
      </p:sp>
      <p:graphicFrame>
        <p:nvGraphicFramePr>
          <p:cNvPr id="42" name="Objet 41"/>
          <p:cNvGraphicFramePr>
            <a:graphicFrameLocks noChangeAspect="1"/>
          </p:cNvGraphicFramePr>
          <p:nvPr>
            <p:extLst>
              <p:ext uri="{D42A27DB-BD31-4B8C-83A1-F6EECF244321}">
                <p14:modId xmlns:p14="http://schemas.microsoft.com/office/powerpoint/2010/main" val="3513153308"/>
              </p:ext>
            </p:extLst>
          </p:nvPr>
        </p:nvGraphicFramePr>
        <p:xfrm>
          <a:off x="3419872" y="3206135"/>
          <a:ext cx="1781175" cy="611188"/>
        </p:xfrm>
        <a:graphic>
          <a:graphicData uri="http://schemas.openxmlformats.org/presentationml/2006/ole">
            <mc:AlternateContent xmlns:mc="http://schemas.openxmlformats.org/markup-compatibility/2006">
              <mc:Choice xmlns:v="urn:schemas-microsoft-com:vml" Requires="v">
                <p:oleObj spid="_x0000_s14566" name="Équation" r:id="rId9" imgW="571252" imgH="266584" progId="Equation.3">
                  <p:embed/>
                </p:oleObj>
              </mc:Choice>
              <mc:Fallback>
                <p:oleObj name="Équation" r:id="rId9" imgW="571252" imgH="266584" progId="Equation.3">
                  <p:embed/>
                  <p:pic>
                    <p:nvPicPr>
                      <p:cNvPr id="0" name="Objet 71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3206135"/>
                        <a:ext cx="1781175" cy="611188"/>
                      </a:xfrm>
                      <a:prstGeom prst="rect">
                        <a:avLst/>
                      </a:prstGeom>
                      <a:solidFill>
                        <a:srgbClr val="DBEEF4"/>
                      </a:solidFill>
                      <a:ln w="9525">
                        <a:solidFill>
                          <a:srgbClr val="FFFF00"/>
                        </a:solidFill>
                        <a:miter lim="800000"/>
                        <a:headEnd/>
                        <a:tailEnd/>
                      </a:ln>
                    </p:spPr>
                  </p:pic>
                </p:oleObj>
              </mc:Fallback>
            </mc:AlternateContent>
          </a:graphicData>
        </a:graphic>
      </p:graphicFrame>
      <p:graphicFrame>
        <p:nvGraphicFramePr>
          <p:cNvPr id="43" name="Objet 42"/>
          <p:cNvGraphicFramePr>
            <a:graphicFrameLocks noChangeAspect="1"/>
          </p:cNvGraphicFramePr>
          <p:nvPr>
            <p:extLst>
              <p:ext uri="{D42A27DB-BD31-4B8C-83A1-F6EECF244321}">
                <p14:modId xmlns:p14="http://schemas.microsoft.com/office/powerpoint/2010/main" val="1449094785"/>
              </p:ext>
            </p:extLst>
          </p:nvPr>
        </p:nvGraphicFramePr>
        <p:xfrm>
          <a:off x="3649871" y="3853147"/>
          <a:ext cx="1561026" cy="591866"/>
        </p:xfrm>
        <a:graphic>
          <a:graphicData uri="http://schemas.openxmlformats.org/presentationml/2006/ole">
            <mc:AlternateContent xmlns:mc="http://schemas.openxmlformats.org/markup-compatibility/2006">
              <mc:Choice xmlns:v="urn:schemas-microsoft-com:vml" Requires="v">
                <p:oleObj spid="_x0000_s14567" name="Équation" r:id="rId11" imgW="444240" imgH="228600" progId="Equation.3">
                  <p:embed/>
                </p:oleObj>
              </mc:Choice>
              <mc:Fallback>
                <p:oleObj name="Équation" r:id="rId11" imgW="444240" imgH="228600" progId="Equation.3">
                  <p:embed/>
                  <p:pic>
                    <p:nvPicPr>
                      <p:cNvPr id="0" name="Objet 7186"/>
                      <p:cNvPicPr>
                        <a:picLocks noChangeAspect="1" noChangeArrowheads="1"/>
                      </p:cNvPicPr>
                      <p:nvPr/>
                    </p:nvPicPr>
                    <p:blipFill>
                      <a:blip r:embed="rId12"/>
                      <a:srcRect/>
                      <a:stretch>
                        <a:fillRect/>
                      </a:stretch>
                    </p:blipFill>
                    <p:spPr bwMode="auto">
                      <a:xfrm>
                        <a:off x="3649871" y="3853147"/>
                        <a:ext cx="1561026" cy="591866"/>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44" name="Objet 43"/>
          <p:cNvGraphicFramePr>
            <a:graphicFrameLocks noChangeAspect="1"/>
          </p:cNvGraphicFramePr>
          <p:nvPr>
            <p:extLst>
              <p:ext uri="{D42A27DB-BD31-4B8C-83A1-F6EECF244321}">
                <p14:modId xmlns:p14="http://schemas.microsoft.com/office/powerpoint/2010/main" val="3838304027"/>
              </p:ext>
            </p:extLst>
          </p:nvPr>
        </p:nvGraphicFramePr>
        <p:xfrm>
          <a:off x="2699792" y="4509120"/>
          <a:ext cx="3012822" cy="725309"/>
        </p:xfrm>
        <a:graphic>
          <a:graphicData uri="http://schemas.openxmlformats.org/presentationml/2006/ole">
            <mc:AlternateContent xmlns:mc="http://schemas.openxmlformats.org/markup-compatibility/2006">
              <mc:Choice xmlns:v="urn:schemas-microsoft-com:vml" Requires="v">
                <p:oleObj spid="_x0000_s14568" name="Équation" r:id="rId13" imgW="660240" imgH="215640" progId="Equation.3">
                  <p:embed/>
                </p:oleObj>
              </mc:Choice>
              <mc:Fallback>
                <p:oleObj name="Équation" r:id="rId13" imgW="660240" imgH="215640" progId="Equation.3">
                  <p:embed/>
                  <p:pic>
                    <p:nvPicPr>
                      <p:cNvPr id="0" name="Objet 42"/>
                      <p:cNvPicPr>
                        <a:picLocks noChangeAspect="1" noChangeArrowheads="1"/>
                      </p:cNvPicPr>
                      <p:nvPr/>
                    </p:nvPicPr>
                    <p:blipFill>
                      <a:blip r:embed="rId14"/>
                      <a:srcRect/>
                      <a:stretch>
                        <a:fillRect/>
                      </a:stretch>
                    </p:blipFill>
                    <p:spPr bwMode="auto">
                      <a:xfrm>
                        <a:off x="2699792" y="4509120"/>
                        <a:ext cx="3012822" cy="725309"/>
                      </a:xfrm>
                      <a:prstGeom prst="rect">
                        <a:avLst/>
                      </a:prstGeom>
                      <a:solidFill>
                        <a:srgbClr val="DBEEF4"/>
                      </a:solidFill>
                      <a:ln w="9525">
                        <a:solidFill>
                          <a:srgbClr val="7030A0"/>
                        </a:solidFill>
                        <a:miter lim="800000"/>
                        <a:headEnd/>
                        <a:tailEnd/>
                      </a:ln>
                    </p:spPr>
                  </p:pic>
                </p:oleObj>
              </mc:Fallback>
            </mc:AlternateContent>
          </a:graphicData>
        </a:graphic>
      </p:graphicFrame>
      <p:graphicFrame>
        <p:nvGraphicFramePr>
          <p:cNvPr id="45" name="Objet 44"/>
          <p:cNvGraphicFramePr>
            <a:graphicFrameLocks noChangeAspect="1"/>
          </p:cNvGraphicFramePr>
          <p:nvPr>
            <p:extLst>
              <p:ext uri="{D42A27DB-BD31-4B8C-83A1-F6EECF244321}">
                <p14:modId xmlns:p14="http://schemas.microsoft.com/office/powerpoint/2010/main" val="1715779068"/>
              </p:ext>
            </p:extLst>
          </p:nvPr>
        </p:nvGraphicFramePr>
        <p:xfrm>
          <a:off x="3059832" y="5301208"/>
          <a:ext cx="2232248" cy="1330395"/>
        </p:xfrm>
        <a:graphic>
          <a:graphicData uri="http://schemas.openxmlformats.org/presentationml/2006/ole">
            <mc:AlternateContent xmlns:mc="http://schemas.openxmlformats.org/markup-compatibility/2006">
              <mc:Choice xmlns:v="urn:schemas-microsoft-com:vml" Requires="v">
                <p:oleObj spid="_x0000_s14569" name="Équation" r:id="rId15" imgW="533160" imgH="431640" progId="Equation.3">
                  <p:embed/>
                </p:oleObj>
              </mc:Choice>
              <mc:Fallback>
                <p:oleObj name="Équation" r:id="rId15" imgW="533160" imgH="431640" progId="Equation.3">
                  <p:embed/>
                  <p:pic>
                    <p:nvPicPr>
                      <p:cNvPr id="0" name="Objet 43"/>
                      <p:cNvPicPr>
                        <a:picLocks noChangeAspect="1" noChangeArrowheads="1"/>
                      </p:cNvPicPr>
                      <p:nvPr/>
                    </p:nvPicPr>
                    <p:blipFill>
                      <a:blip r:embed="rId16"/>
                      <a:srcRect/>
                      <a:stretch>
                        <a:fillRect/>
                      </a:stretch>
                    </p:blipFill>
                    <p:spPr bwMode="auto">
                      <a:xfrm>
                        <a:off x="3059832" y="5301208"/>
                        <a:ext cx="2232248" cy="1330395"/>
                      </a:xfrm>
                      <a:prstGeom prst="rect">
                        <a:avLst/>
                      </a:prstGeom>
                      <a:solidFill>
                        <a:srgbClr val="FFFF00"/>
                      </a:solidFill>
                      <a:ln w="952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2255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1484784"/>
            <a:ext cx="8229600" cy="4525963"/>
          </a:xfrm>
          <a:solidFill>
            <a:schemeClr val="accent5">
              <a:lumMod val="20000"/>
              <a:lumOff val="80000"/>
              <a:alpha val="16000"/>
            </a:schemeClr>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0" indent="0">
              <a:buNone/>
            </a:pPr>
            <a:endParaRPr lang="fr-FR" dirty="0" smtClean="0"/>
          </a:p>
          <a:p>
            <a:pPr marL="0" indent="0">
              <a:buNone/>
            </a:pPr>
            <a:r>
              <a:rPr lang="fr-FR" b="1" u="sng" dirty="0" smtClean="0">
                <a:solidFill>
                  <a:schemeClr val="accent4">
                    <a:lumMod val="75000"/>
                  </a:schemeClr>
                </a:solidFill>
              </a:rPr>
              <a:t>Introduction </a:t>
            </a:r>
          </a:p>
          <a:p>
            <a:pPr marL="0" indent="0">
              <a:buNone/>
            </a:pPr>
            <a:r>
              <a:rPr lang="fr-FR" b="1" i="1" dirty="0" smtClean="0">
                <a:solidFill>
                  <a:srgbClr val="3333FF"/>
                </a:solidFill>
              </a:rPr>
              <a:t>Thomson </a:t>
            </a:r>
            <a:r>
              <a:rPr lang="fr-FR" b="1" i="1" dirty="0">
                <a:solidFill>
                  <a:srgbClr val="3333FF"/>
                </a:solidFill>
              </a:rPr>
              <a:t>(prix Nobel de physique) avait en 1896 mis en évidence l’électron et mesuré le rapport entre sa charge et sa masse. </a:t>
            </a:r>
            <a:endParaRPr lang="fr-FR" b="1" i="1" dirty="0" smtClean="0">
              <a:solidFill>
                <a:srgbClr val="3333FF"/>
              </a:solidFill>
            </a:endParaRPr>
          </a:p>
          <a:p>
            <a:pPr marL="0" indent="0">
              <a:buNone/>
            </a:pPr>
            <a:r>
              <a:rPr lang="fr-FR" b="1" i="1" dirty="0" smtClean="0">
                <a:solidFill>
                  <a:srgbClr val="3333FF"/>
                </a:solidFill>
              </a:rPr>
              <a:t>L’enjeu </a:t>
            </a:r>
            <a:r>
              <a:rPr lang="fr-FR" b="1" i="1" dirty="0">
                <a:solidFill>
                  <a:srgbClr val="3333FF"/>
                </a:solidFill>
              </a:rPr>
              <a:t>était alors de connaître séparément ces deux </a:t>
            </a:r>
            <a:r>
              <a:rPr lang="fr-FR" b="1" i="1" dirty="0" smtClean="0">
                <a:solidFill>
                  <a:srgbClr val="3333FF"/>
                </a:solidFill>
              </a:rPr>
              <a:t>paramètre</a:t>
            </a:r>
            <a:r>
              <a:rPr lang="fr-FR" i="1" dirty="0" smtClean="0"/>
              <a:t>s</a:t>
            </a:r>
          </a:p>
          <a:p>
            <a:pPr marL="0" indent="0">
              <a:buNone/>
            </a:pPr>
            <a:r>
              <a:rPr lang="fr-FR" dirty="0"/>
              <a:t>Pour trouver cela, Millikan a entrepris d’étudier le </a:t>
            </a:r>
            <a:r>
              <a:rPr lang="fr-FR" dirty="0">
                <a:hlinkClick r:id="rId2"/>
              </a:rPr>
              <a:t>mouvement d’une gouttelette d’huile électrisée entre les plaques d’un condensateur horizontal</a:t>
            </a:r>
            <a:endParaRPr lang="fr-FR" i="1" dirty="0"/>
          </a:p>
        </p:txBody>
      </p:sp>
    </p:spTree>
    <p:extLst>
      <p:ext uri="{BB962C8B-B14F-4D97-AF65-F5344CB8AC3E}">
        <p14:creationId xmlns:p14="http://schemas.microsoft.com/office/powerpoint/2010/main" val="344339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388862" y="1196752"/>
            <a:ext cx="666023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effectLst/>
                <a:latin typeface="Arial" pitchFamily="34" charset="0"/>
                <a:cs typeface="Arial" pitchFamily="34" charset="0"/>
              </a:rPr>
              <a:t>En répétant plusieurs fois l’expérience avec </a:t>
            </a:r>
            <a:r>
              <a:rPr kumimoji="0" lang="fr-FR" sz="2800" b="0" i="0" u="none" strike="noStrike" cap="none" normalizeH="0" baseline="0" dirty="0" smtClean="0">
                <a:ln>
                  <a:noFill/>
                </a:ln>
                <a:effectLst/>
                <a:latin typeface="Arial" pitchFamily="34" charset="0"/>
                <a:cs typeface="Arial" pitchFamily="34" charset="0"/>
              </a:rPr>
              <a:t>des </a:t>
            </a:r>
            <a:r>
              <a:rPr kumimoji="0" lang="fr-FR" sz="2800" b="0" i="0" u="none" strike="noStrike" cap="none" normalizeH="0" baseline="0" dirty="0" smtClean="0">
                <a:ln>
                  <a:noFill/>
                </a:ln>
                <a:effectLst/>
                <a:latin typeface="Arial" pitchFamily="34" charset="0"/>
                <a:cs typeface="Arial" pitchFamily="34" charset="0"/>
              </a:rPr>
              <a:t>gouttes différentes</a:t>
            </a:r>
            <a:r>
              <a:rPr kumimoji="0" lang="fr-FR" sz="2800" b="0" i="0" u="none" strike="noStrike" cap="none" normalizeH="0" baseline="0" dirty="0" smtClean="0">
                <a:ln>
                  <a:noFill/>
                </a:ln>
                <a:solidFill>
                  <a:srgbClr val="666666"/>
                </a:solidFill>
                <a:effectLst/>
                <a:latin typeface="Arial" pitchFamily="34" charset="0"/>
                <a:cs typeface="Arial" pitchFamily="34" charset="0"/>
              </a:rPr>
              <a:t> </a:t>
            </a:r>
            <a:r>
              <a:rPr kumimoji="0" lang="fr-FR" sz="2000" b="1" i="0" u="none" strike="noStrike" cap="none" normalizeH="0" baseline="0" dirty="0" smtClean="0">
                <a:ln>
                  <a:noFill/>
                </a:ln>
                <a:solidFill>
                  <a:schemeClr val="accent5">
                    <a:lumMod val="75000"/>
                  </a:schemeClr>
                </a:solidFill>
                <a:effectLst/>
                <a:latin typeface="Arial" pitchFamily="34" charset="0"/>
                <a:cs typeface="Arial" pitchFamily="34" charset="0"/>
              </a:rPr>
              <a:t>(</a:t>
            </a:r>
            <a:r>
              <a:rPr lang="fr-FR" sz="2400" b="1" i="1" dirty="0" smtClean="0">
                <a:solidFill>
                  <a:schemeClr val="accent5">
                    <a:lumMod val="75000"/>
                  </a:schemeClr>
                </a:solidFill>
              </a:rPr>
              <a:t>on accroît l’ionisation de l’air d’où des modifications de charge q et de vitesse v</a:t>
            </a:r>
            <a:r>
              <a:rPr lang="fr-FR" sz="2400" b="1" i="1" baseline="-25000" dirty="0" smtClean="0">
                <a:solidFill>
                  <a:schemeClr val="accent5">
                    <a:lumMod val="75000"/>
                  </a:schemeClr>
                </a:solidFill>
              </a:rPr>
              <a:t>2</a:t>
            </a:r>
            <a:r>
              <a:rPr lang="fr-FR" sz="2400" b="1" i="1" dirty="0" smtClean="0">
                <a:solidFill>
                  <a:schemeClr val="accent5">
                    <a:lumMod val="75000"/>
                  </a:schemeClr>
                </a:solidFill>
              </a:rPr>
              <a:t>. en faisant varier la valeur du champ électrique……</a:t>
            </a:r>
            <a:r>
              <a:rPr lang="fr-FR" sz="2400" i="1" dirty="0" smtClean="0">
                <a:solidFill>
                  <a:schemeClr val="accent3">
                    <a:lumMod val="75000"/>
                  </a:schemeClr>
                </a:solidFill>
              </a:rPr>
              <a:t>.).</a:t>
            </a:r>
            <a:endParaRPr lang="fr-FR" sz="2400" i="1" dirty="0">
              <a:solidFill>
                <a:schemeClr val="accent3">
                  <a:lumMod val="75000"/>
                </a:schemeClr>
              </a:solidFill>
            </a:endParaRPr>
          </a:p>
          <a:p>
            <a:pPr lvl="0" fontAlgn="base">
              <a:spcBef>
                <a:spcPct val="0"/>
              </a:spcBef>
              <a:spcAft>
                <a:spcPct val="0"/>
              </a:spcAft>
            </a:pPr>
            <a:r>
              <a:rPr lang="fr-FR" sz="2800" dirty="0" smtClean="0"/>
              <a:t> </a:t>
            </a:r>
            <a:r>
              <a:rPr kumimoji="0" lang="fr-FR" sz="2800" b="0" i="0" u="none" strike="noStrike" cap="none" normalizeH="0" baseline="0" dirty="0" smtClean="0">
                <a:ln>
                  <a:noFill/>
                </a:ln>
                <a:solidFill>
                  <a:srgbClr val="666666"/>
                </a:solidFill>
                <a:effectLst/>
                <a:latin typeface="Arial" pitchFamily="34" charset="0"/>
                <a:cs typeface="Arial" pitchFamily="34" charset="0"/>
              </a:rPr>
              <a:t> </a:t>
            </a:r>
            <a:r>
              <a:rPr lang="fr-FR" sz="2800" dirty="0" smtClean="0">
                <a:latin typeface="Arial" pitchFamily="34" charset="0"/>
                <a:cs typeface="Arial" pitchFamily="34" charset="0"/>
              </a:rPr>
              <a:t>on </a:t>
            </a:r>
            <a:r>
              <a:rPr lang="fr-FR" sz="2800" dirty="0">
                <a:latin typeface="Arial" pitchFamily="34" charset="0"/>
                <a:cs typeface="Arial" pitchFamily="34" charset="0"/>
              </a:rPr>
              <a:t>observe que </a:t>
            </a:r>
          </a:p>
        </p:txBody>
      </p:sp>
      <p:graphicFrame>
        <p:nvGraphicFramePr>
          <p:cNvPr id="7" name="Objet 6"/>
          <p:cNvGraphicFramePr>
            <a:graphicFrameLocks noChangeAspect="1"/>
          </p:cNvGraphicFramePr>
          <p:nvPr>
            <p:extLst>
              <p:ext uri="{D42A27DB-BD31-4B8C-83A1-F6EECF244321}">
                <p14:modId xmlns:p14="http://schemas.microsoft.com/office/powerpoint/2010/main" val="4009782216"/>
              </p:ext>
            </p:extLst>
          </p:nvPr>
        </p:nvGraphicFramePr>
        <p:xfrm>
          <a:off x="3203848" y="4077072"/>
          <a:ext cx="2290762" cy="626114"/>
        </p:xfrm>
        <a:graphic>
          <a:graphicData uri="http://schemas.openxmlformats.org/presentationml/2006/ole">
            <mc:AlternateContent xmlns:mc="http://schemas.openxmlformats.org/markup-compatibility/2006">
              <mc:Choice xmlns:v="urn:schemas-microsoft-com:vml" Requires="v">
                <p:oleObj spid="_x0000_s17443" name="Équation" r:id="rId3" imgW="545760" imgH="203040" progId="Equation.3">
                  <p:embed/>
                </p:oleObj>
              </mc:Choice>
              <mc:Fallback>
                <p:oleObj name="Équation" r:id="rId3" imgW="545760" imgH="203040" progId="Equation.3">
                  <p:embed/>
                  <p:pic>
                    <p:nvPicPr>
                      <p:cNvPr id="0" name="Objet 7182"/>
                      <p:cNvPicPr>
                        <a:picLocks noChangeAspect="1" noChangeArrowheads="1"/>
                      </p:cNvPicPr>
                      <p:nvPr/>
                    </p:nvPicPr>
                    <p:blipFill>
                      <a:blip r:embed="rId4"/>
                      <a:srcRect/>
                      <a:stretch>
                        <a:fillRect/>
                      </a:stretch>
                    </p:blipFill>
                    <p:spPr bwMode="auto">
                      <a:xfrm>
                        <a:off x="3203848" y="4077072"/>
                        <a:ext cx="2290762" cy="626114"/>
                      </a:xfrm>
                      <a:prstGeom prst="rect">
                        <a:avLst/>
                      </a:prstGeom>
                      <a:solidFill>
                        <a:srgbClr val="DBEEF4"/>
                      </a:solidFill>
                      <a:ln w="9525">
                        <a:solidFill>
                          <a:srgbClr val="FFFF00"/>
                        </a:solidFill>
                        <a:miter lim="800000"/>
                        <a:headEnd/>
                        <a:tailEnd/>
                      </a:ln>
                    </p:spPr>
                  </p:pic>
                </p:oleObj>
              </mc:Fallback>
            </mc:AlternateContent>
          </a:graphicData>
        </a:graphic>
      </p:graphicFrame>
      <p:pic>
        <p:nvPicPr>
          <p:cNvPr id="17415" name="Picture 7" descr="del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7225" y="-274638"/>
            <a:ext cx="1238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del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7475" y="-274638"/>
            <a:ext cx="123825" cy="1428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01302" y="4581128"/>
            <a:ext cx="5635352" cy="2123658"/>
          </a:xfrm>
          <a:prstGeom prst="rect">
            <a:avLst/>
          </a:prstGeom>
        </p:spPr>
        <p:txBody>
          <a:bodyPr wrap="square">
            <a:spAutoFit/>
          </a:bodyPr>
          <a:lstStyle/>
          <a:p>
            <a:r>
              <a:rPr lang="fr-FR" sz="2800" dirty="0">
                <a:latin typeface="Arial" pitchFamily="34" charset="0"/>
                <a:cs typeface="Arial" pitchFamily="34" charset="0"/>
              </a:rPr>
              <a:t>et que q est un multiple entier de la charge élémentaire </a:t>
            </a:r>
            <a:r>
              <a:rPr lang="fr-FR" sz="2800" dirty="0" smtClean="0">
                <a:latin typeface="Arial" pitchFamily="34" charset="0"/>
                <a:cs typeface="Arial" pitchFamily="34" charset="0"/>
              </a:rPr>
              <a:t> et </a:t>
            </a:r>
            <a:r>
              <a:rPr lang="fr-FR" sz="2800" dirty="0" smtClean="0">
                <a:solidFill>
                  <a:srgbClr val="FF0000"/>
                </a:solidFill>
                <a:latin typeface="Arial" pitchFamily="34" charset="0"/>
                <a:cs typeface="Arial" pitchFamily="34" charset="0"/>
              </a:rPr>
              <a:t>la petite valeur q’-q correspond a’ </a:t>
            </a:r>
            <a:endParaRPr lang="fr-FR" sz="2800" dirty="0">
              <a:latin typeface="Arial" pitchFamily="34" charset="0"/>
              <a:cs typeface="Arial" pitchFamily="34" charset="0"/>
            </a:endParaRPr>
          </a:p>
          <a:p>
            <a:pPr algn="ctr"/>
            <a:r>
              <a:rPr lang="fr-FR" sz="4800" b="1" dirty="0" smtClean="0">
                <a:solidFill>
                  <a:srgbClr val="FF0000"/>
                </a:solidFill>
              </a:rPr>
              <a:t>e </a:t>
            </a:r>
            <a:r>
              <a:rPr lang="fr-FR" sz="4800" b="1" dirty="0">
                <a:solidFill>
                  <a:srgbClr val="FF0000"/>
                </a:solidFill>
              </a:rPr>
              <a:t>= 1,6.10</a:t>
            </a:r>
            <a:r>
              <a:rPr lang="fr-FR" sz="4800" b="1" baseline="30000" dirty="0">
                <a:solidFill>
                  <a:srgbClr val="FF0000"/>
                </a:solidFill>
              </a:rPr>
              <a:t>-19</a:t>
            </a:r>
            <a:r>
              <a:rPr lang="fr-FR" sz="4800" b="1" dirty="0">
                <a:solidFill>
                  <a:srgbClr val="FF0000"/>
                </a:solidFill>
              </a:rPr>
              <a:t> C</a:t>
            </a:r>
          </a:p>
        </p:txBody>
      </p:sp>
    </p:spTree>
    <p:extLst>
      <p:ext uri="{BB962C8B-B14F-4D97-AF65-F5344CB8AC3E}">
        <p14:creationId xmlns:p14="http://schemas.microsoft.com/office/powerpoint/2010/main" val="109250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514" y="1513612"/>
            <a:ext cx="8229600" cy="1143000"/>
          </a:xfrm>
        </p:spPr>
        <p:txBody>
          <a:bodyPr>
            <a:noAutofit/>
          </a:bodyPr>
          <a:lstStyle/>
          <a:p>
            <a:pPr algn="l"/>
            <a: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L’Expérience </a:t>
            </a:r>
            <a:r>
              <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la </a:t>
            </a:r>
            <a: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goutte</a:t>
            </a:r>
            <a:b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d'huile  </a:t>
            </a:r>
            <a:r>
              <a:rPr lang="fr-FR"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a:t>
            </a:r>
            <a:r>
              <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Millikan</a:t>
            </a:r>
            <a:br>
              <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AutoShape 2" descr="Résultat de recherche d'images pour &quot;millik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Résultat de recherche d'images pour &quot;millika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60338"/>
            <a:ext cx="2741500" cy="27646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69997" y="3108559"/>
            <a:ext cx="4984105" cy="2246769"/>
          </a:xfrm>
          <a:prstGeom prst="rect">
            <a:avLst/>
          </a:prstGeom>
        </p:spPr>
        <p:txBody>
          <a:bodyPr wrap="square">
            <a:spAutoFit/>
          </a:bodyPr>
          <a:lstStyle/>
          <a:p>
            <a:r>
              <a:rPr lang="fr-FR" sz="2800" b="1" i="1" dirty="0">
                <a:effectLst>
                  <a:outerShdw blurRad="38100" dist="38100" dir="2700000" algn="tl">
                    <a:srgbClr val="000000">
                      <a:alpha val="43137"/>
                    </a:srgbClr>
                  </a:outerShdw>
                </a:effectLst>
              </a:rPr>
              <a:t>Grâce à cette expérience réalisée en 1908, Millikan a réussi à déterminer la valeur de la </a:t>
            </a:r>
            <a:r>
              <a:rPr lang="fr-FR" sz="2800" b="1" i="1" dirty="0" smtClean="0">
                <a:effectLst>
                  <a:outerShdw blurRad="38100" dist="38100" dir="2700000" algn="tl">
                    <a:srgbClr val="000000">
                      <a:alpha val="43137"/>
                    </a:srgbClr>
                  </a:outerShdw>
                </a:effectLst>
              </a:rPr>
              <a:t>charge de </a:t>
            </a:r>
            <a:r>
              <a:rPr lang="fr-FR" sz="2800" b="1" i="1" dirty="0">
                <a:effectLst>
                  <a:outerShdw blurRad="38100" dist="38100" dir="2700000" algn="tl">
                    <a:srgbClr val="000000">
                      <a:alpha val="43137"/>
                    </a:srgbClr>
                  </a:outerShdw>
                </a:effectLst>
              </a:rPr>
              <a:t>l’électron :</a:t>
            </a:r>
          </a:p>
          <a:p>
            <a:r>
              <a:rPr lang="fr-FR" sz="2800" b="1" i="1" dirty="0">
                <a:effectLst>
                  <a:outerShdw blurRad="38100" dist="38100" dir="2700000" algn="tl">
                    <a:srgbClr val="000000">
                      <a:alpha val="43137"/>
                    </a:srgbClr>
                  </a:outerShdw>
                </a:effectLst>
              </a:rPr>
              <a:t>             </a:t>
            </a:r>
            <a:r>
              <a:rPr lang="fr-FR" sz="2800" b="1" i="1" dirty="0" smtClean="0">
                <a:effectLst>
                  <a:outerShdw blurRad="38100" dist="38100" dir="2700000" algn="tl">
                    <a:srgbClr val="000000">
                      <a:alpha val="43137"/>
                    </a:srgbClr>
                  </a:outerShdw>
                </a:effectLst>
              </a:rPr>
              <a:t>e </a:t>
            </a:r>
            <a:r>
              <a:rPr lang="fr-FR" sz="2800" b="1" i="1" dirty="0">
                <a:effectLst>
                  <a:outerShdw blurRad="38100" dist="38100" dir="2700000" algn="tl">
                    <a:srgbClr val="000000">
                      <a:alpha val="43137"/>
                    </a:srgbClr>
                  </a:outerShdw>
                </a:effectLst>
              </a:rPr>
              <a:t>= -1,60.10</a:t>
            </a:r>
            <a:r>
              <a:rPr lang="fr-FR" sz="2800" b="1" i="1" baseline="30000" dirty="0">
                <a:effectLst>
                  <a:outerShdw blurRad="38100" dist="38100" dir="2700000" algn="tl">
                    <a:srgbClr val="000000">
                      <a:alpha val="43137"/>
                    </a:srgbClr>
                  </a:outerShdw>
                </a:effectLst>
              </a:rPr>
              <a:t>-19 </a:t>
            </a:r>
            <a:r>
              <a:rPr lang="fr-FR" sz="2800" b="1" i="1" dirty="0">
                <a:effectLst>
                  <a:outerShdw blurRad="38100" dist="38100" dir="2700000" algn="tl">
                    <a:srgbClr val="000000">
                      <a:alpha val="43137"/>
                    </a:srgbClr>
                  </a:outerShdw>
                </a:effectLst>
              </a:rPr>
              <a:t>C</a:t>
            </a:r>
          </a:p>
        </p:txBody>
      </p:sp>
      <p:sp>
        <p:nvSpPr>
          <p:cNvPr id="3" name="AutoShape 4" descr="نتيجة بحث الصور عن ‪experience de millikan pd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نتيجة بحث الصور عن ‪experience de millikan pd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732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xperimental apparatus consists of an oil atomizer which sprays fine oil droplets into a large, sealed container. The sprayed oil lands on a positively charged brass plate with a pinhole at the center. As the drops fall through the pinhole, they travel through X-rays that are emitted within the container. This gives the oil droplets an electrical charge. The oil droplets land on a brass plate that is negatively charged. A telescopic eyepiece penetrates the inside of the container so that the user can observe how the charged oil droplets respond to the negatively charged brass plate. The table that accompanies this figure gives the charge, in coulombs or C, for 5 oil drops. Oil drop A has a charge of 4.8 times 10 to the negative 19 power. Oil drop B has a charge of 3.2 times 10 to the negative 19 power. Oil drop C has a charge of 6.4 times 10 to the negative 19 power. Oil drop D has a charge of 1.6 times 10 to the negative 19 power. Oil drop E has a charge of 4.8 times 10 to the negative 19 power."/>
          <p:cNvPicPr>
            <a:picLocks noChangeAspect="1" noChangeArrowheads="1"/>
          </p:cNvPicPr>
          <p:nvPr/>
        </p:nvPicPr>
        <p:blipFill rotWithShape="1">
          <a:blip r:embed="rId2">
            <a:extLst>
              <a:ext uri="{28A0092B-C50C-407E-A947-70E740481C1C}">
                <a14:useLocalDpi xmlns:a14="http://schemas.microsoft.com/office/drawing/2010/main" val="0"/>
              </a:ext>
            </a:extLst>
          </a:blip>
          <a:srcRect t="679" r="34478"/>
          <a:stretch/>
        </p:blipFill>
        <p:spPr bwMode="auto">
          <a:xfrm>
            <a:off x="4355976" y="0"/>
            <a:ext cx="4916680" cy="629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eur dispositif Milli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0" y="620688"/>
            <a:ext cx="4355976" cy="5812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84065" y="159023"/>
            <a:ext cx="3682803" cy="461665"/>
          </a:xfrm>
          <a:prstGeom prst="rect">
            <a:avLst/>
          </a:prstGeom>
        </p:spPr>
        <p:txBody>
          <a:bodyPr wrap="none">
            <a:spAutoFit/>
          </a:bodyPr>
          <a:lstStyle/>
          <a:p>
            <a:r>
              <a:rPr lang="fr-FR" sz="2400" b="1" i="1" dirty="0"/>
              <a:t>Le dispositif est le suivant : </a:t>
            </a:r>
          </a:p>
        </p:txBody>
      </p:sp>
    </p:spTree>
    <p:extLst>
      <p:ext uri="{BB962C8B-B14F-4D97-AF65-F5344CB8AC3E}">
        <p14:creationId xmlns:p14="http://schemas.microsoft.com/office/powerpoint/2010/main" val="2253931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0899"/>
            <a:ext cx="37444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a:xfrm>
            <a:off x="1835696" y="836712"/>
            <a:ext cx="3960440" cy="5970488"/>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solidFill>
              <a:srgbClr val="3333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fr-FR" sz="2000" b="1" dirty="0"/>
              <a:t>On distingue sur ce schéma:</a:t>
            </a:r>
          </a:p>
          <a:p>
            <a:pPr marL="0" indent="0">
              <a:buNone/>
            </a:pPr>
            <a:r>
              <a:rPr lang="fr-FR" sz="2000" b="1" dirty="0"/>
              <a:t> </a:t>
            </a:r>
            <a:r>
              <a:rPr lang="fr-FR" sz="2000" b="1" dirty="0" smtClean="0"/>
              <a:t>  </a:t>
            </a:r>
            <a:r>
              <a:rPr lang="fr-FR" sz="2000" b="1" dirty="0" smtClean="0">
                <a:solidFill>
                  <a:srgbClr val="FF0000"/>
                </a:solidFill>
              </a:rPr>
              <a:t>Un condensateur </a:t>
            </a:r>
            <a:r>
              <a:rPr lang="fr-FR" sz="2000" b="1" dirty="0">
                <a:solidFill>
                  <a:srgbClr val="FF0000"/>
                </a:solidFill>
              </a:rPr>
              <a:t>avec ses plaques </a:t>
            </a:r>
            <a:r>
              <a:rPr lang="fr-FR" sz="2000" b="1" dirty="0" smtClean="0">
                <a:solidFill>
                  <a:srgbClr val="FF0000"/>
                </a:solidFill>
              </a:rPr>
              <a:t>circulaires percées </a:t>
            </a:r>
            <a:r>
              <a:rPr lang="fr-FR" sz="2000" b="1" dirty="0">
                <a:solidFill>
                  <a:srgbClr val="FF0000"/>
                </a:solidFill>
              </a:rPr>
              <a:t>en leur centre pour laisser le passage aux </a:t>
            </a:r>
            <a:r>
              <a:rPr lang="fr-FR" sz="2000" b="1" dirty="0" smtClean="0">
                <a:solidFill>
                  <a:srgbClr val="FF0000"/>
                </a:solidFill>
              </a:rPr>
              <a:t>gouttelettes</a:t>
            </a:r>
          </a:p>
          <a:p>
            <a:pPr marL="0" indent="0">
              <a:buNone/>
            </a:pPr>
            <a:r>
              <a:rPr lang="fr-FR" sz="2000" b="1" dirty="0">
                <a:solidFill>
                  <a:srgbClr val="00B050"/>
                </a:solidFill>
              </a:rPr>
              <a:t>Un système électrique (batterie et inverseur) d'alimentation du </a:t>
            </a:r>
            <a:r>
              <a:rPr lang="fr-FR" sz="2000" b="1" dirty="0" smtClean="0">
                <a:solidFill>
                  <a:srgbClr val="00B050"/>
                </a:solidFill>
              </a:rPr>
              <a:t>condensateur</a:t>
            </a:r>
          </a:p>
          <a:p>
            <a:pPr marL="0" indent="0">
              <a:buNone/>
            </a:pPr>
            <a:r>
              <a:rPr lang="fr-FR" sz="2000" b="1" dirty="0">
                <a:solidFill>
                  <a:schemeClr val="accent5">
                    <a:lumMod val="50000"/>
                  </a:schemeClr>
                </a:solidFill>
              </a:rPr>
              <a:t>Un  système de pulvérisation d'huile, qui produit les gouttelettes dans la chambre expérimentale et un manomètre</a:t>
            </a:r>
          </a:p>
          <a:p>
            <a:pPr marL="0" indent="0">
              <a:buNone/>
            </a:pPr>
            <a:r>
              <a:rPr lang="fr-FR" sz="2000" b="1" dirty="0" smtClean="0">
                <a:solidFill>
                  <a:srgbClr val="7030A0"/>
                </a:solidFill>
              </a:rPr>
              <a:t>un </a:t>
            </a:r>
            <a:r>
              <a:rPr lang="fr-FR" sz="2000" b="1" dirty="0">
                <a:solidFill>
                  <a:srgbClr val="7030A0"/>
                </a:solidFill>
              </a:rPr>
              <a:t>tube de Röntgen, qui émet les rayons X dont le rôle est de charger </a:t>
            </a:r>
            <a:r>
              <a:rPr lang="fr-FR" sz="2000" b="1" dirty="0" smtClean="0">
                <a:solidFill>
                  <a:srgbClr val="7030A0"/>
                </a:solidFill>
              </a:rPr>
              <a:t>électriquement</a:t>
            </a:r>
          </a:p>
          <a:p>
            <a:pPr marL="0" indent="0">
              <a:buNone/>
            </a:pPr>
            <a:r>
              <a:rPr lang="fr-FR" sz="2000" b="1" dirty="0" smtClean="0">
                <a:solidFill>
                  <a:srgbClr val="7030A0"/>
                </a:solidFill>
              </a:rPr>
              <a:t> </a:t>
            </a:r>
            <a:r>
              <a:rPr lang="fr-FR" sz="2000" b="1" dirty="0">
                <a:solidFill>
                  <a:srgbClr val="7030A0"/>
                </a:solidFill>
              </a:rPr>
              <a:t>les gouttelettes par ionisation</a:t>
            </a:r>
            <a:r>
              <a:rPr lang="fr-FR" sz="2000" b="1" dirty="0" smtClean="0"/>
              <a:t>..</a:t>
            </a:r>
            <a:endParaRPr lang="fr-FR" sz="2000" b="1" dirty="0"/>
          </a:p>
          <a:p>
            <a:pPr marL="0" indent="0">
              <a:buNone/>
            </a:pPr>
            <a:r>
              <a:rPr lang="fr-FR" sz="2000" b="1" dirty="0" smtClean="0">
                <a:solidFill>
                  <a:schemeClr val="accent6">
                    <a:lumMod val="50000"/>
                  </a:schemeClr>
                </a:solidFill>
              </a:rPr>
              <a:t>un </a:t>
            </a:r>
            <a:r>
              <a:rPr lang="fr-FR" sz="2000" b="1" dirty="0">
                <a:solidFill>
                  <a:schemeClr val="accent6">
                    <a:lumMod val="50000"/>
                  </a:schemeClr>
                </a:solidFill>
              </a:rPr>
              <a:t>microscope pour observer les gouttelettes</a:t>
            </a:r>
            <a:r>
              <a:rPr lang="fr-FR" sz="2000" b="1" dirty="0" smtClean="0">
                <a:solidFill>
                  <a:schemeClr val="accent6">
                    <a:lumMod val="50000"/>
                  </a:schemeClr>
                </a:solidFill>
              </a:rPr>
              <a:t>..</a:t>
            </a:r>
            <a:endParaRPr lang="fr-FR" sz="2000" b="1" dirty="0">
              <a:solidFill>
                <a:schemeClr val="accent6">
                  <a:lumMod val="50000"/>
                </a:schemeClr>
              </a:solidFill>
            </a:endParaRPr>
          </a:p>
          <a:p>
            <a:endParaRPr lang="fr-FR" sz="2000" dirty="0"/>
          </a:p>
        </p:txBody>
      </p:sp>
    </p:spTree>
    <p:extLst>
      <p:ext uri="{BB962C8B-B14F-4D97-AF65-F5344CB8AC3E}">
        <p14:creationId xmlns:p14="http://schemas.microsoft.com/office/powerpoint/2010/main" val="205990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1196752"/>
            <a:ext cx="3221044" cy="5632311"/>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fr-FR" sz="2000" b="1" dirty="0"/>
              <a:t>L’expérience consiste à pulvériser de minuscules gouttes d’huiles électrisées positivement entre les deux électrodes horizontales d'un </a:t>
            </a:r>
            <a:r>
              <a:rPr lang="fr-FR" sz="2000" b="1" dirty="0" smtClean="0"/>
              <a:t>condensateur. </a:t>
            </a:r>
          </a:p>
          <a:p>
            <a:r>
              <a:rPr lang="fr-FR" sz="2000" b="1" dirty="0" smtClean="0"/>
              <a:t>Chaque </a:t>
            </a:r>
            <a:r>
              <a:rPr lang="fr-FR" sz="2000" b="1" dirty="0"/>
              <a:t>goutte subit plusieurs forces : </a:t>
            </a:r>
            <a:r>
              <a:rPr lang="fr-FR" sz="2000" b="1" u="sng" dirty="0" smtClean="0">
                <a:solidFill>
                  <a:srgbClr val="FF0000"/>
                </a:solidFill>
              </a:rPr>
              <a:t>son </a:t>
            </a:r>
            <a:r>
              <a:rPr lang="fr-FR" sz="2000" b="1" u="sng" dirty="0">
                <a:solidFill>
                  <a:srgbClr val="FF0000"/>
                </a:solidFill>
              </a:rPr>
              <a:t>poids</a:t>
            </a:r>
            <a:r>
              <a:rPr lang="fr-FR" sz="2000" b="1" dirty="0"/>
              <a:t>, orienté vers le bas </a:t>
            </a:r>
            <a:endParaRPr lang="fr-FR" sz="2000" b="1" dirty="0" smtClean="0"/>
          </a:p>
          <a:p>
            <a:r>
              <a:rPr lang="fr-FR" sz="2000" b="1" dirty="0" smtClean="0"/>
              <a:t> </a:t>
            </a:r>
            <a:r>
              <a:rPr lang="fr-FR" sz="2000" b="1" u="sng" dirty="0">
                <a:solidFill>
                  <a:srgbClr val="FF0000"/>
                </a:solidFill>
              </a:rPr>
              <a:t>la force électrostati</a:t>
            </a:r>
            <a:r>
              <a:rPr lang="fr-FR" sz="2000" b="1" dirty="0"/>
              <a:t>que subit par la goutte chargée L’idée est d’ajuster la force électrostatique afin que la goutte soit en équilibre entre les plaques du condensateur. </a:t>
            </a:r>
            <a:endParaRPr lang="fr-FR" sz="2000" b="1" dirty="0" smtClean="0"/>
          </a:p>
          <a:p>
            <a:r>
              <a:rPr lang="fr-FR" sz="2000" b="1" dirty="0" smtClean="0"/>
              <a:t>L’équilibre </a:t>
            </a:r>
            <a:r>
              <a:rPr lang="fr-FR" sz="2000" b="1" dirty="0"/>
              <a:t>est observé avec une lunette de visée.</a:t>
            </a:r>
          </a:p>
        </p:txBody>
      </p:sp>
      <p:pic>
        <p:nvPicPr>
          <p:cNvPr id="11266" name="Picture 2" descr="Résultat de recherche d'images pour &quot;millikan&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260648"/>
            <a:ext cx="5235894" cy="568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0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59832" y="1628800"/>
            <a:ext cx="5698976"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marL="0" indent="0">
              <a:buNone/>
            </a:pPr>
            <a:r>
              <a:rPr lang="fr-FR" b="1" u="sng" dirty="0" smtClean="0">
                <a:solidFill>
                  <a:srgbClr val="FF0000"/>
                </a:solidFill>
                <a:latin typeface="+mj-lt"/>
              </a:rPr>
              <a:t>Remarque</a:t>
            </a:r>
          </a:p>
          <a:p>
            <a:pPr marL="0" indent="0">
              <a:lnSpc>
                <a:spcPct val="110000"/>
              </a:lnSpc>
              <a:buNone/>
            </a:pPr>
            <a:r>
              <a:rPr lang="fr-FR" i="1" dirty="0" smtClean="0">
                <a:solidFill>
                  <a:srgbClr val="C00000"/>
                </a:solidFill>
              </a:rPr>
              <a:t>Pendant le déroulement </a:t>
            </a:r>
            <a:r>
              <a:rPr lang="fr-FR" i="1" dirty="0">
                <a:solidFill>
                  <a:srgbClr val="C00000"/>
                </a:solidFill>
              </a:rPr>
              <a:t>de l'expérience, </a:t>
            </a:r>
            <a:endParaRPr lang="fr-FR" i="1" dirty="0" smtClean="0">
              <a:solidFill>
                <a:srgbClr val="C00000"/>
              </a:solidFill>
            </a:endParaRPr>
          </a:p>
          <a:p>
            <a:pPr marL="0" indent="0">
              <a:lnSpc>
                <a:spcPct val="110000"/>
              </a:lnSpc>
              <a:buNone/>
            </a:pPr>
            <a:r>
              <a:rPr lang="fr-FR" i="1" dirty="0" smtClean="0">
                <a:solidFill>
                  <a:srgbClr val="C00000"/>
                </a:solidFill>
              </a:rPr>
              <a:t>les </a:t>
            </a:r>
            <a:r>
              <a:rPr lang="fr-FR" i="1" dirty="0">
                <a:solidFill>
                  <a:srgbClr val="C00000"/>
                </a:solidFill>
              </a:rPr>
              <a:t>gouttelettes s'évaporaient et devenaient plus légères. </a:t>
            </a:r>
            <a:endParaRPr lang="fr-FR" i="1" dirty="0" smtClean="0">
              <a:solidFill>
                <a:srgbClr val="C00000"/>
              </a:solidFill>
            </a:endParaRPr>
          </a:p>
          <a:p>
            <a:pPr marL="0" indent="0">
              <a:lnSpc>
                <a:spcPct val="110000"/>
              </a:lnSpc>
              <a:buNone/>
            </a:pPr>
            <a:r>
              <a:rPr lang="fr-FR" i="1" dirty="0" smtClean="0">
                <a:solidFill>
                  <a:srgbClr val="C00000"/>
                </a:solidFill>
              </a:rPr>
              <a:t>C'est </a:t>
            </a:r>
            <a:r>
              <a:rPr lang="fr-FR" i="1" dirty="0">
                <a:solidFill>
                  <a:srgbClr val="C00000"/>
                </a:solidFill>
              </a:rPr>
              <a:t>pourquoi Millikan remplace les gouttelettes d'eau par des gouttelettes </a:t>
            </a:r>
            <a:r>
              <a:rPr lang="fr-FR" i="1" dirty="0" smtClean="0">
                <a:solidFill>
                  <a:srgbClr val="C00000"/>
                </a:solidFill>
              </a:rPr>
              <a:t>d'huile, </a:t>
            </a:r>
            <a:r>
              <a:rPr lang="fr-FR" i="1" dirty="0">
                <a:solidFill>
                  <a:srgbClr val="C00000"/>
                </a:solidFill>
              </a:rPr>
              <a:t>qui ne s'évaporent que très lentement. </a:t>
            </a:r>
            <a:endParaRPr lang="fr-FR" i="1" dirty="0">
              <a:solidFill>
                <a:srgbClr val="C00000"/>
              </a:solidFill>
              <a:latin typeface="+mj-lt"/>
            </a:endParaRPr>
          </a:p>
        </p:txBody>
      </p:sp>
    </p:spTree>
    <p:extLst>
      <p:ext uri="{BB962C8B-B14F-4D97-AF65-F5344CB8AC3E}">
        <p14:creationId xmlns:p14="http://schemas.microsoft.com/office/powerpoint/2010/main" val="421378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0064" y="980728"/>
            <a:ext cx="6787909" cy="576064"/>
          </a:xfrm>
        </p:spPr>
        <p:txBody>
          <a:bodyPr>
            <a:noAutofit/>
          </a:bodyPr>
          <a:lstStyle/>
          <a:p>
            <a:r>
              <a:rPr lang="fr-FR" sz="2800" b="1" u="sng" dirty="0">
                <a:solidFill>
                  <a:schemeClr val="accent6">
                    <a:lumMod val="50000"/>
                  </a:schemeClr>
                </a:solidFill>
                <a:latin typeface="Arial Rounded MT Bold" pitchFamily="34" charset="0"/>
                <a:cs typeface="Aharoni" pitchFamily="2" charset="-79"/>
              </a:rPr>
              <a:t>Étape 1 :En l’absence de champ électrique</a:t>
            </a:r>
            <a:br>
              <a:rPr lang="fr-FR" sz="2800" b="1" u="sng" dirty="0">
                <a:solidFill>
                  <a:schemeClr val="accent6">
                    <a:lumMod val="50000"/>
                  </a:schemeClr>
                </a:solidFill>
                <a:latin typeface="Arial Rounded MT Bold" pitchFamily="34" charset="0"/>
                <a:cs typeface="Aharoni" pitchFamily="2" charset="-79"/>
              </a:rPr>
            </a:br>
            <a:endParaRPr lang="fr-FR" sz="2800" dirty="0"/>
          </a:p>
        </p:txBody>
      </p:sp>
      <p:sp>
        <p:nvSpPr>
          <p:cNvPr id="3" name="Espace réservé du contenu 2"/>
          <p:cNvSpPr>
            <a:spLocks noGrp="1"/>
          </p:cNvSpPr>
          <p:nvPr>
            <p:ph idx="1"/>
          </p:nvPr>
        </p:nvSpPr>
        <p:spPr>
          <a:xfrm>
            <a:off x="2363912" y="1741429"/>
            <a:ext cx="3546648" cy="1944216"/>
          </a:xfrm>
        </p:spPr>
        <p:txBody>
          <a:bodyPr>
            <a:normAutofit fontScale="92500" lnSpcReduction="20000"/>
          </a:bodyPr>
          <a:lstStyle/>
          <a:p>
            <a:pPr marL="0" indent="0">
              <a:buNone/>
            </a:pPr>
            <a:r>
              <a:rPr lang="fr-FR" sz="2800" b="1" i="1" dirty="0">
                <a:solidFill>
                  <a:srgbClr val="7030A0"/>
                </a:solidFill>
              </a:rPr>
              <a:t>Le  champ électrique  est nul et on  laisse  chuter la gouttelette dans </a:t>
            </a:r>
            <a:endParaRPr lang="fr-FR" sz="2800" b="1" i="1" dirty="0" smtClean="0">
              <a:solidFill>
                <a:srgbClr val="7030A0"/>
              </a:solidFill>
            </a:endParaRPr>
          </a:p>
          <a:p>
            <a:pPr marL="0" indent="0">
              <a:buNone/>
            </a:pPr>
            <a:r>
              <a:rPr lang="fr-FR" sz="2800" b="1" i="1" dirty="0" smtClean="0">
                <a:solidFill>
                  <a:srgbClr val="7030A0"/>
                </a:solidFill>
              </a:rPr>
              <a:t>le </a:t>
            </a:r>
            <a:r>
              <a:rPr lang="fr-FR" sz="2800" b="1" i="1" dirty="0">
                <a:solidFill>
                  <a:srgbClr val="7030A0"/>
                </a:solidFill>
              </a:rPr>
              <a:t>champ </a:t>
            </a:r>
            <a:r>
              <a:rPr lang="fr-FR" sz="2800" b="1" i="1" dirty="0" smtClean="0">
                <a:solidFill>
                  <a:srgbClr val="7030A0"/>
                </a:solidFill>
              </a:rPr>
              <a:t>gravitationnel.</a:t>
            </a:r>
          </a:p>
          <a:p>
            <a:pPr marL="0" indent="0">
              <a:buNone/>
            </a:pPr>
            <a:endParaRPr lang="fr-FR" sz="2800" b="1" i="1" dirty="0">
              <a:solidFill>
                <a:srgbClr val="7030A0"/>
              </a:solidFill>
            </a:endParaRPr>
          </a:p>
          <a:p>
            <a:pPr marL="0" indent="0">
              <a:buNone/>
            </a:pPr>
            <a:endParaRPr lang="fr-FR" sz="2600" b="1" i="1" dirty="0">
              <a:solidFill>
                <a:srgbClr val="3333FF"/>
              </a:solidFill>
            </a:endParaRPr>
          </a:p>
          <a:p>
            <a:pPr marL="0" indent="0">
              <a:buNone/>
            </a:pPr>
            <a:endParaRPr lang="fr-FR" dirty="0"/>
          </a:p>
        </p:txBody>
      </p:sp>
      <p:grpSp>
        <p:nvGrpSpPr>
          <p:cNvPr id="16" name="Groupe 15"/>
          <p:cNvGrpSpPr/>
          <p:nvPr/>
        </p:nvGrpSpPr>
        <p:grpSpPr>
          <a:xfrm>
            <a:off x="5839342" y="1669421"/>
            <a:ext cx="2790056" cy="2088232"/>
            <a:chOff x="5814392" y="692696"/>
            <a:chExt cx="2790056" cy="2088232"/>
          </a:xfrm>
        </p:grpSpPr>
        <p:cxnSp>
          <p:nvCxnSpPr>
            <p:cNvPr id="6" name="Connecteur droit avec flèche 5"/>
            <p:cNvCxnSpPr/>
            <p:nvPr/>
          </p:nvCxnSpPr>
          <p:spPr>
            <a:xfrm>
              <a:off x="6156176" y="692696"/>
              <a:ext cx="0" cy="208823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7" name="ZoneTexte 6"/>
            <p:cNvSpPr txBox="1"/>
            <p:nvPr/>
          </p:nvSpPr>
          <p:spPr>
            <a:xfrm>
              <a:off x="5814392" y="1444134"/>
              <a:ext cx="395536" cy="523220"/>
            </a:xfrm>
            <a:prstGeom prst="rect">
              <a:avLst/>
            </a:prstGeom>
            <a:noFill/>
          </p:spPr>
          <p:txBody>
            <a:bodyPr wrap="square" rtlCol="0">
              <a:spAutoFit/>
            </a:bodyPr>
            <a:lstStyle/>
            <a:p>
              <a:r>
                <a:rPr lang="fr-FR" sz="2800" b="1" dirty="0" smtClean="0"/>
                <a:t>d</a:t>
              </a:r>
              <a:endParaRPr lang="fr-FR" b="1" dirty="0"/>
            </a:p>
          </p:txBody>
        </p:sp>
        <p:cxnSp>
          <p:nvCxnSpPr>
            <p:cNvPr id="9" name="Connecteur droit 8"/>
            <p:cNvCxnSpPr/>
            <p:nvPr/>
          </p:nvCxnSpPr>
          <p:spPr>
            <a:xfrm>
              <a:off x="6012160"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Connecteur droit 9"/>
            <p:cNvCxnSpPr/>
            <p:nvPr/>
          </p:nvCxnSpPr>
          <p:spPr>
            <a:xfrm>
              <a:off x="7316688" y="692696"/>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Connecteur droit 10"/>
            <p:cNvCxnSpPr/>
            <p:nvPr/>
          </p:nvCxnSpPr>
          <p:spPr>
            <a:xfrm>
              <a:off x="5894784" y="2780928"/>
              <a:ext cx="2709664"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Ellipse 12"/>
            <p:cNvSpPr/>
            <p:nvPr/>
          </p:nvSpPr>
          <p:spPr>
            <a:xfrm>
              <a:off x="7101408" y="1037594"/>
              <a:ext cx="296416" cy="2926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4" name="Flèche vers le bas 13"/>
            <p:cNvSpPr/>
            <p:nvPr/>
          </p:nvSpPr>
          <p:spPr>
            <a:xfrm>
              <a:off x="7784740" y="1037594"/>
              <a:ext cx="216024" cy="13363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5" name="Plus 14"/>
            <p:cNvSpPr/>
            <p:nvPr/>
          </p:nvSpPr>
          <p:spPr>
            <a:xfrm>
              <a:off x="8096742" y="2019371"/>
              <a:ext cx="288032" cy="330830"/>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grpSp>
      <p:sp>
        <p:nvSpPr>
          <p:cNvPr id="17" name="Rectangle 16"/>
          <p:cNvSpPr/>
          <p:nvPr/>
        </p:nvSpPr>
        <p:spPr>
          <a:xfrm>
            <a:off x="2270065" y="5013176"/>
            <a:ext cx="3618656" cy="1938992"/>
          </a:xfrm>
          <a:prstGeom prst="rect">
            <a:avLst/>
          </a:prstGeom>
        </p:spPr>
        <p:txBody>
          <a:bodyPr wrap="square">
            <a:spAutoFit/>
          </a:bodyPr>
          <a:lstStyle/>
          <a:p>
            <a:r>
              <a:rPr lang="fr-FR" sz="2000" b="1" i="1" dirty="0">
                <a:solidFill>
                  <a:schemeClr val="accent3">
                    <a:lumMod val="50000"/>
                  </a:schemeClr>
                </a:solidFill>
              </a:rPr>
              <a:t>Il suffit alors de chronométrer le  temps écoulé entre les passages de la gouttelette entre les deux repères, dont la distance est connue, pour déterminer la vitesse de chute</a:t>
            </a:r>
            <a:endParaRPr lang="fr-FR" sz="2000" dirty="0">
              <a:solidFill>
                <a:schemeClr val="accent3">
                  <a:lumMod val="50000"/>
                </a:schemeClr>
              </a:solidFill>
            </a:endParaRPr>
          </a:p>
        </p:txBody>
      </p:sp>
      <p:sp>
        <p:nvSpPr>
          <p:cNvPr id="18" name="Rectangle 17"/>
          <p:cNvSpPr/>
          <p:nvPr/>
        </p:nvSpPr>
        <p:spPr>
          <a:xfrm>
            <a:off x="2270065" y="3573016"/>
            <a:ext cx="6787909" cy="1569660"/>
          </a:xfrm>
          <a:prstGeom prst="rect">
            <a:avLst/>
          </a:prstGeom>
        </p:spPr>
        <p:txBody>
          <a:bodyPr wrap="square">
            <a:spAutoFit/>
          </a:bodyPr>
          <a:lstStyle/>
          <a:p>
            <a:r>
              <a:rPr lang="fr-FR" b="1" i="1" dirty="0">
                <a:solidFill>
                  <a:srgbClr val="3333FF"/>
                </a:solidFill>
              </a:rPr>
              <a:t> </a:t>
            </a:r>
            <a:r>
              <a:rPr lang="fr-FR" sz="2400" b="1" i="1" dirty="0">
                <a:solidFill>
                  <a:schemeClr val="accent2">
                    <a:lumMod val="75000"/>
                  </a:schemeClr>
                </a:solidFill>
              </a:rPr>
              <a:t>Sa vitesse augmente  mais très rapidement la force de frottement  visqueuse, proportionnelle à cette vitesse, équilibre la force gravitationnelle et la  chute se  stabilise à une vitesse constante</a:t>
            </a:r>
            <a:endParaRPr lang="fr-FR" b="1" i="1" dirty="0">
              <a:solidFill>
                <a:schemeClr val="accent2">
                  <a:lumMod val="75000"/>
                </a:schemeClr>
              </a:solidFill>
            </a:endParaRPr>
          </a:p>
        </p:txBody>
      </p:sp>
      <p:graphicFrame>
        <p:nvGraphicFramePr>
          <p:cNvPr id="19" name="Objet 18"/>
          <p:cNvGraphicFramePr>
            <a:graphicFrameLocks noChangeAspect="1"/>
          </p:cNvGraphicFramePr>
          <p:nvPr>
            <p:extLst>
              <p:ext uri="{D42A27DB-BD31-4B8C-83A1-F6EECF244321}">
                <p14:modId xmlns:p14="http://schemas.microsoft.com/office/powerpoint/2010/main" val="3172289835"/>
              </p:ext>
            </p:extLst>
          </p:nvPr>
        </p:nvGraphicFramePr>
        <p:xfrm>
          <a:off x="6425438" y="5415141"/>
          <a:ext cx="1741487" cy="1135062"/>
        </p:xfrm>
        <a:graphic>
          <a:graphicData uri="http://schemas.openxmlformats.org/presentationml/2006/ole">
            <mc:AlternateContent xmlns:mc="http://schemas.openxmlformats.org/markup-compatibility/2006">
              <mc:Choice xmlns:v="urn:schemas-microsoft-com:vml" Requires="v">
                <p:oleObj spid="_x0000_s12326" name="Équation" r:id="rId3" imgW="558720" imgH="495000" progId="Equation.3">
                  <p:embed/>
                </p:oleObj>
              </mc:Choice>
              <mc:Fallback>
                <p:oleObj name="Équation" r:id="rId3" imgW="558720" imgH="495000" progId="Equation.3">
                  <p:embed/>
                  <p:pic>
                    <p:nvPicPr>
                      <p:cNvPr id="0" name="Objet 6"/>
                      <p:cNvPicPr>
                        <a:picLocks noChangeAspect="1" noChangeArrowheads="1"/>
                      </p:cNvPicPr>
                      <p:nvPr/>
                    </p:nvPicPr>
                    <p:blipFill>
                      <a:blip r:embed="rId4"/>
                      <a:srcRect/>
                      <a:stretch>
                        <a:fillRect/>
                      </a:stretch>
                    </p:blipFill>
                    <p:spPr bwMode="auto">
                      <a:xfrm>
                        <a:off x="6425438" y="5415141"/>
                        <a:ext cx="1741487" cy="1135062"/>
                      </a:xfrm>
                      <a:prstGeom prst="rect">
                        <a:avLst/>
                      </a:prstGeom>
                      <a:solidFill>
                        <a:schemeClr val="accent5">
                          <a:lumMod val="20000"/>
                          <a:lumOff val="80000"/>
                        </a:schemeClr>
                      </a:solidFill>
                      <a:ln>
                        <a:noFill/>
                      </a:ln>
                    </p:spPr>
                  </p:pic>
                </p:oleObj>
              </mc:Fallback>
            </mc:AlternateContent>
          </a:graphicData>
        </a:graphic>
      </p:graphicFrame>
    </p:spTree>
    <p:extLst>
      <p:ext uri="{BB962C8B-B14F-4D97-AF65-F5344CB8AC3E}">
        <p14:creationId xmlns:p14="http://schemas.microsoft.com/office/powerpoint/2010/main" val="34710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717033"/>
            <a:ext cx="9401680" cy="2016224"/>
          </a:xfrm>
        </p:spPr>
        <p:txBody>
          <a:bodyPr/>
          <a:lstStyle/>
          <a:p>
            <a:endParaRPr lang="fr-FR" dirty="0" smtClean="0"/>
          </a:p>
          <a:p>
            <a:endParaRPr lang="fr-FR" dirty="0"/>
          </a:p>
          <a:p>
            <a:endParaRPr lang="fr-FR" dirty="0" smtClean="0"/>
          </a:p>
          <a:p>
            <a:endParaRPr lang="fr-FR" dirty="0"/>
          </a:p>
        </p:txBody>
      </p:sp>
      <p:pic>
        <p:nvPicPr>
          <p:cNvPr id="3074" name="Picture 2" descr="schéma"/>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8336"/>
          <a:stretch/>
        </p:blipFill>
        <p:spPr bwMode="auto">
          <a:xfrm>
            <a:off x="6660232" y="2442040"/>
            <a:ext cx="2266982" cy="11756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79712" y="983609"/>
            <a:ext cx="9001000" cy="707886"/>
          </a:xfrm>
          <a:prstGeom prst="rect">
            <a:avLst/>
          </a:prstGeom>
        </p:spPr>
        <p:txBody>
          <a:bodyPr wrap="square">
            <a:spAutoFit/>
          </a:bodyPr>
          <a:lstStyle/>
          <a:p>
            <a:r>
              <a:rPr lang="fr-FR" sz="2000" b="1" u="sng" dirty="0" smtClean="0">
                <a:solidFill>
                  <a:schemeClr val="accent6">
                    <a:lumMod val="50000"/>
                  </a:schemeClr>
                </a:solidFill>
                <a:latin typeface="Arial Rounded MT Bold" pitchFamily="34" charset="0"/>
                <a:cs typeface="Aharoni" pitchFamily="2" charset="-79"/>
              </a:rPr>
              <a:t>Étape 1 :En </a:t>
            </a:r>
            <a:r>
              <a:rPr lang="fr-FR" sz="2000" b="1" u="sng" dirty="0">
                <a:solidFill>
                  <a:schemeClr val="accent6">
                    <a:lumMod val="50000"/>
                  </a:schemeClr>
                </a:solidFill>
                <a:latin typeface="Arial Rounded MT Bold" pitchFamily="34" charset="0"/>
                <a:cs typeface="Aharoni" pitchFamily="2" charset="-79"/>
              </a:rPr>
              <a:t>l’absence de champ </a:t>
            </a:r>
            <a:r>
              <a:rPr lang="fr-FR" sz="2000" b="1" u="sng" dirty="0" smtClean="0">
                <a:solidFill>
                  <a:schemeClr val="accent6">
                    <a:lumMod val="50000"/>
                  </a:schemeClr>
                </a:solidFill>
                <a:latin typeface="Arial Rounded MT Bold" pitchFamily="34" charset="0"/>
                <a:cs typeface="Aharoni" pitchFamily="2" charset="-79"/>
              </a:rPr>
              <a:t>électrique Chute  </a:t>
            </a:r>
            <a:r>
              <a:rPr lang="fr-FR" sz="2000" b="1" u="sng" dirty="0">
                <a:solidFill>
                  <a:schemeClr val="accent6">
                    <a:lumMod val="50000"/>
                  </a:schemeClr>
                </a:solidFill>
                <a:latin typeface="Arial Rounded MT Bold" pitchFamily="34" charset="0"/>
                <a:cs typeface="Aharoni" pitchFamily="2" charset="-79"/>
              </a:rPr>
              <a:t>libre </a:t>
            </a:r>
            <a:endParaRPr lang="fr-FR" sz="2000" b="1" u="sng" dirty="0" smtClean="0">
              <a:solidFill>
                <a:schemeClr val="accent6">
                  <a:lumMod val="50000"/>
                </a:schemeClr>
              </a:solidFill>
              <a:latin typeface="Arial Rounded MT Bold" pitchFamily="34" charset="0"/>
              <a:cs typeface="Aharoni" pitchFamily="2" charset="-79"/>
            </a:endParaRPr>
          </a:p>
          <a:p>
            <a:r>
              <a:rPr lang="fr-FR" sz="2000" b="1" u="sng" dirty="0">
                <a:solidFill>
                  <a:schemeClr val="accent6">
                    <a:lumMod val="50000"/>
                  </a:schemeClr>
                </a:solidFill>
                <a:latin typeface="Arial Rounded MT Bold" pitchFamily="34" charset="0"/>
                <a:cs typeface="Aharoni" pitchFamily="2" charset="-79"/>
              </a:rPr>
              <a:t> </a:t>
            </a:r>
            <a:r>
              <a:rPr lang="fr-FR" sz="2000" b="1" u="sng" dirty="0" smtClean="0">
                <a:solidFill>
                  <a:schemeClr val="accent6">
                    <a:lumMod val="50000"/>
                  </a:schemeClr>
                </a:solidFill>
                <a:latin typeface="Arial Rounded MT Bold" pitchFamily="34" charset="0"/>
                <a:cs typeface="Aharoni" pitchFamily="2" charset="-79"/>
              </a:rPr>
              <a:t>(</a:t>
            </a:r>
            <a:r>
              <a:rPr lang="fr-FR" sz="2000" b="1" u="sng" dirty="0">
                <a:solidFill>
                  <a:schemeClr val="accent6">
                    <a:lumMod val="50000"/>
                  </a:schemeClr>
                </a:solidFill>
                <a:latin typeface="Arial Rounded MT Bold" pitchFamily="34" charset="0"/>
                <a:cs typeface="Aharoni" pitchFamily="2" charset="-79"/>
              </a:rPr>
              <a:t>verticale ) de la </a:t>
            </a:r>
            <a:r>
              <a:rPr lang="fr-FR" sz="2000" b="1" u="sng" dirty="0" smtClean="0">
                <a:solidFill>
                  <a:schemeClr val="accent6">
                    <a:lumMod val="50000"/>
                  </a:schemeClr>
                </a:solidFill>
                <a:latin typeface="Arial Rounded MT Bold" pitchFamily="34" charset="0"/>
                <a:cs typeface="Aharoni" pitchFamily="2" charset="-79"/>
              </a:rPr>
              <a:t>gouttelette r </a:t>
            </a:r>
            <a:r>
              <a:rPr lang="fr-FR" sz="2000" b="1" u="sng" dirty="0" smtClean="0">
                <a:solidFill>
                  <a:schemeClr val="accent6">
                    <a:lumMod val="50000"/>
                  </a:schemeClr>
                </a:solidFill>
                <a:latin typeface="Arial Rounded MT Bold" pitchFamily="34" charset="0"/>
                <a:cs typeface="Aharoni" pitchFamily="2" charset="-79"/>
              </a:rPr>
              <a:t>=?</a:t>
            </a:r>
            <a:r>
              <a:rPr lang="fr-FR" sz="2000" dirty="0"/>
              <a:t> </a:t>
            </a:r>
            <a:r>
              <a:rPr lang="fr-FR" sz="2000" dirty="0" smtClean="0"/>
              <a:t>  </a:t>
            </a:r>
            <a:r>
              <a:rPr lang="fr-FR" sz="2000" b="1" dirty="0" smtClean="0">
                <a:solidFill>
                  <a:srgbClr val="00B050"/>
                </a:solidFill>
              </a:rPr>
              <a:t>le </a:t>
            </a:r>
            <a:r>
              <a:rPr lang="fr-FR" sz="2000" b="1" dirty="0">
                <a:solidFill>
                  <a:srgbClr val="00B050"/>
                </a:solidFill>
              </a:rPr>
              <a:t>rayon de la goutte</a:t>
            </a:r>
            <a:r>
              <a:rPr lang="fr-FR" sz="2000" dirty="0"/>
              <a:t> </a:t>
            </a:r>
            <a:endParaRPr lang="fr-FR" sz="2000" b="1" u="sng" dirty="0">
              <a:solidFill>
                <a:schemeClr val="accent6">
                  <a:lumMod val="50000"/>
                </a:schemeClr>
              </a:solidFill>
              <a:latin typeface="Arial Rounded MT Bold" pitchFamily="34" charset="0"/>
              <a:cs typeface="Aharoni" pitchFamily="2" charset="-79"/>
            </a:endParaRPr>
          </a:p>
        </p:txBody>
      </p:sp>
      <p:sp>
        <p:nvSpPr>
          <p:cNvPr id="4" name="Rectangle 3"/>
          <p:cNvSpPr>
            <a:spLocks noChangeArrowheads="1"/>
          </p:cNvSpPr>
          <p:nvPr/>
        </p:nvSpPr>
        <p:spPr bwMode="auto">
          <a:xfrm>
            <a:off x="1979712" y="5446965"/>
            <a:ext cx="7408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latin typeface="Georgia" pitchFamily="18" charset="0"/>
                <a:cs typeface="Arial" pitchFamily="34" charset="0"/>
              </a:rPr>
              <a:t> </a:t>
            </a:r>
            <a:r>
              <a:rPr kumimoji="0" lang="fr-FR" sz="2400" b="0" i="0" u="none" strike="noStrike" cap="none" normalizeH="0" baseline="0" dirty="0" smtClean="0">
                <a:ln>
                  <a:noFill/>
                </a:ln>
                <a:effectLst/>
                <a:latin typeface="Arial" pitchFamily="34" charset="0"/>
                <a:cs typeface="Arial" pitchFamily="34" charset="0"/>
              </a:rPr>
              <a:t>  </a:t>
            </a:r>
            <a:r>
              <a:rPr kumimoji="0" lang="fr-FR" sz="2400" b="0" i="0" u="none" strike="noStrike" cap="none" normalizeH="0" baseline="0" dirty="0" smtClean="0">
                <a:ln>
                  <a:noFill/>
                </a:ln>
                <a:effectLst/>
                <a:latin typeface="Georgia" pitchFamily="18" charset="0"/>
                <a:cs typeface="Arial" pitchFamily="34" charset="0"/>
              </a:rPr>
              <a:t>Par projection sur un axe vertical orienté vers le bas, on obtient : </a:t>
            </a:r>
            <a:r>
              <a:rPr kumimoji="0" lang="fr-FR" sz="2400" b="0" i="0" u="none" strike="noStrike" cap="none" normalizeH="0" baseline="0" dirty="0" smtClean="0">
                <a:ln>
                  <a:noFill/>
                </a:ln>
                <a:effectLst/>
                <a:latin typeface="Arial" pitchFamily="34" charset="0"/>
                <a:cs typeface="Arial" pitchFamily="34" charset="0"/>
              </a:rPr>
              <a:t>   </a:t>
            </a:r>
          </a:p>
        </p:txBody>
      </p:sp>
      <p:pic>
        <p:nvPicPr>
          <p:cNvPr id="3077" name="Picture 5" descr="eq"/>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867210" y="5013176"/>
            <a:ext cx="2419469" cy="5760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q"/>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r="27663"/>
          <a:stretch/>
        </p:blipFill>
        <p:spPr bwMode="auto">
          <a:xfrm>
            <a:off x="3845935" y="6307564"/>
            <a:ext cx="3178799" cy="550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3688" y="2106539"/>
            <a:ext cx="5056970" cy="923330"/>
          </a:xfrm>
          <a:prstGeom prst="rect">
            <a:avLst/>
          </a:prstGeom>
        </p:spPr>
        <p:txBody>
          <a:bodyPr wrap="square">
            <a:spAutoFit/>
          </a:bodyPr>
          <a:lstStyle/>
          <a:p>
            <a:r>
              <a:rPr lang="fr-FR" b="1" i="1" dirty="0">
                <a:latin typeface="Arial" pitchFamily="34" charset="0"/>
                <a:cs typeface="Arial" pitchFamily="34" charset="0"/>
              </a:rPr>
              <a:t>D’après la première loi de Newton (principe </a:t>
            </a:r>
            <a:r>
              <a:rPr lang="fr-FR" b="1" i="1" dirty="0" smtClean="0">
                <a:latin typeface="Arial" pitchFamily="34" charset="0"/>
                <a:cs typeface="Arial" pitchFamily="34" charset="0"/>
              </a:rPr>
              <a:t>d’inertie)A </a:t>
            </a:r>
            <a:r>
              <a:rPr lang="fr-FR" b="1" i="1" dirty="0">
                <a:latin typeface="Arial" pitchFamily="34" charset="0"/>
                <a:cs typeface="Arial" pitchFamily="34" charset="0"/>
              </a:rPr>
              <a:t>l’équilibre, la somme des forces s’exerçant sur la goutte est nulle :</a:t>
            </a:r>
          </a:p>
        </p:txBody>
      </p:sp>
      <p:sp>
        <p:nvSpPr>
          <p:cNvPr id="6" name="Rectangle 5"/>
          <p:cNvSpPr/>
          <p:nvPr/>
        </p:nvSpPr>
        <p:spPr>
          <a:xfrm>
            <a:off x="1979712" y="3812847"/>
            <a:ext cx="7278654" cy="1200329"/>
          </a:xfrm>
          <a:prstGeom prst="rect">
            <a:avLst/>
          </a:prstGeom>
        </p:spPr>
        <p:txBody>
          <a:bodyPr wrap="square">
            <a:spAutoFit/>
          </a:bodyPr>
          <a:lstStyle/>
          <a:p>
            <a:r>
              <a:rPr lang="fr-FR" sz="2400" i="1" dirty="0" smtClean="0">
                <a:latin typeface="Georgia" pitchFamily="18" charset="0"/>
                <a:cs typeface="Arial" pitchFamily="34" charset="0"/>
              </a:rPr>
              <a:t>Bilan </a:t>
            </a:r>
            <a:r>
              <a:rPr lang="fr-FR" sz="2400" i="1" dirty="0">
                <a:latin typeface="Georgia" pitchFamily="18" charset="0"/>
                <a:cs typeface="Arial" pitchFamily="34" charset="0"/>
              </a:rPr>
              <a:t>des forces s’exerçant sur la goutte :</a:t>
            </a:r>
            <a:r>
              <a:rPr lang="fr-FR" sz="2400" i="1" dirty="0">
                <a:latin typeface="Arial" pitchFamily="34" charset="0"/>
                <a:cs typeface="Arial" pitchFamily="34" charset="0"/>
              </a:rPr>
              <a:t/>
            </a:r>
            <a:br>
              <a:rPr lang="fr-FR" sz="2400" i="1" dirty="0">
                <a:latin typeface="Arial" pitchFamily="34" charset="0"/>
                <a:cs typeface="Arial" pitchFamily="34" charset="0"/>
              </a:rPr>
            </a:br>
            <a:r>
              <a:rPr lang="fr-FR" sz="2400" b="1" i="1" dirty="0">
                <a:solidFill>
                  <a:srgbClr val="7030A0"/>
                </a:solidFill>
                <a:latin typeface="Georgia" pitchFamily="18" charset="0"/>
                <a:cs typeface="Arial" pitchFamily="34" charset="0"/>
              </a:rPr>
              <a:t>Poids + Poussée d’Archimède + Force de Stokes</a:t>
            </a:r>
            <a:endParaRPr lang="fr-FR" b="1" i="1" dirty="0">
              <a:solidFill>
                <a:srgbClr val="7030A0"/>
              </a:solidFill>
            </a:endParaRPr>
          </a:p>
        </p:txBody>
      </p:sp>
      <p:pic>
        <p:nvPicPr>
          <p:cNvPr id="3080" name="Picture 8" descr="eq"/>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47864" y="3284984"/>
            <a:ext cx="1323314" cy="661659"/>
          </a:xfrm>
          <a:prstGeom prst="rect">
            <a:avLst/>
          </a:prstGeom>
          <a:noFill/>
          <a:extLst>
            <a:ext uri="{909E8E84-426E-40DD-AFC4-6F175D3DCCD1}">
              <a14:hiddenFill xmlns:a14="http://schemas.microsoft.com/office/drawing/2010/main">
                <a:solidFill>
                  <a:srgbClr val="FFFFFF"/>
                </a:solidFill>
              </a14:hiddenFill>
            </a:ext>
          </a:extLst>
        </p:spPr>
      </p:pic>
      <p:sp>
        <p:nvSpPr>
          <p:cNvPr id="8" name="Flèche vers le bas 7"/>
          <p:cNvSpPr/>
          <p:nvPr/>
        </p:nvSpPr>
        <p:spPr>
          <a:xfrm>
            <a:off x="8162068" y="2243613"/>
            <a:ext cx="216024" cy="13363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9" name="Plus 8"/>
          <p:cNvSpPr/>
          <p:nvPr/>
        </p:nvSpPr>
        <p:spPr>
          <a:xfrm>
            <a:off x="8379164" y="2864454"/>
            <a:ext cx="288032" cy="330830"/>
          </a:xfrm>
          <a:prstGeom prst="math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11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762</Words>
  <Application>Microsoft Office PowerPoint</Application>
  <PresentationFormat>Affichage à l'écran (4:3)</PresentationFormat>
  <Paragraphs>81</Paragraphs>
  <Slides>20</Slides>
  <Notes>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20</vt:i4>
      </vt:variant>
    </vt:vector>
  </HeadingPairs>
  <TitlesOfParts>
    <vt:vector size="23" baseType="lpstr">
      <vt:lpstr>Thème Office</vt:lpstr>
      <vt:lpstr>Équation</vt:lpstr>
      <vt:lpstr>Microsoft Éditeur d'équations 3.0</vt:lpstr>
      <vt:lpstr>Détermination de la charge de l’électron</vt:lpstr>
      <vt:lpstr>Présentation PowerPoint</vt:lpstr>
      <vt:lpstr>L’Expérience de la goutte  d'huile  de Millikan </vt:lpstr>
      <vt:lpstr>Présentation PowerPoint</vt:lpstr>
      <vt:lpstr>Présentation PowerPoint</vt:lpstr>
      <vt:lpstr>Présentation PowerPoint</vt:lpstr>
      <vt:lpstr>Présentation PowerPoint</vt:lpstr>
      <vt:lpstr>Étape 1 :En l’absence de champ électrique </vt:lpstr>
      <vt:lpstr>Présentation PowerPoint</vt:lpstr>
      <vt:lpstr>Présentation PowerPoint</vt:lpstr>
      <vt:lpstr>Présentation PowerPoint</vt:lpstr>
      <vt:lpstr>Force de Stokes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gis</dc:creator>
  <cp:lastModifiedBy>client</cp:lastModifiedBy>
  <cp:revision>80</cp:revision>
  <dcterms:created xsi:type="dcterms:W3CDTF">2019-09-27T22:36:23Z</dcterms:created>
  <dcterms:modified xsi:type="dcterms:W3CDTF">1980-01-03T00:40:19Z</dcterms:modified>
</cp:coreProperties>
</file>