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7" r:id="rId4"/>
    <p:sldId id="260" r:id="rId5"/>
    <p:sldId id="258" r:id="rId6"/>
    <p:sldId id="263" r:id="rId7"/>
    <p:sldId id="264" r:id="rId8"/>
    <p:sldId id="261" r:id="rId9"/>
    <p:sldId id="269" r:id="rId10"/>
    <p:sldId id="262" r:id="rId11"/>
    <p:sldId id="265" r:id="rId12"/>
    <p:sldId id="266" r:id="rId13"/>
    <p:sldId id="267" r:id="rId14"/>
    <p:sldId id="268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FED65-C591-45EE-9FCC-812F6949751E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92CA2-6359-4C03-A87C-D601FBB813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5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92CA2-6359-4C03-A87C-D601FBB813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85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F9CE7A-F54D-4A11-BF32-853E36BA5651}" type="datetimeFigureOut">
              <a:rPr lang="fr-FR" smtClean="0"/>
              <a:t>09/01/1980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D5570F6-D6F8-481D-996A-945C57C9B1A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microsoft.com/office/2007/relationships/hdphoto" Target="../media/hdphoto4.wdp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gi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7.png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3" y="2708476"/>
            <a:ext cx="3546728" cy="170216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    des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atomes </a:t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9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268760"/>
            <a:ext cx="5904774" cy="1143000"/>
          </a:xfrm>
        </p:spPr>
        <p:txBody>
          <a:bodyPr>
            <a:noAutofit/>
          </a:bodyPr>
          <a:lstStyle/>
          <a:p>
            <a:r>
              <a:rPr lang="fr-FR" sz="28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Spectromètre de masse de BAIN BRIDGE </a:t>
            </a:r>
            <a:r>
              <a:rPr lang="fr-FR" sz="2800" u="sng" dirty="0">
                <a:solidFill>
                  <a:schemeClr val="accent3"/>
                </a:solidFill>
              </a:rPr>
              <a:t/>
            </a:r>
            <a:br>
              <a:rPr lang="fr-FR" sz="2800" u="sng" dirty="0">
                <a:solidFill>
                  <a:schemeClr val="accent3"/>
                </a:solidFill>
              </a:rPr>
            </a:br>
            <a:endParaRPr lang="fr-FR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4077072"/>
            <a:ext cx="6777317" cy="350897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نتيجة بحث الصور عن ‪spectromètre de masse de bainbridg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9685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choolphysics.co.uk/age16-19/Atomic%20physics/Atomic%20structure%20and%20ions/text/Mass_spectrometer/images/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1206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4081171"/>
            <a:ext cx="648072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i="1" dirty="0"/>
              <a:t>Le principe consiste à ioniser </a:t>
            </a:r>
            <a:r>
              <a:rPr lang="fr-FR" sz="2000" b="1" i="1" dirty="0" smtClean="0"/>
              <a:t>les atomes </a:t>
            </a:r>
            <a:r>
              <a:rPr lang="fr-FR" sz="2000" b="1" i="1" dirty="0"/>
              <a:t>dans la chambre d’ionisation, ces derniers sont soumis à un champ électrique E </a:t>
            </a:r>
            <a:r>
              <a:rPr lang="fr-FR" sz="2000" b="1" i="1" dirty="0" smtClean="0"/>
              <a:t>et un </a:t>
            </a:r>
            <a:r>
              <a:rPr lang="fr-FR" sz="2000" b="1" i="1" dirty="0"/>
              <a:t>champ magnétique B ou ils sont accélérés, ensuite déviés selon des trajectoires circulaires par un champ magnétique </a:t>
            </a:r>
            <a:r>
              <a:rPr lang="fr-FR" sz="2000" b="1" i="1" dirty="0" smtClean="0"/>
              <a:t>B’ </a:t>
            </a:r>
            <a:r>
              <a:rPr lang="fr-FR" sz="2000" b="1" i="1" dirty="0"/>
              <a:t>perpendiculaire au champ électrique.</a:t>
            </a:r>
          </a:p>
        </p:txBody>
      </p:sp>
      <p:pic>
        <p:nvPicPr>
          <p:cNvPr id="5" name="Picture 2" descr="http://www.schoolphysics.co.uk/age16-19/Atomic%20physics/Atomic%20structure%20and%20ions/text/Mass_spectrometer/images/1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3472" b="9185"/>
          <a:stretch/>
        </p:blipFill>
        <p:spPr bwMode="auto">
          <a:xfrm>
            <a:off x="2267744" y="980728"/>
            <a:ext cx="517214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6921" r="64649" b="12699"/>
          <a:stretch/>
        </p:blipFill>
        <p:spPr bwMode="auto">
          <a:xfrm>
            <a:off x="1619672" y="692696"/>
            <a:ext cx="56166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72" y="1503421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Le principe consiste à ioniser les atomes dans la chambre </a:t>
            </a:r>
            <a:r>
              <a:rPr lang="fr-FR" sz="2400" b="1" i="1" dirty="0" smtClean="0"/>
              <a:t>d’ionisation</a:t>
            </a:r>
          </a:p>
          <a:p>
            <a:r>
              <a:rPr lang="fr-FR" sz="2400" b="1" i="1" dirty="0" smtClean="0"/>
              <a:t> </a:t>
            </a:r>
            <a:r>
              <a:rPr lang="fr-FR" sz="2400" b="1" dirty="0"/>
              <a:t>Il existe plusieurs procédés d'ionisation (bombardement électronique, </a:t>
            </a:r>
            <a:r>
              <a:rPr lang="fr-FR" sz="2400" b="1" dirty="0" smtClean="0"/>
              <a:t>bombardement </a:t>
            </a:r>
            <a:r>
              <a:rPr lang="fr-FR" sz="2400" b="1" dirty="0"/>
              <a:t>ionique ...).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8734" r="4399" b="15675"/>
          <a:stretch/>
        </p:blipFill>
        <p:spPr bwMode="auto">
          <a:xfrm>
            <a:off x="1979712" y="3573016"/>
            <a:ext cx="6031904" cy="26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6403" y="1052296"/>
            <a:ext cx="3693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>
                <a:solidFill>
                  <a:srgbClr val="FF0000"/>
                </a:solidFill>
              </a:rPr>
              <a:t>la </a:t>
            </a:r>
            <a:r>
              <a:rPr lang="fr-FR" sz="2400" b="1" i="1" u="sng" dirty="0" smtClean="0">
                <a:solidFill>
                  <a:srgbClr val="FF0000"/>
                </a:solidFill>
              </a:rPr>
              <a:t>chambre </a:t>
            </a:r>
            <a:r>
              <a:rPr lang="fr-FR" sz="2400" b="1" i="1" u="sng" dirty="0">
                <a:solidFill>
                  <a:srgbClr val="FF0000"/>
                </a:solidFill>
              </a:rPr>
              <a:t>d'ionisation</a:t>
            </a:r>
            <a:endParaRPr lang="fr-FR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699422" y="3811636"/>
                <a:ext cx="4796506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fr-FR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dirty="0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2400" b="1" i="1" dirty="0" smtClean="0"/>
                  <a:t> est perpendiculaire à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fr-FR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dirty="0"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fr-FR" sz="2400" b="1" i="1" dirty="0" smtClean="0"/>
                  <a:t> donc</a:t>
                </a:r>
                <a:endParaRPr lang="fr-FR" sz="2400" b="1" i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22" y="3811636"/>
                <a:ext cx="4796506" cy="506421"/>
              </a:xfrm>
              <a:prstGeom prst="rect">
                <a:avLst/>
              </a:prstGeom>
              <a:blipFill rotWithShape="1">
                <a:blip r:embed="rId3"/>
                <a:stretch>
                  <a:fillRect t="-1205" r="-1779" b="-265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744506"/>
              </p:ext>
            </p:extLst>
          </p:nvPr>
        </p:nvGraphicFramePr>
        <p:xfrm>
          <a:off x="1835696" y="3210378"/>
          <a:ext cx="1912881" cy="63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Équation" r:id="rId4" imgW="749160" imgH="253800" progId="Equation.3">
                  <p:embed/>
                </p:oleObj>
              </mc:Choice>
              <mc:Fallback>
                <p:oleObj name="Équation" r:id="rId4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210378"/>
                        <a:ext cx="1912881" cy="63466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631471"/>
              </p:ext>
            </p:extLst>
          </p:nvPr>
        </p:nvGraphicFramePr>
        <p:xfrm>
          <a:off x="2195736" y="3811636"/>
          <a:ext cx="11255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Équation" r:id="rId6" imgW="533160" imgH="241200" progId="Equation.3">
                  <p:embed/>
                </p:oleObj>
              </mc:Choice>
              <mc:Fallback>
                <p:oleObj name="Équation" r:id="rId6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811636"/>
                        <a:ext cx="11255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760547"/>
              </p:ext>
            </p:extLst>
          </p:nvPr>
        </p:nvGraphicFramePr>
        <p:xfrm>
          <a:off x="3923928" y="3234364"/>
          <a:ext cx="3219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Équation" r:id="rId8" imgW="1015920" imgH="266400" progId="Equation.3">
                  <p:embed/>
                </p:oleObj>
              </mc:Choice>
              <mc:Fallback>
                <p:oleObj name="Équation" r:id="rId8" imgW="1015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234364"/>
                        <a:ext cx="3219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20960"/>
              </p:ext>
            </p:extLst>
          </p:nvPr>
        </p:nvGraphicFramePr>
        <p:xfrm>
          <a:off x="2188791" y="4318057"/>
          <a:ext cx="1735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Équation" r:id="rId10" imgW="634680" imgH="253800" progId="Equation.3">
                  <p:embed/>
                </p:oleObj>
              </mc:Choice>
              <mc:Fallback>
                <p:oleObj name="Équation" r:id="rId10" imgW="634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791" y="4318057"/>
                        <a:ext cx="17351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373536"/>
              </p:ext>
            </p:extLst>
          </p:nvPr>
        </p:nvGraphicFramePr>
        <p:xfrm>
          <a:off x="1804426" y="5057446"/>
          <a:ext cx="2937048" cy="120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Équation" r:id="rId12" imgW="1155600" imgH="507960" progId="Equation.3">
                  <p:embed/>
                </p:oleObj>
              </mc:Choice>
              <mc:Fallback>
                <p:oleObj name="Équation" r:id="rId12" imgW="1155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426" y="5057446"/>
                        <a:ext cx="2937048" cy="1206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1835696" y="1790819"/>
                <a:ext cx="6447006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i="1" dirty="0" smtClean="0"/>
                  <a:t>Les ions ainsi produits sont ensuite accélérés dans la chambre d’accélération où les effets d’un champ électrique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fr-FR" sz="2000" b="1" i="1" dirty="0" smtClean="0"/>
                  <a:t>et d’un champ  magnétique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fr-FR" sz="20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2000" b="1" i="1" dirty="0" smtClean="0"/>
                  <a:t> se combinent</a:t>
                </a:r>
                <a:endParaRPr lang="fr-FR" sz="2000" b="1" i="1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90819"/>
                <a:ext cx="6447006" cy="1360822"/>
              </a:xfrm>
              <a:prstGeom prst="rect">
                <a:avLst/>
              </a:prstGeom>
              <a:blipFill rotWithShape="1">
                <a:blip r:embed="rId14"/>
                <a:stretch>
                  <a:fillRect l="-945" t="-2242" b="-7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836712"/>
            <a:ext cx="6572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>
                <a:solidFill>
                  <a:srgbClr val="FF0000"/>
                </a:solidFill>
              </a:rPr>
              <a:t>la chambre d’accélération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(filtre de vitesse)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41210" y="4327185"/>
                <a:ext cx="385471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i="1" dirty="0" smtClean="0"/>
                  <a:t>La vitesse initiale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1" i="1" dirty="0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fr-FR" sz="2400" b="1" i="1" dirty="0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fr-FR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b="1" i="1" dirty="0"/>
                  <a:t>des ions qui peuvent pénétrer dans la chambre d'analyse est donc égale à : V = E / </a:t>
                </a:r>
                <a:r>
                  <a:rPr lang="fr-FR" sz="2400" b="1" i="1" dirty="0" smtClean="0"/>
                  <a:t>B</a:t>
                </a:r>
                <a:endParaRPr lang="fr-FR" sz="2400" b="1" i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10" y="4327185"/>
                <a:ext cx="3854718" cy="1938992"/>
              </a:xfrm>
              <a:prstGeom prst="rect">
                <a:avLst/>
              </a:prstGeom>
              <a:blipFill rotWithShape="1">
                <a:blip r:embed="rId15"/>
                <a:stretch>
                  <a:fillRect l="-2370" t="-2516" b="-6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2602" y="717121"/>
            <a:ext cx="6583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>
                <a:solidFill>
                  <a:srgbClr val="FF0000"/>
                </a:solidFill>
              </a:rPr>
              <a:t>la chambre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de déviation (analyseur)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123728" y="1340768"/>
                <a:ext cx="6552728" cy="2688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1" dirty="0" smtClean="0"/>
                  <a:t>Dans cette zone ,occupée par un champ magnétique </a:t>
                </a:r>
                <a14:m>
                  <m:oMath xmlns:m="http://schemas.openxmlformats.org/officeDocument/2006/math">
                    <m:acc>
                      <m:accPr>
                        <m:chr m:val="̀"/>
                        <m:ctrlPr>
                          <a:rPr lang="fr-FR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latin typeface="Cambria Math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2400" b="1" i="1" dirty="0" smtClean="0"/>
                  <a:t> seulement ,les ions décrivent une trajectoire circulaire; on mesure le rayon grâce à la trace qu’ils laissent en heurtant la pellicule photographique placée à l'extrémité du champ . </a:t>
                </a:r>
                <a:endParaRPr lang="fr-FR" sz="2400" b="1" i="1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40768"/>
                <a:ext cx="6552728" cy="2688172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814" b="-4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02152"/>
              </p:ext>
            </p:extLst>
          </p:nvPr>
        </p:nvGraphicFramePr>
        <p:xfrm>
          <a:off x="1429494" y="3645024"/>
          <a:ext cx="44386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Équation" r:id="rId4" imgW="1815840" imgH="419040" progId="Equation.3">
                  <p:embed/>
                </p:oleObj>
              </mc:Choice>
              <mc:Fallback>
                <p:oleObj name="Équation" r:id="rId4" imgW="1815840" imgH="419040" progId="Equation.3">
                  <p:embed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494" y="3645024"/>
                        <a:ext cx="44386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144709"/>
              </p:ext>
            </p:extLst>
          </p:nvPr>
        </p:nvGraphicFramePr>
        <p:xfrm>
          <a:off x="1391394" y="4488792"/>
          <a:ext cx="44767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Équation" r:id="rId6" imgW="1638000" imgH="419040" progId="Equation.3">
                  <p:embed/>
                </p:oleObj>
              </mc:Choice>
              <mc:Fallback>
                <p:oleObj name="Équation" r:id="rId6" imgW="1638000" imgH="41904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394" y="4488792"/>
                        <a:ext cx="44767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18682"/>
              </p:ext>
            </p:extLst>
          </p:nvPr>
        </p:nvGraphicFramePr>
        <p:xfrm>
          <a:off x="1530769" y="5373216"/>
          <a:ext cx="385286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Équation" r:id="rId8" imgW="1409400" imgH="444240" progId="Equation.3">
                  <p:embed/>
                </p:oleObj>
              </mc:Choice>
              <mc:Fallback>
                <p:oleObj name="Équation" r:id="rId8" imgW="1409400" imgH="444240" progId="Equation.3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769" y="5373216"/>
                        <a:ext cx="3852863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www.schoolphysics.co.uk/age16-19/Atomic%20physics/Atomic%20structure%20and%20ions/text/Mass_spectrometer/images/1.pn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3701" b="9948"/>
          <a:stretch/>
        </p:blipFill>
        <p:spPr bwMode="auto">
          <a:xfrm>
            <a:off x="5868144" y="3645024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83391"/>
              </p:ext>
            </p:extLst>
          </p:nvPr>
        </p:nvGraphicFramePr>
        <p:xfrm>
          <a:off x="2828183" y="785381"/>
          <a:ext cx="15271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Équation" r:id="rId3" imgW="558720" imgH="419040" progId="Equation.3">
                  <p:embed/>
                </p:oleObj>
              </mc:Choice>
              <mc:Fallback>
                <p:oleObj name="Équation" r:id="rId3" imgW="558720" imgH="419040" progId="Equation.3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183" y="785381"/>
                        <a:ext cx="15271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38101"/>
              </p:ext>
            </p:extLst>
          </p:nvPr>
        </p:nvGraphicFramePr>
        <p:xfrm>
          <a:off x="4543842" y="765769"/>
          <a:ext cx="11620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Équation" r:id="rId5" imgW="457200" imgH="393480" progId="Equation.3">
                  <p:embed/>
                </p:oleObj>
              </mc:Choice>
              <mc:Fallback>
                <p:oleObj name="Équation" r:id="rId5" imgW="457200" imgH="393480" progId="Equation.3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842" y="765769"/>
                        <a:ext cx="11620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11183"/>
              </p:ext>
            </p:extLst>
          </p:nvPr>
        </p:nvGraphicFramePr>
        <p:xfrm>
          <a:off x="6228184" y="692696"/>
          <a:ext cx="17018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Équation" r:id="rId7" imgW="622080" imgH="419040" progId="Equation.3">
                  <p:embed/>
                </p:oleObj>
              </mc:Choice>
              <mc:Fallback>
                <p:oleObj name="Équation" r:id="rId7" imgW="622080" imgH="41904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692696"/>
                        <a:ext cx="1701800" cy="1122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42942"/>
              </p:ext>
            </p:extLst>
          </p:nvPr>
        </p:nvGraphicFramePr>
        <p:xfrm>
          <a:off x="1979712" y="2485110"/>
          <a:ext cx="2971092" cy="98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Équation" r:id="rId9" imgW="1231560" imgH="419040" progId="Equation.3">
                  <p:embed/>
                </p:oleObj>
              </mc:Choice>
              <mc:Fallback>
                <p:oleObj name="Équation" r:id="rId9" imgW="1231560" imgH="41904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85110"/>
                        <a:ext cx="2971092" cy="98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79768"/>
              </p:ext>
            </p:extLst>
          </p:nvPr>
        </p:nvGraphicFramePr>
        <p:xfrm>
          <a:off x="5162042" y="2548943"/>
          <a:ext cx="2977393" cy="95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Équation" r:id="rId11" imgW="1282680" imgH="419040" progId="Equation.3">
                  <p:embed/>
                </p:oleObj>
              </mc:Choice>
              <mc:Fallback>
                <p:oleObj name="Équation" r:id="rId11" imgW="1282680" imgH="419040" progId="Equation.3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042" y="2548943"/>
                        <a:ext cx="2977393" cy="95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75656" y="4440420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Les ions sont </a:t>
            </a:r>
            <a:r>
              <a:rPr lang="fr-FR" sz="2000" b="1" dirty="0" smtClean="0"/>
              <a:t>ainsi séparés </a:t>
            </a:r>
            <a:r>
              <a:rPr lang="fr-FR" sz="2000" b="1" dirty="0"/>
              <a:t>selon leur masse.</a:t>
            </a:r>
          </a:p>
        </p:txBody>
      </p:sp>
      <p:pic>
        <p:nvPicPr>
          <p:cNvPr id="12329" name="Image 8" descr="Description : https://blogs.futura-sciences.com/cgi-bin/mimetex.cgi?R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note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1252657" y="1931638"/>
                <a:ext cx="7704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i="1" dirty="0" smtClean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i="1" dirty="0"/>
                  <a:t>les rayons de courbure de chaque isotope</a:t>
                </a: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57" y="1931638"/>
                <a:ext cx="7704856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http://www.schoolphysics.co.uk/age16-19/Atomic%20physics/Atomic%20structure%20and%20ions/text/Mass_spectrometer/images/1.png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3701" b="9948"/>
          <a:stretch/>
        </p:blipFill>
        <p:spPr bwMode="auto">
          <a:xfrm>
            <a:off x="3275856" y="3501008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08583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/>
              <a:t>la distance entre </a:t>
            </a:r>
            <a:r>
              <a:rPr lang="fr-FR" sz="2400" b="1" i="1" dirty="0" smtClean="0"/>
              <a:t>les </a:t>
            </a:r>
            <a:r>
              <a:rPr lang="fr-FR" sz="2400" b="1" i="1" dirty="0"/>
              <a:t>deux isotopes une fois arrivés à la plaque photographique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57171" y="3321314"/>
                <a:ext cx="2448272" cy="79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fr-FR" sz="2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71" y="3321314"/>
                <a:ext cx="2448272" cy="791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www.schoolphysics.co.uk/age16-19/Atomic%20physics/Atomic%20structure%20and%20ions/text/Mass_spectrometer/images/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13701" b="9948"/>
          <a:stretch/>
        </p:blipFill>
        <p:spPr bwMode="auto">
          <a:xfrm>
            <a:off x="3995936" y="1916832"/>
            <a:ext cx="48245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547664" y="2516896"/>
                <a:ext cx="2329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</a:rPr>
                        <m:t>𝒅</m:t>
                      </m:r>
                      <m:r>
                        <a:rPr lang="fr-FR" sz="2400" b="1" i="1" smtClean="0">
                          <a:latin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</a:rPr>
                        <m:t>−</m:t>
                      </m:r>
                      <m:r>
                        <a:rPr lang="fr-FR" sz="24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516896"/>
                <a:ext cx="232935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8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1196752"/>
            <a:ext cx="4320598" cy="54186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>.Structure </a:t>
            </a:r>
            <a:r>
              <a:rPr lang="fr-FR" sz="3200" b="1" dirty="0"/>
              <a:t>de l’atome.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696" y="2276872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fr-FR" b="1" i="1" dirty="0"/>
              <a:t>Les atomes sont constitués d’un noyau très dense, chargé positivement, entouré</a:t>
            </a:r>
          </a:p>
          <a:p>
            <a:pPr marL="68580" indent="0">
              <a:buNone/>
            </a:pPr>
            <a:r>
              <a:rPr lang="fr-FR" b="1" i="1" dirty="0"/>
              <a:t>d’électrons (charge électrique négative).</a:t>
            </a:r>
          </a:p>
          <a:p>
            <a:pPr marL="68580" indent="0">
              <a:buNone/>
            </a:pPr>
            <a:r>
              <a:rPr lang="fr-FR" b="1" i="1" dirty="0"/>
              <a:t>- Le noyau est constitué de deux types de particules (protons et neutrons) appelées</a:t>
            </a:r>
          </a:p>
          <a:p>
            <a:pPr marL="68580" indent="0">
              <a:buNone/>
            </a:pPr>
            <a:r>
              <a:rPr lang="fr-FR" b="1" i="1" dirty="0"/>
              <a:t>nucléons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3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1107" y="2924944"/>
            <a:ext cx="6777317" cy="2376264"/>
          </a:xfrm>
        </p:spPr>
        <p:txBody>
          <a:bodyPr>
            <a:normAutofit/>
          </a:bodyPr>
          <a:lstStyle/>
          <a:p>
            <a:r>
              <a:rPr lang="fr-FR" b="1" dirty="0" smtClean="0"/>
              <a:t>A </a:t>
            </a:r>
            <a:r>
              <a:rPr lang="fr-FR" b="1" dirty="0"/>
              <a:t>: le nombre de masse, c’est la masse atomique. </a:t>
            </a:r>
          </a:p>
          <a:p>
            <a:r>
              <a:rPr lang="fr-FR" b="1" dirty="0"/>
              <a:t>Z : le nombre de charge représente le nombre de proton. </a:t>
            </a:r>
          </a:p>
          <a:p>
            <a:r>
              <a:rPr lang="fr-FR" b="1" dirty="0"/>
              <a:t>N : le </a:t>
            </a:r>
            <a:r>
              <a:rPr lang="fr-FR" b="1" dirty="0" smtClean="0"/>
              <a:t>nombre </a:t>
            </a:r>
            <a:r>
              <a:rPr lang="fr-FR" b="1" dirty="0"/>
              <a:t>de neutron. N = A – Z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105273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fr-FR" sz="2400" b="1" i="1" dirty="0" smtClean="0"/>
              <a:t>L’atome est symbolisé par la première ou la première et la deuxième lettre de son nom latin </a:t>
            </a:r>
            <a:endParaRPr lang="fr-FR" sz="2400" b="1" i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15084"/>
              </p:ext>
            </p:extLst>
          </p:nvPr>
        </p:nvGraphicFramePr>
        <p:xfrm>
          <a:off x="4716016" y="1988840"/>
          <a:ext cx="13668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Équation" r:id="rId3" imgW="355320" imgH="330120" progId="Equation.3">
                  <p:embed/>
                </p:oleObj>
              </mc:Choice>
              <mc:Fallback>
                <p:oleObj name="Équation" r:id="rId3" imgW="355320" imgH="33012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988840"/>
                        <a:ext cx="1366837" cy="9318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4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4406" r="3507" b="20039"/>
          <a:stretch/>
        </p:blipFill>
        <p:spPr bwMode="auto">
          <a:xfrm>
            <a:off x="1547664" y="1340767"/>
            <a:ext cx="7056785" cy="4508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340768"/>
            <a:ext cx="7056784" cy="172819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FR" sz="3200" b="1" u="sng" dirty="0">
                <a:solidFill>
                  <a:schemeClr val="bg2">
                    <a:lumMod val="50000"/>
                  </a:schemeClr>
                </a:solidFill>
              </a:rPr>
              <a:t>Notion d’isotope </a:t>
            </a:r>
          </a:p>
          <a:p>
            <a:pPr marL="68580" indent="0">
              <a:buNone/>
            </a:pPr>
            <a:r>
              <a:rPr lang="fr-FR" b="1" i="1" dirty="0"/>
              <a:t>Les isotopes sont des atomes de même élément ayant le même numéro atomique </a:t>
            </a:r>
            <a:r>
              <a:rPr lang="fr-FR" b="1" i="1" dirty="0">
                <a:solidFill>
                  <a:srgbClr val="00B0F0"/>
                </a:solidFill>
              </a:rPr>
              <a:t>Z</a:t>
            </a:r>
            <a:r>
              <a:rPr lang="fr-FR" b="1" i="1" dirty="0"/>
              <a:t> mais de nombres de masse </a:t>
            </a:r>
            <a:r>
              <a:rPr lang="fr-FR" b="1" i="1" dirty="0">
                <a:solidFill>
                  <a:srgbClr val="C00000"/>
                </a:solidFill>
              </a:rPr>
              <a:t>A</a:t>
            </a:r>
            <a:r>
              <a:rPr lang="fr-FR" b="1" i="1" dirty="0"/>
              <a:t> différent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36310" r="14216" b="47024"/>
          <a:stretch/>
        </p:blipFill>
        <p:spPr bwMode="auto">
          <a:xfrm>
            <a:off x="1763688" y="3573015"/>
            <a:ext cx="6840760" cy="720079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397" y="692696"/>
            <a:ext cx="7254422" cy="685880"/>
          </a:xfrm>
        </p:spPr>
        <p:txBody>
          <a:bodyPr>
            <a:normAutofit/>
          </a:bodyPr>
          <a:lstStyle/>
          <a:p>
            <a:r>
              <a:rPr lang="fr-FR" sz="2800" b="1" u="sng" dirty="0"/>
              <a:t>Masse atomique moyenne d’un élément</a:t>
            </a:r>
            <a:endParaRPr lang="fr-FR" sz="28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696" y="1412776"/>
            <a:ext cx="6408712" cy="1008111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FR" dirty="0"/>
              <a:t>Le calcul de la masse atomique moyenne naturelle est donné par l’expression suivante : 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82627"/>
              </p:ext>
            </p:extLst>
          </p:nvPr>
        </p:nvGraphicFramePr>
        <p:xfrm>
          <a:off x="2842133" y="2492896"/>
          <a:ext cx="33877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Équation" r:id="rId4" imgW="1473120" imgH="545760" progId="Equation.3">
                  <p:embed/>
                </p:oleObj>
              </mc:Choice>
              <mc:Fallback>
                <p:oleObj name="Équation" r:id="rId4" imgW="1473120" imgH="54576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133" y="2492896"/>
                        <a:ext cx="3387725" cy="922338"/>
                      </a:xfrm>
                      <a:prstGeom prst="rect">
                        <a:avLst/>
                      </a:prstGeom>
                      <a:solidFill>
                        <a:srgbClr val="EFFFC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2" y="328498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Avec Xi c’est le pourcentage de chaque constituant et </a:t>
            </a:r>
            <a:r>
              <a:rPr lang="fr-FR" sz="2400" dirty="0" err="1"/>
              <a:t>ΣXi</a:t>
            </a:r>
            <a:r>
              <a:rPr lang="fr-FR" sz="2400" dirty="0"/>
              <a:t> = 100%.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9" t="46654" r="16614" b="40814"/>
          <a:stretch/>
        </p:blipFill>
        <p:spPr bwMode="auto">
          <a:xfrm>
            <a:off x="2123728" y="5361132"/>
            <a:ext cx="5795761" cy="96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688" y="411598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sz="2400" i="1" dirty="0"/>
              <a:t> : </a:t>
            </a:r>
            <a:r>
              <a:rPr lang="fr-FR" sz="2400" dirty="0"/>
              <a:t>le chlore naturel contient 75 % de l’isotope 35Cl et 25 % de l’isotope 37Cl.</a:t>
            </a:r>
          </a:p>
          <a:p>
            <a:r>
              <a:rPr lang="fr-FR" sz="2400" dirty="0"/>
              <a:t>La masse atomique moyenne est</a:t>
            </a:r>
          </a:p>
        </p:txBody>
      </p:sp>
    </p:spTree>
    <p:extLst>
      <p:ext uri="{BB962C8B-B14F-4D97-AF65-F5344CB8AC3E}">
        <p14:creationId xmlns:p14="http://schemas.microsoft.com/office/powerpoint/2010/main" val="19154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980728"/>
            <a:ext cx="6840760" cy="4851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FR" b="1" u="sng" dirty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fr-FR" b="1" u="sng" dirty="0" smtClean="0">
                <a:solidFill>
                  <a:schemeClr val="bg2">
                    <a:lumMod val="75000"/>
                  </a:schemeClr>
                </a:solidFill>
              </a:rPr>
              <a:t>emarque</a:t>
            </a:r>
          </a:p>
          <a:p>
            <a:pPr marL="68580" indent="0">
              <a:buNone/>
            </a:pPr>
            <a:r>
              <a:rPr lang="fr-FR" b="1" dirty="0" smtClean="0"/>
              <a:t>Masse </a:t>
            </a:r>
            <a:r>
              <a:rPr lang="fr-FR" b="1" dirty="0"/>
              <a:t>atomique </a:t>
            </a:r>
            <a:r>
              <a:rPr lang="fr-FR" b="1" dirty="0" smtClean="0"/>
              <a:t>= </a:t>
            </a:r>
            <a:r>
              <a:rPr lang="fr-FR" b="1" dirty="0"/>
              <a:t>masse d’un atome réel : s’exprime en kg ou en </a:t>
            </a:r>
            <a:r>
              <a:rPr lang="fr-FR" b="1" dirty="0" err="1"/>
              <a:t>u.m.a</a:t>
            </a:r>
            <a:r>
              <a:rPr lang="fr-FR" b="1" dirty="0"/>
              <a:t>. (u</a:t>
            </a:r>
            <a:r>
              <a:rPr lang="fr-FR" b="1" dirty="0" smtClean="0"/>
              <a:t>) </a:t>
            </a:r>
          </a:p>
          <a:p>
            <a:pPr marL="68580" indent="0">
              <a:buNone/>
            </a:pPr>
            <a:r>
              <a:rPr lang="fr-FR" b="1" dirty="0" smtClean="0"/>
              <a:t>(</a:t>
            </a:r>
            <a:r>
              <a:rPr lang="fr-FR" b="1" dirty="0"/>
              <a:t>unité de masse atomique</a:t>
            </a:r>
            <a:r>
              <a:rPr lang="fr-FR" b="1" dirty="0" smtClean="0"/>
              <a:t>).</a:t>
            </a:r>
          </a:p>
          <a:p>
            <a:pPr marL="68580" indent="0">
              <a:buNone/>
            </a:pPr>
            <a:r>
              <a:rPr lang="fr-FR" b="1" dirty="0" smtClean="0"/>
              <a:t> </a:t>
            </a:r>
            <a:r>
              <a:rPr lang="fr-FR" b="1" dirty="0"/>
              <a:t>L’isotope </a:t>
            </a:r>
            <a:endParaRPr lang="fr-FR" b="1" dirty="0" smtClean="0"/>
          </a:p>
          <a:p>
            <a:pPr marL="68580" indent="0">
              <a:buNone/>
            </a:pPr>
            <a:endParaRPr lang="fr-FR" b="1" dirty="0"/>
          </a:p>
          <a:p>
            <a:pPr marL="68580" indent="0">
              <a:buNone/>
            </a:pPr>
            <a:r>
              <a:rPr lang="fr-FR" b="1" dirty="0" smtClean="0"/>
              <a:t>sert </a:t>
            </a:r>
            <a:r>
              <a:rPr lang="fr-FR" b="1" dirty="0"/>
              <a:t>de référence : on postule qu’un atome</a:t>
            </a:r>
          </a:p>
          <a:p>
            <a:pPr marL="68580" indent="0">
              <a:buNone/>
            </a:pPr>
            <a:r>
              <a:rPr lang="fr-FR" b="1" dirty="0"/>
              <a:t>réel qui pèse </a:t>
            </a:r>
            <a:r>
              <a:rPr lang="pl-PL" b="1" dirty="0" smtClean="0"/>
              <a:t> </a:t>
            </a:r>
            <a:r>
              <a:rPr lang="fr-FR" b="1" dirty="0"/>
              <a:t>1,99625.10</a:t>
            </a:r>
            <a:r>
              <a:rPr lang="fr-FR" b="1" baseline="30000" dirty="0"/>
              <a:t>-26</a:t>
            </a:r>
            <a:r>
              <a:rPr lang="fr-FR" b="1" dirty="0"/>
              <a:t> kg correspond à 12 u exactement 1 u = 1,66054.10</a:t>
            </a:r>
            <a:r>
              <a:rPr lang="fr-FR" b="1" baseline="30000" dirty="0"/>
              <a:t>-27</a:t>
            </a:r>
            <a:r>
              <a:rPr lang="fr-FR" b="1" dirty="0"/>
              <a:t> </a:t>
            </a:r>
            <a:r>
              <a:rPr lang="fr-FR" b="1" dirty="0" smtClean="0"/>
              <a:t>kg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4682"/>
              </p:ext>
            </p:extLst>
          </p:nvPr>
        </p:nvGraphicFramePr>
        <p:xfrm>
          <a:off x="3491880" y="2780928"/>
          <a:ext cx="792286" cy="62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Équation" r:id="rId3" imgW="355320" imgH="380880" progId="Equation.3">
                  <p:embed/>
                </p:oleObj>
              </mc:Choice>
              <mc:Fallback>
                <p:oleObj name="Équation" r:id="rId3" imgW="355320" imgH="38088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80928"/>
                        <a:ext cx="792286" cy="623891"/>
                      </a:xfrm>
                      <a:prstGeom prst="rect">
                        <a:avLst/>
                      </a:prstGeom>
                      <a:solidFill>
                        <a:srgbClr val="EFFFC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377" t="29421" r="28214" b="61564"/>
          <a:stretch/>
        </p:blipFill>
        <p:spPr bwMode="auto">
          <a:xfrm>
            <a:off x="1979712" y="5085184"/>
            <a:ext cx="5904656" cy="728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5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268760"/>
            <a:ext cx="6120680" cy="32403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fr-FR" sz="2800" dirty="0"/>
              <a:t>Pour mesurer la masse d’un atome dans un mélange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</a:rPr>
              <a:t>d’isotope</a:t>
            </a:r>
            <a:r>
              <a:rPr lang="fr-FR" sz="2800" dirty="0"/>
              <a:t> ; la méthode la plus pratiquée consiste à mesurer le rapport : </a:t>
            </a:r>
            <a:r>
              <a:rPr lang="fr-FR" sz="2800" dirty="0" smtClean="0"/>
              <a:t>𝑞/𝑚 </a:t>
            </a:r>
            <a:r>
              <a:rPr lang="fr-FR" sz="2800" dirty="0"/>
              <a:t>dit charge massique, à l’aide d’un appareil appelait « </a:t>
            </a:r>
          </a:p>
          <a:p>
            <a:pPr marL="68580" indent="0">
              <a:buNone/>
            </a:pPr>
            <a:endParaRPr lang="fr-FR" sz="28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fr-F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Spectromètre </a:t>
            </a:r>
            <a:r>
              <a:rPr lang="fr-F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masse de BAIN BRIDGE </a:t>
            </a:r>
            <a:endParaRPr lang="fr-FR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3447" r="21842" b="9325"/>
          <a:stretch/>
        </p:blipFill>
        <p:spPr bwMode="auto">
          <a:xfrm>
            <a:off x="2123728" y="488391"/>
            <a:ext cx="6185696" cy="564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6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628</TotalTime>
  <Words>525</Words>
  <Application>Microsoft Office PowerPoint</Application>
  <PresentationFormat>Affichage à l'écran (4:3)</PresentationFormat>
  <Paragraphs>45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Austin</vt:lpstr>
      <vt:lpstr>Équation</vt:lpstr>
      <vt:lpstr>Microsoft Éditeur d'équations 3.0</vt:lpstr>
      <vt:lpstr>Caractéristiques     des atomes  </vt:lpstr>
      <vt:lpstr>.Structure de l’atome.</vt:lpstr>
      <vt:lpstr>Présentation PowerPoint</vt:lpstr>
      <vt:lpstr>Présentation PowerPoint</vt:lpstr>
      <vt:lpstr>Présentation PowerPoint</vt:lpstr>
      <vt:lpstr>Masse atomique moyenne d’un élément</vt:lpstr>
      <vt:lpstr>Présentation PowerPoint</vt:lpstr>
      <vt:lpstr>Présentation PowerPoint</vt:lpstr>
      <vt:lpstr>Présentation PowerPoint</vt:lpstr>
      <vt:lpstr>Spectromètre de masse de BAIN BRIDGE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Caractéristiques     des atomes</dc:title>
  <dc:creator>gis</dc:creator>
  <cp:lastModifiedBy>client</cp:lastModifiedBy>
  <cp:revision>47</cp:revision>
  <dcterms:created xsi:type="dcterms:W3CDTF">2019-10-05T09:44:21Z</dcterms:created>
  <dcterms:modified xsi:type="dcterms:W3CDTF">1980-01-09T01:45:03Z</dcterms:modified>
</cp:coreProperties>
</file>