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60" r:id="rId5"/>
    <p:sldId id="257" r:id="rId6"/>
    <p:sldId id="263" r:id="rId7"/>
    <p:sldId id="261" r:id="rId8"/>
    <p:sldId id="258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65DF-B132-44A1-860B-7FAB758E8F16}" type="datetimeFigureOut">
              <a:rPr lang="fr-FR" smtClean="0"/>
              <a:t>09/01/1980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6E9B-EF77-4B59-9F49-D31D422117E3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65DF-B132-44A1-860B-7FAB758E8F16}" type="datetimeFigureOut">
              <a:rPr lang="fr-FR" smtClean="0"/>
              <a:t>09/01/1980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6E9B-EF77-4B59-9F49-D31D422117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65DF-B132-44A1-860B-7FAB758E8F16}" type="datetimeFigureOut">
              <a:rPr lang="fr-FR" smtClean="0"/>
              <a:t>09/01/1980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6E9B-EF77-4B59-9F49-D31D422117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65DF-B132-44A1-860B-7FAB758E8F16}" type="datetimeFigureOut">
              <a:rPr lang="fr-FR" smtClean="0"/>
              <a:t>09/01/1980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6E9B-EF77-4B59-9F49-D31D422117E3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65DF-B132-44A1-860B-7FAB758E8F16}" type="datetimeFigureOut">
              <a:rPr lang="fr-FR" smtClean="0"/>
              <a:t>09/01/1980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6E9B-EF77-4B59-9F49-D31D422117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65DF-B132-44A1-860B-7FAB758E8F16}" type="datetimeFigureOut">
              <a:rPr lang="fr-FR" smtClean="0"/>
              <a:t>09/01/1980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6E9B-EF77-4B59-9F49-D31D422117E3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65DF-B132-44A1-860B-7FAB758E8F16}" type="datetimeFigureOut">
              <a:rPr lang="fr-FR" smtClean="0"/>
              <a:t>09/01/1980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6E9B-EF77-4B59-9F49-D31D422117E3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65DF-B132-44A1-860B-7FAB758E8F16}" type="datetimeFigureOut">
              <a:rPr lang="fr-FR" smtClean="0"/>
              <a:t>09/01/1980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6E9B-EF77-4B59-9F49-D31D422117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65DF-B132-44A1-860B-7FAB758E8F16}" type="datetimeFigureOut">
              <a:rPr lang="fr-FR" smtClean="0"/>
              <a:t>09/01/1980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6E9B-EF77-4B59-9F49-D31D422117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65DF-B132-44A1-860B-7FAB758E8F16}" type="datetimeFigureOut">
              <a:rPr lang="fr-FR" smtClean="0"/>
              <a:t>09/01/1980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6E9B-EF77-4B59-9F49-D31D422117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65DF-B132-44A1-860B-7FAB758E8F16}" type="datetimeFigureOut">
              <a:rPr lang="fr-FR" smtClean="0"/>
              <a:t>09/01/1980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6E9B-EF77-4B59-9F49-D31D422117E3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12565DF-B132-44A1-860B-7FAB758E8F16}" type="datetimeFigureOut">
              <a:rPr lang="fr-FR" smtClean="0"/>
              <a:t>09/01/1980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5096E9B-EF77-4B59-9F49-D31D422117E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31052" y="1772816"/>
            <a:ext cx="8650963" cy="1793167"/>
          </a:xfrm>
        </p:spPr>
        <p:txBody>
          <a:bodyPr/>
          <a:lstStyle/>
          <a:p>
            <a:pPr marL="182880" indent="0">
              <a:buNone/>
            </a:pPr>
            <a:r>
              <a:rPr lang="fr-FR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Energie de liaison et de cohésion des noyaux</a:t>
            </a:r>
          </a:p>
        </p:txBody>
      </p:sp>
    </p:spTree>
    <p:extLst>
      <p:ext uri="{BB962C8B-B14F-4D97-AF65-F5344CB8AC3E}">
        <p14:creationId xmlns:p14="http://schemas.microsoft.com/office/powerpoint/2010/main" val="160204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260648"/>
            <a:ext cx="8136904" cy="63709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fr-FR" sz="2400" dirty="0"/>
          </a:p>
          <a:p>
            <a:r>
              <a:rPr lang="fr-FR" sz="2400" b="1" i="1" u="sng" dirty="0" smtClean="0">
                <a:solidFill>
                  <a:srgbClr val="7030A0"/>
                </a:solidFill>
              </a:rPr>
              <a:t>Energie </a:t>
            </a:r>
            <a:r>
              <a:rPr lang="fr-FR" sz="2400" b="1" i="1" u="sng" dirty="0">
                <a:solidFill>
                  <a:srgbClr val="7030A0"/>
                </a:solidFill>
              </a:rPr>
              <a:t>de cohésion (liaison) du noyau atomique : </a:t>
            </a:r>
            <a:endParaRPr lang="fr-FR" sz="2400" b="1" i="1" u="sng" dirty="0" smtClean="0">
              <a:solidFill>
                <a:srgbClr val="7030A0"/>
              </a:solidFill>
            </a:endParaRPr>
          </a:p>
          <a:p>
            <a:endParaRPr lang="fr-FR" sz="2400" b="1" i="1" dirty="0">
              <a:solidFill>
                <a:srgbClr val="7030A0"/>
              </a:solidFill>
            </a:endParaRPr>
          </a:p>
          <a:p>
            <a:r>
              <a:rPr lang="fr-FR" sz="2400" b="1" i="1" dirty="0"/>
              <a:t>Expérimentalement, on constate que la masse du noyau n’est pas égale, comme on pourrait s’y attendre à la somme des masses des </a:t>
            </a:r>
            <a:r>
              <a:rPr lang="fr-FR" sz="2400" b="1" i="1" dirty="0" smtClean="0"/>
              <a:t>nucléons (neutrons et en protons), </a:t>
            </a:r>
          </a:p>
          <a:p>
            <a:r>
              <a:rPr lang="fr-FR" sz="2400" b="1" i="1" dirty="0" smtClean="0"/>
              <a:t>c’est-à-dire </a:t>
            </a:r>
            <a:r>
              <a:rPr lang="fr-FR" sz="2400" b="1" i="1" dirty="0"/>
              <a:t>que l’on a : </a:t>
            </a:r>
          </a:p>
          <a:p>
            <a:r>
              <a:rPr lang="fr-FR" sz="2400" b="1" i="1" dirty="0" smtClean="0"/>
              <a:t>                       </a:t>
            </a:r>
            <a:r>
              <a:rPr lang="pl-PL" sz="2400" b="1" i="1" dirty="0" smtClean="0">
                <a:solidFill>
                  <a:srgbClr val="FF0000"/>
                </a:solidFill>
              </a:rPr>
              <a:t>m</a:t>
            </a:r>
            <a:r>
              <a:rPr lang="pl-PL" sz="2400" b="1" i="1" baseline="30000" dirty="0" smtClean="0">
                <a:solidFill>
                  <a:srgbClr val="FF0000"/>
                </a:solidFill>
              </a:rPr>
              <a:t>p</a:t>
            </a:r>
            <a:r>
              <a:rPr lang="pl-PL" sz="2400" b="1" i="1" dirty="0">
                <a:solidFill>
                  <a:srgbClr val="FF0000"/>
                </a:solidFill>
              </a:rPr>
              <a:t>. Z + m</a:t>
            </a:r>
            <a:r>
              <a:rPr lang="pl-PL" sz="2400" b="1" i="1" baseline="30000" dirty="0">
                <a:solidFill>
                  <a:srgbClr val="FF0000"/>
                </a:solidFill>
              </a:rPr>
              <a:t>n </a:t>
            </a:r>
            <a:r>
              <a:rPr lang="pl-PL" sz="2400" b="1" i="1" dirty="0">
                <a:solidFill>
                  <a:srgbClr val="FF0000"/>
                </a:solidFill>
              </a:rPr>
              <a:t>(A-Z) &gt; m </a:t>
            </a:r>
            <a:r>
              <a:rPr lang="pl-PL" sz="2400" b="1" i="1" baseline="30000" dirty="0">
                <a:solidFill>
                  <a:srgbClr val="FF0000"/>
                </a:solidFill>
              </a:rPr>
              <a:t>noyau </a:t>
            </a:r>
            <a:endParaRPr lang="pl-PL" sz="2400" b="1" i="1" dirty="0">
              <a:solidFill>
                <a:srgbClr val="FF0000"/>
              </a:solidFill>
            </a:endParaRPr>
          </a:p>
          <a:p>
            <a:endParaRPr lang="fr-FR" sz="2400" b="1" i="1" dirty="0"/>
          </a:p>
          <a:p>
            <a:r>
              <a:rPr lang="fr-FR" sz="2400" b="1" i="1" dirty="0" smtClean="0"/>
              <a:t>cette de masse (différence de masse </a:t>
            </a:r>
            <a:r>
              <a:rPr lang="fr-FR" sz="2400" b="1" i="1" dirty="0" err="1" smtClean="0"/>
              <a:t>Δm</a:t>
            </a:r>
            <a:r>
              <a:rPr lang="fr-FR" sz="2400" b="1" i="1" dirty="0" smtClean="0"/>
              <a:t>) correspond à l’énergie qu’il faut fournir pour assurer la cohésion du noyau. Cette différence de masse est appelée : Défaut de masse </a:t>
            </a:r>
          </a:p>
          <a:p>
            <a:r>
              <a:rPr lang="fr-FR" sz="2400" b="1" i="1" dirty="0" smtClean="0"/>
              <a:t>                   </a:t>
            </a:r>
            <a:r>
              <a:rPr lang="pl-PL" sz="2400" b="1" i="1" dirty="0" smtClean="0">
                <a:solidFill>
                  <a:srgbClr val="FF0000"/>
                </a:solidFill>
              </a:rPr>
              <a:t>Δm = [Z.m</a:t>
            </a:r>
            <a:r>
              <a:rPr lang="pl-PL" sz="2400" b="1" i="1" baseline="30000" dirty="0" smtClean="0">
                <a:solidFill>
                  <a:srgbClr val="FF0000"/>
                </a:solidFill>
              </a:rPr>
              <a:t>p </a:t>
            </a:r>
            <a:r>
              <a:rPr lang="pl-PL" sz="2400" b="1" i="1" dirty="0" smtClean="0">
                <a:solidFill>
                  <a:srgbClr val="FF0000"/>
                </a:solidFill>
              </a:rPr>
              <a:t>+ (A-Z).m</a:t>
            </a:r>
            <a:r>
              <a:rPr lang="pl-PL" sz="2400" b="1" i="1" baseline="30000" dirty="0" smtClean="0">
                <a:solidFill>
                  <a:srgbClr val="FF0000"/>
                </a:solidFill>
              </a:rPr>
              <a:t>n</a:t>
            </a:r>
            <a:r>
              <a:rPr lang="pl-PL" sz="2400" b="1" i="1" dirty="0" smtClean="0">
                <a:solidFill>
                  <a:srgbClr val="FF0000"/>
                </a:solidFill>
              </a:rPr>
              <a:t>] –m </a:t>
            </a:r>
            <a:r>
              <a:rPr lang="pl-PL" sz="2400" b="1" i="1" baseline="30000" dirty="0" smtClean="0">
                <a:solidFill>
                  <a:srgbClr val="FF0000"/>
                </a:solidFill>
              </a:rPr>
              <a:t>noyau </a:t>
            </a:r>
            <a:endParaRPr lang="pl-PL" sz="2400" b="1" i="1" dirty="0" smtClean="0">
              <a:solidFill>
                <a:srgbClr val="FF0000"/>
              </a:solidFill>
            </a:endParaRPr>
          </a:p>
          <a:p>
            <a:r>
              <a:rPr lang="fr-FR" sz="2400" b="1" i="1" dirty="0" smtClean="0"/>
              <a:t>[Z.m</a:t>
            </a:r>
            <a:r>
              <a:rPr lang="fr-FR" sz="2400" b="1" i="1" baseline="30000" dirty="0" smtClean="0"/>
              <a:t>p </a:t>
            </a:r>
            <a:r>
              <a:rPr lang="fr-FR" sz="2400" b="1" i="1" dirty="0" smtClean="0"/>
              <a:t>+ (A-Z).m</a:t>
            </a:r>
            <a:r>
              <a:rPr lang="fr-FR" sz="2400" b="1" i="1" baseline="30000" dirty="0" smtClean="0"/>
              <a:t>n</a:t>
            </a:r>
            <a:r>
              <a:rPr lang="fr-FR" sz="2400" b="1" i="1" dirty="0" smtClean="0"/>
              <a:t>] : représente la masse des nucléons </a:t>
            </a:r>
            <a:endParaRPr lang="fr-FR" sz="2400" b="1" i="1" dirty="0"/>
          </a:p>
          <a:p>
            <a:r>
              <a:rPr lang="fr-FR" sz="2400" dirty="0" smtClean="0"/>
              <a:t>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0090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701114"/>
            <a:ext cx="7474532" cy="24314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fr-FR" sz="3200" b="1" i="1" u="sng" dirty="0" smtClean="0">
                <a:solidFill>
                  <a:srgbClr val="FF0000"/>
                </a:solidFill>
              </a:rPr>
              <a:t>Exemple  : </a:t>
            </a:r>
          </a:p>
          <a:p>
            <a:r>
              <a:rPr lang="fr-FR" sz="2400" b="1" i="1" dirty="0"/>
              <a:t>Déterminer la perte de masse lors de la formation du </a:t>
            </a:r>
            <a:r>
              <a:rPr lang="fr-FR" sz="2400" b="1" i="1" u="sng" dirty="0"/>
              <a:t>noyau </a:t>
            </a:r>
            <a:r>
              <a:rPr lang="fr-FR" sz="2400" b="1" i="1" dirty="0"/>
              <a:t>d’uranium </a:t>
            </a:r>
            <a:r>
              <a:rPr lang="fr-FR" sz="2400" b="1" i="1" baseline="30000" dirty="0"/>
              <a:t> </a:t>
            </a:r>
            <a:r>
              <a:rPr lang="fr-FR" sz="2400" b="1" i="1" dirty="0" smtClean="0"/>
              <a:t>                  à </a:t>
            </a:r>
            <a:r>
              <a:rPr lang="fr-FR" sz="2400" b="1" i="1" dirty="0"/>
              <a:t>partir de ses nucléons </a:t>
            </a:r>
          </a:p>
          <a:p>
            <a:r>
              <a:rPr lang="pl-PL" sz="2400" b="1" i="1" dirty="0"/>
              <a:t>Données : </a:t>
            </a:r>
            <a:r>
              <a:rPr lang="pl-PL" sz="2400" b="1" i="1" dirty="0" smtClean="0"/>
              <a:t>m</a:t>
            </a:r>
            <a:r>
              <a:rPr lang="fr-FR" sz="2400" b="1" i="1" dirty="0" smtClean="0"/>
              <a:t> </a:t>
            </a:r>
            <a:r>
              <a:rPr lang="pl-PL" sz="2400" b="1" i="1" baseline="30000" dirty="0" smtClean="0"/>
              <a:t>p</a:t>
            </a:r>
            <a:r>
              <a:rPr lang="pl-PL" sz="2400" b="1" i="1" dirty="0" smtClean="0"/>
              <a:t>= </a:t>
            </a:r>
            <a:r>
              <a:rPr lang="pl-PL" sz="2400" b="1" i="1" dirty="0"/>
              <a:t>1,00728 u ; </a:t>
            </a:r>
            <a:r>
              <a:rPr lang="pl-PL" sz="2400" b="1" i="1" dirty="0" smtClean="0"/>
              <a:t>m</a:t>
            </a:r>
            <a:r>
              <a:rPr lang="fr-FR" sz="2400" b="1" i="1" dirty="0" smtClean="0"/>
              <a:t> </a:t>
            </a:r>
            <a:r>
              <a:rPr lang="pl-PL" sz="2400" b="1" i="1" baseline="30000" dirty="0" smtClean="0"/>
              <a:t>n</a:t>
            </a:r>
            <a:r>
              <a:rPr lang="pl-PL" sz="2400" b="1" i="1" dirty="0"/>
              <a:t>= 1,00866 uma </a:t>
            </a:r>
            <a:r>
              <a:rPr lang="pl-PL" sz="2400" b="1" i="1" dirty="0" smtClean="0"/>
              <a:t>,</a:t>
            </a:r>
            <a:endParaRPr lang="fr-FR" sz="2400" b="1" i="1" dirty="0" smtClean="0"/>
          </a:p>
          <a:p>
            <a:r>
              <a:rPr lang="pl-PL" sz="2400" b="1" i="1" dirty="0" smtClean="0"/>
              <a:t> </a:t>
            </a:r>
            <a:r>
              <a:rPr lang="fr-FR" sz="2400" b="1" i="1" dirty="0" smtClean="0"/>
              <a:t>                </a:t>
            </a:r>
            <a:r>
              <a:rPr lang="pl-PL" sz="2400" b="1" i="1" dirty="0" smtClean="0"/>
              <a:t>m</a:t>
            </a:r>
            <a:r>
              <a:rPr lang="fr-FR" sz="2400" b="1" i="1" dirty="0" smtClean="0"/>
              <a:t> </a:t>
            </a:r>
            <a:r>
              <a:rPr lang="pl-PL" sz="2400" b="1" i="1" baseline="30000" dirty="0" smtClean="0"/>
              <a:t>U </a:t>
            </a:r>
            <a:r>
              <a:rPr lang="pl-PL" sz="2400" b="1" i="1" dirty="0"/>
              <a:t>= 234,9942 u </a:t>
            </a:r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904630"/>
              </p:ext>
            </p:extLst>
          </p:nvPr>
        </p:nvGraphicFramePr>
        <p:xfrm>
          <a:off x="4049713" y="1628775"/>
          <a:ext cx="118903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Équation" r:id="rId3" imgW="596880" imgH="393480" progId="Equation.3">
                  <p:embed/>
                </p:oleObj>
              </mc:Choice>
              <mc:Fallback>
                <p:oleObj name="Équation" r:id="rId3" imgW="596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9713" y="1628775"/>
                        <a:ext cx="1189037" cy="576263"/>
                      </a:xfrm>
                      <a:prstGeom prst="rect">
                        <a:avLst/>
                      </a:prstGeom>
                      <a:solidFill>
                        <a:srgbClr val="DBEEF4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475656" y="3573016"/>
            <a:ext cx="7344816" cy="230832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fr-FR" sz="2400" b="1" i="1" dirty="0"/>
              <a:t>Le noyau de l’uranium </a:t>
            </a:r>
            <a:r>
              <a:rPr lang="fr-FR" sz="2400" b="1" i="1" dirty="0" smtClean="0"/>
              <a:t> est </a:t>
            </a:r>
            <a:r>
              <a:rPr lang="fr-FR" sz="2400" b="1" i="1" dirty="0"/>
              <a:t>formé </a:t>
            </a:r>
          </a:p>
          <a:p>
            <a:r>
              <a:rPr lang="fr-FR" sz="2400" b="1" i="1" dirty="0"/>
              <a:t>de 92 protons et 143 neutrons </a:t>
            </a:r>
          </a:p>
          <a:p>
            <a:r>
              <a:rPr lang="fr-FR" sz="2400" b="1" i="1" dirty="0" smtClean="0"/>
              <a:t>                     92 P </a:t>
            </a:r>
            <a:r>
              <a:rPr lang="fr-FR" sz="2400" b="1" i="1" dirty="0"/>
              <a:t>+ 143 </a:t>
            </a:r>
            <a:r>
              <a:rPr lang="fr-FR" sz="2400" b="1" i="1" dirty="0" smtClean="0"/>
              <a:t>n </a:t>
            </a:r>
          </a:p>
          <a:p>
            <a:r>
              <a:rPr lang="el-GR" sz="2400" b="1" i="1" dirty="0" smtClean="0"/>
              <a:t>Δm </a:t>
            </a:r>
            <a:r>
              <a:rPr lang="el-GR" sz="2400" b="1" i="1" dirty="0"/>
              <a:t>= (92. 1,00728 + 143. 1,00866) – 234,9942 </a:t>
            </a:r>
          </a:p>
          <a:p>
            <a:r>
              <a:rPr lang="fr-FR" sz="2400" b="1" i="1" dirty="0"/>
              <a:t>                       </a:t>
            </a:r>
            <a:endParaRPr lang="fr-FR" sz="2400" b="1" i="1" dirty="0" smtClean="0"/>
          </a:p>
          <a:p>
            <a:r>
              <a:rPr lang="fr-FR" sz="2400" b="1" i="1" dirty="0"/>
              <a:t> </a:t>
            </a:r>
            <a:r>
              <a:rPr lang="fr-FR" sz="2400" b="1" i="1" dirty="0" smtClean="0"/>
              <a:t>              </a:t>
            </a:r>
            <a:r>
              <a:rPr lang="el-GR" sz="2400" b="1" i="1" dirty="0"/>
              <a:t>Δ</a:t>
            </a:r>
            <a:r>
              <a:rPr lang="fr-FR" sz="2400" b="1" i="1" dirty="0"/>
              <a:t>m = 1,91394 u </a:t>
            </a:r>
          </a:p>
        </p:txBody>
      </p:sp>
    </p:spTree>
    <p:extLst>
      <p:ext uri="{BB962C8B-B14F-4D97-AF65-F5344CB8AC3E}">
        <p14:creationId xmlns:p14="http://schemas.microsoft.com/office/powerpoint/2010/main" val="58110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8989" y="2060847"/>
            <a:ext cx="7488832" cy="224676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b="1" u="sng" dirty="0" smtClean="0">
                <a:solidFill>
                  <a:srgbClr val="0000FF"/>
                </a:solidFill>
              </a:rPr>
              <a:t>Remarque : </a:t>
            </a:r>
          </a:p>
          <a:p>
            <a:endParaRPr lang="fr-FR" sz="2800" dirty="0" smtClean="0">
              <a:solidFill>
                <a:srgbClr val="0000FF"/>
              </a:solidFill>
            </a:endParaRPr>
          </a:p>
          <a:p>
            <a:r>
              <a:rPr lang="fr-FR" sz="2800" i="1" dirty="0" smtClean="0">
                <a:latin typeface="Arial" pitchFamily="34" charset="0"/>
                <a:cs typeface="Arial" pitchFamily="34" charset="0"/>
              </a:rPr>
              <a:t>En négligeant la masse des électrons devant la masse des nucléons, on peut assimiler la masse d’un atome à celle de son noyau</a:t>
            </a:r>
            <a:endParaRPr lang="fr-FR" sz="28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2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936882"/>
            <a:ext cx="7200800" cy="412420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fr-FR" b="1" dirty="0" smtClean="0"/>
              <a:t> </a:t>
            </a:r>
            <a:endParaRPr lang="fr-FR" dirty="0"/>
          </a:p>
          <a:p>
            <a:r>
              <a:rPr lang="fr-FR" sz="2000" b="1" i="1" u="sng" dirty="0" smtClean="0">
                <a:solidFill>
                  <a:srgbClr val="FF0000"/>
                </a:solidFill>
              </a:rPr>
              <a:t> </a:t>
            </a:r>
            <a:r>
              <a:rPr lang="fr-FR" sz="2800" b="1" i="1" u="sng" dirty="0">
                <a:solidFill>
                  <a:srgbClr val="FF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Energie de cohésion </a:t>
            </a:r>
          </a:p>
          <a:p>
            <a:endParaRPr lang="fr-FR" sz="2400" b="1" i="1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Cette perte </a:t>
            </a:r>
            <a:r>
              <a:rPr lang="fr-FR" sz="2400" b="1" i="1" dirty="0">
                <a:latin typeface="Ebrima" pitchFamily="2" charset="0"/>
                <a:ea typeface="Ebrima" pitchFamily="2" charset="0"/>
                <a:cs typeface="Ebrima" pitchFamily="2" charset="0"/>
              </a:rPr>
              <a:t>de masse </a:t>
            </a:r>
            <a:r>
              <a:rPr lang="fr-FR" sz="2400" b="1" i="1" dirty="0" err="1">
                <a:latin typeface="Ebrima" pitchFamily="2" charset="0"/>
                <a:ea typeface="Ebrima" pitchFamily="2" charset="0"/>
                <a:cs typeface="Ebrima" pitchFamily="2" charset="0"/>
              </a:rPr>
              <a:t>Δm</a:t>
            </a:r>
            <a:r>
              <a:rPr lang="fr-FR" sz="2400" b="1" i="1" dirty="0"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r>
              <a:rPr lang="fr-FR" sz="2400" b="1" i="1" dirty="0">
                <a:latin typeface="Ebrima" pitchFamily="2" charset="0"/>
                <a:ea typeface="Ebrima" pitchFamily="2" charset="0"/>
                <a:cs typeface="Ebrima" pitchFamily="2" charset="0"/>
              </a:rPr>
              <a:t>se transforme en énergie ΔE (conservation de la matière) </a:t>
            </a:r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:</a:t>
            </a:r>
          </a:p>
          <a:p>
            <a:r>
              <a:rPr lang="fr-FR" sz="2400" b="1" i="1" dirty="0"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                                         ΔE </a:t>
            </a:r>
            <a:r>
              <a:rPr lang="fr-FR" sz="2400" b="1" i="1" dirty="0">
                <a:latin typeface="Ebrima" pitchFamily="2" charset="0"/>
                <a:ea typeface="Ebrima" pitchFamily="2" charset="0"/>
                <a:cs typeface="Ebrima" pitchFamily="2" charset="0"/>
              </a:rPr>
              <a:t>=</a:t>
            </a:r>
            <a:r>
              <a:rPr lang="fr-FR" sz="2400" b="1" i="1" dirty="0" err="1">
                <a:latin typeface="Ebrima" pitchFamily="2" charset="0"/>
                <a:ea typeface="Ebrima" pitchFamily="2" charset="0"/>
                <a:cs typeface="Ebrima" pitchFamily="2" charset="0"/>
              </a:rPr>
              <a:t>Δm</a:t>
            </a:r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.</a:t>
            </a:r>
            <a:r>
              <a:rPr lang="fr-FR" sz="2400" b="1" i="1" dirty="0">
                <a:latin typeface="Ebrima" pitchFamily="2" charset="0"/>
                <a:ea typeface="Ebrima" pitchFamily="2" charset="0"/>
                <a:cs typeface="Ebrima" pitchFamily="2" charset="0"/>
              </a:rPr>
              <a:t> C</a:t>
            </a:r>
            <a:r>
              <a:rPr lang="fr-FR" sz="2400" b="1" i="1" baseline="30000" dirty="0">
                <a:latin typeface="Ebrima" pitchFamily="2" charset="0"/>
                <a:ea typeface="Ebrima" pitchFamily="2" charset="0"/>
                <a:cs typeface="Ebrima" pitchFamily="2" charset="0"/>
              </a:rPr>
              <a:t>2</a:t>
            </a:r>
            <a:endParaRPr lang="fr-FR" sz="2400" b="1" i="1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endParaRPr lang="fr-FR" sz="2400" b="1" i="1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fr-FR" sz="2400" b="1" i="1" dirty="0">
                <a:latin typeface="Ebrima" pitchFamily="2" charset="0"/>
                <a:ea typeface="Ebrima" pitchFamily="2" charset="0"/>
                <a:cs typeface="Ebrima" pitchFamily="2" charset="0"/>
              </a:rPr>
              <a:t>Avec ΔE : énergie de formation (toujours négative) ; </a:t>
            </a:r>
            <a:endParaRPr lang="fr-FR" sz="2400" b="1" i="1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C </a:t>
            </a:r>
            <a:r>
              <a:rPr lang="fr-FR" sz="2400" b="1" i="1" dirty="0">
                <a:latin typeface="Ebrima" pitchFamily="2" charset="0"/>
                <a:ea typeface="Ebrima" pitchFamily="2" charset="0"/>
                <a:cs typeface="Ebrima" pitchFamily="2" charset="0"/>
              </a:rPr>
              <a:t>: célérité de la lumière = 3</a:t>
            </a:r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.</a:t>
            </a:r>
            <a:r>
              <a:rPr lang="fr-FR" sz="2400" b="1" i="1" dirty="0"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10</a:t>
            </a:r>
            <a:r>
              <a:rPr lang="fr-FR" sz="2400" b="1" i="1" baseline="300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8</a:t>
            </a:r>
            <a:r>
              <a:rPr lang="fr-FR" sz="2400" b="1" i="1" dirty="0"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m/s</a:t>
            </a:r>
            <a:r>
              <a:rPr lang="fr-FR" sz="2400" b="1" i="1" dirty="0">
                <a:latin typeface="Ebrima" pitchFamily="2" charset="0"/>
                <a:ea typeface="Ebrima" pitchFamily="2" charset="0"/>
                <a:cs typeface="Ebrima" pitchFamily="2" charset="0"/>
              </a:rPr>
              <a:t>. </a:t>
            </a:r>
          </a:p>
          <a:p>
            <a:endParaRPr lang="fr-FR" sz="2400" b="1" i="1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37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620688"/>
            <a:ext cx="7200800" cy="563231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i="1" u="sng" dirty="0" smtClean="0">
                <a:latin typeface="Arial" pitchFamily="34" charset="0"/>
                <a:cs typeface="Arial" pitchFamily="34" charset="0"/>
              </a:rPr>
              <a:t>Exemple</a:t>
            </a:r>
          </a:p>
          <a:p>
            <a:endParaRPr lang="fr-FR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fr-FR" sz="2400" b="1" i="1" dirty="0">
                <a:latin typeface="Arial" pitchFamily="34" charset="0"/>
                <a:cs typeface="Arial" pitchFamily="34" charset="0"/>
              </a:rPr>
              <a:t>Calcul de défaut de masse pour </a:t>
            </a:r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l’hélium</a:t>
            </a:r>
          </a:p>
          <a:p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sachant que la masse exacte de l’hélium est égale à 4,0026u. </a:t>
            </a:r>
            <a:endParaRPr lang="fr-FR" sz="24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Le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noyau d’hélium est formé de deux protons et deux neutrons </a:t>
            </a:r>
          </a:p>
          <a:p>
            <a:r>
              <a:rPr lang="fr-FR" sz="2400" b="1" i="1" dirty="0">
                <a:latin typeface="Arial" pitchFamily="34" charset="0"/>
                <a:cs typeface="Arial" pitchFamily="34" charset="0"/>
              </a:rPr>
              <a:t>d’où </a:t>
            </a:r>
            <a:r>
              <a:rPr lang="el-GR" sz="2400" b="1" i="1" dirty="0">
                <a:latin typeface="Arial" pitchFamily="34" charset="0"/>
                <a:cs typeface="Arial" pitchFamily="34" charset="0"/>
              </a:rPr>
              <a:t>Δ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𝑚= (2x1,0074 + 2x1,0086)- </a:t>
            </a:r>
            <a:r>
              <a:rPr lang="fr-FR" sz="2400" b="1" i="1" dirty="0" err="1">
                <a:latin typeface="Arial" pitchFamily="34" charset="0"/>
                <a:cs typeface="Arial" pitchFamily="34" charset="0"/>
              </a:rPr>
              <a:t>m</a:t>
            </a:r>
            <a:r>
              <a:rPr lang="fr-FR" sz="2400" b="1" i="1" baseline="30000" dirty="0" err="1">
                <a:latin typeface="Arial" pitchFamily="34" charset="0"/>
                <a:cs typeface="Arial" pitchFamily="34" charset="0"/>
              </a:rPr>
              <a:t>noyau</a:t>
            </a:r>
            <a:r>
              <a:rPr lang="fr-FR" sz="2400" b="1" i="1" baseline="30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(4,0026u) </a:t>
            </a:r>
          </a:p>
          <a:p>
            <a:r>
              <a:rPr lang="pl-PL" sz="2400" b="1" i="1" dirty="0">
                <a:latin typeface="Arial" pitchFamily="34" charset="0"/>
                <a:cs typeface="Arial" pitchFamily="34" charset="0"/>
              </a:rPr>
              <a:t>Δ𝑚= 0,0294 u, 1u =1,6605.10</a:t>
            </a:r>
            <a:r>
              <a:rPr lang="pl-PL" sz="2400" b="1" i="1" baseline="30000" dirty="0">
                <a:latin typeface="Arial" pitchFamily="34" charset="0"/>
                <a:cs typeface="Arial" pitchFamily="34" charset="0"/>
              </a:rPr>
              <a:t>-27 </a:t>
            </a:r>
            <a:r>
              <a:rPr lang="pl-PL" sz="2400" b="1" i="1" dirty="0">
                <a:latin typeface="Arial" pitchFamily="34" charset="0"/>
                <a:cs typeface="Arial" pitchFamily="34" charset="0"/>
              </a:rPr>
              <a:t>Kg </a:t>
            </a:r>
          </a:p>
          <a:p>
            <a:r>
              <a:rPr lang="el-GR" sz="2400" b="1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𝑚= 0,0294x 1,6605.10</a:t>
            </a:r>
            <a:r>
              <a:rPr lang="fr-FR" sz="2400" b="1" i="1" baseline="30000" dirty="0">
                <a:latin typeface="Arial" pitchFamily="34" charset="0"/>
                <a:cs typeface="Arial" pitchFamily="34" charset="0"/>
              </a:rPr>
              <a:t>-27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= 4,98.10</a:t>
            </a:r>
            <a:r>
              <a:rPr lang="fr-FR" sz="2400" b="1" i="1" baseline="30000" dirty="0">
                <a:latin typeface="Arial" pitchFamily="34" charset="0"/>
                <a:cs typeface="Arial" pitchFamily="34" charset="0"/>
              </a:rPr>
              <a:t>-29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Kg </a:t>
            </a:r>
            <a:endParaRPr lang="fr-FR" sz="2400" b="1" i="1" dirty="0" smtClean="0">
              <a:latin typeface="Arial" pitchFamily="34" charset="0"/>
              <a:cs typeface="Arial" pitchFamily="34" charset="0"/>
            </a:endParaRPr>
          </a:p>
          <a:p>
            <a:endParaRPr lang="fr-FR" sz="24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Maintenant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calculons l’énergie </a:t>
            </a:r>
            <a:r>
              <a:rPr lang="fr-FR" sz="2400" b="1" i="1" u="sng" dirty="0">
                <a:solidFill>
                  <a:srgbClr val="FF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de </a:t>
            </a:r>
            <a:r>
              <a:rPr lang="fr-FR" sz="2400" b="1" i="1" u="sng" dirty="0" smtClean="0">
                <a:solidFill>
                  <a:srgbClr val="FF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cohésion</a:t>
            </a:r>
          </a:p>
          <a:p>
            <a:endParaRPr lang="fr-FR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fr-FR" sz="2400" b="1" i="1" dirty="0">
                <a:latin typeface="Arial" pitchFamily="34" charset="0"/>
                <a:cs typeface="Arial" pitchFamily="34" charset="0"/>
              </a:rPr>
              <a:t>ΔE = Δ𝑚.C</a:t>
            </a:r>
            <a:r>
              <a:rPr lang="fr-FR" sz="2400" b="1" i="1" baseline="30000" dirty="0">
                <a:latin typeface="Arial" pitchFamily="34" charset="0"/>
                <a:cs typeface="Arial" pitchFamily="34" charset="0"/>
              </a:rPr>
              <a:t>2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= 4,98.10</a:t>
            </a:r>
            <a:r>
              <a:rPr lang="fr-FR" sz="2400" b="1" i="1" baseline="30000" dirty="0">
                <a:latin typeface="Arial" pitchFamily="34" charset="0"/>
                <a:cs typeface="Arial" pitchFamily="34" charset="0"/>
              </a:rPr>
              <a:t>-29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.(3.10</a:t>
            </a:r>
            <a:r>
              <a:rPr lang="fr-FR" sz="2400" b="1" i="1" baseline="30000" dirty="0">
                <a:latin typeface="Arial" pitchFamily="34" charset="0"/>
                <a:cs typeface="Arial" pitchFamily="34" charset="0"/>
              </a:rPr>
              <a:t>8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)</a:t>
            </a:r>
            <a:r>
              <a:rPr lang="fr-FR" sz="2400" b="1" i="1" baseline="30000" dirty="0">
                <a:latin typeface="Arial" pitchFamily="34" charset="0"/>
                <a:cs typeface="Arial" pitchFamily="34" charset="0"/>
              </a:rPr>
              <a:t>2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⇔ </a:t>
            </a:r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                       ΔE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= 4,48.10</a:t>
            </a:r>
            <a:r>
              <a:rPr lang="fr-FR" sz="2400" b="1" i="1" baseline="30000" dirty="0">
                <a:latin typeface="Arial" pitchFamily="34" charset="0"/>
                <a:cs typeface="Arial" pitchFamily="34" charset="0"/>
              </a:rPr>
              <a:t>-12 </a:t>
            </a:r>
            <a:r>
              <a:rPr lang="fr-FR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joule</a:t>
            </a:r>
            <a:endParaRPr lang="fr-FR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2602497"/>
              </p:ext>
            </p:extLst>
          </p:nvPr>
        </p:nvGraphicFramePr>
        <p:xfrm>
          <a:off x="6516216" y="1196752"/>
          <a:ext cx="98583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Équation" r:id="rId3" imgW="495000" imgH="393480" progId="Equation.3">
                  <p:embed/>
                </p:oleObj>
              </mc:Choice>
              <mc:Fallback>
                <p:oleObj name="Équation" r:id="rId3" imgW="495000" imgH="393480" progId="Equation.3">
                  <p:embed/>
                  <p:pic>
                    <p:nvPicPr>
                      <p:cNvPr id="0" name="Obje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1196752"/>
                        <a:ext cx="985837" cy="576263"/>
                      </a:xfrm>
                      <a:prstGeom prst="rect">
                        <a:avLst/>
                      </a:prstGeom>
                      <a:solidFill>
                        <a:srgbClr val="DBEEF4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120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741705"/>
            <a:ext cx="7056784" cy="5539978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fr-FR" sz="2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Unité de l’énergie de cohésion </a:t>
            </a:r>
            <a:endParaRPr lang="fr-FR" sz="2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fr-FR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Les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principales unités utilisées sont : le joule, l’eV </a:t>
            </a:r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fr-FR" sz="2400" b="1" i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2400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1eV=1,6</a:t>
            </a:r>
            <a:r>
              <a:rPr lang="fr-FR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fr-FR" sz="2400" b="1" i="1" dirty="0">
                <a:solidFill>
                  <a:srgbClr val="7030A0"/>
                </a:solidFill>
              </a:rPr>
              <a:t> </a:t>
            </a:r>
            <a:r>
              <a:rPr lang="fr-FR" sz="2400" b="1" i="1" dirty="0" smtClean="0">
                <a:solidFill>
                  <a:srgbClr val="7030A0"/>
                </a:solidFill>
              </a:rPr>
              <a:t>10</a:t>
            </a:r>
            <a:r>
              <a:rPr lang="fr-FR" sz="2400" b="1" i="1" baseline="30000" dirty="0" smtClean="0">
                <a:solidFill>
                  <a:srgbClr val="7030A0"/>
                </a:solidFill>
              </a:rPr>
              <a:t>-19</a:t>
            </a:r>
            <a:r>
              <a:rPr lang="fr-FR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fr-FR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et le </a:t>
            </a:r>
            <a:r>
              <a:rPr lang="fr-FR" sz="24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MeV </a:t>
            </a:r>
            <a:r>
              <a:rPr lang="fr-FR" sz="2400" b="1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(1 MeV</a:t>
            </a:r>
            <a:r>
              <a:rPr lang="fr-FR" sz="24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fr-FR" sz="2400" b="1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r-FR" sz="2400" b="1" i="1" dirty="0" smtClean="0">
                <a:solidFill>
                  <a:schemeClr val="accent4">
                    <a:lumMod val="50000"/>
                  </a:schemeClr>
                </a:solidFill>
              </a:rPr>
              <a:t>10</a:t>
            </a:r>
            <a:r>
              <a:rPr lang="fr-FR" sz="2400" b="1" i="1" baseline="30000" dirty="0">
                <a:solidFill>
                  <a:schemeClr val="accent4">
                    <a:lumMod val="50000"/>
                  </a:schemeClr>
                </a:solidFill>
              </a:rPr>
              <a:t>6</a:t>
            </a:r>
            <a:r>
              <a:rPr lang="fr-FR" sz="24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b="1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eV). </a:t>
            </a:r>
          </a:p>
          <a:p>
            <a:endParaRPr lang="fr-FR" sz="24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L’électron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volt est l’énergie d’un électron soumis à une différence de potentiel (</a:t>
            </a:r>
            <a:r>
              <a:rPr lang="fr-FR" sz="2400" b="1" i="1" dirty="0" err="1">
                <a:latin typeface="Arial" pitchFamily="34" charset="0"/>
                <a:cs typeface="Arial" pitchFamily="34" charset="0"/>
              </a:rPr>
              <a:t>ddp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) de 1 volt </a:t>
            </a:r>
            <a:endParaRPr lang="fr-FR" sz="2400" b="1" i="1" dirty="0" smtClean="0">
              <a:latin typeface="Arial" pitchFamily="34" charset="0"/>
              <a:cs typeface="Arial" pitchFamily="34" charset="0"/>
            </a:endParaRPr>
          </a:p>
          <a:p>
            <a:endParaRPr lang="fr-FR" sz="2400" b="1" i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(eV=1,6.</a:t>
            </a:r>
            <a:r>
              <a:rPr lang="fr-FR" sz="2400" b="1" i="1" dirty="0">
                <a:solidFill>
                  <a:srgbClr val="7030A0"/>
                </a:solidFill>
              </a:rPr>
              <a:t> 10</a:t>
            </a:r>
            <a:r>
              <a:rPr lang="fr-FR" sz="2400" b="1" i="1" baseline="30000" dirty="0">
                <a:solidFill>
                  <a:srgbClr val="7030A0"/>
                </a:solidFill>
              </a:rPr>
              <a:t>-19</a:t>
            </a:r>
            <a:r>
              <a:rPr lang="fr-FR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Jx1V=1,6</a:t>
            </a:r>
            <a:r>
              <a:rPr lang="fr-FR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fr-FR" sz="2400" b="1" i="1" dirty="0">
                <a:solidFill>
                  <a:srgbClr val="7030A0"/>
                </a:solidFill>
              </a:rPr>
              <a:t> 10</a:t>
            </a:r>
            <a:r>
              <a:rPr lang="fr-FR" sz="2400" b="1" i="1" baseline="30000" dirty="0">
                <a:solidFill>
                  <a:srgbClr val="7030A0"/>
                </a:solidFill>
              </a:rPr>
              <a:t>-19</a:t>
            </a:r>
            <a:r>
              <a:rPr lang="fr-FR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fr-FR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40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1720" y="1042653"/>
            <a:ext cx="6624736" cy="5232202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endParaRPr lang="fr-FR" dirty="0"/>
          </a:p>
          <a:p>
            <a:r>
              <a:rPr lang="fr-FR" sz="2800" b="1" i="1" u="sng" dirty="0" smtClean="0">
                <a:solidFill>
                  <a:srgbClr val="FF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Stabilité </a:t>
            </a:r>
            <a:r>
              <a:rPr lang="fr-FR" sz="2800" b="1" i="1" u="sng" dirty="0">
                <a:solidFill>
                  <a:srgbClr val="FF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des noyaux </a:t>
            </a:r>
          </a:p>
          <a:p>
            <a:endParaRPr lang="fr-FR" sz="2400" b="1" i="1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On </a:t>
            </a:r>
            <a:r>
              <a:rPr lang="fr-FR" sz="2400" b="1" i="1" dirty="0">
                <a:latin typeface="Ebrima" pitchFamily="2" charset="0"/>
                <a:ea typeface="Ebrima" pitchFamily="2" charset="0"/>
                <a:cs typeface="Ebrima" pitchFamily="2" charset="0"/>
              </a:rPr>
              <a:t>définit aussi l’énergie de cohésion par nucléon par la relation </a:t>
            </a:r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:</a:t>
            </a:r>
          </a:p>
          <a:p>
            <a:r>
              <a:rPr lang="fr-FR" sz="2400" b="1" i="1" dirty="0"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                               ΔE’= ΔE </a:t>
            </a:r>
            <a:r>
              <a:rPr lang="fr-FR" sz="2400" b="1" i="1" dirty="0">
                <a:latin typeface="Ebrima" pitchFamily="2" charset="0"/>
                <a:ea typeface="Ebrima" pitchFamily="2" charset="0"/>
                <a:cs typeface="Ebrima" pitchFamily="2" charset="0"/>
              </a:rPr>
              <a:t>/ </a:t>
            </a:r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</a:t>
            </a:r>
          </a:p>
          <a:p>
            <a:endParaRPr lang="fr-FR" sz="2400" b="1" i="1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Cette </a:t>
            </a:r>
            <a:r>
              <a:rPr lang="fr-FR" sz="2400" b="1" i="1" dirty="0">
                <a:latin typeface="Ebrima" pitchFamily="2" charset="0"/>
                <a:ea typeface="Ebrima" pitchFamily="2" charset="0"/>
                <a:cs typeface="Ebrima" pitchFamily="2" charset="0"/>
              </a:rPr>
              <a:t>énergie mesure la stabilité des noyaux ( plus ΔE’ est grande, plus le noyau est stable</a:t>
            </a:r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).</a:t>
            </a:r>
          </a:p>
          <a:p>
            <a:endParaRPr lang="fr-FR" sz="2400" b="1" i="1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fr-FR" sz="2400" b="1" i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En </a:t>
            </a:r>
            <a:r>
              <a:rPr lang="fr-FR" sz="2400" b="1" i="1" dirty="0">
                <a:latin typeface="Ebrima" pitchFamily="2" charset="0"/>
                <a:ea typeface="Ebrima" pitchFamily="2" charset="0"/>
                <a:cs typeface="Ebrima" pitchFamily="2" charset="0"/>
              </a:rPr>
              <a:t>général, l’énergie de cohésion par nucléon est inférieure à 8,9MeVquelque soit l’élément considéré.</a:t>
            </a:r>
            <a:r>
              <a:rPr lang="fr-FR" sz="2400" b="1" dirty="0"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28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594078"/>
            <a:ext cx="7704856" cy="415498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i="1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Exemple : </a:t>
            </a:r>
            <a:endParaRPr lang="fr-FR" sz="2400" b="1" i="1" u="sng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fr-FR" sz="2400" i="1" dirty="0">
              <a:latin typeface="Arial" pitchFamily="34" charset="0"/>
              <a:cs typeface="Arial" pitchFamily="34" charset="0"/>
            </a:endParaRPr>
          </a:p>
          <a:p>
            <a:r>
              <a:rPr lang="fr-FR" sz="2400" b="1" i="1" dirty="0">
                <a:latin typeface="Arial" pitchFamily="34" charset="0"/>
                <a:cs typeface="Arial" pitchFamily="34" charset="0"/>
              </a:rPr>
              <a:t>pour </a:t>
            </a:r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l’hélium</a:t>
            </a:r>
          </a:p>
          <a:p>
            <a:endParaRPr lang="fr-FR" sz="2400" b="1" i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2400" b="1" i="1" u="sng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l’énergie </a:t>
            </a:r>
            <a:r>
              <a:rPr lang="fr-FR" sz="2400" b="1" i="1" u="sng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de </a:t>
            </a:r>
            <a:r>
              <a:rPr lang="fr-FR" sz="2400" b="1" i="1" u="sng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cohésion</a:t>
            </a:r>
          </a:p>
          <a:p>
            <a:endParaRPr lang="fr-FR" sz="2400" b="1" i="1" u="sng" dirty="0">
              <a:solidFill>
                <a:schemeClr val="accent4">
                  <a:lumMod val="50000"/>
                </a:schemeClr>
              </a:solidFill>
              <a:latin typeface="Arial" pitchFamily="34" charset="0"/>
              <a:ea typeface="Ebrima" pitchFamily="2" charset="0"/>
              <a:cs typeface="Arial" pitchFamily="34" charset="0"/>
            </a:endParaRPr>
          </a:p>
          <a:p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 ΔE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= 4,48.10</a:t>
            </a:r>
            <a:r>
              <a:rPr lang="fr-FR" sz="2400" b="1" i="1" baseline="30000" dirty="0">
                <a:latin typeface="Arial" pitchFamily="34" charset="0"/>
                <a:cs typeface="Arial" pitchFamily="34" charset="0"/>
              </a:rPr>
              <a:t>-12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joule</a:t>
            </a:r>
          </a:p>
          <a:p>
            <a:endParaRPr lang="fr-FR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fr-FR" sz="2400" b="1" i="1" u="sng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l’énergie de cohésion par </a:t>
            </a:r>
            <a:r>
              <a:rPr lang="fr-FR" sz="2400" b="1" i="1" u="sng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nucléon</a:t>
            </a:r>
          </a:p>
          <a:p>
            <a:endParaRPr lang="fr-FR" sz="2400" b="1" i="1" u="sng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E/nucléon →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E/A</a:t>
            </a:r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=(l’hélium </a:t>
            </a:r>
            <a:r>
              <a:rPr lang="fr-FR" sz="2400" b="1" i="1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He)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= </a:t>
            </a:r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28/4=7 </a:t>
            </a:r>
            <a:r>
              <a:rPr lang="fr-FR" sz="2400" b="1" i="1" dirty="0"/>
              <a:t>MeV </a:t>
            </a:r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695385"/>
              </p:ext>
            </p:extLst>
          </p:nvPr>
        </p:nvGraphicFramePr>
        <p:xfrm>
          <a:off x="3203848" y="1124744"/>
          <a:ext cx="98583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Équation" r:id="rId3" imgW="495000" imgH="393480" progId="Equation.3">
                  <p:embed/>
                </p:oleObj>
              </mc:Choice>
              <mc:Fallback>
                <p:oleObj name="Équation" r:id="rId3" imgW="495000" imgH="393480" progId="Equation.3">
                  <p:embed/>
                  <p:pic>
                    <p:nvPicPr>
                      <p:cNvPr id="0" name="Obje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1124744"/>
                        <a:ext cx="985837" cy="576263"/>
                      </a:xfrm>
                      <a:prstGeom prst="rect">
                        <a:avLst/>
                      </a:prstGeom>
                      <a:solidFill>
                        <a:srgbClr val="DBEEF4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4139952" y="2669417"/>
            <a:ext cx="26581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(1eV=1,6.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 10</a:t>
            </a:r>
            <a:r>
              <a:rPr lang="fr-FR" sz="2400" b="1" baseline="30000" dirty="0">
                <a:solidFill>
                  <a:schemeClr val="accent1">
                    <a:lumMod val="75000"/>
                  </a:schemeClr>
                </a:solidFill>
              </a:rPr>
              <a:t>-19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J)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3808" y="5085184"/>
            <a:ext cx="3595876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fr-FR" sz="2400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ΔE= </a:t>
            </a:r>
            <a:r>
              <a:rPr lang="fr-FR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28.10</a:t>
            </a:r>
            <a:r>
              <a:rPr lang="fr-FR" sz="2400" b="1" i="1" baseline="30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fr-FR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eV=28MeV</a:t>
            </a:r>
            <a:endParaRPr lang="fr-FR" sz="2400" b="1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3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llag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illage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illage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1162</TotalTime>
  <Words>520</Words>
  <Application>Microsoft Office PowerPoint</Application>
  <PresentationFormat>Affichage à l'écran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Sillage</vt:lpstr>
      <vt:lpstr>Équation</vt:lpstr>
      <vt:lpstr> Energie de liaison et de cohésion des noyaux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gis</dc:creator>
  <cp:lastModifiedBy>client</cp:lastModifiedBy>
  <cp:revision>25</cp:revision>
  <dcterms:created xsi:type="dcterms:W3CDTF">2019-10-09T12:24:48Z</dcterms:created>
  <dcterms:modified xsi:type="dcterms:W3CDTF">1980-01-09T23:06:21Z</dcterms:modified>
</cp:coreProperties>
</file>