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86" r:id="rId4"/>
    <p:sldId id="263" r:id="rId5"/>
    <p:sldId id="264" r:id="rId6"/>
    <p:sldId id="273" r:id="rId7"/>
    <p:sldId id="274" r:id="rId8"/>
    <p:sldId id="275" r:id="rId9"/>
    <p:sldId id="279" r:id="rId10"/>
    <p:sldId id="284" r:id="rId11"/>
    <p:sldId id="268" r:id="rId12"/>
    <p:sldId id="276" r:id="rId13"/>
    <p:sldId id="277" r:id="rId14"/>
    <p:sldId id="280" r:id="rId15"/>
    <p:sldId id="269" r:id="rId16"/>
    <p:sldId id="278" r:id="rId17"/>
    <p:sldId id="282" r:id="rId18"/>
    <p:sldId id="281" r:id="rId19"/>
    <p:sldId id="285" r:id="rId20"/>
    <p:sldId id="283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99" d="100"/>
          <a:sy n="99" d="100"/>
        </p:scale>
        <p:origin x="93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5EC32-E441-4EF1-B9C4-25435C23F1E4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095AF-E980-475B-ABCA-577F19C9E84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95AF-E980-475B-ABCA-577F19C9E84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08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65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92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434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113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323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817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63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0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3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27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54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44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9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32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98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4774-2D30-4C0B-833C-47AE465163A3}" type="datetimeFigureOut">
              <a:rPr lang="fr-FR" smtClean="0"/>
              <a:pPr/>
              <a:t>18/10/2022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55BEB9-6449-4AD7-9BEF-6342DAA1AF9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40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3.wm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wm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357290" y="2000240"/>
            <a:ext cx="6286544" cy="1571636"/>
          </a:xfrm>
          <a:prstGeom prst="roundRect">
            <a:avLst>
              <a:gd name="adj" fmla="val 49023"/>
            </a:avLst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Goudy Old Style" pitchFamily="18" charset="0"/>
                <a:cs typeface="Times New Roman" pitchFamily="18" charset="0"/>
              </a:rPr>
              <a:t>Enzymologie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500034" y="857232"/>
            <a:ext cx="7786742" cy="158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86782" y="508116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Université  Ahmed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Zabana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Relizane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86380" y="5643578"/>
            <a:ext cx="3571900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Préparé par: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Dr. BRAHMI M</a:t>
            </a:r>
            <a:endParaRPr lang="fr-FR" sz="2000" b="1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3857628"/>
            <a:ext cx="5000660" cy="57150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III-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enzymatique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71472" y="5572140"/>
            <a:ext cx="7786742" cy="158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2857520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Inhibition compétitive 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8200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2857520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fr-F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incompétitive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14282" y="5000636"/>
            <a:ext cx="3071822" cy="15716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1600" dirty="0" smtClean="0">
                <a:latin typeface="Book Antiqua" pitchFamily="18" charset="0"/>
              </a:rPr>
              <a:t>Km est diminué :</a:t>
            </a:r>
          </a:p>
          <a:p>
            <a:pPr marL="742950" marR="0" lvl="1" indent="-285750" algn="l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1600" dirty="0" smtClean="0">
                <a:latin typeface="Book Antiqua" pitchFamily="18" charset="0"/>
              </a:rPr>
              <a:t>I réduit la quantité de E qui peut participer à la réaction;</a:t>
            </a:r>
          </a:p>
        </p:txBody>
      </p:sp>
      <p:pic>
        <p:nvPicPr>
          <p:cNvPr id="9" name="Picture 6" descr="http://www.chemistrypictures.org/var/albums/enzymes/4Uncompetitive_inhibition.jpg?m=13232846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571776"/>
            <a:ext cx="5524496" cy="4143372"/>
          </a:xfrm>
          <a:prstGeom prst="rect">
            <a:avLst/>
          </a:prstGeom>
          <a:noFill/>
        </p:spPr>
      </p:pic>
      <p:pic>
        <p:nvPicPr>
          <p:cNvPr id="12" name="Picture 7" descr="figure 5-1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290" y="1340740"/>
            <a:ext cx="2735264" cy="173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214330" y="3428999"/>
            <a:ext cx="3071786" cy="13267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sz="1600" dirty="0" smtClean="0">
                <a:solidFill>
                  <a:schemeClr val="tx1"/>
                </a:solidFill>
                <a:latin typeface="Book Antiqua" pitchFamily="18" charset="0"/>
              </a:rPr>
              <a:t>V max est diminué: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sz="1600" dirty="0" smtClean="0">
                <a:solidFill>
                  <a:schemeClr val="tx1"/>
                </a:solidFill>
                <a:latin typeface="Book Antiqua" pitchFamily="18" charset="0"/>
              </a:rPr>
              <a:t>Une partie de E est convertie par l’inhibiteur en un complexe ESI inactif.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7620" y="2000240"/>
            <a:ext cx="4786346" cy="3139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peut seulement lier ES, pas l’enzyme libre;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2857520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fr-F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incompétitive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858000" cy="51562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2857520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fr-F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incompétitive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 l="7005" b="9741"/>
          <a:stretch>
            <a:fillRect/>
          </a:stretch>
        </p:blipFill>
        <p:spPr bwMode="auto">
          <a:xfrm>
            <a:off x="1368426" y="1333467"/>
            <a:ext cx="6775474" cy="502449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2857520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fr-F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incompétitive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1454" y="2438416"/>
            <a:ext cx="6858000" cy="3276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conservation de masse : </a:t>
            </a: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[E]</a:t>
            </a:r>
            <a:r>
              <a:rPr kumimoji="0" lang="fr-CA" sz="1600" b="0" i="0" u="none" strike="noStrike" kern="120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=  [E] + [E•S] + [E•S•I]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CA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substitution en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 E•S :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état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stationnaire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constante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d’inhibition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54" y="3581424"/>
            <a:ext cx="1600200" cy="658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3957654" y="4338671"/>
          <a:ext cx="14478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4" imgW="901309" imgH="418918" progId="Equation.3">
                  <p:embed/>
                </p:oleObj>
              </mc:Choice>
              <mc:Fallback>
                <p:oleObj r:id="rId4" imgW="901309" imgH="41891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54" y="4338671"/>
                        <a:ext cx="1447800" cy="671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571892" y="693729"/>
          <a:ext cx="342900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6" imgW="2543175" imgH="1181100" progId="">
                  <p:embed/>
                </p:oleObj>
              </mc:Choice>
              <mc:Fallback>
                <p:oleObj r:id="rId6" imgW="2543175" imgH="1181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92" y="693729"/>
                        <a:ext cx="3429000" cy="1592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286512" y="4429132"/>
          <a:ext cx="24384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8" imgW="1422400" imgH="1244600" progId="Equation.3">
                  <p:embed/>
                </p:oleObj>
              </mc:Choice>
              <mc:Fallback>
                <p:oleObj r:id="rId8" imgW="1422400" imgH="1244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4429132"/>
                        <a:ext cx="2438400" cy="2171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2857520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Inhibition non compétitive 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42844" y="4214818"/>
            <a:ext cx="3143272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1600" dirty="0" smtClean="0">
                <a:latin typeface="Book Antiqua" pitchFamily="18" charset="0"/>
              </a:rPr>
              <a:t>Donc: Km ne change pas, mais V max sera diminué (I réduit la [E] qui peut générer P);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57752" y="1285860"/>
            <a:ext cx="3714775" cy="3139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I et S lient des sites différents sur E;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57752" y="1785926"/>
            <a:ext cx="3789350" cy="5355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La liaison de I sur E n’affecte pas la liaison de S sur E (et vice versa);</a:t>
            </a:r>
          </a:p>
        </p:txBody>
      </p:sp>
      <p:pic>
        <p:nvPicPr>
          <p:cNvPr id="15" name="Picture 11" descr="figure 5-1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1146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http://www.chemistrypictures.org/var/albums/enzymes/3Noncompetitive_Inhibition.jpg?m=13232846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4030" y="2613948"/>
            <a:ext cx="5453058" cy="4089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2857520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Inhibition non compétitive 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 t="5185" b="5185"/>
          <a:stretch>
            <a:fillRect/>
          </a:stretch>
        </p:blipFill>
        <p:spPr bwMode="auto">
          <a:xfrm>
            <a:off x="857224" y="1428736"/>
            <a:ext cx="7315200" cy="4943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2857520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Inhibition non compétitive 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 l="10509" r="5255" b="9741"/>
          <a:stretch>
            <a:fillRect/>
          </a:stretch>
        </p:blipFill>
        <p:spPr bwMode="auto">
          <a:xfrm>
            <a:off x="1285852" y="1142984"/>
            <a:ext cx="6451614" cy="52817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2857520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Inhibition non compétitive 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786182" y="571480"/>
          <a:ext cx="411480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r:id="rId3" imgW="2762250" imgH="1333500" progId="">
                  <p:embed/>
                </p:oleObj>
              </mc:Choice>
              <mc:Fallback>
                <p:oleObj r:id="rId3" imgW="2762250" imgH="13335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571480"/>
                        <a:ext cx="4114800" cy="1987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357290" y="2500306"/>
            <a:ext cx="6705600" cy="2286000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conservation de masse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		 </a:t>
            </a: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[E]</a:t>
            </a:r>
            <a:r>
              <a:rPr kumimoji="0" lang="fr-CA" sz="1600" b="0" i="0" u="none" strike="noStrike" kern="120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=  [E] + [E•S] + [E•S•I]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[E•I]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CA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substitution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 E•S :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57250" marR="0" lvl="1" indent="-28575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état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stationnaire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constantes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d’inhibition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et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')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714744" y="4857760"/>
          <a:ext cx="213360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r:id="rId5" imgW="1244600" imgH="850900" progId="Equation.3">
                  <p:embed/>
                </p:oleObj>
              </mc:Choice>
              <mc:Fallback>
                <p:oleObj r:id="rId5" imgW="1244600" imgH="850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4857760"/>
                        <a:ext cx="2133600" cy="1495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2857520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Inhibition non compétitive 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767965" cy="409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429388" y="-48"/>
            <a:ext cx="235745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itchFamily="34" charset="0"/>
              </a:rPr>
              <a:t>Introduction 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85786" y="785794"/>
            <a:ext cx="7286676" cy="928694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solidFill>
                  <a:schemeClr val="tx1"/>
                </a:solidFill>
                <a:latin typeface="Book Antiqua" pitchFamily="18" charset="0"/>
              </a:rPr>
              <a:t>	Les inhibiteurs sont des substances qui inactivent les enzymes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785786" y="1785926"/>
            <a:ext cx="7215238" cy="1214446"/>
          </a:xfrm>
          <a:prstGeom prst="roundRect">
            <a:avLst>
              <a:gd name="adj" fmla="val 41048"/>
            </a:avLst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solidFill>
                  <a:schemeClr val="tx1"/>
                </a:solidFill>
                <a:latin typeface="Book Antiqua" pitchFamily="18" charset="0"/>
              </a:rPr>
              <a:t>Il existe deux principaux types d’inhibition:</a:t>
            </a: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b="1" i="1" u="sng" dirty="0" smtClean="0">
                <a:solidFill>
                  <a:schemeClr val="tx1"/>
                </a:solidFill>
                <a:latin typeface="Book Antiqua" pitchFamily="18" charset="0"/>
              </a:rPr>
              <a:t>Inhibition réversible</a:t>
            </a:r>
            <a:endParaRPr lang="fr-CA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b="1" i="1" u="sng" dirty="0" smtClean="0">
                <a:solidFill>
                  <a:schemeClr val="tx1"/>
                </a:solidFill>
                <a:latin typeface="Book Antiqua" pitchFamily="18" charset="0"/>
              </a:rPr>
              <a:t>Inhibition irréversible</a:t>
            </a:r>
            <a:r>
              <a:rPr lang="fr-CA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23554" name="Picture 2" descr="http://www.passeportsante.net/DocumentsProteus/images/antibiotiqu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00438"/>
            <a:ext cx="2536029" cy="1690686"/>
          </a:xfrm>
          <a:prstGeom prst="rect">
            <a:avLst/>
          </a:prstGeom>
          <a:noFill/>
        </p:spPr>
      </p:pic>
      <p:pic>
        <p:nvPicPr>
          <p:cNvPr id="23556" name="Picture 4" descr="http://www.pleinchamp.com/var/ca_pleinchamp/storage/images/media/images/la-profession-veterinaire-s-est-engagee-a-ne-plus-utiliser-les-cephalosporines-de-derniere-generation-en-preventif-et-seulement-lorsqu-un-premier-traitement-antibiotique-a-echoue.-c.-gerard/26340850-1-fre-FR/la-profession-veterinaire-s-est-engagee-a-ne-plus-utiliser-les-cephalosporines-de-derniere-generation-en-preventif-et-seulement-lorsqu-un-premier-traitement-antibiotique-a-echoue.-c.-gerar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1857" y="4860999"/>
            <a:ext cx="2330341" cy="1782711"/>
          </a:xfrm>
          <a:prstGeom prst="rect">
            <a:avLst/>
          </a:prstGeom>
          <a:noFill/>
        </p:spPr>
      </p:pic>
      <p:pic>
        <p:nvPicPr>
          <p:cNvPr id="23558" name="Picture 6" descr="http://photo.europe1.fr/infos/sante/antibiotiques-etude-afssaps-france-595589/10858825-1-fre-FR/antibiotiques-etude-afssaps-france_scalewidth_6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3" y="3214686"/>
            <a:ext cx="3321835" cy="2214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réversible</a:t>
            </a:r>
          </a:p>
        </p:txBody>
      </p:sp>
      <p:pic>
        <p:nvPicPr>
          <p:cNvPr id="9" name="Picture 4" descr="https://biochemania.files.wordpress.com/2013/04/line-wea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56792"/>
            <a:ext cx="830412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irréversible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4714908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Spécifiques à un groupe chimique particulier</a:t>
            </a: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500562" y="5143512"/>
            <a:ext cx="4451350" cy="4476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ex.: </a:t>
            </a:r>
            <a:r>
              <a:rPr kumimoji="0" lang="fr-C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diisopropyl</a:t>
            </a: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fluorophosphate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00034" y="2071678"/>
            <a:ext cx="3429024" cy="10001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solidFill>
                  <a:schemeClr val="tx1"/>
                </a:solidFill>
                <a:latin typeface="Book Antiqua" pitchFamily="18" charset="0"/>
              </a:rPr>
              <a:t>Réagissent avec une chaîne latérale particulière;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14282" y="3286124"/>
            <a:ext cx="3929090" cy="18573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solidFill>
                  <a:schemeClr val="tx1"/>
                </a:solidFill>
                <a:latin typeface="Book Antiqua" pitchFamily="18" charset="0"/>
              </a:rPr>
              <a:t>Mène à l’inhibition de l’enzyme en interférant avec la catalyse, par exemple en réagissant avec des chaînes latérales importantes pour la catalyse;</a:t>
            </a:r>
          </a:p>
        </p:txBody>
      </p:sp>
      <p:pic>
        <p:nvPicPr>
          <p:cNvPr id="15" name="Picture 6" descr="figure 8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200287"/>
            <a:ext cx="448310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9" grpId="0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irréversible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5572164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Réactifs marqueurs du site actif (marqueurs d’affinité)</a:t>
            </a: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57752" y="2000240"/>
            <a:ext cx="4038600" cy="3886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85720" y="1785926"/>
            <a:ext cx="3929058" cy="12144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L’inhibiteur est </a:t>
            </a:r>
            <a:r>
              <a:rPr lang="fr-CA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structurellement similaire</a:t>
            </a:r>
            <a:r>
              <a:rPr lang="fr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à S;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85720" y="3214686"/>
            <a:ext cx="3929058" cy="12144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Réagit avec une chaîne latérale du site actif;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85752" y="4643446"/>
            <a:ext cx="3929058" cy="12144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réaction de I avec E mène à la formation d’un lien covalent qui ne </a:t>
            </a:r>
            <a:r>
              <a:rPr lang="fr-CA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peut pas</a:t>
            </a:r>
            <a:r>
              <a:rPr lang="fr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être hydrolysé;</a:t>
            </a:r>
            <a:endParaRPr lang="fr-C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4522788" y="1268413"/>
            <a:ext cx="4265612" cy="1617662"/>
            <a:chOff x="2849" y="960"/>
            <a:chExt cx="2687" cy="1019"/>
          </a:xfrm>
        </p:grpSpPr>
        <p:pic>
          <p:nvPicPr>
            <p:cNvPr id="17" name="Picture 5" descr="figure 8-25a"/>
            <p:cNvPicPr>
              <a:picLocks noChangeAspect="1" noChangeArrowheads="1"/>
            </p:cNvPicPr>
            <p:nvPr/>
          </p:nvPicPr>
          <p:blipFill>
            <a:blip r:embed="rId2" cstate="print"/>
            <a:srcRect b="58931"/>
            <a:stretch>
              <a:fillRect/>
            </a:stretch>
          </p:blipFill>
          <p:spPr bwMode="auto">
            <a:xfrm>
              <a:off x="2849" y="1154"/>
              <a:ext cx="1405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6" descr="figure 8-25a"/>
            <p:cNvPicPr>
              <a:picLocks noChangeAspect="1" noChangeArrowheads="1"/>
            </p:cNvPicPr>
            <p:nvPr/>
          </p:nvPicPr>
          <p:blipFill>
            <a:blip r:embed="rId2" cstate="print"/>
            <a:srcRect t="41470"/>
            <a:stretch>
              <a:fillRect/>
            </a:stretch>
          </p:blipFill>
          <p:spPr bwMode="auto">
            <a:xfrm>
              <a:off x="4131" y="960"/>
              <a:ext cx="1405" cy="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" name="Picture 8" descr="figure 8-25b"/>
          <p:cNvPicPr>
            <a:picLocks noChangeAspect="1" noChangeArrowheads="1"/>
          </p:cNvPicPr>
          <p:nvPr/>
        </p:nvPicPr>
        <p:blipFill>
          <a:blip r:embed="rId3"/>
          <a:srcRect b="5937"/>
          <a:stretch>
            <a:fillRect/>
          </a:stretch>
        </p:blipFill>
        <p:spPr bwMode="auto">
          <a:xfrm>
            <a:off x="5546725" y="3051175"/>
            <a:ext cx="2058988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irréversible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2500330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Inhibiteurs suicides </a:t>
            </a: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85720" y="2071678"/>
            <a:ext cx="3571900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Versions modifiées du substrat;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85720" y="3214686"/>
            <a:ext cx="3571900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Initialement, E réagit </a:t>
            </a:r>
            <a:r>
              <a:rPr lang="fr-CA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normalement</a:t>
            </a:r>
            <a:r>
              <a:rPr lang="fr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avec I, tout comme si il s’agissait de S;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85720" y="4429132"/>
            <a:ext cx="3571900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Cependant, un intermédiaire covalent est formé qui ne peut pas être hydrolysé, menant à l’inhibition de E;</a:t>
            </a:r>
          </a:p>
        </p:txBody>
      </p:sp>
      <p:pic>
        <p:nvPicPr>
          <p:cNvPr id="14" name="Picture 4" descr="figure 8-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785926"/>
            <a:ext cx="43942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28" descr="succ-dehyd+Ox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86058"/>
            <a:ext cx="4660854" cy="3714752"/>
          </a:xfrm>
          <a:prstGeom prst="rect">
            <a:avLst/>
          </a:prstGeom>
          <a:noFill/>
        </p:spPr>
      </p:pic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429388" y="-48"/>
            <a:ext cx="235745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itchFamily="34" charset="0"/>
              </a:rPr>
              <a:t>Introduction 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785786" y="857232"/>
            <a:ext cx="7429552" cy="1714512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solidFill>
                  <a:schemeClr val="tx1"/>
                </a:solidFill>
                <a:latin typeface="Book Antiqua" pitchFamily="18" charset="0"/>
              </a:rPr>
              <a:t>Les compagnies pharmaceutiques dépensent annuellement des milliards de dollars afin de trouver des inhibiteurs enzymatiques qui pourraient être utilisés dans le traitement de maladies;</a:t>
            </a:r>
            <a:endParaRPr lang="fr-CA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429388" y="-48"/>
            <a:ext cx="2357454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entury Gothic" pitchFamily="34" charset="0"/>
              </a:rPr>
              <a:t>Classification 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000628" y="2143116"/>
            <a:ext cx="3000396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Inhibition enzymatique irréversible</a:t>
            </a:r>
            <a:endParaRPr lang="fr-CA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Étiquette 16"/>
          <p:cNvSpPr/>
          <p:nvPr/>
        </p:nvSpPr>
        <p:spPr>
          <a:xfrm>
            <a:off x="4714876" y="3357562"/>
            <a:ext cx="3714776" cy="642942"/>
          </a:xfrm>
          <a:prstGeom prst="plaque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Spécifiques à un groupe chimique particulier</a:t>
            </a:r>
            <a:endParaRPr lang="fr-FR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Étiquette 18"/>
          <p:cNvSpPr/>
          <p:nvPr/>
        </p:nvSpPr>
        <p:spPr>
          <a:xfrm>
            <a:off x="4714876" y="4214818"/>
            <a:ext cx="3714776" cy="642942"/>
          </a:xfrm>
          <a:prstGeom prst="plaque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fr-CA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Réactifs marqueurs du site actif (marqueurs d’affinité)</a:t>
            </a:r>
          </a:p>
        </p:txBody>
      </p:sp>
      <p:sp>
        <p:nvSpPr>
          <p:cNvPr id="20" name="Étiquette 19"/>
          <p:cNvSpPr/>
          <p:nvPr/>
        </p:nvSpPr>
        <p:spPr>
          <a:xfrm>
            <a:off x="4714876" y="5072074"/>
            <a:ext cx="3714776" cy="642942"/>
          </a:xfrm>
          <a:prstGeom prst="plaque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fr-CA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Inhibiteurs suicides</a:t>
            </a:r>
            <a:endParaRPr lang="fr-CA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785786" y="2143116"/>
            <a:ext cx="3000396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Inhibition enzymatique réversible</a:t>
            </a:r>
            <a:endParaRPr lang="fr-CA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Étiquette 24"/>
          <p:cNvSpPr/>
          <p:nvPr/>
        </p:nvSpPr>
        <p:spPr>
          <a:xfrm>
            <a:off x="928662" y="3357562"/>
            <a:ext cx="2643206" cy="642942"/>
          </a:xfrm>
          <a:prstGeom prst="plaque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CA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Compétitive</a:t>
            </a:r>
            <a:endParaRPr lang="en-CA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Étiquette 25"/>
          <p:cNvSpPr/>
          <p:nvPr/>
        </p:nvSpPr>
        <p:spPr>
          <a:xfrm>
            <a:off x="928662" y="4214818"/>
            <a:ext cx="2643206" cy="642942"/>
          </a:xfrm>
          <a:prstGeom prst="plaque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CA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Incompétitive</a:t>
            </a:r>
            <a:endParaRPr lang="en-CA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Étiquette 26"/>
          <p:cNvSpPr/>
          <p:nvPr/>
        </p:nvSpPr>
        <p:spPr>
          <a:xfrm>
            <a:off x="928662" y="5072074"/>
            <a:ext cx="2643206" cy="642942"/>
          </a:xfrm>
          <a:prstGeom prst="plaque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CA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CA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compétitive</a:t>
            </a:r>
            <a:endParaRPr lang="en-CA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Hexagone 27"/>
          <p:cNvSpPr/>
          <p:nvPr/>
        </p:nvSpPr>
        <p:spPr>
          <a:xfrm>
            <a:off x="2571736" y="1000108"/>
            <a:ext cx="3286148" cy="642942"/>
          </a:xfrm>
          <a:prstGeom prst="hexagon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Inhibition enzymatique </a:t>
            </a:r>
            <a:endParaRPr lang="fr-FR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rot="5400000">
            <a:off x="2857488" y="1714488"/>
            <a:ext cx="285752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6200000" flipH="1">
            <a:off x="5357818" y="1785926"/>
            <a:ext cx="347666" cy="2047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2857520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Inhibition compétitive 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http://upload.wikimedia.org/wikipedia/commons/thumb/f/fb/Comp_inhib.svg/2000px-Comp_inhib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271" y="1676616"/>
            <a:ext cx="6500858" cy="4488688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2857520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Inhibition compétitive 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https://biochemistryisagoodthing.files.wordpress.com/2013/04/2competitive_inhibi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5044" y="2996952"/>
            <a:ext cx="4810116" cy="3607587"/>
          </a:xfrm>
          <a:prstGeom prst="rect">
            <a:avLst/>
          </a:prstGeom>
          <a:noFill/>
        </p:spPr>
      </p:pic>
      <p:pic>
        <p:nvPicPr>
          <p:cNvPr id="9" name="Picture 12" descr="figure 5-0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24014"/>
            <a:ext cx="32845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214810" y="857232"/>
            <a:ext cx="4674151" cy="5355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Type d’inhibition rencontrée le plus fréquemment;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14810" y="1585636"/>
            <a:ext cx="4643470" cy="3139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I est très similaire à S (i.e. </a:t>
            </a:r>
            <a:r>
              <a:rPr lang="fr-CA" b="1" i="1" u="sng" dirty="0" smtClean="0">
                <a:latin typeface="Times New Roman" pitchFamily="18" charset="0"/>
                <a:cs typeface="Times New Roman" pitchFamily="18" charset="0"/>
              </a:rPr>
              <a:t>analogue structurel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14841" y="2107651"/>
            <a:ext cx="4643439" cy="5355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I et S sont en compétition pour le même site de liaison sur l’enzyme: le site actif;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2844" y="4214818"/>
            <a:ext cx="3857620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endParaRPr lang="fr-CA" sz="16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CA" sz="1600" dirty="0" smtClean="0">
                <a:solidFill>
                  <a:schemeClr val="tx1"/>
                </a:solidFill>
                <a:latin typeface="Book Antiqua" pitchFamily="18" charset="0"/>
              </a:rPr>
              <a:t>V max ne change pas: </a:t>
            </a:r>
            <a:r>
              <a:rPr lang="fr-CA" sz="1400" dirty="0" smtClean="0">
                <a:solidFill>
                  <a:schemeClr val="tx1"/>
                </a:solidFill>
                <a:latin typeface="Book Antiqua" pitchFamily="18" charset="0"/>
              </a:rPr>
              <a:t>À des </a:t>
            </a:r>
            <a:r>
              <a:rPr lang="fr-CA" sz="1400" b="1" dirty="0" smtClean="0">
                <a:solidFill>
                  <a:schemeClr val="tx1"/>
                </a:solidFill>
                <a:latin typeface="Book Antiqua" pitchFamily="18" charset="0"/>
              </a:rPr>
              <a:t>[S] </a:t>
            </a:r>
            <a:r>
              <a:rPr lang="fr-CA" sz="1400" dirty="0" smtClean="0">
                <a:solidFill>
                  <a:schemeClr val="tx1"/>
                </a:solidFill>
                <a:latin typeface="Book Antiqua" pitchFamily="18" charset="0"/>
              </a:rPr>
              <a:t>très élevées, </a:t>
            </a:r>
            <a:r>
              <a:rPr lang="fr-CA" sz="1400" b="1" dirty="0" smtClean="0">
                <a:solidFill>
                  <a:schemeClr val="tx1"/>
                </a:solidFill>
                <a:latin typeface="Book Antiqua" pitchFamily="18" charset="0"/>
              </a:rPr>
              <a:t>I</a:t>
            </a:r>
            <a:r>
              <a:rPr lang="fr-CA" sz="1400" dirty="0" smtClean="0">
                <a:solidFill>
                  <a:schemeClr val="tx1"/>
                </a:solidFill>
                <a:latin typeface="Book Antiqua" pitchFamily="18" charset="0"/>
              </a:rPr>
              <a:t> devient négligeable;</a:t>
            </a:r>
          </a:p>
          <a:p>
            <a:pPr algn="ctr"/>
            <a:endParaRPr lang="fr-FR" dirty="0">
              <a:latin typeface="Book Antiqu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844" y="5214950"/>
            <a:ext cx="3857620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sz="1600" dirty="0" smtClean="0">
                <a:solidFill>
                  <a:schemeClr val="tx1"/>
                </a:solidFill>
                <a:latin typeface="Book Antiqua" pitchFamily="18" charset="0"/>
              </a:rPr>
              <a:t>Km est augmenté 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fr-CA" sz="1400" dirty="0" smtClean="0">
                <a:solidFill>
                  <a:schemeClr val="tx1"/>
                </a:solidFill>
                <a:latin typeface="Book Antiqua" pitchFamily="18" charset="0"/>
              </a:rPr>
              <a:t>Parce que </a:t>
            </a:r>
            <a:r>
              <a:rPr lang="fr-CA" sz="1400" b="1" dirty="0" smtClean="0">
                <a:solidFill>
                  <a:schemeClr val="tx1"/>
                </a:solidFill>
                <a:latin typeface="Book Antiqua" pitchFamily="18" charset="0"/>
              </a:rPr>
              <a:t>I </a:t>
            </a:r>
            <a:r>
              <a:rPr lang="fr-CA" sz="1400" dirty="0" smtClean="0">
                <a:solidFill>
                  <a:schemeClr val="tx1"/>
                </a:solidFill>
                <a:latin typeface="Book Antiqua" pitchFamily="18" charset="0"/>
              </a:rPr>
              <a:t>peut lier </a:t>
            </a:r>
            <a:r>
              <a:rPr lang="fr-CA" sz="1400" b="1" dirty="0" smtClean="0">
                <a:solidFill>
                  <a:schemeClr val="tx1"/>
                </a:solidFill>
                <a:latin typeface="Book Antiqua" pitchFamily="18" charset="0"/>
              </a:rPr>
              <a:t>E</a:t>
            </a:r>
            <a:r>
              <a:rPr lang="fr-CA" sz="1400" dirty="0" smtClean="0">
                <a:solidFill>
                  <a:schemeClr val="tx1"/>
                </a:solidFill>
                <a:latin typeface="Book Antiqua" pitchFamily="18" charset="0"/>
              </a:rPr>
              <a:t>, la quantité de </a:t>
            </a:r>
            <a:r>
              <a:rPr lang="fr-CA" sz="1400" b="1" dirty="0" smtClean="0">
                <a:solidFill>
                  <a:schemeClr val="tx1"/>
                </a:solidFill>
                <a:latin typeface="Book Antiqua" pitchFamily="18" charset="0"/>
              </a:rPr>
              <a:t>S</a:t>
            </a:r>
            <a:r>
              <a:rPr lang="fr-CA" sz="1400" dirty="0" smtClean="0">
                <a:solidFill>
                  <a:schemeClr val="tx1"/>
                </a:solidFill>
                <a:latin typeface="Book Antiqua" pitchFamily="18" charset="0"/>
              </a:rPr>
              <a:t> requise pour atteindre ½ V max sera augmentée.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2857520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Inhibition compétitive 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53" y="1304655"/>
            <a:ext cx="6794471" cy="512474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7150" y="3659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2857520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Inhibition compétitive 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315200" cy="52149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 flipV="1">
            <a:off x="425700" y="455108"/>
            <a:ext cx="831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6188" y="61480"/>
            <a:ext cx="272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Inhibition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enzymatique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-48"/>
            <a:ext cx="4000528" cy="42865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CA" dirty="0" smtClean="0">
                <a:latin typeface="Century Gothic" pitchFamily="34" charset="0"/>
              </a:rPr>
              <a:t>Inhibition enzymatique réversible</a:t>
            </a:r>
          </a:p>
        </p:txBody>
      </p:sp>
      <p:sp>
        <p:nvSpPr>
          <p:cNvPr id="16" name="Pentagone 15"/>
          <p:cNvSpPr/>
          <p:nvPr/>
        </p:nvSpPr>
        <p:spPr>
          <a:xfrm>
            <a:off x="428596" y="571480"/>
            <a:ext cx="2857520" cy="50006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Inhibition compétitive 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143108" y="2009788"/>
            <a:ext cx="7086600" cy="3276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conservation de masse : </a:t>
            </a: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[E]</a:t>
            </a:r>
            <a:r>
              <a:rPr kumimoji="0" lang="fr-CA" sz="1600" b="0" i="0" u="none" strike="noStrike" kern="120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=  [E] + [E•S] + [E•I]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CA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substitution en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 E•S :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état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stationnaire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constante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d’inhibition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908" y="3228988"/>
            <a:ext cx="1600200" cy="658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5924536" y="3962420"/>
          <a:ext cx="114300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4" imgW="736600" imgH="419100" progId="Equation.3">
                  <p:embed/>
                </p:oleObj>
              </mc:Choice>
              <mc:Fallback>
                <p:oleObj r:id="rId4" imgW="7366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36" y="3962420"/>
                        <a:ext cx="1143000" cy="652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214810" y="642918"/>
          <a:ext cx="32004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6" imgW="2752725" imgH="1152525" progId="">
                  <p:embed/>
                </p:oleObj>
              </mc:Choice>
              <mc:Fallback>
                <p:oleObj r:id="rId6" imgW="2752725" imgH="115252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642918"/>
                        <a:ext cx="3200400" cy="1339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143240" y="5143512"/>
          <a:ext cx="25146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8" imgW="1473200" imgH="698500" progId="Equation.3">
                  <p:embed/>
                </p:oleObj>
              </mc:Choice>
              <mc:Fallback>
                <p:oleObj r:id="rId8" imgW="1473200" imgH="698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5143512"/>
                        <a:ext cx="2514600" cy="1216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10092</TotalTime>
  <Words>594</Words>
  <Application>Microsoft Office PowerPoint</Application>
  <PresentationFormat>On-screen Show (4:3)</PresentationFormat>
  <Paragraphs>118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Book Antiqua</vt:lpstr>
      <vt:lpstr>Calibri</vt:lpstr>
      <vt:lpstr>Century Gothic</vt:lpstr>
      <vt:lpstr>Goudy Old Style</vt:lpstr>
      <vt:lpstr>Times New Roman</vt:lpstr>
      <vt:lpstr>Wingdings 3</vt:lpstr>
      <vt:lpstr>Wisp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Acer</dc:creator>
  <cp:lastModifiedBy>hp</cp:lastModifiedBy>
  <cp:revision>58</cp:revision>
  <dcterms:created xsi:type="dcterms:W3CDTF">2015-02-05T10:38:06Z</dcterms:created>
  <dcterms:modified xsi:type="dcterms:W3CDTF">2022-10-19T06:48:46Z</dcterms:modified>
</cp:coreProperties>
</file>