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sldIdLst>
    <p:sldId id="302" r:id="rId2"/>
    <p:sldId id="291" r:id="rId3"/>
    <p:sldId id="290" r:id="rId4"/>
    <p:sldId id="288" r:id="rId5"/>
    <p:sldId id="259" r:id="rId6"/>
    <p:sldId id="292" r:id="rId7"/>
    <p:sldId id="260" r:id="rId8"/>
    <p:sldId id="264" r:id="rId9"/>
    <p:sldId id="289" r:id="rId10"/>
    <p:sldId id="262" r:id="rId11"/>
    <p:sldId id="299" r:id="rId12"/>
    <p:sldId id="263" r:id="rId13"/>
    <p:sldId id="300" r:id="rId14"/>
    <p:sldId id="301" r:id="rId15"/>
    <p:sldId id="303" r:id="rId16"/>
    <p:sldId id="326" r:id="rId17"/>
    <p:sldId id="265" r:id="rId18"/>
    <p:sldId id="266" r:id="rId19"/>
    <p:sldId id="295" r:id="rId20"/>
    <p:sldId id="306" r:id="rId21"/>
    <p:sldId id="305" r:id="rId22"/>
    <p:sldId id="278" r:id="rId23"/>
    <p:sldId id="268" r:id="rId24"/>
    <p:sldId id="270" r:id="rId25"/>
    <p:sldId id="298" r:id="rId26"/>
    <p:sldId id="274" r:id="rId27"/>
    <p:sldId id="272" r:id="rId28"/>
    <p:sldId id="282" r:id="rId29"/>
    <p:sldId id="284" r:id="rId30"/>
    <p:sldId id="286" r:id="rId31"/>
    <p:sldId id="287" r:id="rId32"/>
    <p:sldId id="279" r:id="rId33"/>
    <p:sldId id="297" r:id="rId34"/>
    <p:sldId id="304" r:id="rId35"/>
    <p:sldId id="296" r:id="rId36"/>
    <p:sldId id="293" r:id="rId37"/>
    <p:sldId id="294" r:id="rId38"/>
    <p:sldId id="307" r:id="rId39"/>
    <p:sldId id="308" r:id="rId40"/>
    <p:sldId id="309" r:id="rId41"/>
    <p:sldId id="310" r:id="rId42"/>
    <p:sldId id="311" r:id="rId43"/>
    <p:sldId id="312" r:id="rId44"/>
    <p:sldId id="314" r:id="rId45"/>
    <p:sldId id="313" r:id="rId46"/>
    <p:sldId id="315" r:id="rId47"/>
    <p:sldId id="323" r:id="rId48"/>
    <p:sldId id="316" r:id="rId49"/>
    <p:sldId id="318" r:id="rId50"/>
    <p:sldId id="325" r:id="rId51"/>
    <p:sldId id="320" r:id="rId52"/>
    <p:sldId id="321" r:id="rId53"/>
    <p:sldId id="322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>
      <p:cViewPr>
        <p:scale>
          <a:sx n="76" d="100"/>
          <a:sy n="76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89719-EF58-45F5-9A53-B4E4EF108CD1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EB9FC-3C40-4AC1-AA72-2CD29E12C5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68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24DAE-A13D-4C03-AA26-9330D9571AB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80BF2B-DDE6-4F18-9A51-D11075D33758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B1B6C-B02D-4FDA-BE6B-AECA122FB0AE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0A593-A6B0-48F5-AFAA-0491E57BE647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DBDE1-AC68-4257-951D-2C00E2E1256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448997-E7F4-4BE6-BE30-82801526621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Activity:  Alliteration group game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99CEEF-4C1E-4B09-8E95-940476B7F2D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199B07-9079-4A9A-AFA7-35F52FEFD3A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60323C-F603-4F7F-ADC9-27E0DFCEF5E3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C4158-BB20-400B-9B6B-A4A7C6BA9DF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1DC10-92FC-4026-8FA8-D281C986C72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4F5405-2E54-4A18-9203-3350A63073C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8C8F94-560E-42BA-B5C7-383C332D373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12/01/2021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rydevices.net/anapest/" TargetMode="External"/><Relationship Id="rId2" Type="http://schemas.openxmlformats.org/officeDocument/2006/relationships/hyperlink" Target="http://literarydevices.net/spond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terarydevices.net/dactyl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tryfoundation.org/poems-and-poets/poets/detail/robert-fros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cambridge.org/us/dictionary/english/its" TargetMode="External"/><Relationship Id="rId7" Type="http://schemas.openxmlformats.org/officeDocument/2006/relationships/hyperlink" Target="http://dictionary.cambridge.org/us/dictionary/english/poem" TargetMode="External"/><Relationship Id="rId2" Type="http://schemas.openxmlformats.org/officeDocument/2006/relationships/hyperlink" Target="http://dictionary.cambridge.org/us/dictionary/english/langu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tionary.cambridge.org/us/dictionary/english/rather" TargetMode="External"/><Relationship Id="rId5" Type="http://schemas.openxmlformats.org/officeDocument/2006/relationships/hyperlink" Target="http://dictionary.cambridge.org/us/dictionary/english/form" TargetMode="External"/><Relationship Id="rId4" Type="http://schemas.openxmlformats.org/officeDocument/2006/relationships/hyperlink" Target="http://dictionary.cambridge.org/us/dictionary/english/ordinar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03648" y="1447800"/>
            <a:ext cx="5904656" cy="1981200"/>
          </a:xfrm>
        </p:spPr>
        <p:txBody>
          <a:bodyPr>
            <a:normAutofit/>
          </a:bodyPr>
          <a:lstStyle/>
          <a:p>
            <a:pPr lvl="1"/>
            <a:r>
              <a:rPr lang="fr-FR" sz="5800" dirty="0" smtClean="0"/>
              <a:t>       </a:t>
            </a:r>
            <a:r>
              <a:rPr lang="fr-FR" sz="7000" dirty="0" smtClean="0"/>
              <a:t>Poetry</a:t>
            </a:r>
            <a:endParaRPr lang="fr-FR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elements-of-poetry-4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9318" y="459148"/>
            <a:ext cx="7556019" cy="5667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Feet</a:t>
            </a:r>
            <a:r>
              <a:rPr lang="fr-FR" dirty="0" smtClean="0"/>
              <a:t>: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stressed</a:t>
            </a:r>
            <a:r>
              <a:rPr lang="fr-FR" dirty="0" smtClean="0"/>
              <a:t> and </a:t>
            </a:r>
            <a:r>
              <a:rPr lang="fr-FR" dirty="0" err="1" smtClean="0"/>
              <a:t>unstressed</a:t>
            </a:r>
            <a:r>
              <a:rPr lang="fr-FR" dirty="0" smtClean="0"/>
              <a:t> </a:t>
            </a:r>
            <a:r>
              <a:rPr lang="fr-FR" dirty="0" err="1" smtClean="0"/>
              <a:t>syllables</a:t>
            </a:r>
            <a:r>
              <a:rPr lang="fr-FR" dirty="0" smtClean="0"/>
              <a:t> in line.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combination</a:t>
            </a:r>
            <a:r>
              <a:rPr lang="fr-FR" dirty="0" smtClean="0"/>
              <a:t> of </a:t>
            </a:r>
            <a:r>
              <a:rPr lang="fr-FR" dirty="0" err="1" smtClean="0"/>
              <a:t>feet</a:t>
            </a:r>
            <a:r>
              <a:rPr lang="fr-FR" dirty="0" smtClean="0"/>
              <a:t> </a:t>
            </a:r>
            <a:r>
              <a:rPr lang="fr-FR" dirty="0" err="1" smtClean="0"/>
              <a:t>creates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meter</a:t>
            </a:r>
            <a:r>
              <a:rPr lang="fr-FR" dirty="0" smtClean="0"/>
              <a:t> in </a:t>
            </a:r>
            <a:r>
              <a:rPr lang="fr-FR" dirty="0" err="1" smtClean="0"/>
              <a:t>poetry</a:t>
            </a:r>
            <a:r>
              <a:rPr lang="fr-FR" dirty="0" smtClean="0"/>
              <a:t> . </a:t>
            </a:r>
          </a:p>
          <a:p>
            <a:r>
              <a:rPr lang="fr-FR" dirty="0" err="1" smtClean="0"/>
              <a:t>Meter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rhythemic</a:t>
            </a:r>
            <a:r>
              <a:rPr lang="fr-FR" dirty="0" smtClean="0"/>
              <a:t> structure of line in verse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816" y="423430"/>
            <a:ext cx="7889398" cy="570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of </a:t>
            </a:r>
            <a:r>
              <a:rPr lang="fr-FR" dirty="0" err="1" smtClean="0"/>
              <a:t>Meter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err="1" smtClean="0"/>
              <a:t>Iamb</a:t>
            </a:r>
            <a:r>
              <a:rPr lang="fr-FR" dirty="0" smtClean="0"/>
              <a:t>: </a:t>
            </a:r>
            <a:r>
              <a:rPr lang="fr-FR" dirty="0" err="1" smtClean="0"/>
              <a:t>Combination</a:t>
            </a:r>
            <a:r>
              <a:rPr lang="fr-FR" dirty="0" smtClean="0"/>
              <a:t> of </a:t>
            </a:r>
            <a:r>
              <a:rPr lang="fr-FR" dirty="0" err="1" smtClean="0"/>
              <a:t>unstressed</a:t>
            </a:r>
            <a:r>
              <a:rPr lang="fr-FR" dirty="0" smtClean="0"/>
              <a:t> and </a:t>
            </a:r>
            <a:r>
              <a:rPr lang="fr-FR" dirty="0" err="1" smtClean="0"/>
              <a:t>stressed</a:t>
            </a:r>
            <a:r>
              <a:rPr lang="fr-FR" dirty="0" smtClean="0"/>
              <a:t> </a:t>
            </a:r>
            <a:r>
              <a:rPr lang="fr-FR" dirty="0" err="1" smtClean="0"/>
              <a:t>syllable</a:t>
            </a:r>
            <a:r>
              <a:rPr lang="fr-FR" dirty="0" smtClean="0"/>
              <a:t> – (</a:t>
            </a:r>
            <a:r>
              <a:rPr lang="fr-FR" dirty="0" err="1" smtClean="0"/>
              <a:t>daDUM</a:t>
            </a:r>
            <a:r>
              <a:rPr lang="fr-FR" dirty="0" smtClean="0"/>
              <a:t>) </a:t>
            </a:r>
            <a:r>
              <a:rPr lang="fr-FR" dirty="0" err="1" smtClean="0"/>
              <a:t>Eg</a:t>
            </a:r>
            <a:r>
              <a:rPr lang="fr-FR" dirty="0" smtClean="0"/>
              <a:t> Coll</a:t>
            </a:r>
            <a:r>
              <a:rPr lang="fr-FR" dirty="0" smtClean="0">
                <a:solidFill>
                  <a:srgbClr val="FF0000"/>
                </a:solidFill>
              </a:rPr>
              <a:t>apse </a:t>
            </a:r>
          </a:p>
          <a:p>
            <a:r>
              <a:rPr lang="fr-FR" b="1" dirty="0" err="1" smtClean="0"/>
              <a:t>Trochee</a:t>
            </a:r>
            <a:r>
              <a:rPr lang="fr-FR" dirty="0" smtClean="0"/>
              <a:t>: </a:t>
            </a:r>
            <a:r>
              <a:rPr lang="fr-FR" dirty="0" err="1" smtClean="0"/>
              <a:t>Combination</a:t>
            </a:r>
            <a:r>
              <a:rPr lang="fr-FR" dirty="0" smtClean="0"/>
              <a:t> of </a:t>
            </a:r>
            <a:r>
              <a:rPr lang="fr-FR" dirty="0" err="1" smtClean="0"/>
              <a:t>stressed</a:t>
            </a:r>
            <a:r>
              <a:rPr lang="fr-FR" dirty="0" smtClean="0"/>
              <a:t> and </a:t>
            </a:r>
            <a:r>
              <a:rPr lang="fr-FR" dirty="0" err="1" smtClean="0"/>
              <a:t>unstressed</a:t>
            </a:r>
            <a:r>
              <a:rPr lang="fr-FR" dirty="0" smtClean="0"/>
              <a:t> </a:t>
            </a:r>
            <a:r>
              <a:rPr lang="fr-FR" dirty="0" err="1" smtClean="0"/>
              <a:t>syllables</a:t>
            </a:r>
            <a:r>
              <a:rPr lang="fr-FR" dirty="0" smtClean="0"/>
              <a:t> – (</a:t>
            </a:r>
            <a:r>
              <a:rPr lang="fr-FR" dirty="0" err="1" smtClean="0"/>
              <a:t>DUMda</a:t>
            </a:r>
            <a:r>
              <a:rPr lang="fr-FR" dirty="0" smtClean="0"/>
              <a:t>)</a:t>
            </a:r>
            <a:r>
              <a:rPr lang="fr-FR" dirty="0" err="1" smtClean="0"/>
              <a:t>Eg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pi</a:t>
            </a:r>
            <a:r>
              <a:rPr lang="fr-FR" dirty="0" smtClean="0"/>
              <a:t>zza </a:t>
            </a:r>
            <a:r>
              <a:rPr lang="fr-FR" dirty="0" smtClean="0">
                <a:solidFill>
                  <a:srgbClr val="FF0000"/>
                </a:solidFill>
              </a:rPr>
              <a:t>lov</a:t>
            </a:r>
            <a:r>
              <a:rPr lang="fr-FR" dirty="0" smtClean="0"/>
              <a:t>er </a:t>
            </a:r>
          </a:p>
          <a:p>
            <a:r>
              <a:rPr lang="fr-FR" b="1" dirty="0" err="1" smtClean="0">
                <a:hlinkClick r:id="rId2"/>
              </a:rPr>
              <a:t>Spondee</a:t>
            </a:r>
            <a:r>
              <a:rPr lang="fr-FR" dirty="0" smtClean="0"/>
              <a:t>: </a:t>
            </a:r>
            <a:r>
              <a:rPr lang="fr-FR" dirty="0" err="1" smtClean="0"/>
              <a:t>Combination</a:t>
            </a:r>
            <a:r>
              <a:rPr lang="fr-FR" dirty="0" smtClean="0"/>
              <a:t> of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stressed</a:t>
            </a:r>
            <a:r>
              <a:rPr lang="fr-FR" dirty="0" smtClean="0"/>
              <a:t> </a:t>
            </a:r>
            <a:r>
              <a:rPr lang="fr-FR" dirty="0" err="1" smtClean="0"/>
              <a:t>syllables</a:t>
            </a:r>
            <a:r>
              <a:rPr lang="fr-FR" dirty="0" smtClean="0"/>
              <a:t> – (DUMDUM) </a:t>
            </a:r>
            <a:r>
              <a:rPr lang="fr-FR" dirty="0" err="1" smtClean="0"/>
              <a:t>Eg</a:t>
            </a:r>
            <a:r>
              <a:rPr lang="fr-FR" dirty="0" smtClean="0"/>
              <a:t> Football ,Breakdown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err="1" smtClean="0">
                <a:hlinkClick r:id="rId3"/>
              </a:rPr>
              <a:t>Anapest</a:t>
            </a:r>
            <a:r>
              <a:rPr lang="fr-FR" dirty="0" smtClean="0"/>
              <a:t>: </a:t>
            </a:r>
            <a:r>
              <a:rPr lang="fr-FR" dirty="0" err="1" smtClean="0"/>
              <a:t>Combination</a:t>
            </a:r>
            <a:r>
              <a:rPr lang="fr-FR" dirty="0" smtClean="0"/>
              <a:t> of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unstressed</a:t>
            </a:r>
            <a:r>
              <a:rPr lang="fr-FR" dirty="0" smtClean="0"/>
              <a:t> and a </a:t>
            </a:r>
            <a:r>
              <a:rPr lang="fr-FR" dirty="0" err="1" smtClean="0"/>
              <a:t>stressed</a:t>
            </a:r>
            <a:r>
              <a:rPr lang="fr-FR" dirty="0" smtClean="0"/>
              <a:t> </a:t>
            </a:r>
            <a:r>
              <a:rPr lang="fr-FR" dirty="0" err="1" smtClean="0"/>
              <a:t>syllable</a:t>
            </a:r>
            <a:r>
              <a:rPr lang="fr-FR" dirty="0" smtClean="0"/>
              <a:t> – (</a:t>
            </a:r>
            <a:r>
              <a:rPr lang="fr-FR" dirty="0" err="1" smtClean="0"/>
              <a:t>dadaDUM</a:t>
            </a:r>
            <a:r>
              <a:rPr lang="fr-FR" dirty="0" smtClean="0"/>
              <a:t>) </a:t>
            </a:r>
            <a:r>
              <a:rPr lang="fr-FR" dirty="0" err="1" smtClean="0"/>
              <a:t>Eg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err="1" smtClean="0">
                <a:solidFill>
                  <a:srgbClr val="FF0000"/>
                </a:solidFill>
              </a:rPr>
              <a:t>stand</a:t>
            </a:r>
            <a:r>
              <a:rPr lang="fr-FR" dirty="0" smtClean="0"/>
              <a:t> </a:t>
            </a:r>
          </a:p>
          <a:p>
            <a:r>
              <a:rPr lang="fr-FR" b="1" dirty="0" err="1" smtClean="0">
                <a:hlinkClick r:id="rId4"/>
              </a:rPr>
              <a:t>Dactyl</a:t>
            </a:r>
            <a:r>
              <a:rPr lang="fr-FR" dirty="0" smtClean="0"/>
              <a:t>: </a:t>
            </a:r>
            <a:r>
              <a:rPr lang="fr-FR" dirty="0" err="1" smtClean="0"/>
              <a:t>Combination</a:t>
            </a:r>
            <a:r>
              <a:rPr lang="fr-FR" dirty="0" smtClean="0"/>
              <a:t> of </a:t>
            </a:r>
            <a:r>
              <a:rPr lang="fr-FR" dirty="0" err="1" smtClean="0"/>
              <a:t>stressed</a:t>
            </a:r>
            <a:r>
              <a:rPr lang="fr-FR" dirty="0" smtClean="0"/>
              <a:t> and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unstressed</a:t>
            </a:r>
            <a:r>
              <a:rPr lang="fr-FR" dirty="0" smtClean="0"/>
              <a:t> </a:t>
            </a:r>
            <a:r>
              <a:rPr lang="fr-FR" dirty="0" err="1" smtClean="0"/>
              <a:t>syllables</a:t>
            </a:r>
            <a:r>
              <a:rPr lang="fr-FR" dirty="0" smtClean="0"/>
              <a:t> – (</a:t>
            </a:r>
            <a:r>
              <a:rPr lang="fr-FR" dirty="0" err="1" smtClean="0"/>
              <a:t>DUMdada</a:t>
            </a:r>
            <a:r>
              <a:rPr lang="fr-FR" dirty="0" smtClean="0"/>
              <a:t>) </a:t>
            </a:r>
            <a:r>
              <a:rPr lang="fr-FR" dirty="0" err="1" smtClean="0"/>
              <a:t>Eg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Po</a:t>
            </a:r>
            <a:r>
              <a:rPr lang="fr-FR" dirty="0" err="1" smtClean="0"/>
              <a:t>etry</a:t>
            </a:r>
            <a:r>
              <a:rPr lang="fr-FR" dirty="0" smtClean="0"/>
              <a:t> </a:t>
            </a:r>
          </a:p>
          <a:p>
            <a:r>
              <a:rPr lang="fr-FR" b="1" dirty="0" err="1" smtClean="0"/>
              <a:t>Pyrrhic</a:t>
            </a:r>
            <a:r>
              <a:rPr lang="fr-FR" dirty="0" smtClean="0"/>
              <a:t>: </a:t>
            </a:r>
            <a:r>
              <a:rPr lang="fr-FR" dirty="0" err="1" smtClean="0"/>
              <a:t>Combination</a:t>
            </a:r>
            <a:r>
              <a:rPr lang="fr-FR" dirty="0" smtClean="0"/>
              <a:t> of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unstressed</a:t>
            </a:r>
            <a:r>
              <a:rPr lang="fr-FR" dirty="0" smtClean="0"/>
              <a:t> </a:t>
            </a:r>
            <a:r>
              <a:rPr lang="fr-FR" dirty="0" err="1" smtClean="0"/>
              <a:t>syllables</a:t>
            </a:r>
            <a:r>
              <a:rPr lang="fr-FR" dirty="0" smtClean="0"/>
              <a:t> </a:t>
            </a:r>
            <a:r>
              <a:rPr lang="fr-FR" dirty="0" err="1" smtClean="0"/>
              <a:t>Eg</a:t>
            </a:r>
            <a:r>
              <a:rPr lang="fr-FR" dirty="0" smtClean="0"/>
              <a:t>  And the 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Types of </a:t>
            </a:r>
            <a:r>
              <a:rPr lang="fr-FR" dirty="0" err="1" smtClean="0">
                <a:solidFill>
                  <a:srgbClr val="FF0000"/>
                </a:solidFill>
              </a:rPr>
              <a:t>feet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Monometer</a:t>
            </a:r>
            <a:r>
              <a:rPr lang="fr-FR" dirty="0" smtClean="0"/>
              <a:t> :with1 foot </a:t>
            </a:r>
          </a:p>
          <a:p>
            <a:r>
              <a:rPr lang="fr-FR" dirty="0" err="1" smtClean="0"/>
              <a:t>Dimeter</a:t>
            </a:r>
            <a:r>
              <a:rPr lang="fr-FR" dirty="0" smtClean="0"/>
              <a:t>:2 </a:t>
            </a:r>
            <a:r>
              <a:rPr lang="fr-FR" dirty="0" err="1" smtClean="0"/>
              <a:t>feet</a:t>
            </a:r>
            <a:r>
              <a:rPr lang="fr-FR" dirty="0" smtClean="0"/>
              <a:t>  </a:t>
            </a:r>
          </a:p>
          <a:p>
            <a:r>
              <a:rPr lang="fr-FR" dirty="0" err="1" smtClean="0"/>
              <a:t>Trimeter</a:t>
            </a:r>
            <a:r>
              <a:rPr lang="fr-FR" dirty="0" smtClean="0"/>
              <a:t> :3 </a:t>
            </a:r>
            <a:r>
              <a:rPr lang="fr-FR" dirty="0" err="1" smtClean="0"/>
              <a:t>feet</a:t>
            </a:r>
            <a:endParaRPr lang="fr-FR" dirty="0" smtClean="0"/>
          </a:p>
          <a:p>
            <a:r>
              <a:rPr lang="fr-FR" dirty="0" err="1" smtClean="0"/>
              <a:t>Tetrameter</a:t>
            </a:r>
            <a:r>
              <a:rPr lang="fr-FR" dirty="0" smtClean="0"/>
              <a:t>:4 </a:t>
            </a:r>
            <a:r>
              <a:rPr lang="fr-FR" dirty="0" err="1" smtClean="0"/>
              <a:t>feet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Pentameter</a:t>
            </a:r>
            <a:r>
              <a:rPr lang="fr-FR" dirty="0" smtClean="0"/>
              <a:t>:5 </a:t>
            </a:r>
            <a:r>
              <a:rPr lang="fr-FR" dirty="0" err="1" smtClean="0"/>
              <a:t>feet</a:t>
            </a:r>
            <a:endParaRPr lang="fr-FR" dirty="0" smtClean="0"/>
          </a:p>
          <a:p>
            <a:r>
              <a:rPr lang="fr-FR" dirty="0" err="1" smtClean="0"/>
              <a:t>Hexameter</a:t>
            </a:r>
            <a:r>
              <a:rPr lang="fr-FR" dirty="0" smtClean="0"/>
              <a:t>: 6 </a:t>
            </a:r>
            <a:r>
              <a:rPr lang="fr-FR" dirty="0" err="1" smtClean="0"/>
              <a:t>feet</a:t>
            </a:r>
            <a:endParaRPr lang="fr-FR" dirty="0" smtClean="0"/>
          </a:p>
          <a:p>
            <a:r>
              <a:rPr lang="fr-FR" dirty="0" err="1" smtClean="0"/>
              <a:t>Heptameter</a:t>
            </a:r>
            <a:r>
              <a:rPr lang="fr-FR" dirty="0" smtClean="0"/>
              <a:t>: 7 </a:t>
            </a:r>
            <a:r>
              <a:rPr lang="fr-FR" dirty="0" err="1" smtClean="0"/>
              <a:t>feet</a:t>
            </a:r>
            <a:endParaRPr lang="fr-FR" dirty="0" smtClean="0"/>
          </a:p>
          <a:p>
            <a:r>
              <a:rPr lang="fr-FR" dirty="0" err="1" smtClean="0"/>
              <a:t>Octameter</a:t>
            </a:r>
            <a:r>
              <a:rPr lang="fr-FR" dirty="0" smtClean="0"/>
              <a:t>: 8 </a:t>
            </a:r>
            <a:r>
              <a:rPr lang="fr-FR" dirty="0" err="1" smtClean="0"/>
              <a:t>feet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 </a:t>
            </a:r>
            <a:r>
              <a:rPr lang="en-US" b="1" dirty="0" smtClean="0"/>
              <a:t>mu</a:t>
            </a:r>
            <a:r>
              <a:rPr lang="en-US" dirty="0" smtClean="0"/>
              <a:t>sic </a:t>
            </a:r>
            <a:r>
              <a:rPr lang="en-US" b="1" dirty="0" smtClean="0"/>
              <a:t>be</a:t>
            </a:r>
            <a:r>
              <a:rPr lang="en-US" dirty="0" smtClean="0"/>
              <a:t> the </a:t>
            </a:r>
            <a:r>
              <a:rPr lang="en-US" b="1" dirty="0" smtClean="0"/>
              <a:t>food</a:t>
            </a:r>
            <a:r>
              <a:rPr lang="en-US" dirty="0" smtClean="0"/>
              <a:t> of </a:t>
            </a:r>
            <a:r>
              <a:rPr lang="en-US" b="1" dirty="0" smtClean="0"/>
              <a:t>love</a:t>
            </a:r>
            <a:r>
              <a:rPr lang="en-US" dirty="0" smtClean="0"/>
              <a:t>, play </a:t>
            </a:r>
            <a:r>
              <a:rPr lang="en-US" b="1" dirty="0" smtClean="0"/>
              <a:t>on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Give </a:t>
            </a:r>
            <a:r>
              <a:rPr lang="en-US" b="1" dirty="0" smtClean="0"/>
              <a:t>me</a:t>
            </a:r>
            <a:r>
              <a:rPr lang="en-US" dirty="0" smtClean="0"/>
              <a:t> ex</a:t>
            </a:r>
            <a:r>
              <a:rPr lang="en-US" b="1" dirty="0" smtClean="0"/>
              <a:t>cess</a:t>
            </a:r>
            <a:r>
              <a:rPr lang="en-US" dirty="0" smtClean="0"/>
              <a:t> of </a:t>
            </a:r>
            <a:r>
              <a:rPr lang="en-US" b="1" dirty="0" smtClean="0"/>
              <a:t>it</a:t>
            </a:r>
            <a:r>
              <a:rPr lang="en-US" dirty="0" smtClean="0"/>
              <a:t>, that, </a:t>
            </a:r>
            <a:r>
              <a:rPr lang="en-US" b="1" dirty="0" smtClean="0"/>
              <a:t>sur</a:t>
            </a:r>
            <a:r>
              <a:rPr lang="en-US" dirty="0" smtClean="0"/>
              <a:t>fei</a:t>
            </a:r>
            <a:r>
              <a:rPr lang="en-US" b="1" dirty="0" smtClean="0"/>
              <a:t>ting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The </a:t>
            </a:r>
            <a:r>
              <a:rPr lang="en-US" b="1" dirty="0" smtClean="0"/>
              <a:t>ap</a:t>
            </a:r>
            <a:r>
              <a:rPr lang="en-US" dirty="0" smtClean="0"/>
              <a:t>pe</a:t>
            </a:r>
            <a:r>
              <a:rPr lang="en-US" b="1" dirty="0" smtClean="0"/>
              <a:t>tite</a:t>
            </a:r>
            <a:r>
              <a:rPr lang="en-US" dirty="0" smtClean="0"/>
              <a:t> may </a:t>
            </a:r>
            <a:r>
              <a:rPr lang="en-US" b="1" dirty="0" smtClean="0"/>
              <a:t>sick</a:t>
            </a:r>
            <a:r>
              <a:rPr lang="en-US" dirty="0" smtClean="0"/>
              <a:t>en, </a:t>
            </a:r>
            <a:r>
              <a:rPr lang="en-US" b="1" dirty="0" smtClean="0"/>
              <a:t>and</a:t>
            </a:r>
            <a:r>
              <a:rPr lang="en-US" dirty="0" smtClean="0"/>
              <a:t> so </a:t>
            </a:r>
            <a:r>
              <a:rPr lang="en-US" b="1" dirty="0" smtClean="0"/>
              <a:t>die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That</a:t>
            </a:r>
            <a:r>
              <a:rPr lang="en-US" b="1" dirty="0" smtClean="0"/>
              <a:t> strain</a:t>
            </a:r>
            <a:r>
              <a:rPr lang="en-US" dirty="0" smtClean="0"/>
              <a:t> a</a:t>
            </a:r>
            <a:r>
              <a:rPr lang="en-US" b="1" dirty="0" smtClean="0"/>
              <a:t>gain</a:t>
            </a:r>
            <a:r>
              <a:rPr lang="en-US" dirty="0" smtClean="0"/>
              <a:t>! it </a:t>
            </a:r>
            <a:r>
              <a:rPr lang="en-US" b="1" dirty="0" smtClean="0"/>
              <a:t>had</a:t>
            </a:r>
            <a:r>
              <a:rPr lang="en-US" dirty="0" smtClean="0"/>
              <a:t> a </a:t>
            </a:r>
            <a:r>
              <a:rPr lang="en-US" b="1" dirty="0" smtClean="0"/>
              <a:t>dy</a:t>
            </a:r>
            <a:r>
              <a:rPr lang="en-US" dirty="0" smtClean="0"/>
              <a:t>ing </a:t>
            </a:r>
            <a:r>
              <a:rPr lang="en-US" b="1" dirty="0" smtClean="0"/>
              <a:t>fall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O, </a:t>
            </a:r>
            <a:r>
              <a:rPr lang="en-US" b="1" dirty="0" smtClean="0"/>
              <a:t>it</a:t>
            </a:r>
            <a:r>
              <a:rPr lang="en-US" dirty="0" smtClean="0"/>
              <a:t> came </a:t>
            </a:r>
            <a:r>
              <a:rPr lang="en-US" b="1" dirty="0" smtClean="0"/>
              <a:t>o’er</a:t>
            </a:r>
            <a:r>
              <a:rPr lang="en-US" dirty="0" smtClean="0"/>
              <a:t> my</a:t>
            </a:r>
            <a:r>
              <a:rPr lang="en-US" b="1" dirty="0" smtClean="0"/>
              <a:t> ear</a:t>
            </a:r>
            <a:r>
              <a:rPr lang="en-US" dirty="0" smtClean="0"/>
              <a:t> like </a:t>
            </a:r>
            <a:r>
              <a:rPr lang="en-US" b="1" dirty="0" smtClean="0"/>
              <a:t>the</a:t>
            </a:r>
            <a:r>
              <a:rPr lang="en-US" dirty="0" smtClean="0"/>
              <a:t> sweet </a:t>
            </a:r>
            <a:r>
              <a:rPr lang="en-US" b="1" dirty="0" smtClean="0"/>
              <a:t>sound</a:t>
            </a:r>
          </a:p>
          <a:p>
            <a:r>
              <a:rPr lang="fr-FR" dirty="0" smtClean="0"/>
              <a:t>                                           William </a:t>
            </a:r>
            <a:r>
              <a:rPr lang="fr-FR" dirty="0" err="1" smtClean="0"/>
              <a:t>Sheakespear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</a:t>
            </a:r>
            <a:r>
              <a:rPr lang="fr-FR" dirty="0" err="1" smtClean="0"/>
              <a:t>Example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en-US" sz="7200" dirty="0" smtClean="0"/>
              <a:t>Dust of </a:t>
            </a:r>
            <a:r>
              <a:rPr lang="en-US" sz="7200" dirty="0" err="1" smtClean="0"/>
              <a:t>Snow</a:t>
            </a:r>
            <a:r>
              <a:rPr lang="en-US" sz="7200" b="1" dirty="0" err="1" smtClean="0"/>
              <a:t>Related</a:t>
            </a:r>
            <a:r>
              <a:rPr lang="en-US" sz="7200" b="1" dirty="0" smtClean="0"/>
              <a:t> Poem Content Details</a:t>
            </a:r>
          </a:p>
          <a:p>
            <a:pPr fontAlgn="base"/>
            <a:r>
              <a:rPr lang="en-US" sz="7200" cap="all" dirty="0" smtClean="0"/>
              <a:t>BY </a:t>
            </a:r>
            <a:r>
              <a:rPr lang="en-US" sz="7200" cap="all" dirty="0" smtClean="0">
                <a:hlinkClick r:id="rId2"/>
              </a:rPr>
              <a:t>ROBERT FROST</a:t>
            </a:r>
            <a:endParaRPr lang="en-US" sz="7200" dirty="0" smtClean="0"/>
          </a:p>
          <a:p>
            <a:pPr fontAlgn="base"/>
            <a:r>
              <a:rPr lang="en-US" sz="7200" dirty="0" smtClean="0"/>
              <a:t>The </a:t>
            </a:r>
            <a:r>
              <a:rPr lang="en-US" sz="7200" dirty="0" smtClean="0">
                <a:solidFill>
                  <a:srgbClr val="FF0000"/>
                </a:solidFill>
              </a:rPr>
              <a:t>way</a:t>
            </a:r>
            <a:r>
              <a:rPr lang="en-US" sz="7200" dirty="0" smtClean="0"/>
              <a:t> a </a:t>
            </a:r>
            <a:r>
              <a:rPr lang="en-US" sz="7200" dirty="0" smtClean="0">
                <a:solidFill>
                  <a:srgbClr val="FF0000"/>
                </a:solidFill>
              </a:rPr>
              <a:t>crow 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 smtClean="0"/>
          </a:p>
          <a:p>
            <a:pPr fontAlgn="base"/>
            <a:r>
              <a:rPr lang="en-US" sz="7200" dirty="0" smtClean="0"/>
              <a:t>Shook down on me </a:t>
            </a:r>
            <a:br>
              <a:rPr lang="en-US" sz="7200" dirty="0" smtClean="0"/>
            </a:br>
            <a:endParaRPr lang="en-US" sz="7200" dirty="0" smtClean="0"/>
          </a:p>
          <a:p>
            <a:pPr fontAlgn="base"/>
            <a:r>
              <a:rPr lang="en-US" sz="7200" dirty="0" smtClean="0"/>
              <a:t>The dust of snow </a:t>
            </a:r>
            <a:br>
              <a:rPr lang="en-US" sz="7200" dirty="0" smtClean="0"/>
            </a:br>
            <a:endParaRPr lang="en-US" sz="7200" dirty="0" smtClean="0"/>
          </a:p>
          <a:p>
            <a:pPr fontAlgn="base"/>
            <a:r>
              <a:rPr lang="en-US" sz="7200" dirty="0" smtClean="0"/>
              <a:t>From a hemlock tree </a:t>
            </a:r>
          </a:p>
          <a:p>
            <a:pPr fontAlgn="base">
              <a:buNone/>
            </a:pPr>
            <a:endParaRPr lang="en-US" sz="7200" dirty="0" smtClean="0"/>
          </a:p>
          <a:p>
            <a:pPr fontAlgn="base"/>
            <a:r>
              <a:rPr lang="en-US" sz="7200" dirty="0" smtClean="0"/>
              <a:t>Has given my heart </a:t>
            </a:r>
            <a:br>
              <a:rPr lang="en-US" sz="7200" dirty="0" smtClean="0"/>
            </a:br>
            <a:endParaRPr lang="en-US" sz="7200" dirty="0" smtClean="0"/>
          </a:p>
          <a:p>
            <a:pPr fontAlgn="base"/>
            <a:r>
              <a:rPr lang="en-US" sz="7200" dirty="0" smtClean="0"/>
              <a:t>A change of mood </a:t>
            </a:r>
            <a:br>
              <a:rPr lang="en-US" sz="7200" dirty="0" smtClean="0"/>
            </a:br>
            <a:endParaRPr lang="en-US" sz="7200" dirty="0" smtClean="0"/>
          </a:p>
          <a:p>
            <a:pPr fontAlgn="base"/>
            <a:r>
              <a:rPr lang="en-US" sz="7200" dirty="0" smtClean="0"/>
              <a:t>And saved some part </a:t>
            </a:r>
            <a:br>
              <a:rPr lang="en-US" sz="7200" dirty="0" smtClean="0"/>
            </a:br>
            <a:endParaRPr lang="en-US" sz="7200" dirty="0" smtClean="0"/>
          </a:p>
          <a:p>
            <a:pPr fontAlgn="base"/>
            <a:r>
              <a:rPr lang="en-US" sz="7200" dirty="0" smtClean="0"/>
              <a:t>Of a day I had rued</a:t>
            </a:r>
            <a:r>
              <a:rPr lang="en-US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Rhyme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Words</a:t>
            </a:r>
            <a:r>
              <a:rPr lang="fr-FR" dirty="0" smtClean="0"/>
              <a:t> </a:t>
            </a:r>
            <a:r>
              <a:rPr lang="fr-FR" dirty="0" err="1" smtClean="0"/>
              <a:t>rhyme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have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sound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Poems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use </a:t>
            </a:r>
            <a:r>
              <a:rPr lang="fr-FR" dirty="0" err="1" smtClean="0"/>
              <a:t>rhyme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end of </a:t>
            </a:r>
            <a:r>
              <a:rPr lang="fr-FR" dirty="0" err="1" smtClean="0"/>
              <a:t>lines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Poets</a:t>
            </a:r>
            <a:r>
              <a:rPr lang="fr-FR" dirty="0" smtClean="0"/>
              <a:t> use </a:t>
            </a:r>
            <a:r>
              <a:rPr lang="fr-FR" dirty="0" err="1" smtClean="0"/>
              <a:t>rhyme</a:t>
            </a:r>
            <a:r>
              <a:rPr lang="fr-FR" dirty="0" smtClean="0"/>
              <a:t> to </a:t>
            </a:r>
            <a:r>
              <a:rPr lang="fr-FR" dirty="0" err="1" smtClean="0"/>
              <a:t>add</a:t>
            </a:r>
            <a:r>
              <a:rPr lang="fr-FR" dirty="0" smtClean="0"/>
              <a:t> a musical </a:t>
            </a:r>
            <a:r>
              <a:rPr lang="fr-FR" dirty="0" err="1" smtClean="0"/>
              <a:t>sound</a:t>
            </a:r>
            <a:r>
              <a:rPr lang="fr-FR" dirty="0" smtClean="0"/>
              <a:t> to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poems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             « </a:t>
            </a:r>
            <a:r>
              <a:rPr lang="fr-FR" dirty="0" err="1" smtClean="0"/>
              <a:t>Ten</a:t>
            </a:r>
            <a:r>
              <a:rPr lang="fr-FR" dirty="0" smtClean="0"/>
              <a:t> Minutes Till the Bus»</a:t>
            </a:r>
          </a:p>
          <a:p>
            <a:pPr>
              <a:buNone/>
            </a:pPr>
            <a:r>
              <a:rPr lang="fr-FR" sz="1800" dirty="0" err="1" smtClean="0"/>
              <a:t>Ten</a:t>
            </a:r>
            <a:r>
              <a:rPr lang="fr-FR" sz="1800" dirty="0" smtClean="0"/>
              <a:t> </a:t>
            </a:r>
            <a:r>
              <a:rPr lang="fr-FR" sz="1800" dirty="0" err="1" smtClean="0"/>
              <a:t>whole</a:t>
            </a:r>
            <a:r>
              <a:rPr lang="fr-FR" sz="1800" dirty="0" smtClean="0"/>
              <a:t> minutes</a:t>
            </a:r>
          </a:p>
          <a:p>
            <a:pPr>
              <a:buNone/>
            </a:pPr>
            <a:r>
              <a:rPr lang="fr-FR" sz="1800" dirty="0" smtClean="0"/>
              <a:t>Till the bus,   A</a:t>
            </a:r>
          </a:p>
          <a:p>
            <a:pPr>
              <a:buNone/>
            </a:pPr>
            <a:r>
              <a:rPr lang="fr-FR" sz="1800" dirty="0" err="1" smtClean="0"/>
              <a:t>Scads</a:t>
            </a:r>
            <a:r>
              <a:rPr lang="fr-FR" sz="1800" dirty="0" smtClean="0"/>
              <a:t> of time,</a:t>
            </a:r>
          </a:p>
          <a:p>
            <a:pPr>
              <a:buNone/>
            </a:pPr>
            <a:r>
              <a:rPr lang="fr-FR" sz="1800" dirty="0" err="1" smtClean="0"/>
              <a:t>What’s</a:t>
            </a:r>
            <a:r>
              <a:rPr lang="fr-FR" sz="1800" dirty="0" smtClean="0"/>
              <a:t> the </a:t>
            </a:r>
            <a:r>
              <a:rPr lang="fr-FR" sz="1800" dirty="0" err="1" smtClean="0"/>
              <a:t>fuss</a:t>
            </a:r>
            <a:r>
              <a:rPr lang="fr-FR" sz="1800" dirty="0" smtClean="0"/>
              <a:t>? A</a:t>
            </a:r>
          </a:p>
          <a:p>
            <a:pPr>
              <a:buNone/>
            </a:pPr>
            <a:r>
              <a:rPr lang="fr-FR" sz="1800" dirty="0" err="1" smtClean="0"/>
              <a:t>Two</a:t>
            </a:r>
            <a:r>
              <a:rPr lang="fr-FR" sz="1800" dirty="0" smtClean="0"/>
              <a:t> to </a:t>
            </a:r>
            <a:r>
              <a:rPr lang="fr-FR" sz="1800" dirty="0" err="1" smtClean="0"/>
              <a:t>dress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One to flush  B</a:t>
            </a:r>
          </a:p>
          <a:p>
            <a:pPr>
              <a:buNone/>
            </a:pPr>
            <a:r>
              <a:rPr lang="fr-FR" sz="1800" dirty="0" err="1" smtClean="0"/>
              <a:t>Two</a:t>
            </a:r>
            <a:r>
              <a:rPr lang="fr-FR" sz="1800" dirty="0" smtClean="0"/>
              <a:t> to </a:t>
            </a:r>
            <a:r>
              <a:rPr lang="fr-FR" sz="1800" dirty="0" err="1" smtClean="0"/>
              <a:t>eat</a:t>
            </a:r>
            <a:endParaRPr lang="fr-FR" dirty="0" smtClean="0"/>
          </a:p>
          <a:p>
            <a:pPr>
              <a:buNone/>
            </a:pPr>
            <a:r>
              <a:rPr lang="fr-FR" sz="1800" dirty="0" smtClean="0"/>
              <a:t>One to </a:t>
            </a:r>
            <a:r>
              <a:rPr lang="fr-FR" sz="1800" dirty="0" err="1" smtClean="0"/>
              <a:t>brush</a:t>
            </a:r>
            <a:r>
              <a:rPr lang="fr-FR" sz="1800" dirty="0" smtClean="0"/>
              <a:t> , B</a:t>
            </a:r>
          </a:p>
          <a:p>
            <a:pPr>
              <a:buNone/>
            </a:pPr>
            <a:r>
              <a:rPr lang="fr-FR" sz="1800" dirty="0" smtClean="0"/>
              <a:t>That </a:t>
            </a:r>
            <a:r>
              <a:rPr lang="fr-FR" sz="1800" dirty="0" err="1" smtClean="0"/>
              <a:t>leaves</a:t>
            </a:r>
            <a:r>
              <a:rPr lang="fr-FR" sz="1800" dirty="0" smtClean="0"/>
              <a:t> four </a:t>
            </a:r>
          </a:p>
          <a:p>
            <a:pPr>
              <a:buNone/>
            </a:pPr>
            <a:r>
              <a:rPr lang="fr-FR" sz="1800" dirty="0" smtClean="0"/>
              <a:t>To </a:t>
            </a:r>
            <a:r>
              <a:rPr lang="fr-FR" sz="1800" dirty="0" err="1" smtClean="0"/>
              <a:t>cutch</a:t>
            </a:r>
            <a:r>
              <a:rPr lang="fr-FR" sz="1800" dirty="0" smtClean="0"/>
              <a:t> the bus, A</a:t>
            </a:r>
          </a:p>
          <a:p>
            <a:pPr>
              <a:buNone/>
            </a:pPr>
            <a:r>
              <a:rPr lang="fr-FR" sz="1800" dirty="0" err="1" smtClean="0"/>
              <a:t>Scads</a:t>
            </a:r>
            <a:r>
              <a:rPr lang="fr-FR" sz="1800" dirty="0" smtClean="0"/>
              <a:t> of time,</a:t>
            </a:r>
          </a:p>
          <a:p>
            <a:pPr>
              <a:buNone/>
            </a:pPr>
            <a:r>
              <a:rPr lang="fr-FR" sz="1800" dirty="0" err="1" smtClean="0"/>
              <a:t>What’s</a:t>
            </a:r>
            <a:r>
              <a:rPr lang="fr-FR" sz="1800" dirty="0" smtClean="0"/>
              <a:t> the </a:t>
            </a:r>
            <a:r>
              <a:rPr lang="fr-FR" sz="1800" dirty="0" err="1" smtClean="0"/>
              <a:t>fuss</a:t>
            </a:r>
            <a:r>
              <a:rPr lang="fr-FR" sz="1800" dirty="0" smtClean="0"/>
              <a:t>  A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Lenovo\Desktop\poetry-4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9318" y="351992"/>
            <a:ext cx="7698895" cy="577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Poetry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What is it?</a:t>
            </a:r>
            <a:endParaRPr lang="en-US" sz="2800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a type of literature that expresses ideas, feelings, or tells a story in a specific form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</a:t>
            </a:r>
            <a:r>
              <a:rPr lang="fr-FR" dirty="0" err="1" smtClean="0"/>
              <a:t>Rhyme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Words</a:t>
            </a:r>
            <a:r>
              <a:rPr lang="fr-FR" dirty="0" smtClean="0"/>
              <a:t> 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alike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ending</a:t>
            </a:r>
            <a:r>
              <a:rPr lang="fr-FR" dirty="0" smtClean="0"/>
              <a:t> </a:t>
            </a:r>
            <a:r>
              <a:rPr lang="fr-FR" dirty="0" err="1" smtClean="0"/>
              <a:t>vowel</a:t>
            </a:r>
            <a:r>
              <a:rPr lang="fr-FR" dirty="0" smtClean="0"/>
              <a:t> and </a:t>
            </a:r>
            <a:r>
              <a:rPr lang="fr-FR" dirty="0" err="1" smtClean="0"/>
              <a:t>consonanat</a:t>
            </a:r>
            <a:r>
              <a:rPr lang="fr-FR" dirty="0" smtClean="0"/>
              <a:t> </a:t>
            </a:r>
            <a:r>
              <a:rPr lang="fr-FR" dirty="0" err="1" smtClean="0"/>
              <a:t>sounds</a:t>
            </a:r>
            <a:r>
              <a:rPr lang="fr-FR" dirty="0" smtClean="0"/>
              <a:t>.</a:t>
            </a:r>
          </a:p>
          <a:p>
            <a:r>
              <a:rPr lang="fr-FR" dirty="0" smtClean="0"/>
              <a:t>EX: </a:t>
            </a:r>
            <a:r>
              <a:rPr lang="fr-FR" dirty="0" err="1" smtClean="0"/>
              <a:t>Lamp</a:t>
            </a:r>
            <a:r>
              <a:rPr lang="fr-FR" dirty="0" smtClean="0"/>
              <a:t>/ </a:t>
            </a:r>
            <a:r>
              <a:rPr lang="fr-FR" dirty="0" err="1" smtClean="0"/>
              <a:t>Stamp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857232"/>
            <a:ext cx="7772400" cy="516256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End </a:t>
            </a:r>
            <a:r>
              <a:rPr lang="fr-FR" dirty="0" err="1" smtClean="0">
                <a:solidFill>
                  <a:srgbClr val="FF0000"/>
                </a:solidFill>
              </a:rPr>
              <a:t>Rhyme</a:t>
            </a:r>
            <a:r>
              <a:rPr lang="fr-FR" dirty="0" smtClean="0"/>
              <a:t>: a </a:t>
            </a:r>
            <a:r>
              <a:rPr lang="fr-FR" dirty="0" err="1" smtClean="0"/>
              <a:t>word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end of </a:t>
            </a:r>
            <a:r>
              <a:rPr lang="fr-FR" dirty="0" err="1" smtClean="0"/>
              <a:t>of</a:t>
            </a:r>
            <a:r>
              <a:rPr lang="fr-FR" dirty="0" smtClean="0"/>
              <a:t> one line </a:t>
            </a:r>
            <a:r>
              <a:rPr lang="fr-FR" dirty="0" err="1" smtClean="0"/>
              <a:t>rhymes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word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end of </a:t>
            </a:r>
            <a:r>
              <a:rPr lang="fr-FR" dirty="0" err="1" smtClean="0"/>
              <a:t>another</a:t>
            </a:r>
            <a:r>
              <a:rPr lang="fr-FR" dirty="0" smtClean="0"/>
              <a:t> line.</a:t>
            </a:r>
          </a:p>
          <a:p>
            <a:r>
              <a:rPr lang="fr-FR" dirty="0" smtClean="0"/>
              <a:t>EX: Hector the </a:t>
            </a:r>
            <a:r>
              <a:rPr lang="fr-FR" dirty="0" err="1" smtClean="0"/>
              <a:t>collector</a:t>
            </a:r>
            <a:r>
              <a:rPr lang="fr-FR" dirty="0" smtClean="0"/>
              <a:t> </a:t>
            </a:r>
          </a:p>
          <a:p>
            <a:r>
              <a:rPr lang="fr-FR" dirty="0" smtClean="0"/>
              <a:t>       </a:t>
            </a:r>
            <a:r>
              <a:rPr lang="fr-FR" dirty="0" err="1" smtClean="0"/>
              <a:t>collected</a:t>
            </a:r>
            <a:r>
              <a:rPr lang="fr-FR" dirty="0" smtClean="0"/>
              <a:t> bits of </a:t>
            </a:r>
            <a:r>
              <a:rPr lang="fr-FR" dirty="0" smtClean="0">
                <a:solidFill>
                  <a:srgbClr val="FF0000"/>
                </a:solidFill>
              </a:rPr>
              <a:t>string </a:t>
            </a:r>
          </a:p>
          <a:p>
            <a:r>
              <a:rPr lang="fr-FR" dirty="0" smtClean="0"/>
              <a:t>       </a:t>
            </a:r>
            <a:r>
              <a:rPr lang="fr-FR" dirty="0" err="1" smtClean="0"/>
              <a:t>Collected</a:t>
            </a:r>
            <a:r>
              <a:rPr lang="fr-FR" dirty="0" smtClean="0"/>
              <a:t> </a:t>
            </a:r>
            <a:r>
              <a:rPr lang="fr-FR" dirty="0" err="1" smtClean="0"/>
              <a:t>dolls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broken</a:t>
            </a:r>
            <a:r>
              <a:rPr lang="fr-FR" dirty="0" smtClean="0"/>
              <a:t> </a:t>
            </a:r>
            <a:r>
              <a:rPr lang="fr-FR" dirty="0" err="1" smtClean="0"/>
              <a:t>heads</a:t>
            </a:r>
            <a:r>
              <a:rPr lang="fr-FR" dirty="0" smtClean="0"/>
              <a:t> </a:t>
            </a:r>
          </a:p>
          <a:p>
            <a:r>
              <a:rPr lang="fr-FR" dirty="0" smtClean="0"/>
              <a:t>       And </a:t>
            </a:r>
            <a:r>
              <a:rPr lang="fr-FR" dirty="0" err="1" smtClean="0"/>
              <a:t>Rusty</a:t>
            </a:r>
            <a:r>
              <a:rPr lang="fr-FR" dirty="0" smtClean="0"/>
              <a:t> </a:t>
            </a:r>
            <a:r>
              <a:rPr lang="fr-FR" dirty="0" err="1" smtClean="0"/>
              <a:t>bells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not </a:t>
            </a:r>
            <a:r>
              <a:rPr lang="fr-FR" sz="2800" dirty="0" smtClean="0">
                <a:solidFill>
                  <a:srgbClr val="FF0000"/>
                </a:solidFill>
              </a:rPr>
              <a:t>ring</a:t>
            </a:r>
            <a:r>
              <a:rPr lang="fr-FR" sz="2800" dirty="0" smtClean="0"/>
              <a:t> </a:t>
            </a:r>
          </a:p>
          <a:p>
            <a:r>
              <a:rPr lang="fr-FR" sz="2800" dirty="0" err="1" smtClean="0">
                <a:solidFill>
                  <a:srgbClr val="FF0000"/>
                </a:solidFill>
              </a:rPr>
              <a:t>Internal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rhyme</a:t>
            </a:r>
            <a:r>
              <a:rPr lang="fr-FR" sz="2800" dirty="0" smtClean="0"/>
              <a:t>: A </a:t>
            </a:r>
            <a:r>
              <a:rPr lang="fr-FR" sz="2800" dirty="0" err="1" smtClean="0"/>
              <a:t>word</a:t>
            </a:r>
            <a:r>
              <a:rPr lang="fr-FR" sz="2800" dirty="0" smtClean="0"/>
              <a:t> </a:t>
            </a:r>
            <a:r>
              <a:rPr lang="fr-FR" sz="2800" dirty="0" err="1" smtClean="0"/>
              <a:t>inside</a:t>
            </a:r>
            <a:r>
              <a:rPr lang="fr-FR" sz="2800" dirty="0" smtClean="0"/>
              <a:t> a line </a:t>
            </a:r>
            <a:r>
              <a:rPr lang="fr-FR" sz="2800" dirty="0" err="1" smtClean="0"/>
              <a:t>rhymes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another</a:t>
            </a:r>
            <a:r>
              <a:rPr lang="fr-FR" sz="2800" dirty="0" smtClean="0"/>
              <a:t> </a:t>
            </a:r>
            <a:r>
              <a:rPr lang="fr-FR" sz="2800" dirty="0" err="1" smtClean="0"/>
              <a:t>word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same</a:t>
            </a:r>
            <a:r>
              <a:rPr lang="fr-FR" sz="2800" dirty="0" smtClean="0"/>
              <a:t> line</a:t>
            </a:r>
          </a:p>
          <a:p>
            <a:r>
              <a:rPr lang="fr-FR" sz="2800" dirty="0" err="1" smtClean="0"/>
              <a:t>EX:Once</a:t>
            </a:r>
            <a:r>
              <a:rPr lang="fr-FR" sz="2800" dirty="0" smtClean="0"/>
              <a:t> </a:t>
            </a:r>
            <a:r>
              <a:rPr lang="fr-FR" sz="2800" dirty="0" err="1" smtClean="0"/>
              <a:t>upon</a:t>
            </a:r>
            <a:r>
              <a:rPr lang="fr-FR" sz="2800" dirty="0" smtClean="0"/>
              <a:t> a </a:t>
            </a:r>
            <a:r>
              <a:rPr lang="fr-FR" sz="2800" dirty="0" err="1" smtClean="0"/>
              <a:t>midnight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dreary</a:t>
            </a:r>
            <a:r>
              <a:rPr lang="fr-FR" sz="2800" dirty="0" smtClean="0"/>
              <a:t> , </a:t>
            </a:r>
            <a:r>
              <a:rPr lang="fr-FR" sz="2800" dirty="0" err="1" smtClean="0"/>
              <a:t>while</a:t>
            </a:r>
            <a:r>
              <a:rPr lang="fr-FR" sz="2800" dirty="0" smtClean="0"/>
              <a:t> i </a:t>
            </a:r>
            <a:r>
              <a:rPr lang="fr-FR" sz="2800" dirty="0" err="1" smtClean="0"/>
              <a:t>pondered</a:t>
            </a:r>
            <a:r>
              <a:rPr lang="fr-FR" sz="2800" dirty="0" smtClean="0"/>
              <a:t> ,</a:t>
            </a:r>
            <a:r>
              <a:rPr lang="fr-FR" sz="2800" dirty="0" err="1" smtClean="0"/>
              <a:t>weak</a:t>
            </a:r>
            <a:r>
              <a:rPr lang="fr-FR" sz="2800" dirty="0" smtClean="0"/>
              <a:t> and </a:t>
            </a:r>
            <a:r>
              <a:rPr lang="fr-FR" sz="2800" dirty="0" err="1" smtClean="0">
                <a:solidFill>
                  <a:srgbClr val="FF0000"/>
                </a:solidFill>
              </a:rPr>
              <a:t>weary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Rhyme Scheme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Heavy is my heart,		A</a:t>
            </a:r>
            <a:br>
              <a:rPr lang="en-US" dirty="0" smtClean="0"/>
            </a:br>
            <a:r>
              <a:rPr lang="en-US" dirty="0" smtClean="0"/>
              <a:t>Dark are </a:t>
            </a:r>
            <a:r>
              <a:rPr lang="en-US" dirty="0" err="1" smtClean="0"/>
              <a:t>thine</a:t>
            </a:r>
            <a:r>
              <a:rPr lang="en-US" dirty="0" smtClean="0"/>
              <a:t> eyes		B</a:t>
            </a:r>
            <a:br>
              <a:rPr lang="en-US" dirty="0" smtClean="0"/>
            </a:br>
            <a:r>
              <a:rPr lang="en-US" dirty="0" smtClean="0"/>
              <a:t>Thou and I must part	A</a:t>
            </a:r>
            <a:br>
              <a:rPr lang="en-US" dirty="0" smtClean="0"/>
            </a:br>
            <a:r>
              <a:rPr lang="en-US" dirty="0" smtClean="0"/>
              <a:t>Ere the sun rise		B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ALLITERATION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Consonant sounds repeated at the beginnings of words</a:t>
            </a:r>
          </a:p>
          <a:p>
            <a:endParaRPr lang="en-US" dirty="0" smtClean="0"/>
          </a:p>
          <a:p>
            <a:pPr>
              <a:buFont typeface="Monotype Sorts" charset="2"/>
              <a:buChar char=" "/>
            </a:pPr>
            <a:r>
              <a:rPr lang="en-US" dirty="0" smtClean="0"/>
              <a:t> If </a:t>
            </a:r>
            <a:r>
              <a:rPr lang="en-US" b="1" i="1" u="sng" dirty="0" smtClean="0"/>
              <a:t>P</a:t>
            </a:r>
            <a:r>
              <a:rPr lang="en-US" dirty="0" smtClean="0"/>
              <a:t>eter </a:t>
            </a:r>
            <a:r>
              <a:rPr lang="en-US" b="1" i="1" u="sng" dirty="0" smtClean="0"/>
              <a:t>P</a:t>
            </a:r>
            <a:r>
              <a:rPr lang="en-US" dirty="0" smtClean="0"/>
              <a:t>iper</a:t>
            </a:r>
            <a:r>
              <a:rPr lang="en-US" b="1" i="1" u="sng" dirty="0" smtClean="0"/>
              <a:t> p</a:t>
            </a:r>
            <a:r>
              <a:rPr lang="en-US" dirty="0" smtClean="0"/>
              <a:t>icked a </a:t>
            </a:r>
            <a:r>
              <a:rPr lang="en-US" b="1" i="1" u="sng" dirty="0" smtClean="0"/>
              <a:t>p</a:t>
            </a:r>
            <a:r>
              <a:rPr lang="en-US" dirty="0" smtClean="0"/>
              <a:t>eck of </a:t>
            </a:r>
            <a:r>
              <a:rPr lang="en-US" b="1" i="1" u="sng" dirty="0" smtClean="0"/>
              <a:t>p</a:t>
            </a:r>
            <a:r>
              <a:rPr lang="en-US" dirty="0" smtClean="0"/>
              <a:t>ickled </a:t>
            </a:r>
            <a:r>
              <a:rPr lang="en-US" b="1" i="1" u="sng" dirty="0" smtClean="0"/>
              <a:t>p</a:t>
            </a:r>
            <a:r>
              <a:rPr lang="en-US" dirty="0" smtClean="0"/>
              <a:t>eppers, how many </a:t>
            </a:r>
            <a:r>
              <a:rPr lang="en-US" b="1" i="1" u="sng" dirty="0" smtClean="0"/>
              <a:t>p</a:t>
            </a:r>
            <a:r>
              <a:rPr lang="en-US" dirty="0" smtClean="0"/>
              <a:t>ickled </a:t>
            </a:r>
            <a:r>
              <a:rPr lang="en-US" b="1" i="1" u="sng" dirty="0" smtClean="0"/>
              <a:t>p</a:t>
            </a:r>
            <a:r>
              <a:rPr lang="en-US" dirty="0" smtClean="0"/>
              <a:t>eppers did </a:t>
            </a:r>
            <a:r>
              <a:rPr lang="en-US" b="1" i="1" u="sng" dirty="0" smtClean="0"/>
              <a:t>P</a:t>
            </a:r>
            <a:r>
              <a:rPr lang="en-US" dirty="0" smtClean="0"/>
              <a:t>eter </a:t>
            </a:r>
            <a:r>
              <a:rPr lang="en-US" b="1" i="1" u="sng" dirty="0" smtClean="0"/>
              <a:t>P</a:t>
            </a:r>
            <a:r>
              <a:rPr lang="en-US" dirty="0" smtClean="0"/>
              <a:t>iper </a:t>
            </a:r>
            <a:r>
              <a:rPr lang="en-US" b="1" i="1" u="sng" dirty="0" smtClean="0"/>
              <a:t>p</a:t>
            </a:r>
            <a:r>
              <a:rPr lang="en-US" dirty="0" smtClean="0"/>
              <a:t>ick?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48600" y="457200"/>
          <a:ext cx="666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lip" r:id="rId4" imgW="3467100" imgH="5018088" progId="">
                  <p:embed/>
                </p:oleObj>
              </mc:Choice>
              <mc:Fallback>
                <p:oleObj name="Clip" r:id="rId4" imgW="3467100" imgH="501808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200"/>
                        <a:ext cx="666750" cy="984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257800" y="4648200"/>
          <a:ext cx="1817688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lip" r:id="rId6" imgW="1817716" imgH="1557251" progId="">
                  <p:embed/>
                </p:oleObj>
              </mc:Choice>
              <mc:Fallback>
                <p:oleObj name="Clip" r:id="rId6" imgW="1817716" imgH="155725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648200"/>
                        <a:ext cx="1817688" cy="1555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Imagery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•Representation of the five senses: sight, taste, touch, sound, and smell </a:t>
            </a:r>
          </a:p>
          <a:p>
            <a:r>
              <a:rPr lang="en-US" smtClean="0"/>
              <a:t>•Creates mental images about a poem</a:t>
            </a:r>
            <a:r>
              <a:rPr lang="ja-JP" altLang="en-US" smtClean="0"/>
              <a:t>’</a:t>
            </a:r>
            <a:r>
              <a:rPr lang="en-US" altLang="ja-JP" smtClean="0"/>
              <a:t>s subject </a:t>
            </a:r>
          </a:p>
          <a:p>
            <a:r>
              <a:rPr lang="en-US" smtClean="0"/>
              <a:t>•</a:t>
            </a:r>
            <a:r>
              <a:rPr lang="en-US" b="1" smtClean="0"/>
              <a:t>  Example: </a:t>
            </a:r>
            <a:r>
              <a:rPr lang="ja-JP" altLang="en-US" b="1" smtClean="0"/>
              <a:t>“</a:t>
            </a:r>
            <a:r>
              <a:rPr lang="en-US" altLang="ja-JP" b="1" smtClean="0"/>
              <a:t>Continuous as the stars that shine and twinkle on the milky way</a:t>
            </a:r>
            <a:r>
              <a:rPr lang="ja-JP" altLang="en-US" b="1" smtClean="0"/>
              <a:t>”</a:t>
            </a:r>
            <a:r>
              <a:rPr lang="en-US" altLang="ja-JP" b="1" smtClean="0"/>
              <a:t> </a:t>
            </a:r>
            <a:endParaRPr lang="en-US" altLang="ja-JP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Mood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Is the </a:t>
            </a:r>
            <a:r>
              <a:rPr lang="fr-FR" dirty="0" err="1" smtClean="0"/>
              <a:t>general</a:t>
            </a:r>
            <a:r>
              <a:rPr lang="fr-FR" dirty="0" smtClean="0"/>
              <a:t> feeling or </a:t>
            </a:r>
            <a:r>
              <a:rPr lang="fr-FR" dirty="0" err="1" smtClean="0"/>
              <a:t>atmosphere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 </a:t>
            </a:r>
            <a:r>
              <a:rPr lang="fr-FR" dirty="0" err="1" smtClean="0"/>
              <a:t>piece</a:t>
            </a:r>
            <a:r>
              <a:rPr lang="fr-FR" dirty="0" smtClean="0"/>
              <a:t> of </a:t>
            </a:r>
            <a:r>
              <a:rPr lang="fr-FR" dirty="0" err="1" smtClean="0"/>
              <a:t>writing</a:t>
            </a:r>
            <a:r>
              <a:rPr lang="fr-FR" dirty="0" smtClean="0"/>
              <a:t> </a:t>
            </a:r>
            <a:r>
              <a:rPr lang="fr-FR" dirty="0" err="1" smtClean="0"/>
              <a:t>creates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</a:t>
            </a:r>
            <a:r>
              <a:rPr lang="fr-FR" dirty="0" err="1" smtClean="0"/>
              <a:t>reader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solidFill>
                  <a:schemeClr val="tx1"/>
                </a:solidFill>
              </a:rPr>
              <a:t>Repetition</a:t>
            </a:r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•A word or phrase repeated within a line or stanza • </a:t>
            </a:r>
          </a:p>
          <a:p>
            <a:r>
              <a:rPr lang="en-US" smtClean="0"/>
              <a:t>•</a:t>
            </a:r>
            <a:r>
              <a:rPr lang="en-US" b="1" smtClean="0"/>
              <a:t>   Example: </a:t>
            </a:r>
            <a:r>
              <a:rPr lang="ja-JP" altLang="en-US" b="1" smtClean="0"/>
              <a:t>“</a:t>
            </a:r>
            <a:r>
              <a:rPr lang="en-US" altLang="ja-JP" b="1" smtClean="0"/>
              <a:t>gazed and gazed</a:t>
            </a:r>
            <a:r>
              <a:rPr lang="ja-JP" altLang="en-US" b="1" smtClean="0"/>
              <a:t>”</a:t>
            </a:r>
            <a:endParaRPr lang="en-US" altLang="ja-JP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solidFill>
                  <a:schemeClr val="tx1"/>
                </a:solidFill>
              </a:rPr>
              <a:t>Symbol</a:t>
            </a:r>
            <a:endParaRPr 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•A word or object that has its own meaning and represents another word, object or idea • </a:t>
            </a:r>
          </a:p>
          <a:p>
            <a:r>
              <a:rPr lang="en-US" smtClean="0"/>
              <a:t>•</a:t>
            </a:r>
            <a:r>
              <a:rPr lang="en-US" b="1" smtClean="0"/>
              <a:t>   Example: The daffodils represent happiness and pleasure to the author.</a:t>
            </a:r>
            <a:endParaRPr lang="en-US" smtClean="0"/>
          </a:p>
          <a:p>
            <a:endParaRPr lang="en-US" smtClean="0"/>
          </a:p>
        </p:txBody>
      </p:sp>
      <p:pic>
        <p:nvPicPr>
          <p:cNvPr id="57348" name="Picture 2" descr="http://logos.simpleplants.com/Plants-Flowers/thumbs/Flowers-Plants-Daffodi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472" y="4643445"/>
            <a:ext cx="1692322" cy="163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Figurative Language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Direct Metaphor</a:t>
            </a:r>
          </a:p>
          <a:p>
            <a:pPr lvl="1"/>
            <a:r>
              <a:rPr lang="en-US" dirty="0" smtClean="0"/>
              <a:t>Implied Metaphor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Simile </a:t>
            </a:r>
          </a:p>
          <a:p>
            <a:r>
              <a:rPr lang="en-US" dirty="0" smtClean="0"/>
              <a:t>Personification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Direct Metaphor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Comparing two unlike objects or ideas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My love is a rose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3012" name="Picture 2" descr="http://www.artie.com/20030826/arg-arrow-deflates-heart-c-207x165-ur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1409680" cy="1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http://members.aol.com/sassyshorty6969/images/rose+anima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8586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solidFill>
                  <a:srgbClr val="002060"/>
                </a:solidFill>
              </a:rPr>
              <a:t>Elements</a:t>
            </a:r>
            <a:r>
              <a:rPr lang="fr-FR" dirty="0" smtClean="0">
                <a:solidFill>
                  <a:srgbClr val="002060"/>
                </a:solidFill>
              </a:rPr>
              <a:t> of </a:t>
            </a:r>
            <a:r>
              <a:rPr lang="fr-FR" dirty="0" err="1" smtClean="0">
                <a:solidFill>
                  <a:srgbClr val="002060"/>
                </a:solidFill>
              </a:rPr>
              <a:t>poem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 </a:t>
            </a:r>
            <a:r>
              <a:rPr lang="en-US" sz="3600" dirty="0" smtClean="0">
                <a:solidFill>
                  <a:srgbClr val="FF0000"/>
                </a:solidFill>
              </a:rPr>
              <a:t>Form</a:t>
            </a:r>
            <a:r>
              <a:rPr lang="en-US" sz="3600" dirty="0" smtClean="0"/>
              <a:t>: the appearance of the words on the page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Line: </a:t>
            </a:r>
            <a:r>
              <a:rPr lang="en-US" sz="3600" dirty="0" smtClean="0"/>
              <a:t>a group of words together on one line of the poem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Metaphor, Continued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Indirect metaphor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- An indirect comparison between two unlike things.</a:t>
            </a:r>
          </a:p>
          <a:p>
            <a:r>
              <a:rPr lang="ja-JP" altLang="en-US" dirty="0" smtClean="0"/>
              <a:t>“</a:t>
            </a:r>
            <a:r>
              <a:rPr lang="en-US" altLang="ja-JP" dirty="0" smtClean="0"/>
              <a:t>My love has a rosy bloom</a:t>
            </a:r>
            <a:r>
              <a:rPr lang="ja-JP" altLang="en-US" dirty="0" smtClean="0"/>
              <a:t>”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Personification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Giving human qualities to an inanimate object</a:t>
            </a:r>
          </a:p>
          <a:p>
            <a:r>
              <a:rPr lang="ja-JP" altLang="en-US" dirty="0" smtClean="0"/>
              <a:t>“</a:t>
            </a:r>
            <a:r>
              <a:rPr lang="en-US" altLang="ja-JP" dirty="0" smtClean="0"/>
              <a:t>The moon smiled down on the lovers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Simile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comparison using like or as</a:t>
            </a:r>
          </a:p>
          <a:p>
            <a:pPr>
              <a:buNone/>
            </a:pPr>
            <a:r>
              <a:rPr lang="ja-JP" altLang="en-US" dirty="0" smtClean="0"/>
              <a:t>“</a:t>
            </a:r>
            <a:r>
              <a:rPr lang="en-US" altLang="ja-JP" dirty="0" smtClean="0"/>
              <a:t>Life is like a box of chocolates</a:t>
            </a:r>
            <a:r>
              <a:rPr lang="ja-JP" altLang="en-US" dirty="0" smtClean="0"/>
              <a:t>”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 She is as beautiful as a sunrise</a:t>
            </a:r>
            <a:endParaRPr lang="en-US" altLang="ja-JP" dirty="0" smtClean="0"/>
          </a:p>
          <a:p>
            <a:r>
              <a:rPr lang="en-US" dirty="0" smtClean="0"/>
              <a:t>Usually comparing 2 unlike things</a:t>
            </a:r>
          </a:p>
          <a:p>
            <a:r>
              <a:rPr lang="en-US" dirty="0" smtClean="0"/>
              <a:t>        My  love is like red rose </a:t>
            </a:r>
          </a:p>
        </p:txBody>
      </p:sp>
      <p:pic>
        <p:nvPicPr>
          <p:cNvPr id="4" name="Picture 4" descr="Suns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357430"/>
            <a:ext cx="1778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/>
              <a:t>Onomatopoeia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Onomatopoeia is the use of words that imitate </a:t>
            </a:r>
            <a:r>
              <a:rPr lang="en-US" i="1" dirty="0"/>
              <a:t>sounds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u="sng" dirty="0"/>
              <a:t>Wham</a:t>
            </a:r>
            <a:r>
              <a:rPr lang="en-US" dirty="0"/>
              <a:t>!</a:t>
            </a:r>
            <a:r>
              <a:rPr lang="en-US" u="sng" dirty="0"/>
              <a:t> Splat</a:t>
            </a:r>
            <a:r>
              <a:rPr lang="en-US" dirty="0"/>
              <a:t>! </a:t>
            </a:r>
            <a:r>
              <a:rPr lang="en-US" u="sng" dirty="0" err="1"/>
              <a:t>Pow</a:t>
            </a:r>
            <a:r>
              <a:rPr lang="en-US" dirty="0"/>
              <a:t>! I am in trouble now!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Refrain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sound</a:t>
            </a:r>
            <a:r>
              <a:rPr lang="fr-FR" dirty="0" smtClean="0"/>
              <a:t> , </a:t>
            </a:r>
            <a:r>
              <a:rPr lang="fr-FR" dirty="0" err="1" smtClean="0"/>
              <a:t>word</a:t>
            </a:r>
            <a:r>
              <a:rPr lang="fr-FR" dirty="0" smtClean="0"/>
              <a:t>, phrase or line </a:t>
            </a:r>
            <a:r>
              <a:rPr lang="fr-FR" dirty="0" err="1" smtClean="0"/>
              <a:t>repeated</a:t>
            </a:r>
            <a:r>
              <a:rPr lang="fr-FR" dirty="0" smtClean="0"/>
              <a:t> </a:t>
            </a:r>
            <a:r>
              <a:rPr lang="fr-FR" dirty="0" err="1" smtClean="0"/>
              <a:t>regularly</a:t>
            </a:r>
            <a:r>
              <a:rPr lang="fr-FR" dirty="0" smtClean="0"/>
              <a:t> in a </a:t>
            </a:r>
            <a:r>
              <a:rPr lang="fr-FR" dirty="0" err="1" smtClean="0"/>
              <a:t>poem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Grp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dirty="0">
                <a:solidFill>
                  <a:srgbClr val="8871EB"/>
                </a:solidFill>
                <a:latin typeface="Comic Sans MS" pitchFamily="66" charset="0"/>
              </a:rPr>
              <a:t>Types of Poems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Lenovo\Desktop\poetry-18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9820" y="642919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Lenovo\Desktop\poetry-19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9820" y="709181"/>
            <a:ext cx="6864948" cy="514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6082" name="Picture 2" descr="C:\Users\Lenovo\Desktop\prose-and-poetry-3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77292" cy="6132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Prose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latin </a:t>
            </a:r>
            <a:r>
              <a:rPr lang="fr-FR" dirty="0" err="1" smtClean="0"/>
              <a:t>word</a:t>
            </a:r>
            <a:r>
              <a:rPr lang="fr-FR" dirty="0" smtClean="0"/>
              <a:t> </a:t>
            </a:r>
            <a:r>
              <a:rPr lang="fr-FR" i="1" dirty="0" err="1" smtClean="0">
                <a:solidFill>
                  <a:srgbClr val="FF0000"/>
                </a:solidFill>
              </a:rPr>
              <a:t>Prosa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Straightfoward</a:t>
            </a:r>
            <a:r>
              <a:rPr lang="fr-FR" dirty="0" smtClean="0"/>
              <a:t> speech/ a </a:t>
            </a:r>
            <a:r>
              <a:rPr lang="fr-FR" dirty="0" err="1" smtClean="0"/>
              <a:t>natural</a:t>
            </a:r>
            <a:r>
              <a:rPr lang="fr-FR" dirty="0" smtClean="0"/>
              <a:t> flow of speech.</a:t>
            </a:r>
          </a:p>
          <a:p>
            <a:r>
              <a:rPr lang="en-US" b="1" dirty="0" smtClean="0"/>
              <a:t>written</a:t>
            </a:r>
            <a:r>
              <a:rPr lang="en-US" dirty="0" smtClean="0"/>
              <a:t> </a:t>
            </a:r>
            <a:r>
              <a:rPr lang="en-US" u="sng" dirty="0" smtClean="0">
                <a:hlinkClick r:id="rId2" tooltip="language"/>
              </a:rPr>
              <a:t>language</a:t>
            </a:r>
            <a:r>
              <a:rPr lang="en-US" dirty="0" smtClean="0"/>
              <a:t> in </a:t>
            </a:r>
            <a:r>
              <a:rPr lang="en-US" dirty="0" smtClean="0">
                <a:hlinkClick r:id="rId3" tooltip="its"/>
              </a:rPr>
              <a:t>its</a:t>
            </a:r>
            <a:r>
              <a:rPr lang="en-US" dirty="0" smtClean="0"/>
              <a:t> </a:t>
            </a:r>
            <a:r>
              <a:rPr lang="en-US" dirty="0" smtClean="0">
                <a:hlinkClick r:id="rId4" tooltip="ordinary"/>
              </a:rPr>
              <a:t>ordinary</a:t>
            </a:r>
            <a:r>
              <a:rPr lang="en-US" dirty="0" smtClean="0"/>
              <a:t> </a:t>
            </a:r>
            <a:r>
              <a:rPr lang="en-US" dirty="0" smtClean="0">
                <a:hlinkClick r:id="rId5" tooltip="form"/>
              </a:rPr>
              <a:t>form</a:t>
            </a:r>
            <a:r>
              <a:rPr lang="en-US" dirty="0" smtClean="0"/>
              <a:t> </a:t>
            </a:r>
            <a:r>
              <a:rPr lang="en-US" dirty="0" smtClean="0">
                <a:hlinkClick r:id="rId6" tooltip="rather"/>
              </a:rPr>
              <a:t>rather</a:t>
            </a:r>
            <a:r>
              <a:rPr lang="en-US" dirty="0" smtClean="0"/>
              <a:t> than in the </a:t>
            </a:r>
            <a:r>
              <a:rPr lang="en-US" dirty="0" smtClean="0">
                <a:hlinkClick r:id="rId5" tooltip="form"/>
              </a:rPr>
              <a:t>form</a:t>
            </a:r>
            <a:r>
              <a:rPr lang="en-US" dirty="0" smtClean="0"/>
              <a:t> of </a:t>
            </a:r>
            <a:r>
              <a:rPr lang="en-US" dirty="0" smtClean="0">
                <a:hlinkClick r:id="rId7" tooltip="poems"/>
              </a:rPr>
              <a:t>poems</a:t>
            </a:r>
            <a:endParaRPr lang="en-US" dirty="0" smtClean="0"/>
          </a:p>
          <a:p>
            <a:r>
              <a:rPr lang="en-US" dirty="0" smtClean="0"/>
              <a:t>the ordinary form of spoken or written language, without metrical structure, as distinguished from poetry or verse.</a:t>
            </a:r>
          </a:p>
          <a:p>
            <a:r>
              <a:rPr lang="en-US" dirty="0" smtClean="0"/>
              <a:t>he word "prose" first appears in English in the 14th century.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writer</a:t>
            </a:r>
            <a:r>
              <a:rPr lang="fr-FR" dirty="0" smtClean="0"/>
              <a:t>: in </a:t>
            </a:r>
            <a:r>
              <a:rPr lang="fr-FR" dirty="0" err="1" smtClean="0"/>
              <a:t>poetry</a:t>
            </a:r>
            <a:r>
              <a:rPr lang="fr-FR" dirty="0" smtClean="0"/>
              <a:t> the </a:t>
            </a:r>
            <a:r>
              <a:rPr lang="fr-FR" dirty="0" err="1" smtClean="0"/>
              <a:t>writer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a </a:t>
            </a:r>
            <a:r>
              <a:rPr lang="fr-FR" dirty="0" err="1" smtClean="0"/>
              <a:t>poet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Voice:the</a:t>
            </a:r>
            <a:r>
              <a:rPr lang="fr-FR" dirty="0" smtClean="0"/>
              <a:t>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speaks</a:t>
            </a:r>
            <a:r>
              <a:rPr lang="fr-FR" dirty="0" smtClean="0"/>
              <a:t> or </a:t>
            </a:r>
            <a:r>
              <a:rPr lang="fr-FR" dirty="0" err="1" smtClean="0"/>
              <a:t>narrates</a:t>
            </a:r>
            <a:r>
              <a:rPr lang="fr-FR" dirty="0" smtClean="0"/>
              <a:t> the </a:t>
            </a:r>
            <a:r>
              <a:rPr lang="fr-FR" dirty="0" err="1" smtClean="0"/>
              <a:t>poem</a:t>
            </a:r>
            <a:endParaRPr lang="fr-FR" dirty="0" smtClean="0"/>
          </a:p>
          <a:p>
            <a:r>
              <a:rPr lang="fr-FR" dirty="0" smtClean="0"/>
              <a:t>The speaker and the </a:t>
            </a:r>
            <a:r>
              <a:rPr lang="fr-FR" dirty="0" err="1" smtClean="0"/>
              <a:t>poet</a:t>
            </a:r>
            <a:r>
              <a:rPr lang="fr-FR" dirty="0" smtClean="0"/>
              <a:t> are not </a:t>
            </a:r>
            <a:r>
              <a:rPr lang="fr-FR" dirty="0" err="1" smtClean="0"/>
              <a:t>necessiraly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Theme:is</a:t>
            </a:r>
            <a:r>
              <a:rPr lang="fr-FR" dirty="0" smtClean="0"/>
              <a:t> the central </a:t>
            </a:r>
            <a:r>
              <a:rPr lang="fr-FR" dirty="0" err="1" smtClean="0"/>
              <a:t>idea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evolves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</a:t>
            </a:r>
            <a:r>
              <a:rPr lang="fr-FR" dirty="0" err="1" smtClean="0"/>
              <a:t>poem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Types of Prose </a:t>
            </a:r>
            <a:endParaRPr lang="fr-FR" dirty="0"/>
          </a:p>
        </p:txBody>
      </p:sp>
      <p:pic>
        <p:nvPicPr>
          <p:cNvPr id="44034" name="Picture 2" descr="C:\Users\Lenovo\Desktop\prose-ppt-2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348566" cy="502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Lenovo\Desktop\prose-4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19861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r>
              <a:rPr lang="fr-FR" dirty="0" err="1" smtClean="0"/>
              <a:t>Elements</a:t>
            </a:r>
            <a:r>
              <a:rPr lang="fr-FR" dirty="0" smtClean="0"/>
              <a:t> of fiction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Fiction: a story </a:t>
            </a:r>
            <a:r>
              <a:rPr lang="fr-FR" dirty="0" err="1" smtClean="0"/>
              <a:t>invented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writer’s</a:t>
            </a:r>
            <a:r>
              <a:rPr lang="fr-FR" dirty="0" smtClean="0"/>
              <a:t> imagination.</a:t>
            </a:r>
          </a:p>
          <a:p>
            <a:r>
              <a:rPr lang="fr-FR" dirty="0" smtClean="0"/>
              <a:t>Fiction </a:t>
            </a:r>
            <a:r>
              <a:rPr lang="fr-FR" dirty="0" err="1" smtClean="0"/>
              <a:t>contains</a:t>
            </a:r>
            <a:r>
              <a:rPr lang="fr-FR" dirty="0" smtClean="0"/>
              <a:t>  5 main </a:t>
            </a:r>
            <a:r>
              <a:rPr lang="fr-FR" dirty="0" err="1" smtClean="0"/>
              <a:t>elements</a:t>
            </a:r>
            <a:r>
              <a:rPr lang="fr-FR" dirty="0" smtClean="0"/>
              <a:t> :</a:t>
            </a:r>
          </a:p>
          <a:p>
            <a:r>
              <a:rPr lang="fr-FR" dirty="0" smtClean="0"/>
              <a:t>1.Plot </a:t>
            </a:r>
          </a:p>
          <a:p>
            <a:r>
              <a:rPr lang="fr-FR" dirty="0" smtClean="0"/>
              <a:t>2.</a:t>
            </a:r>
            <a:r>
              <a:rPr lang="fr-FR" dirty="0" err="1" smtClean="0"/>
              <a:t>Character</a:t>
            </a:r>
            <a:r>
              <a:rPr lang="fr-FR" dirty="0" smtClean="0"/>
              <a:t>.</a:t>
            </a:r>
          </a:p>
          <a:p>
            <a:r>
              <a:rPr lang="fr-FR" dirty="0" smtClean="0"/>
              <a:t>3.</a:t>
            </a:r>
            <a:r>
              <a:rPr lang="fr-FR" dirty="0" err="1" smtClean="0"/>
              <a:t>Conflict</a:t>
            </a:r>
            <a:endParaRPr lang="fr-FR" dirty="0" smtClean="0"/>
          </a:p>
          <a:p>
            <a:r>
              <a:rPr lang="fr-FR" dirty="0" smtClean="0"/>
              <a:t>4.</a:t>
            </a:r>
            <a:r>
              <a:rPr lang="fr-FR" dirty="0" err="1" smtClean="0"/>
              <a:t>Theme</a:t>
            </a:r>
            <a:endParaRPr lang="fr-FR" dirty="0" smtClean="0"/>
          </a:p>
          <a:p>
            <a:r>
              <a:rPr lang="fr-FR" dirty="0" smtClean="0"/>
              <a:t>5.Setting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Plot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Sequence</a:t>
            </a:r>
            <a:r>
              <a:rPr lang="fr-FR" dirty="0" smtClean="0"/>
              <a:t> of </a:t>
            </a:r>
            <a:r>
              <a:rPr lang="fr-FR" dirty="0" err="1" smtClean="0"/>
              <a:t>events</a:t>
            </a:r>
            <a:r>
              <a:rPr lang="fr-FR" dirty="0" smtClean="0"/>
              <a:t> in the story.</a:t>
            </a:r>
          </a:p>
          <a:p>
            <a:r>
              <a:rPr lang="fr-FR" dirty="0" smtClean="0"/>
              <a:t>The plot of story shows the </a:t>
            </a:r>
            <a:r>
              <a:rPr lang="fr-FR" dirty="0" err="1" smtClean="0"/>
              <a:t>sequence</a:t>
            </a:r>
            <a:r>
              <a:rPr lang="fr-FR" dirty="0" smtClean="0"/>
              <a:t> ( </a:t>
            </a:r>
            <a:r>
              <a:rPr lang="fr-FR" dirty="0" err="1" smtClean="0">
                <a:solidFill>
                  <a:srgbClr val="FF0000"/>
                </a:solidFill>
              </a:rPr>
              <a:t>order</a:t>
            </a:r>
            <a:r>
              <a:rPr lang="fr-FR" dirty="0" smtClean="0"/>
              <a:t>)  in </a:t>
            </a:r>
            <a:r>
              <a:rPr lang="fr-FR" dirty="0" err="1" smtClean="0"/>
              <a:t>which</a:t>
            </a:r>
            <a:r>
              <a:rPr lang="fr-FR" dirty="0" smtClean="0"/>
              <a:t> the </a:t>
            </a:r>
            <a:r>
              <a:rPr lang="fr-FR" dirty="0" err="1" smtClean="0"/>
              <a:t>events</a:t>
            </a:r>
            <a:r>
              <a:rPr lang="fr-FR" dirty="0" smtClean="0"/>
              <a:t> of the story </a:t>
            </a:r>
            <a:r>
              <a:rPr lang="fr-FR" dirty="0" err="1" smtClean="0"/>
              <a:t>occur</a:t>
            </a:r>
            <a:endParaRPr lang="fr-FR" dirty="0" smtClean="0"/>
          </a:p>
          <a:p>
            <a:r>
              <a:rPr lang="fr-FR" dirty="0" smtClean="0"/>
              <a:t>                       </a:t>
            </a:r>
            <a:r>
              <a:rPr lang="fr-FR" dirty="0" err="1" smtClean="0"/>
              <a:t>beginning</a:t>
            </a:r>
            <a:endParaRPr lang="fr-FR" dirty="0" smtClean="0"/>
          </a:p>
          <a:p>
            <a:r>
              <a:rPr lang="fr-FR" dirty="0" smtClean="0"/>
              <a:t>                       Middle </a:t>
            </a:r>
          </a:p>
          <a:p>
            <a:r>
              <a:rPr lang="fr-FR" dirty="0" smtClean="0"/>
              <a:t>                       End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</a:t>
            </a:r>
            <a:r>
              <a:rPr lang="fr-FR" dirty="0" err="1" smtClean="0"/>
              <a:t>Conflict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The struggle 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forces.</a:t>
            </a:r>
          </a:p>
          <a:p>
            <a:r>
              <a:rPr lang="fr-FR" dirty="0" smtClean="0"/>
              <a:t> Plot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 a central </a:t>
            </a:r>
            <a:r>
              <a:rPr lang="fr-FR" dirty="0" err="1" smtClean="0"/>
              <a:t>conflict</a:t>
            </a:r>
            <a:r>
              <a:rPr lang="fr-FR" dirty="0" smtClean="0"/>
              <a:t> ,</a:t>
            </a:r>
            <a:r>
              <a:rPr lang="fr-FR" dirty="0" err="1" smtClean="0"/>
              <a:t>which</a:t>
            </a:r>
            <a:r>
              <a:rPr lang="fr-FR" dirty="0" smtClean="0"/>
              <a:t>  </a:t>
            </a:r>
            <a:r>
              <a:rPr lang="fr-FR" dirty="0" err="1" smtClean="0"/>
              <a:t>is</a:t>
            </a:r>
            <a:r>
              <a:rPr lang="fr-FR" dirty="0" smtClean="0"/>
              <a:t> the main </a:t>
            </a:r>
            <a:r>
              <a:rPr lang="fr-FR" dirty="0" err="1" smtClean="0"/>
              <a:t>problem</a:t>
            </a:r>
            <a:r>
              <a:rPr lang="fr-FR" dirty="0" smtClean="0"/>
              <a:t> in a story.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</a:t>
            </a:r>
            <a:r>
              <a:rPr lang="fr-FR" dirty="0" err="1" smtClean="0"/>
              <a:t>Characters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</a:p>
          <a:p>
            <a:r>
              <a:rPr lang="fr-FR" dirty="0" smtClean="0"/>
              <a:t>People ; </a:t>
            </a:r>
            <a:r>
              <a:rPr lang="fr-FR" dirty="0" err="1" smtClean="0"/>
              <a:t>animals</a:t>
            </a:r>
            <a:r>
              <a:rPr lang="fr-FR" dirty="0" smtClean="0"/>
              <a:t> or </a:t>
            </a:r>
            <a:r>
              <a:rPr lang="fr-FR" dirty="0" err="1" smtClean="0"/>
              <a:t>creatures</a:t>
            </a:r>
            <a:r>
              <a:rPr lang="fr-FR" dirty="0" smtClean="0"/>
              <a:t> 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part in the action of the story </a:t>
            </a:r>
          </a:p>
          <a:p>
            <a:r>
              <a:rPr lang="fr-FR" dirty="0" err="1" smtClean="0"/>
              <a:t>Pretagonist</a:t>
            </a:r>
            <a:r>
              <a:rPr lang="fr-FR" dirty="0" smtClean="0"/>
              <a:t>: the main </a:t>
            </a:r>
            <a:r>
              <a:rPr lang="fr-FR" dirty="0" err="1" smtClean="0"/>
              <a:t>character</a:t>
            </a:r>
            <a:r>
              <a:rPr lang="fr-FR" dirty="0" smtClean="0"/>
              <a:t> in a story </a:t>
            </a:r>
          </a:p>
          <a:p>
            <a:r>
              <a:rPr lang="fr-FR" dirty="0" err="1" smtClean="0"/>
              <a:t>Antagonist</a:t>
            </a:r>
            <a:r>
              <a:rPr lang="fr-FR" dirty="0" smtClean="0"/>
              <a:t> :The </a:t>
            </a:r>
            <a:r>
              <a:rPr lang="fr-FR" dirty="0" err="1" smtClean="0"/>
              <a:t>character</a:t>
            </a:r>
            <a:r>
              <a:rPr lang="fr-FR" dirty="0" smtClean="0"/>
              <a:t> or the force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 the </a:t>
            </a:r>
            <a:r>
              <a:rPr lang="fr-FR" dirty="0" err="1" smtClean="0"/>
              <a:t>pretagonist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</a:t>
            </a:r>
            <a:r>
              <a:rPr lang="fr-FR" dirty="0" err="1" smtClean="0"/>
              <a:t>Theme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The central </a:t>
            </a:r>
            <a:r>
              <a:rPr lang="fr-FR" dirty="0" err="1" smtClean="0"/>
              <a:t>idea</a:t>
            </a:r>
            <a:r>
              <a:rPr lang="fr-FR" dirty="0" smtClean="0"/>
              <a:t> or </a:t>
            </a:r>
            <a:r>
              <a:rPr lang="fr-FR" dirty="0" err="1" smtClean="0"/>
              <a:t>lesson</a:t>
            </a:r>
            <a:r>
              <a:rPr lang="fr-FR" dirty="0" smtClean="0"/>
              <a:t> about life an </a:t>
            </a:r>
            <a:r>
              <a:rPr lang="fr-FR" dirty="0" err="1" smtClean="0"/>
              <a:t>author</a:t>
            </a:r>
            <a:r>
              <a:rPr lang="fr-FR" dirty="0" smtClean="0"/>
              <a:t> </a:t>
            </a:r>
            <a:r>
              <a:rPr lang="fr-FR" dirty="0" err="1" smtClean="0"/>
              <a:t>wants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/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reader</a:t>
            </a:r>
            <a:r>
              <a:rPr lang="fr-FR" dirty="0" smtClean="0"/>
              <a:t> to </a:t>
            </a:r>
            <a:r>
              <a:rPr lang="fr-FR" dirty="0" err="1" smtClean="0"/>
              <a:t>understand</a:t>
            </a:r>
            <a:r>
              <a:rPr lang="fr-FR" dirty="0" smtClean="0"/>
              <a:t> .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theme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rarely</a:t>
            </a:r>
            <a:r>
              <a:rPr lang="fr-FR" dirty="0" smtClean="0"/>
              <a:t> </a:t>
            </a:r>
            <a:r>
              <a:rPr lang="fr-FR" dirty="0" err="1" smtClean="0"/>
              <a:t>stated</a:t>
            </a:r>
            <a:r>
              <a:rPr lang="fr-FR" dirty="0" smtClean="0"/>
              <a:t> in the story 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yu</a:t>
            </a:r>
            <a:r>
              <a:rPr lang="fr-FR" dirty="0" smtClean="0"/>
              <a:t> have to </a:t>
            </a:r>
            <a:r>
              <a:rPr lang="fr-FR" dirty="0" err="1" smtClean="0"/>
              <a:t>infer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the </a:t>
            </a:r>
            <a:r>
              <a:rPr lang="fr-FR" dirty="0" err="1" smtClean="0"/>
              <a:t>theme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Infer</a:t>
            </a:r>
            <a:r>
              <a:rPr lang="fr-FR" dirty="0" smtClean="0"/>
              <a:t>: </a:t>
            </a:r>
            <a:r>
              <a:rPr lang="fr-FR" dirty="0" err="1" smtClean="0"/>
              <a:t>Educated</a:t>
            </a:r>
            <a:r>
              <a:rPr lang="fr-FR" dirty="0" smtClean="0"/>
              <a:t> </a:t>
            </a:r>
            <a:r>
              <a:rPr lang="fr-FR" dirty="0" err="1" smtClean="0"/>
              <a:t>guess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Point of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u="sng" dirty="0" smtClean="0">
                <a:latin typeface="Adobe Jenson Pro Subh" pitchFamily="18" charset="0"/>
              </a:rPr>
              <a:t>Definition</a:t>
            </a:r>
            <a:r>
              <a:rPr lang="en-US" sz="2800" dirty="0" smtClean="0">
                <a:latin typeface="Adobe Jenson Pro Subh" pitchFamily="18" charset="0"/>
              </a:rPr>
              <a:t>:  The direction from which the writer has chosen to tell the story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Setting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Is the time ;place  and </a:t>
            </a:r>
            <a:r>
              <a:rPr lang="fr-FR" dirty="0" err="1" smtClean="0"/>
              <a:t>duration</a:t>
            </a:r>
            <a:r>
              <a:rPr lang="fr-FR" dirty="0" smtClean="0"/>
              <a:t> of a story </a:t>
            </a:r>
          </a:p>
          <a:p>
            <a:r>
              <a:rPr lang="fr-FR" dirty="0" smtClean="0"/>
              <a:t>Setting tells </a:t>
            </a:r>
            <a:r>
              <a:rPr lang="fr-FR" dirty="0" err="1" smtClean="0"/>
              <a:t>when</a:t>
            </a:r>
            <a:r>
              <a:rPr lang="fr-FR" dirty="0" smtClean="0"/>
              <a:t>, </a:t>
            </a:r>
            <a:r>
              <a:rPr lang="fr-FR" dirty="0" err="1" smtClean="0"/>
              <a:t>where</a:t>
            </a:r>
            <a:r>
              <a:rPr lang="fr-FR" dirty="0" smtClean="0"/>
              <a:t> , and how long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000" smtClean="0">
                <a:latin typeface="Bernard MT Condensed" pitchFamily="18" charset="0"/>
              </a:rPr>
              <a:t>Short Story</a:t>
            </a:r>
            <a:r>
              <a:rPr lang="en-US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latin typeface="Adobe Jenson Pro Subh" pitchFamily="18" charset="0"/>
              </a:rPr>
              <a:t>Definition:</a:t>
            </a:r>
            <a:r>
              <a:rPr lang="en-US" smtClean="0">
                <a:latin typeface="Adobe Jenson Pro Subh" pitchFamily="18" charset="0"/>
              </a:rPr>
              <a:t>  Fictional story that can be read in one sitting.</a:t>
            </a:r>
          </a:p>
          <a:p>
            <a:pPr lvl="1" eaLnBrk="1" hangingPunct="1">
              <a:defRPr/>
            </a:pPr>
            <a:r>
              <a:rPr lang="en-US" sz="3200" i="1" smtClean="0">
                <a:latin typeface="Adobe Jenson Pro Subh" pitchFamily="18" charset="0"/>
              </a:rPr>
              <a:t>Example:</a:t>
            </a:r>
            <a:r>
              <a:rPr lang="en-US" sz="3200" smtClean="0">
                <a:latin typeface="Adobe Jenson Pro Subh" pitchFamily="18" charset="0"/>
              </a:rPr>
              <a:t>  “A Rose for Emily,”  “The Cask of Amontillado,” or “The Most Dangerous Game”</a:t>
            </a:r>
          </a:p>
        </p:txBody>
      </p:sp>
      <p:pic>
        <p:nvPicPr>
          <p:cNvPr id="5124" name="Picture 6" descr="MC90043523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019550"/>
            <a:ext cx="69437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4th-grade-poetry-5-728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2220" y="919914"/>
            <a:ext cx="7383118" cy="5223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5000" dirty="0" smtClean="0">
              <a:latin typeface="Bernard MT Condensed" pitchFamily="18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b="1" u="sng" smtClean="0">
                <a:latin typeface="Adobe Jenson Pro Subh" pitchFamily="18" charset="0"/>
              </a:rPr>
              <a:t>First Person</a:t>
            </a:r>
            <a:r>
              <a:rPr lang="en-US" smtClean="0">
                <a:latin typeface="Adobe Jenson Pro Subh" pitchFamily="18" charset="0"/>
              </a:rPr>
              <a:t>:  One of the characters tells the story; talks directly to the reader </a:t>
            </a:r>
          </a:p>
          <a:p>
            <a:pPr marL="990600" lvl="1" indent="-533400" eaLnBrk="1" hangingPunct="1">
              <a:buFontTx/>
              <a:buChar char="-"/>
              <a:defRPr/>
            </a:pPr>
            <a:r>
              <a:rPr lang="en-US" smtClean="0">
                <a:latin typeface="Adobe Jenson Pro Subh" pitchFamily="18" charset="0"/>
              </a:rPr>
              <a:t>Uses the pronoun “I,” “me,” “we,” or “us”</a:t>
            </a:r>
          </a:p>
          <a:p>
            <a:pPr marL="990600" lvl="1" indent="-533400" eaLnBrk="1" hangingPunct="1">
              <a:buFontTx/>
              <a:buChar char="-"/>
              <a:defRPr/>
            </a:pPr>
            <a:endParaRPr lang="en-US" smtClean="0">
              <a:latin typeface="Adobe Jenson Pro Subh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b="1" u="sng" smtClean="0">
                <a:latin typeface="Adobe Jenson Pro Subh" pitchFamily="18" charset="0"/>
              </a:rPr>
              <a:t>Third Person Limited</a:t>
            </a:r>
            <a:r>
              <a:rPr lang="en-US" smtClean="0">
                <a:latin typeface="Adobe Jenson Pro Subh" pitchFamily="18" charset="0"/>
              </a:rPr>
              <a:t>:  The narrator will focus on the thoughts &amp; feelings of just one character</a:t>
            </a:r>
          </a:p>
          <a:p>
            <a:pPr marL="990600" lvl="1" indent="-533400"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dobe Jenson Pro Subh" pitchFamily="18" charset="0"/>
              </a:rPr>
              <a:t>- Reader experiences the events of the story through the memory and senses of only one character</a:t>
            </a:r>
          </a:p>
        </p:txBody>
      </p:sp>
      <p:pic>
        <p:nvPicPr>
          <p:cNvPr id="20484" name="Picture 5" descr="MC90021211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029200"/>
            <a:ext cx="127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000" smtClean="0">
                <a:latin typeface="Bernard MT Condensed" pitchFamily="18" charset="0"/>
              </a:rPr>
              <a:t>Novel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latin typeface="Adobe Jenson Pro Subh" pitchFamily="18" charset="0"/>
              </a:rPr>
              <a:t>Definition</a:t>
            </a:r>
            <a:r>
              <a:rPr lang="en-US" smtClean="0">
                <a:latin typeface="Adobe Jenson Pro Subh" pitchFamily="18" charset="0"/>
              </a:rPr>
              <a:t>:  A long prose narrative that must be read in many sittings.</a:t>
            </a:r>
          </a:p>
          <a:p>
            <a:pPr lvl="1" eaLnBrk="1" hangingPunct="1">
              <a:defRPr/>
            </a:pPr>
            <a:r>
              <a:rPr lang="en-US" i="1" smtClean="0">
                <a:latin typeface="Adobe Jenson Pro Subh" pitchFamily="18" charset="0"/>
              </a:rPr>
              <a:t>Example</a:t>
            </a:r>
            <a:r>
              <a:rPr lang="en-US" smtClean="0">
                <a:latin typeface="Adobe Jenson Pro Subh" pitchFamily="18" charset="0"/>
              </a:rPr>
              <a:t>:  </a:t>
            </a:r>
            <a:r>
              <a:rPr lang="en-US" i="1" smtClean="0">
                <a:latin typeface="Adobe Jenson Pro Subh" pitchFamily="18" charset="0"/>
              </a:rPr>
              <a:t>To Kill a Mockingbird, The Scarlet Letter, </a:t>
            </a:r>
            <a:r>
              <a:rPr lang="en-US" smtClean="0">
                <a:latin typeface="Adobe Jenson Pro Subh" pitchFamily="18" charset="0"/>
              </a:rPr>
              <a:t>or</a:t>
            </a:r>
            <a:r>
              <a:rPr lang="en-US" i="1" smtClean="0">
                <a:latin typeface="Adobe Jenson Pro Subh" pitchFamily="18" charset="0"/>
              </a:rPr>
              <a:t> The Great Gatsby </a:t>
            </a:r>
            <a:endParaRPr lang="en-US" smtClean="0">
              <a:latin typeface="Adobe Jenson Pro Subh" pitchFamily="18" charset="0"/>
            </a:endParaRPr>
          </a:p>
        </p:txBody>
      </p:sp>
      <p:pic>
        <p:nvPicPr>
          <p:cNvPr id="6148" name="Picture 5" descr="11-mockingbi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77253">
            <a:off x="533400" y="3657600"/>
            <a:ext cx="18208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the-great-gatsb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27112">
            <a:off x="6289675" y="3595688"/>
            <a:ext cx="200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B-Scarlet-Let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657600"/>
            <a:ext cx="1774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4034" name="Picture 2" descr="C:\Users\Lenovo\Desktop\the-novella-1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sz="4000" kern="0" dirty="0" smtClean="0"/>
              <a:t>I Like My Nose</a:t>
            </a:r>
          </a:p>
          <a:p>
            <a:pPr>
              <a:defRPr/>
            </a:pPr>
            <a:endParaRPr lang="en-US" sz="4400" kern="0" dirty="0" smtClean="0"/>
          </a:p>
          <a:p>
            <a:pPr algn="ctr">
              <a:defRPr/>
            </a:pPr>
            <a:endParaRPr lang="en-US" sz="4400" kern="0" dirty="0" smtClean="0"/>
          </a:p>
          <a:p>
            <a:pPr>
              <a:defRPr/>
            </a:pPr>
            <a:r>
              <a:rPr lang="en-US" kern="0" dirty="0" smtClean="0"/>
              <a:t>I’m glad that my nose </a:t>
            </a:r>
          </a:p>
          <a:p>
            <a:pPr>
              <a:defRPr/>
            </a:pPr>
            <a:r>
              <a:rPr lang="en-US" kern="0" dirty="0" smtClean="0"/>
              <a:t>points down to my toes,</a:t>
            </a:r>
          </a:p>
          <a:p>
            <a:pPr>
              <a:defRPr/>
            </a:pPr>
            <a:r>
              <a:rPr lang="en-US" kern="0" dirty="0" smtClean="0"/>
              <a:t>and doesn’t point up to the sky.</a:t>
            </a:r>
          </a:p>
          <a:p>
            <a:pPr>
              <a:defRPr/>
            </a:pPr>
            <a:r>
              <a:rPr lang="en-US" kern="0" dirty="0" smtClean="0"/>
              <a:t>For now I can sneeze</a:t>
            </a:r>
          </a:p>
          <a:p>
            <a:pPr>
              <a:defRPr/>
            </a:pPr>
            <a:r>
              <a:rPr lang="en-US" kern="0" dirty="0" smtClean="0"/>
              <a:t>just as much as I please,</a:t>
            </a:r>
          </a:p>
          <a:p>
            <a:pPr>
              <a:defRPr/>
            </a:pPr>
            <a:r>
              <a:rPr lang="en-US" kern="0" dirty="0" smtClean="0"/>
              <a:t>without getting goo in my eye.</a:t>
            </a:r>
          </a:p>
          <a:p>
            <a:pPr>
              <a:defRPr/>
            </a:pPr>
            <a:endParaRPr lang="en-US" kern="0" dirty="0" smtClean="0"/>
          </a:p>
          <a:p>
            <a:pPr>
              <a:defRPr/>
            </a:pPr>
            <a:r>
              <a:rPr lang="en-US" kern="0" dirty="0" smtClean="0"/>
              <a:t>                         -Bruce Lansky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basic-elements-of-poetry-6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100" y="259782"/>
            <a:ext cx="8170866" cy="6026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1800" dirty="0" smtClean="0"/>
              <a:t>                                       « To a </a:t>
            </a:r>
            <a:r>
              <a:rPr lang="fr-FR" sz="1800" dirty="0" err="1" smtClean="0"/>
              <a:t>snowflake</a:t>
            </a:r>
            <a:r>
              <a:rPr lang="fr-FR" sz="1800" dirty="0" smtClean="0"/>
              <a:t> »</a:t>
            </a:r>
          </a:p>
          <a:p>
            <a:r>
              <a:rPr lang="fr-FR" sz="1800" dirty="0" smtClean="0"/>
              <a:t>1 Hello </a:t>
            </a:r>
            <a:r>
              <a:rPr lang="fr-FR" sz="1800" dirty="0" err="1" smtClean="0"/>
              <a:t>little</a:t>
            </a:r>
            <a:r>
              <a:rPr lang="fr-FR" sz="1800" dirty="0" smtClean="0"/>
              <a:t> </a:t>
            </a:r>
            <a:r>
              <a:rPr lang="fr-FR" sz="1800" dirty="0" err="1" smtClean="0"/>
              <a:t>snowflake</a:t>
            </a:r>
            <a:r>
              <a:rPr lang="fr-FR" sz="1800" dirty="0" smtClean="0"/>
              <a:t> </a:t>
            </a:r>
          </a:p>
          <a:p>
            <a:r>
              <a:rPr lang="fr-FR" sz="1800" dirty="0" smtClean="0"/>
              <a:t>2 </a:t>
            </a:r>
            <a:r>
              <a:rPr lang="fr-FR" sz="1800" dirty="0" err="1" smtClean="0"/>
              <a:t>Where</a:t>
            </a:r>
            <a:r>
              <a:rPr lang="fr-FR" sz="1800" dirty="0" smtClean="0"/>
              <a:t> are all </a:t>
            </a:r>
            <a:r>
              <a:rPr lang="fr-FR" sz="1800" dirty="0" err="1" smtClean="0"/>
              <a:t>your</a:t>
            </a:r>
            <a:r>
              <a:rPr lang="fr-FR" sz="1800" dirty="0" smtClean="0"/>
              <a:t> </a:t>
            </a:r>
            <a:r>
              <a:rPr lang="fr-FR" sz="1800" dirty="0" err="1" smtClean="0"/>
              <a:t>friends</a:t>
            </a:r>
            <a:r>
              <a:rPr lang="fr-FR" sz="1800" dirty="0" smtClean="0"/>
              <a:t>?</a:t>
            </a:r>
          </a:p>
          <a:p>
            <a:r>
              <a:rPr lang="fr-FR" sz="1800" dirty="0" smtClean="0"/>
              <a:t>3 </a:t>
            </a:r>
            <a:r>
              <a:rPr lang="fr-FR" sz="1800" dirty="0" err="1" smtClean="0"/>
              <a:t>Should</a:t>
            </a:r>
            <a:r>
              <a:rPr lang="fr-FR" sz="1800" dirty="0" smtClean="0"/>
              <a:t> i </a:t>
            </a:r>
            <a:r>
              <a:rPr lang="fr-FR" sz="1800" dirty="0" err="1" smtClean="0"/>
              <a:t>expect</a:t>
            </a:r>
            <a:r>
              <a:rPr lang="fr-FR" sz="1800" dirty="0" smtClean="0"/>
              <a:t> a lot of </a:t>
            </a:r>
            <a:r>
              <a:rPr lang="fr-FR" sz="1800" dirty="0" err="1" smtClean="0"/>
              <a:t>them</a:t>
            </a:r>
            <a:endParaRPr lang="fr-FR" sz="1800" dirty="0" smtClean="0"/>
          </a:p>
          <a:p>
            <a:r>
              <a:rPr lang="fr-FR" sz="1800" dirty="0" smtClean="0"/>
              <a:t> 4 </a:t>
            </a:r>
            <a:r>
              <a:rPr lang="fr-FR" sz="1800" dirty="0" err="1" smtClean="0"/>
              <a:t>Before</a:t>
            </a:r>
            <a:r>
              <a:rPr lang="fr-FR" sz="1800" dirty="0" smtClean="0"/>
              <a:t> the </a:t>
            </a:r>
            <a:r>
              <a:rPr lang="fr-FR" sz="1800" dirty="0" err="1" smtClean="0"/>
              <a:t>morning</a:t>
            </a:r>
            <a:r>
              <a:rPr lang="fr-FR" sz="1800" dirty="0" smtClean="0"/>
              <a:t> </a:t>
            </a:r>
            <a:r>
              <a:rPr lang="fr-FR" sz="1800" dirty="0" err="1" smtClean="0"/>
              <a:t>ends</a:t>
            </a:r>
            <a:r>
              <a:rPr lang="fr-FR" sz="1800" dirty="0" smtClean="0"/>
              <a:t>?</a:t>
            </a:r>
          </a:p>
          <a:p>
            <a:endParaRPr lang="fr-FR" sz="1800" dirty="0" smtClean="0"/>
          </a:p>
          <a:p>
            <a:r>
              <a:rPr lang="fr-FR" sz="1800" dirty="0" smtClean="0"/>
              <a:t>5 I love </a:t>
            </a:r>
            <a:r>
              <a:rPr lang="fr-FR" sz="1800" dirty="0" err="1" smtClean="0"/>
              <a:t>when</a:t>
            </a:r>
            <a:r>
              <a:rPr lang="fr-FR" sz="1800" dirty="0" smtClean="0"/>
              <a:t> </a:t>
            </a:r>
            <a:r>
              <a:rPr lang="fr-FR" sz="1800" dirty="0" err="1" smtClean="0"/>
              <a:t>you</a:t>
            </a:r>
            <a:r>
              <a:rPr lang="fr-FR" sz="1800" dirty="0" smtClean="0"/>
              <a:t> come to me</a:t>
            </a:r>
          </a:p>
          <a:p>
            <a:r>
              <a:rPr lang="fr-FR" sz="1800" dirty="0" smtClean="0"/>
              <a:t>6 And </a:t>
            </a:r>
            <a:r>
              <a:rPr lang="fr-FR" sz="1800" dirty="0" err="1" smtClean="0"/>
              <a:t>you</a:t>
            </a:r>
            <a:r>
              <a:rPr lang="fr-FR" sz="1800" dirty="0" smtClean="0"/>
              <a:t> all </a:t>
            </a:r>
            <a:r>
              <a:rPr lang="fr-FR" sz="1800" dirty="0" err="1" smtClean="0"/>
              <a:t>fall</a:t>
            </a:r>
            <a:r>
              <a:rPr lang="fr-FR" sz="1800" dirty="0" smtClean="0"/>
              <a:t> down </a:t>
            </a:r>
            <a:r>
              <a:rPr lang="fr-FR" sz="1800" dirty="0" err="1" smtClean="0"/>
              <a:t>together</a:t>
            </a:r>
            <a:r>
              <a:rPr lang="fr-FR" sz="1800" dirty="0" smtClean="0"/>
              <a:t>,</a:t>
            </a:r>
          </a:p>
          <a:p>
            <a:r>
              <a:rPr lang="fr-FR" sz="1800" dirty="0" smtClean="0"/>
              <a:t>7 And i </a:t>
            </a:r>
            <a:r>
              <a:rPr lang="fr-FR" sz="1800" dirty="0" err="1" smtClean="0"/>
              <a:t>get</a:t>
            </a:r>
            <a:r>
              <a:rPr lang="fr-FR" sz="1800" dirty="0" smtClean="0"/>
              <a:t> </a:t>
            </a:r>
            <a:r>
              <a:rPr lang="fr-FR" sz="1800" dirty="0" err="1" smtClean="0"/>
              <a:t>dressed</a:t>
            </a:r>
            <a:r>
              <a:rPr lang="fr-FR" sz="1800" dirty="0" smtClean="0"/>
              <a:t>  to </a:t>
            </a:r>
            <a:r>
              <a:rPr lang="fr-FR" sz="1800" dirty="0" err="1" smtClean="0"/>
              <a:t>visit</a:t>
            </a:r>
            <a:r>
              <a:rPr lang="fr-FR" sz="1800" dirty="0" smtClean="0"/>
              <a:t> </a:t>
            </a:r>
            <a:r>
              <a:rPr lang="fr-FR" sz="1800" dirty="0" err="1" smtClean="0"/>
              <a:t>you</a:t>
            </a:r>
            <a:endParaRPr lang="fr-FR" sz="1800" dirty="0" smtClean="0"/>
          </a:p>
          <a:p>
            <a:r>
              <a:rPr lang="fr-FR" sz="1800" dirty="0" smtClean="0"/>
              <a:t>8 </a:t>
            </a:r>
            <a:r>
              <a:rPr lang="fr-FR" sz="1800" dirty="0" err="1" smtClean="0"/>
              <a:t>Toasty</a:t>
            </a:r>
            <a:r>
              <a:rPr lang="fr-FR" sz="1800" dirty="0" smtClean="0"/>
              <a:t> warm in cold , cold </a:t>
            </a:r>
            <a:r>
              <a:rPr lang="fr-FR" sz="1800" dirty="0" err="1" smtClean="0"/>
              <a:t>weater</a:t>
            </a:r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                                                   The </a:t>
            </a:r>
            <a:r>
              <a:rPr lang="fr-FR" sz="1800" dirty="0" err="1" smtClean="0"/>
              <a:t>poem</a:t>
            </a:r>
            <a:r>
              <a:rPr lang="fr-FR" sz="1800" dirty="0" smtClean="0"/>
              <a:t> </a:t>
            </a:r>
            <a:r>
              <a:rPr lang="fr-FR" sz="1800" dirty="0" err="1" smtClean="0"/>
              <a:t>above</a:t>
            </a:r>
            <a:r>
              <a:rPr lang="fr-FR" sz="1800" dirty="0" smtClean="0"/>
              <a:t> has 8 </a:t>
            </a:r>
            <a:r>
              <a:rPr lang="fr-FR" sz="1800" dirty="0" err="1" smtClean="0"/>
              <a:t>Lines</a:t>
            </a:r>
            <a:r>
              <a:rPr lang="fr-FR" sz="1800" dirty="0" smtClean="0"/>
              <a:t> </a:t>
            </a:r>
          </a:p>
          <a:p>
            <a:r>
              <a:rPr lang="fr-FR" sz="1800" dirty="0" smtClean="0"/>
              <a:t>The </a:t>
            </a:r>
            <a:r>
              <a:rPr lang="fr-FR" sz="1800" dirty="0" err="1" smtClean="0"/>
              <a:t>lines</a:t>
            </a:r>
            <a:r>
              <a:rPr lang="fr-FR" sz="1800" dirty="0" smtClean="0"/>
              <a:t> are </a:t>
            </a:r>
            <a:r>
              <a:rPr lang="fr-FR" sz="1800" dirty="0" err="1" smtClean="0"/>
              <a:t>organized</a:t>
            </a:r>
            <a:r>
              <a:rPr lang="fr-FR" sz="1800" dirty="0" smtClean="0"/>
              <a:t> </a:t>
            </a:r>
            <a:r>
              <a:rPr lang="fr-FR" sz="1800" dirty="0" err="1" smtClean="0"/>
              <a:t>into</a:t>
            </a:r>
            <a:r>
              <a:rPr lang="fr-FR" sz="1800" dirty="0" smtClean="0"/>
              <a:t> </a:t>
            </a:r>
            <a:r>
              <a:rPr lang="fr-FR" sz="1800" dirty="0" err="1" smtClean="0"/>
              <a:t>quatrians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566" y="285728"/>
            <a:ext cx="855615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1034</TotalTime>
  <Words>1168</Words>
  <Application>Microsoft Office PowerPoint</Application>
  <PresentationFormat>Affichage à l'écran (4:3)</PresentationFormat>
  <Paragraphs>211</Paragraphs>
  <Slides>53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5" baseType="lpstr">
      <vt:lpstr>Capitaux</vt:lpstr>
      <vt:lpstr>Clip</vt:lpstr>
      <vt:lpstr>Présentation PowerPoint</vt:lpstr>
      <vt:lpstr>Poetry</vt:lpstr>
      <vt:lpstr>Elements of poem</vt:lpstr>
      <vt:lpstr>Présentation PowerPoint</vt:lpstr>
      <vt:lpstr>Présentation PowerPoint</vt:lpstr>
      <vt:lpstr>Présentation PowerPoint</vt:lpstr>
      <vt:lpstr>Présentation PowerPoint</vt:lpstr>
      <vt:lpstr>Example</vt:lpstr>
      <vt:lpstr>Présentation PowerPoint</vt:lpstr>
      <vt:lpstr>Présentation PowerPoint</vt:lpstr>
      <vt:lpstr>Présentation PowerPoint</vt:lpstr>
      <vt:lpstr>Présentation PowerPoint</vt:lpstr>
      <vt:lpstr>Types of Meter</vt:lpstr>
      <vt:lpstr>Types of feet </vt:lpstr>
      <vt:lpstr>                   Example</vt:lpstr>
      <vt:lpstr>                   Example 2</vt:lpstr>
      <vt:lpstr>Rhyme </vt:lpstr>
      <vt:lpstr>Example</vt:lpstr>
      <vt:lpstr>Présentation PowerPoint</vt:lpstr>
      <vt:lpstr>                     Rhyme</vt:lpstr>
      <vt:lpstr>Présentation PowerPoint</vt:lpstr>
      <vt:lpstr>Rhyme Scheme</vt:lpstr>
      <vt:lpstr>ALLITERATION</vt:lpstr>
      <vt:lpstr>Imagery</vt:lpstr>
      <vt:lpstr>Mood </vt:lpstr>
      <vt:lpstr>Repetition</vt:lpstr>
      <vt:lpstr>Symbol</vt:lpstr>
      <vt:lpstr>Figurative Language</vt:lpstr>
      <vt:lpstr>Metaphor </vt:lpstr>
      <vt:lpstr>Metaphor, Continued</vt:lpstr>
      <vt:lpstr>Personification</vt:lpstr>
      <vt:lpstr>Simile</vt:lpstr>
      <vt:lpstr>Onomatopoeia</vt:lpstr>
      <vt:lpstr>                   Refrain </vt:lpstr>
      <vt:lpstr>Présentation PowerPoint</vt:lpstr>
      <vt:lpstr>Présentation PowerPoint</vt:lpstr>
      <vt:lpstr>Présentation PowerPoint</vt:lpstr>
      <vt:lpstr> </vt:lpstr>
      <vt:lpstr>                    Prose </vt:lpstr>
      <vt:lpstr>            Types of Prose </vt:lpstr>
      <vt:lpstr>Présentation PowerPoint</vt:lpstr>
      <vt:lpstr>            Elements of fiction </vt:lpstr>
      <vt:lpstr>                  Plot </vt:lpstr>
      <vt:lpstr>                   Conflict </vt:lpstr>
      <vt:lpstr>                   Characters</vt:lpstr>
      <vt:lpstr>                     Theme </vt:lpstr>
      <vt:lpstr>             Point of view </vt:lpstr>
      <vt:lpstr>                  Setting </vt:lpstr>
      <vt:lpstr>Short Story </vt:lpstr>
      <vt:lpstr>Présentation PowerPoint</vt:lpstr>
      <vt:lpstr>Novel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Poetry </dc:title>
  <dc:creator>AMOUNA G</dc:creator>
  <cp:lastModifiedBy>HP</cp:lastModifiedBy>
  <cp:revision>83</cp:revision>
  <dcterms:created xsi:type="dcterms:W3CDTF">2016-11-12T13:15:04Z</dcterms:created>
  <dcterms:modified xsi:type="dcterms:W3CDTF">2021-01-12T20:23:17Z</dcterms:modified>
</cp:coreProperties>
</file>