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80" r:id="rId6"/>
    <p:sldId id="281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9" r:id="rId21"/>
    <p:sldId id="272" r:id="rId22"/>
    <p:sldId id="273" r:id="rId23"/>
    <p:sldId id="274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FC881-737B-4342-AABC-222ABE36BB24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9F1F0-D99A-411B-926A-552010EFDC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M1</a:t>
            </a:r>
            <a:br>
              <a:rPr lang="fr-FR" dirty="0" smtClean="0"/>
            </a:br>
            <a:r>
              <a:rPr lang="fr-FR" dirty="0" smtClean="0"/>
              <a:t>Fours </a:t>
            </a:r>
            <a:r>
              <a:rPr lang="fr-FR" dirty="0" smtClean="0"/>
              <a:t>et Chaudières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94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5857892"/>
            <a:ext cx="9144000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/>
              <a:t>figure 3.</a:t>
            </a:r>
          </a:p>
          <a:p>
            <a:pPr algn="ctr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400" dirty="0" smtClean="0"/>
              <a:t>III.2 </a:t>
            </a:r>
            <a:r>
              <a:rPr lang="fr-FR" sz="4400" dirty="0"/>
              <a:t>Chauffage direct et chauffage indirect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28736"/>
            <a:ext cx="9144000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Le </a:t>
            </a:r>
            <a:r>
              <a:rPr lang="fr-FR" sz="3200" dirty="0"/>
              <a:t>critère est ici le contact entre le produit et les gaz issus de </a:t>
            </a:r>
            <a:r>
              <a:rPr lang="fr-FR" sz="3200" dirty="0" smtClean="0"/>
              <a:t>la combustion.</a:t>
            </a:r>
          </a:p>
          <a:p>
            <a:pPr algn="just"/>
            <a:endParaRPr lang="fr-FR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2571744"/>
            <a:ext cx="9144000" cy="4524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fr-FR" sz="3200" dirty="0" smtClean="0"/>
          </a:p>
          <a:p>
            <a:pPr algn="just"/>
            <a:r>
              <a:rPr lang="fr-FR" sz="3200" dirty="0" smtClean="0"/>
              <a:t>■ </a:t>
            </a:r>
            <a:r>
              <a:rPr lang="fr-FR" sz="3200" dirty="0"/>
              <a:t>Fours à chauffage direct</a:t>
            </a:r>
          </a:p>
          <a:p>
            <a:pPr algn="just"/>
            <a:r>
              <a:rPr lang="fr-FR" sz="3200" dirty="0"/>
              <a:t>Il y a contact entre les gaz issus de la combustion et les produits </a:t>
            </a:r>
            <a:r>
              <a:rPr lang="fr-FR" sz="3200" dirty="0" smtClean="0"/>
              <a:t>à chauffer</a:t>
            </a:r>
            <a:r>
              <a:rPr lang="fr-FR" sz="3200" dirty="0"/>
              <a:t>. Du point de </a:t>
            </a:r>
            <a:r>
              <a:rPr lang="fr-FR" sz="3200" dirty="0" smtClean="0"/>
              <a:t>vue thermique</a:t>
            </a:r>
            <a:r>
              <a:rPr lang="fr-FR" sz="3200" dirty="0"/>
              <a:t>, cela entraîne qu’une partie </a:t>
            </a:r>
            <a:r>
              <a:rPr lang="fr-FR" sz="3200" dirty="0" smtClean="0"/>
              <a:t>du transfert </a:t>
            </a:r>
            <a:r>
              <a:rPr lang="fr-FR" sz="3200" dirty="0"/>
              <a:t>de chaleur s’effectue par </a:t>
            </a:r>
            <a:r>
              <a:rPr lang="fr-FR" sz="3200" b="1" dirty="0"/>
              <a:t>convection. </a:t>
            </a:r>
            <a:r>
              <a:rPr lang="fr-FR" sz="3200" b="1" dirty="0" smtClean="0"/>
              <a:t>Cette dernière provoque </a:t>
            </a:r>
            <a:r>
              <a:rPr lang="fr-FR" sz="3200" dirty="0" smtClean="0"/>
              <a:t>des </a:t>
            </a:r>
            <a:r>
              <a:rPr lang="fr-FR" sz="3200" dirty="0"/>
              <a:t>phénomènes à la surface du produit qui peuvent lui </a:t>
            </a:r>
            <a:r>
              <a:rPr lang="fr-FR" sz="3200" dirty="0" smtClean="0"/>
              <a:t>être préjudiciables.</a:t>
            </a:r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b="1" dirty="0"/>
              <a:t>Exemple :</a:t>
            </a:r>
          </a:p>
          <a:p>
            <a:pPr algn="just"/>
            <a:r>
              <a:rPr lang="fr-FR" sz="3200" dirty="0"/>
              <a:t>— décarburation et oxydation dans les fours </a:t>
            </a:r>
            <a:r>
              <a:rPr lang="fr-FR" sz="3200" dirty="0" smtClean="0"/>
              <a:t>de réchauffage de métaux .</a:t>
            </a:r>
            <a:endParaRPr lang="fr-FR" sz="3200" dirty="0"/>
          </a:p>
          <a:p>
            <a:pPr algn="just"/>
            <a:r>
              <a:rPr lang="fr-FR" sz="3200" dirty="0"/>
              <a:t>— interaction entre le soufre du combustible et le clinker dans </a:t>
            </a:r>
            <a:r>
              <a:rPr lang="fr-FR" sz="3200" dirty="0" smtClean="0"/>
              <a:t>les fours </a:t>
            </a:r>
            <a:r>
              <a:rPr lang="fr-FR" sz="3200" dirty="0"/>
              <a:t>de cimenterie </a:t>
            </a:r>
            <a:r>
              <a:rPr lang="fr-FR" sz="3200" dirty="0" smtClean="0"/>
              <a:t>.</a:t>
            </a:r>
            <a:endParaRPr lang="fr-FR" sz="3200" dirty="0"/>
          </a:p>
          <a:p>
            <a:pPr algn="just"/>
            <a:r>
              <a:rPr lang="fr-FR" sz="3200" dirty="0"/>
              <a:t>— action des impuretés du combustible sur les bains des fours </a:t>
            </a:r>
            <a:r>
              <a:rPr lang="fr-FR" sz="3200" dirty="0" smtClean="0"/>
              <a:t>de verrerie.</a:t>
            </a:r>
          </a:p>
          <a:p>
            <a:r>
              <a:rPr lang="fr-FR" sz="3200" dirty="0"/>
              <a:t>Pour éviter ce contact, on place parfois, entre les produits et </a:t>
            </a:r>
            <a:r>
              <a:rPr lang="fr-FR" sz="3200" dirty="0" smtClean="0"/>
              <a:t>les gaz </a:t>
            </a:r>
            <a:r>
              <a:rPr lang="fr-FR" sz="3200" dirty="0"/>
              <a:t>un écran protecteur : le chauffage est alors indirect (figure </a:t>
            </a:r>
            <a:r>
              <a:rPr lang="fr-FR" sz="3200" dirty="0" smtClean="0"/>
              <a:t>3). </a:t>
            </a:r>
          </a:p>
          <a:p>
            <a:endParaRPr lang="fr-FR" sz="3200" dirty="0"/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fr-FR" sz="3200" dirty="0" smtClean="0"/>
          </a:p>
          <a:p>
            <a:r>
              <a:rPr lang="fr-FR" sz="3200" dirty="0" smtClean="0"/>
              <a:t>■ </a:t>
            </a:r>
            <a:r>
              <a:rPr lang="fr-FR" sz="3200" dirty="0"/>
              <a:t>Fours à chauffage indirect</a:t>
            </a:r>
          </a:p>
          <a:p>
            <a:pPr algn="just"/>
            <a:r>
              <a:rPr lang="fr-FR" sz="3200" dirty="0"/>
              <a:t>L’interaction entre les gaz de combustion et les produits </a:t>
            </a:r>
            <a:r>
              <a:rPr lang="fr-FR" sz="3200" dirty="0" smtClean="0"/>
              <a:t>n’existe plus</a:t>
            </a:r>
            <a:r>
              <a:rPr lang="fr-FR" sz="3200" dirty="0"/>
              <a:t>. Par contre, il s’introduit une résistance supplémentaire </a:t>
            </a:r>
            <a:r>
              <a:rPr lang="fr-FR" sz="3200" dirty="0" smtClean="0"/>
              <a:t>au transfert </a:t>
            </a:r>
            <a:r>
              <a:rPr lang="fr-FR" sz="3200" dirty="0"/>
              <a:t>de chaleur qui doit se faire par </a:t>
            </a:r>
            <a:r>
              <a:rPr lang="fr-FR" sz="3200" b="1" dirty="0"/>
              <a:t>conduction au travers de </a:t>
            </a:r>
            <a:r>
              <a:rPr lang="fr-FR" sz="3200" b="1" dirty="0" smtClean="0"/>
              <a:t>la </a:t>
            </a:r>
            <a:r>
              <a:rPr lang="fr-FR" sz="3200" dirty="0" smtClean="0"/>
              <a:t>paroi </a:t>
            </a:r>
            <a:r>
              <a:rPr lang="fr-FR" sz="3200" dirty="0"/>
              <a:t>protectrice, puis par </a:t>
            </a:r>
            <a:r>
              <a:rPr lang="fr-FR" sz="3200" b="1" dirty="0"/>
              <a:t>rayonnement et éventuellement </a:t>
            </a:r>
            <a:r>
              <a:rPr lang="fr-FR" sz="3200" b="1" dirty="0" smtClean="0"/>
              <a:t>convection </a:t>
            </a:r>
            <a:r>
              <a:rPr lang="fr-FR" sz="3200" dirty="0" smtClean="0"/>
              <a:t>vers </a:t>
            </a:r>
            <a:r>
              <a:rPr lang="fr-FR" sz="3200" dirty="0"/>
              <a:t>la charge. Le problème technologique est alors la tenue </a:t>
            </a:r>
            <a:r>
              <a:rPr lang="fr-FR" sz="3200" dirty="0" smtClean="0"/>
              <a:t>de cette </a:t>
            </a:r>
            <a:r>
              <a:rPr lang="fr-FR" sz="3200" dirty="0"/>
              <a:t>paroi qui est portée à haute température et est au contact de </a:t>
            </a:r>
            <a:r>
              <a:rPr lang="fr-FR" sz="3200" dirty="0" smtClean="0"/>
              <a:t>la </a:t>
            </a:r>
            <a:r>
              <a:rPr lang="fr-FR" sz="3200" dirty="0"/>
              <a:t>flamme et/ou des gaz à haute température. C’est le cas des fours </a:t>
            </a:r>
            <a:r>
              <a:rPr lang="fr-FR" sz="3200" dirty="0" smtClean="0"/>
              <a:t>à cloche </a:t>
            </a:r>
            <a:r>
              <a:rPr lang="fr-FR" sz="3200" dirty="0"/>
              <a:t>mobile, des fours à moufle et des fours équipés de </a:t>
            </a:r>
            <a:r>
              <a:rPr lang="fr-FR" sz="3200" dirty="0" smtClean="0"/>
              <a:t>brûleurs à </a:t>
            </a:r>
            <a:r>
              <a:rPr lang="fr-FR" sz="3200" dirty="0"/>
              <a:t>tubes radiants</a:t>
            </a:r>
            <a:r>
              <a:rPr lang="fr-FR" sz="3200" dirty="0" smtClean="0"/>
              <a:t>.</a:t>
            </a:r>
          </a:p>
          <a:p>
            <a:endParaRPr lang="fr-FR" sz="3200" dirty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Remarque: par définition, les </a:t>
            </a:r>
            <a:r>
              <a:rPr lang="fr-FR" sz="3200" b="1" dirty="0" smtClean="0"/>
              <a:t>fours de réchauffage de fluides, dans lesquels les gaz ou les liquides circulent à l’intérieur </a:t>
            </a:r>
            <a:r>
              <a:rPr lang="fr-FR" sz="3200" dirty="0" smtClean="0"/>
              <a:t>de tubes, sont des fours à chauffage indirect.</a:t>
            </a:r>
          </a:p>
          <a:p>
            <a:pPr algn="just"/>
            <a:endParaRPr lang="fr-FR" sz="3200" dirty="0"/>
          </a:p>
          <a:p>
            <a:pPr algn="just"/>
            <a:endParaRPr lang="fr-FR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2857496"/>
            <a:ext cx="9144000" cy="41549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400" dirty="0" smtClean="0"/>
              <a:t>III.3 </a:t>
            </a:r>
            <a:r>
              <a:rPr lang="fr-FR" sz="4400" dirty="0"/>
              <a:t>Fours à haute et </a:t>
            </a:r>
            <a:r>
              <a:rPr lang="fr-FR" sz="4400" dirty="0" smtClean="0"/>
              <a:t>fours à </a:t>
            </a:r>
            <a:r>
              <a:rPr lang="fr-FR" sz="4400" dirty="0"/>
              <a:t>basse </a:t>
            </a:r>
            <a:r>
              <a:rPr lang="fr-FR" sz="4400" dirty="0" smtClean="0"/>
              <a:t>température</a:t>
            </a:r>
          </a:p>
          <a:p>
            <a:endParaRPr lang="fr-FR" sz="4400" dirty="0"/>
          </a:p>
          <a:p>
            <a:endParaRPr lang="fr-FR" sz="4400" dirty="0" smtClean="0"/>
          </a:p>
          <a:p>
            <a:endParaRPr lang="fr-FR" sz="4400" dirty="0"/>
          </a:p>
          <a:p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3200" dirty="0"/>
              <a:t>La classification est ici plus arbitraire car une même </a:t>
            </a:r>
            <a:r>
              <a:rPr lang="fr-FR" sz="3200" dirty="0" smtClean="0"/>
              <a:t>température peut </a:t>
            </a:r>
            <a:r>
              <a:rPr lang="fr-FR" sz="3200" dirty="0"/>
              <a:t>être considérée comme haute dans un type d’activité et </a:t>
            </a:r>
            <a:r>
              <a:rPr lang="fr-FR" sz="3200" dirty="0" smtClean="0"/>
              <a:t>basse dans </a:t>
            </a:r>
            <a:r>
              <a:rPr lang="fr-FR" sz="3200" dirty="0"/>
              <a:t>une autre activité.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71612"/>
            <a:ext cx="9144000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b="1" dirty="0"/>
              <a:t>Exemple : une température de 700 °C sera considérée </a:t>
            </a:r>
            <a:r>
              <a:rPr lang="fr-FR" sz="3200" b="1" dirty="0" smtClean="0"/>
              <a:t>comme </a:t>
            </a:r>
            <a:r>
              <a:rPr lang="fr-FR" sz="3200" dirty="0" smtClean="0"/>
              <a:t>haute </a:t>
            </a:r>
            <a:r>
              <a:rPr lang="fr-FR" sz="3200" dirty="0"/>
              <a:t>dans l’industrie chimique et basse en sidérurgie ou dans </a:t>
            </a:r>
            <a:r>
              <a:rPr lang="fr-FR" sz="3200" dirty="0" smtClean="0"/>
              <a:t>l’industrie du </a:t>
            </a:r>
            <a:r>
              <a:rPr lang="fr-FR" sz="3200" dirty="0"/>
              <a:t>verre.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143248"/>
            <a:ext cx="9144000" cy="40318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Même si cette limite est un tant soit peu arbitraire, elle n’en </a:t>
            </a:r>
            <a:r>
              <a:rPr lang="fr-FR" sz="3200" dirty="0" smtClean="0"/>
              <a:t>est pas </a:t>
            </a:r>
            <a:r>
              <a:rPr lang="fr-FR" sz="3200" dirty="0"/>
              <a:t>moins réelle. D’un point de vue technologique, au-dessus </a:t>
            </a:r>
            <a:r>
              <a:rPr lang="fr-FR" sz="3200" dirty="0" smtClean="0"/>
              <a:t>de 700 </a:t>
            </a:r>
            <a:r>
              <a:rPr lang="fr-FR" sz="3200" dirty="0"/>
              <a:t>°C à 800 °C, il devient délicat de construire des fours à </a:t>
            </a:r>
            <a:r>
              <a:rPr lang="fr-FR" sz="3200" dirty="0" smtClean="0"/>
              <a:t>chauffage indirect.</a:t>
            </a:r>
          </a:p>
          <a:p>
            <a:pPr algn="just"/>
            <a:endParaRPr lang="fr-FR" sz="3200" dirty="0"/>
          </a:p>
          <a:p>
            <a:pPr algn="just"/>
            <a:endParaRPr lang="fr-FR" sz="3200" dirty="0" smtClean="0"/>
          </a:p>
          <a:p>
            <a:pPr algn="just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D’un point de vue thermique :</a:t>
            </a:r>
          </a:p>
          <a:p>
            <a:pPr algn="just"/>
            <a:r>
              <a:rPr lang="fr-FR" sz="3200" dirty="0"/>
              <a:t>— au-dessus de 1 000 °C, le transfert de chaleur se fait </a:t>
            </a:r>
            <a:r>
              <a:rPr lang="fr-FR" sz="3200" dirty="0" smtClean="0"/>
              <a:t>essentiellement par </a:t>
            </a:r>
            <a:r>
              <a:rPr lang="fr-FR" sz="3200" b="1" dirty="0"/>
              <a:t>rayonnement ;</a:t>
            </a:r>
          </a:p>
          <a:p>
            <a:pPr algn="just"/>
            <a:r>
              <a:rPr lang="fr-FR" sz="3200" dirty="0"/>
              <a:t>— au-dessous de 700 °C, la part de la </a:t>
            </a:r>
            <a:r>
              <a:rPr lang="fr-FR" sz="3200" b="1" dirty="0"/>
              <a:t>convection devient </a:t>
            </a:r>
            <a:r>
              <a:rPr lang="fr-FR" sz="3200" b="1" dirty="0" smtClean="0"/>
              <a:t>non </a:t>
            </a:r>
            <a:r>
              <a:rPr lang="fr-FR" sz="3200" dirty="0" smtClean="0"/>
              <a:t>négligeable </a:t>
            </a:r>
            <a:r>
              <a:rPr lang="fr-FR" sz="3200" dirty="0"/>
              <a:t>et on cherchera à l’améliorer par mise en circulation </a:t>
            </a:r>
            <a:r>
              <a:rPr lang="fr-FR" sz="3200" dirty="0" smtClean="0"/>
              <a:t>des gaz </a:t>
            </a:r>
            <a:r>
              <a:rPr lang="fr-FR" sz="3200" dirty="0"/>
              <a:t>autour du produit.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071810"/>
            <a:ext cx="9144000" cy="40318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b="1" dirty="0"/>
              <a:t>Exemple : les fours de </a:t>
            </a:r>
            <a:r>
              <a:rPr lang="fr-FR" sz="3200" b="1" dirty="0" err="1"/>
              <a:t>détensionnement</a:t>
            </a:r>
            <a:r>
              <a:rPr lang="fr-FR" sz="3200" b="1" dirty="0"/>
              <a:t> de pièces </a:t>
            </a:r>
            <a:r>
              <a:rPr lang="fr-FR" sz="3200" b="1" dirty="0" smtClean="0"/>
              <a:t>chaudronnées </a:t>
            </a:r>
            <a:r>
              <a:rPr lang="fr-FR" sz="3200" dirty="0" smtClean="0"/>
              <a:t>qui </a:t>
            </a:r>
            <a:r>
              <a:rPr lang="fr-FR" sz="3200" dirty="0"/>
              <a:t>fonctionnent autour de 650 °C</a:t>
            </a:r>
            <a:r>
              <a:rPr lang="fr-FR" sz="3200" dirty="0" smtClean="0"/>
              <a:t>.</a:t>
            </a:r>
          </a:p>
          <a:p>
            <a:pPr algn="just"/>
            <a:endParaRPr lang="fr-FR" sz="3200" dirty="0"/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400" dirty="0" smtClean="0"/>
              <a:t>III.3.1 </a:t>
            </a:r>
            <a:r>
              <a:rPr lang="fr-FR" sz="4400" dirty="0"/>
              <a:t>Fours à haute température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85794"/>
            <a:ext cx="9144000" cy="64940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Ce sont les fours de sidérurgie, de verrerie, de cimenterie. La </a:t>
            </a:r>
            <a:r>
              <a:rPr lang="fr-FR" sz="3200" dirty="0" smtClean="0"/>
              <a:t>température que </a:t>
            </a:r>
            <a:r>
              <a:rPr lang="fr-FR" sz="3200" dirty="0"/>
              <a:t>l’on veut obtenir sur le produit </a:t>
            </a:r>
            <a:r>
              <a:rPr lang="fr-FR" sz="3200" dirty="0" smtClean="0"/>
              <a:t>dépasse </a:t>
            </a:r>
            <a:r>
              <a:rPr lang="fr-FR" sz="3200" dirty="0"/>
              <a:t>parfois </a:t>
            </a:r>
            <a:r>
              <a:rPr lang="fr-FR" sz="3200" dirty="0" smtClean="0"/>
              <a:t>nettement 1 </a:t>
            </a:r>
            <a:r>
              <a:rPr lang="fr-FR" sz="3200" dirty="0"/>
              <a:t>200 °C.</a:t>
            </a:r>
          </a:p>
          <a:p>
            <a:pPr algn="just"/>
            <a:r>
              <a:rPr lang="fr-FR" sz="3200" dirty="0"/>
              <a:t>C’est également le cas d’un certain nombre de fours de </a:t>
            </a:r>
            <a:r>
              <a:rPr lang="fr-FR" sz="3200" dirty="0" smtClean="0"/>
              <a:t>l’industrie du </a:t>
            </a:r>
            <a:r>
              <a:rPr lang="fr-FR" sz="3200" dirty="0"/>
              <a:t>pétrole et de la </a:t>
            </a:r>
            <a:r>
              <a:rPr lang="fr-FR" sz="3200" dirty="0" smtClean="0"/>
              <a:t>chimie dans </a:t>
            </a:r>
            <a:r>
              <a:rPr lang="fr-FR" sz="3200" dirty="0"/>
              <a:t>lesquels, bien que la température </a:t>
            </a:r>
            <a:r>
              <a:rPr lang="fr-FR" sz="3200" dirty="0" smtClean="0"/>
              <a:t>du produit </a:t>
            </a:r>
            <a:r>
              <a:rPr lang="fr-FR" sz="3200" dirty="0"/>
              <a:t>soit inférieure à 500 °C, une </a:t>
            </a:r>
            <a:r>
              <a:rPr lang="fr-FR" sz="3200" dirty="0" smtClean="0"/>
              <a:t>partie importante </a:t>
            </a:r>
            <a:r>
              <a:rPr lang="fr-FR" sz="3200" dirty="0"/>
              <a:t>de la </a:t>
            </a:r>
            <a:r>
              <a:rPr lang="fr-FR" sz="3200" dirty="0" smtClean="0"/>
              <a:t>chaleur est  fournie </a:t>
            </a:r>
            <a:r>
              <a:rPr lang="fr-FR" sz="3200" dirty="0"/>
              <a:t>directement par le rayonnement de la flamme dans </a:t>
            </a:r>
            <a:r>
              <a:rPr lang="fr-FR" sz="3200" dirty="0" smtClean="0"/>
              <a:t>une zone </a:t>
            </a:r>
            <a:r>
              <a:rPr lang="fr-FR" sz="3200" dirty="0"/>
              <a:t>de radiation. </a:t>
            </a:r>
            <a:endParaRPr lang="fr-FR" sz="3200" dirty="0" smtClean="0"/>
          </a:p>
          <a:p>
            <a:pPr algn="just"/>
            <a:endParaRPr lang="fr-FR" sz="3200" dirty="0"/>
          </a:p>
          <a:p>
            <a:pPr algn="just"/>
            <a:endParaRPr lang="fr-FR" sz="3200" dirty="0" smtClean="0"/>
          </a:p>
          <a:p>
            <a:pPr algn="just"/>
            <a:endParaRPr lang="fr-FR" sz="3200" dirty="0"/>
          </a:p>
          <a:p>
            <a:pPr algn="just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Le transfert de chaleur s’y fait essentiellement par </a:t>
            </a:r>
            <a:r>
              <a:rPr lang="fr-FR" sz="3200" b="1" dirty="0" smtClean="0"/>
              <a:t>rayonnement de la flamme et des gaz issus de la combustion.  </a:t>
            </a:r>
            <a:r>
              <a:rPr lang="fr-FR" sz="3200" dirty="0" smtClean="0"/>
              <a:t>Les transferts de chaleur par rayonnement découlent fondamentalement de la </a:t>
            </a:r>
            <a:r>
              <a:rPr lang="fr-FR" sz="3200" b="1" dirty="0" smtClean="0"/>
              <a:t>loi de Stefan-Boltzmann :</a:t>
            </a:r>
          </a:p>
          <a:p>
            <a:pPr algn="just"/>
            <a:endParaRPr lang="fr-FR" sz="32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071810"/>
            <a:ext cx="5072098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Rectangle 4"/>
          <p:cNvSpPr/>
          <p:nvPr/>
        </p:nvSpPr>
        <p:spPr>
          <a:xfrm>
            <a:off x="0" y="4286256"/>
            <a:ext cx="9144000" cy="2554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3200" dirty="0" smtClean="0"/>
              <a:t>Avec  Φ puissance thermique</a:t>
            </a:r>
          </a:p>
          <a:p>
            <a:r>
              <a:rPr lang="fr-FR" sz="3200" dirty="0" smtClean="0"/>
              <a:t>σ constante de Stefan-Boltzmann</a:t>
            </a:r>
            <a:endParaRPr lang="fr-FR" sz="3200" dirty="0"/>
          </a:p>
          <a:p>
            <a:r>
              <a:rPr lang="fr-FR" sz="3200" dirty="0" smtClean="0"/>
              <a:t>(5,67 x 10-8 </a:t>
            </a:r>
            <a:r>
              <a:rPr lang="fr-FR" sz="3200" dirty="0" err="1" smtClean="0"/>
              <a:t>W.m-2.K</a:t>
            </a:r>
            <a:r>
              <a:rPr lang="fr-FR" sz="3200" dirty="0" smtClean="0"/>
              <a:t>-4</a:t>
            </a:r>
          </a:p>
          <a:p>
            <a:r>
              <a:rPr lang="pt-BR" sz="3200" dirty="0" smtClean="0"/>
              <a:t>ou 4,89 x 10-8 kcal.m-2.h-1.K-4)</a:t>
            </a:r>
            <a:endParaRPr lang="fr-FR" sz="3200" dirty="0"/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3071810"/>
            <a:ext cx="1857356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929454" y="3071810"/>
            <a:ext cx="2214546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et de considérations géométriques liées aux dimensions et aux </a:t>
            </a:r>
            <a:r>
              <a:rPr lang="fr-FR" sz="3200" dirty="0" smtClean="0"/>
              <a:t>positions respectives </a:t>
            </a:r>
            <a:r>
              <a:rPr lang="fr-FR" sz="3200" dirty="0"/>
              <a:t>des surfaces réceptrices de la chaleur (le produit </a:t>
            </a:r>
            <a:r>
              <a:rPr lang="fr-FR" sz="3200" dirty="0" smtClean="0"/>
              <a:t>à chauffer</a:t>
            </a:r>
            <a:r>
              <a:rPr lang="fr-FR" sz="3200" dirty="0"/>
              <a:t>), des surfaces et volumes des </a:t>
            </a:r>
            <a:r>
              <a:rPr lang="fr-FR" sz="3200" dirty="0" smtClean="0"/>
              <a:t>émetteurs (flammes </a:t>
            </a:r>
            <a:r>
              <a:rPr lang="fr-FR" sz="3200" dirty="0"/>
              <a:t>et gaz </a:t>
            </a:r>
            <a:r>
              <a:rPr lang="fr-FR" sz="3200" dirty="0" smtClean="0"/>
              <a:t>de combustion</a:t>
            </a:r>
            <a:r>
              <a:rPr lang="fr-FR" sz="3200" dirty="0"/>
              <a:t>) et des surfaces réflectrices (parois du four</a:t>
            </a:r>
            <a:r>
              <a:rPr lang="fr-FR" sz="3200" dirty="0" smtClean="0"/>
              <a:t>).</a:t>
            </a:r>
          </a:p>
          <a:p>
            <a:pPr algn="just"/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Chapitre III   Fours </a:t>
            </a:r>
            <a:r>
              <a:rPr lang="fr-FR" dirty="0"/>
              <a:t>industriels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1752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III.1  Classification et description des fours industriels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841242"/>
            <a:ext cx="9144000" cy="50167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3200" dirty="0"/>
              <a:t>Toute classification est arbitraire, elle est toutefois utile dans </a:t>
            </a:r>
            <a:r>
              <a:rPr lang="fr-FR" sz="3200" dirty="0" smtClean="0"/>
              <a:t>la mesure </a:t>
            </a:r>
            <a:r>
              <a:rPr lang="fr-FR" sz="3200" dirty="0"/>
              <a:t>où elle permet </a:t>
            </a:r>
            <a:r>
              <a:rPr lang="fr-FR" sz="3200" dirty="0" smtClean="0"/>
              <a:t>de retrouver </a:t>
            </a:r>
            <a:r>
              <a:rPr lang="fr-FR" sz="3200" dirty="0"/>
              <a:t>des caractéristiques </a:t>
            </a:r>
            <a:r>
              <a:rPr lang="fr-FR" sz="3200" dirty="0" smtClean="0"/>
              <a:t>communes à </a:t>
            </a:r>
            <a:r>
              <a:rPr lang="fr-FR" sz="3200" dirty="0"/>
              <a:t>des équipements, à première vue, très différents.</a:t>
            </a:r>
          </a:p>
          <a:p>
            <a:r>
              <a:rPr lang="fr-FR" sz="3200" dirty="0"/>
              <a:t>Nous proposons ici </a:t>
            </a:r>
            <a:r>
              <a:rPr lang="fr-FR" sz="3200" b="1" dirty="0"/>
              <a:t>quatre classifications, en fonction </a:t>
            </a:r>
          </a:p>
          <a:p>
            <a:r>
              <a:rPr lang="fr-FR" sz="3200" dirty="0"/>
              <a:t>— de la manutention du produit : fours continus ou discontinus ;</a:t>
            </a:r>
          </a:p>
          <a:p>
            <a:r>
              <a:rPr lang="fr-FR" sz="3200" dirty="0"/>
              <a:t>— du procédé de chauffage : direct ou indirect ;</a:t>
            </a:r>
          </a:p>
          <a:p>
            <a:r>
              <a:rPr lang="fr-FR" sz="3200" dirty="0"/>
              <a:t>— du niveau de température ;</a:t>
            </a:r>
          </a:p>
          <a:p>
            <a:r>
              <a:rPr lang="fr-FR" sz="3200" dirty="0"/>
              <a:t>— du combustible.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Noir, mais minorées par rapport à celui-ci. On en déduit l’expression générale du transfert de chaleur par rayonnement : avec puissance thermique transmise du four à la charge, Tf température du four, Tc température de la charge ou de la surface de la charge, S surface de la charge offerte au rayonnement du four, « a » coefficient d’absorption du rayonnement par la charge ; ce coefficient, qui est compris entre 0 et 1, est très proche de 1 lorsque : les dimensions du four sont grandes par rapport à celles de la charge ; la surface de la charge est peu réfléchissante</a:t>
            </a:r>
          </a:p>
          <a:p>
            <a:pPr algn="just"/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400" dirty="0" smtClean="0"/>
              <a:t>III.3.2 </a:t>
            </a:r>
            <a:r>
              <a:rPr lang="fr-FR" sz="4400" dirty="0"/>
              <a:t>Fours à basse température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85794"/>
            <a:ext cx="9144000" cy="6986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Ce sont, en particulier, les fours de traitement thermique de </a:t>
            </a:r>
            <a:r>
              <a:rPr lang="fr-FR" sz="3200" dirty="0" smtClean="0"/>
              <a:t>métallurgie, les </a:t>
            </a:r>
            <a:r>
              <a:rPr lang="fr-FR" sz="3200" dirty="0"/>
              <a:t>fours de revêtement de surface et les fours pour </a:t>
            </a:r>
            <a:r>
              <a:rPr lang="fr-FR" sz="3200" dirty="0" smtClean="0"/>
              <a:t>les métaux </a:t>
            </a:r>
            <a:r>
              <a:rPr lang="fr-FR" sz="3200" dirty="0"/>
              <a:t>non ferreux. La température que l’on veut obtenir sur le </a:t>
            </a:r>
            <a:r>
              <a:rPr lang="fr-FR" sz="3200" dirty="0" smtClean="0"/>
              <a:t>produit dépasse </a:t>
            </a:r>
            <a:r>
              <a:rPr lang="fr-FR" sz="3200" dirty="0"/>
              <a:t>rarement 700 °C, et est parfois sensiblement inférieure.</a:t>
            </a:r>
          </a:p>
          <a:p>
            <a:pPr algn="just"/>
            <a:r>
              <a:rPr lang="fr-FR" sz="3200" dirty="0"/>
              <a:t>C’est également </a:t>
            </a:r>
            <a:r>
              <a:rPr lang="fr-FR" sz="3200"/>
              <a:t>le </a:t>
            </a:r>
            <a:r>
              <a:rPr lang="fr-FR" sz="3200" smtClean="0"/>
              <a:t>cas  </a:t>
            </a:r>
            <a:r>
              <a:rPr lang="fr-FR" sz="3200" dirty="0"/>
              <a:t>des zones de convection des fours de </a:t>
            </a:r>
            <a:r>
              <a:rPr lang="fr-FR" sz="3200" dirty="0" smtClean="0"/>
              <a:t>l’industrie du </a:t>
            </a:r>
            <a:r>
              <a:rPr lang="fr-FR" sz="3200" dirty="0"/>
              <a:t>pétrole et de </a:t>
            </a:r>
            <a:r>
              <a:rPr lang="fr-FR" sz="3200" dirty="0" smtClean="0"/>
              <a:t>la chimie</a:t>
            </a:r>
            <a:r>
              <a:rPr lang="fr-FR" sz="3200" dirty="0"/>
              <a:t>.</a:t>
            </a:r>
          </a:p>
          <a:p>
            <a:pPr algn="just"/>
            <a:r>
              <a:rPr lang="fr-FR" sz="3200" dirty="0"/>
              <a:t>Le transfert de chaleur s’y fait essentiellement par </a:t>
            </a:r>
            <a:r>
              <a:rPr lang="fr-FR" sz="3200" b="1" dirty="0"/>
              <a:t>convection </a:t>
            </a:r>
            <a:r>
              <a:rPr lang="fr-FR" sz="3200" b="1" dirty="0" smtClean="0"/>
              <a:t>de </a:t>
            </a:r>
            <a:r>
              <a:rPr lang="fr-FR" sz="3200" dirty="0" smtClean="0"/>
              <a:t>gaz </a:t>
            </a:r>
            <a:r>
              <a:rPr lang="fr-FR" sz="3200" dirty="0"/>
              <a:t>transparents. La </a:t>
            </a:r>
            <a:r>
              <a:rPr lang="fr-FR" sz="3200" dirty="0" smtClean="0"/>
              <a:t>loi fondamentale </a:t>
            </a:r>
            <a:r>
              <a:rPr lang="fr-FR" sz="3200" dirty="0"/>
              <a:t>du transfert de chaleur est </a:t>
            </a:r>
            <a:r>
              <a:rPr lang="fr-FR" sz="3200" dirty="0" smtClean="0"/>
              <a:t>la loi </a:t>
            </a:r>
            <a:r>
              <a:rPr lang="fr-FR" sz="3200" dirty="0"/>
              <a:t>de Newton </a:t>
            </a:r>
            <a:r>
              <a:rPr lang="fr-FR" sz="3200" dirty="0" smtClean="0"/>
              <a:t>:</a:t>
            </a:r>
          </a:p>
          <a:p>
            <a:pPr algn="ctr"/>
            <a:r>
              <a:rPr lang="fr-FR" sz="3200" dirty="0"/>
              <a:t>Q=KS (T</a:t>
            </a:r>
            <a:r>
              <a:rPr lang="fr-FR" sz="3200" baseline="-25000" dirty="0"/>
              <a:t>f</a:t>
            </a:r>
            <a:r>
              <a:rPr lang="fr-FR" sz="3200" dirty="0"/>
              <a:t>-T</a:t>
            </a:r>
            <a:r>
              <a:rPr lang="fr-FR" sz="3200" baseline="-25000" dirty="0"/>
              <a:t>c</a:t>
            </a:r>
            <a:r>
              <a:rPr lang="fr-FR" sz="3200" dirty="0"/>
              <a:t>)</a:t>
            </a:r>
          </a:p>
          <a:p>
            <a:pPr algn="just"/>
            <a:endParaRPr lang="fr-FR" sz="3200" dirty="0"/>
          </a:p>
          <a:p>
            <a:pPr algn="just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3200" dirty="0"/>
              <a:t>et on cherchera, pour un écart de température </a:t>
            </a:r>
            <a:r>
              <a:rPr lang="fr-FR" sz="3200" dirty="0" smtClean="0"/>
              <a:t>(T</a:t>
            </a:r>
            <a:r>
              <a:rPr lang="fr-FR" sz="3200" baseline="-25000" dirty="0" smtClean="0"/>
              <a:t>f</a:t>
            </a:r>
            <a:r>
              <a:rPr lang="fr-FR" sz="3200" dirty="0" smtClean="0"/>
              <a:t>-T</a:t>
            </a:r>
            <a:r>
              <a:rPr lang="fr-FR" sz="3200" baseline="-25000" dirty="0" smtClean="0"/>
              <a:t>c</a:t>
            </a:r>
            <a:r>
              <a:rPr lang="fr-FR" sz="3200" dirty="0" smtClean="0"/>
              <a:t>) donné</a:t>
            </a:r>
            <a:r>
              <a:rPr lang="fr-FR" sz="3200" dirty="0"/>
              <a:t>, </a:t>
            </a:r>
            <a:r>
              <a:rPr lang="fr-FR" sz="3200" dirty="0" smtClean="0"/>
              <a:t>à augmenter </a:t>
            </a:r>
            <a:r>
              <a:rPr lang="fr-FR" sz="3200" dirty="0"/>
              <a:t>le transfert de chaleur en améliorant le </a:t>
            </a:r>
            <a:r>
              <a:rPr lang="fr-FR" sz="3200" b="1" dirty="0"/>
              <a:t>coefficient </a:t>
            </a:r>
            <a:r>
              <a:rPr lang="fr-FR" sz="3200" b="1" dirty="0" smtClean="0"/>
              <a:t>de convection </a:t>
            </a:r>
            <a:r>
              <a:rPr lang="fr-FR" sz="3200" b="1" dirty="0"/>
              <a:t>k qui s’écrit d’une façon générale :</a:t>
            </a:r>
            <a:endParaRPr lang="fr-FR" sz="32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K= 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K= 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 K=A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071678"/>
            <a:ext cx="4143404" cy="11389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214686"/>
            <a:ext cx="9144000" cy="4524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Pr (nombre de </a:t>
            </a:r>
            <a:r>
              <a:rPr lang="fr-FR" sz="3200" dirty="0" err="1"/>
              <a:t>Prandlt</a:t>
            </a:r>
            <a:r>
              <a:rPr lang="fr-FR" sz="3200" dirty="0"/>
              <a:t>) dépend essentiellement du fluide : ici </a:t>
            </a:r>
            <a:r>
              <a:rPr lang="fr-FR" sz="3200" dirty="0" smtClean="0"/>
              <a:t>les gaz </a:t>
            </a:r>
            <a:r>
              <a:rPr lang="fr-FR" sz="3200" dirty="0"/>
              <a:t>de combustion. On </a:t>
            </a:r>
            <a:r>
              <a:rPr lang="fr-FR" sz="3200" dirty="0" smtClean="0"/>
              <a:t>voit qu’il </a:t>
            </a:r>
            <a:r>
              <a:rPr lang="fr-FR" sz="3200" dirty="0"/>
              <a:t>faudra pour obtenir un </a:t>
            </a:r>
            <a:r>
              <a:rPr lang="fr-FR" sz="3200" dirty="0" smtClean="0"/>
              <a:t>coefficient d’échange </a:t>
            </a:r>
            <a:r>
              <a:rPr lang="fr-FR" sz="3200" dirty="0"/>
              <a:t>k élevé, essayer d’augmenter la valeur de </a:t>
            </a:r>
            <a:r>
              <a:rPr lang="fr-FR" sz="3200" dirty="0" err="1"/>
              <a:t>Re</a:t>
            </a:r>
            <a:r>
              <a:rPr lang="fr-FR" sz="3200" dirty="0"/>
              <a:t> (nombre </a:t>
            </a:r>
            <a:r>
              <a:rPr lang="fr-FR" sz="3200" dirty="0" smtClean="0"/>
              <a:t>de Reynolds).</a:t>
            </a:r>
          </a:p>
          <a:p>
            <a:pPr algn="just"/>
            <a:r>
              <a:rPr lang="fr-FR" sz="3200" dirty="0" smtClean="0"/>
              <a:t>Ou A</a:t>
            </a:r>
            <a:r>
              <a:rPr lang="el-GR" sz="3200" dirty="0" smtClean="0"/>
              <a:t>λ</a:t>
            </a:r>
            <a:r>
              <a:rPr lang="fr-FR" sz="3200" dirty="0" smtClean="0"/>
              <a:t>/l est le </a:t>
            </a:r>
            <a:r>
              <a:rPr lang="fr-FR" sz="3200" dirty="0" err="1" smtClean="0"/>
              <a:t>Nuselt</a:t>
            </a:r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 smtClean="0"/>
          </a:p>
          <a:p>
            <a:pPr algn="just"/>
            <a:endParaRPr lang="fr-FR" sz="3200" dirty="0"/>
          </a:p>
          <a:p>
            <a:pPr algn="just"/>
            <a:endParaRPr lang="fr-FR" sz="3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71678"/>
            <a:ext cx="250029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643702" y="2071678"/>
            <a:ext cx="250029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Cela se fera :</a:t>
            </a:r>
          </a:p>
          <a:p>
            <a:pPr algn="just"/>
            <a:r>
              <a:rPr lang="fr-FR" sz="3200" dirty="0"/>
              <a:t>— soit par </a:t>
            </a:r>
            <a:r>
              <a:rPr lang="fr-FR" sz="3200" b="1" dirty="0"/>
              <a:t>mise en vitesse du fluide : implantation de </a:t>
            </a:r>
            <a:r>
              <a:rPr lang="fr-FR" sz="3200" b="1" dirty="0" smtClean="0"/>
              <a:t>ventilateurs </a:t>
            </a:r>
            <a:r>
              <a:rPr lang="fr-FR" sz="3200" dirty="0" smtClean="0"/>
              <a:t>à </a:t>
            </a:r>
            <a:r>
              <a:rPr lang="fr-FR" sz="3200" dirty="0"/>
              <a:t>l’intérieur de l’enceinte (figure 3), utilisation de brûleurs à </a:t>
            </a:r>
            <a:r>
              <a:rPr lang="fr-FR" sz="3200" dirty="0" smtClean="0"/>
              <a:t>grande vitesse </a:t>
            </a:r>
            <a:r>
              <a:rPr lang="fr-FR" sz="3200" dirty="0"/>
              <a:t>d’éjection des gaz de combustion dans le foyer (figure 4</a:t>
            </a:r>
            <a:r>
              <a:rPr lang="fr-FR" sz="3200" dirty="0" smtClean="0"/>
              <a:t>), recyclage </a:t>
            </a:r>
            <a:r>
              <a:rPr lang="fr-FR" sz="3200" dirty="0"/>
              <a:t>externe des gaz ;</a:t>
            </a:r>
          </a:p>
          <a:p>
            <a:pPr algn="just"/>
            <a:r>
              <a:rPr lang="fr-FR" sz="3200" dirty="0"/>
              <a:t>— soit par </a:t>
            </a:r>
            <a:r>
              <a:rPr lang="fr-FR" sz="3200" b="1" dirty="0"/>
              <a:t>augmentation des effets de pointe, comme </a:t>
            </a:r>
            <a:r>
              <a:rPr lang="fr-FR" sz="3200" b="1" dirty="0" smtClean="0"/>
              <a:t>l’adjonction </a:t>
            </a:r>
            <a:r>
              <a:rPr lang="fr-FR" sz="3200" dirty="0" smtClean="0"/>
              <a:t>d’ailettes </a:t>
            </a:r>
            <a:r>
              <a:rPr lang="fr-FR" sz="3200" dirty="0"/>
              <a:t>ou de picots (</a:t>
            </a:r>
            <a:r>
              <a:rPr lang="fr-FR" sz="3200" dirty="0" err="1"/>
              <a:t>studs</a:t>
            </a:r>
            <a:r>
              <a:rPr lang="fr-FR" sz="3200" dirty="0"/>
              <a:t>) dans les zones de convection </a:t>
            </a:r>
            <a:r>
              <a:rPr lang="fr-FR" sz="3200" dirty="0" smtClean="0"/>
              <a:t>des  fours </a:t>
            </a:r>
            <a:r>
              <a:rPr lang="fr-FR" sz="3200" dirty="0"/>
              <a:t>tubulaires, qui accroissent simultanément </a:t>
            </a:r>
            <a:r>
              <a:rPr lang="fr-FR" sz="3200" dirty="0" smtClean="0"/>
              <a:t>la surface d’échange.</a:t>
            </a:r>
          </a:p>
          <a:p>
            <a:pPr algn="just"/>
            <a:endParaRPr lang="fr-FR" sz="3200" dirty="0"/>
          </a:p>
          <a:p>
            <a:pPr algn="just"/>
            <a:endParaRPr lang="fr-FR" sz="3200" dirty="0" smtClean="0"/>
          </a:p>
          <a:p>
            <a:pPr algn="just"/>
            <a:endParaRPr lang="fr-FR" sz="3200" dirty="0"/>
          </a:p>
          <a:p>
            <a:pPr algn="just"/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1538" y="0"/>
            <a:ext cx="67151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305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0" y="3071810"/>
            <a:ext cx="9144000" cy="39703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dirty="0" smtClean="0"/>
              <a:t>III.1.2 </a:t>
            </a:r>
            <a:r>
              <a:rPr lang="fr-FR" dirty="0"/>
              <a:t>Fours </a:t>
            </a:r>
            <a:r>
              <a:rPr lang="fr-FR" dirty="0" smtClean="0"/>
              <a:t>continus.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fr-FR" dirty="0"/>
              <a:t>C’est la manutention et la circulation du produit </a:t>
            </a:r>
            <a:r>
              <a:rPr lang="fr-FR" dirty="0" smtClean="0"/>
              <a:t>qui </a:t>
            </a:r>
          </a:p>
          <a:p>
            <a:pPr algn="just">
              <a:buNone/>
            </a:pPr>
            <a:r>
              <a:rPr lang="fr-FR" dirty="0" smtClean="0"/>
              <a:t>est </a:t>
            </a:r>
            <a:r>
              <a:rPr lang="fr-FR" dirty="0"/>
              <a:t>ici le critère.</a:t>
            </a:r>
          </a:p>
          <a:p>
            <a:pPr algn="just">
              <a:buNone/>
            </a:pPr>
            <a:r>
              <a:rPr lang="fr-FR" dirty="0"/>
              <a:t>Dans un </a:t>
            </a:r>
            <a:r>
              <a:rPr lang="fr-FR" b="1" dirty="0"/>
              <a:t>four continu, le produit à chauffer entre à </a:t>
            </a:r>
            <a:endParaRPr lang="fr-FR" b="1" dirty="0" smtClean="0"/>
          </a:p>
          <a:p>
            <a:pPr algn="just">
              <a:buNone/>
            </a:pPr>
            <a:r>
              <a:rPr lang="fr-FR" b="1" dirty="0" smtClean="0"/>
              <a:t>une </a:t>
            </a:r>
            <a:r>
              <a:rPr lang="fr-FR" b="1" dirty="0"/>
              <a:t>des </a:t>
            </a:r>
            <a:r>
              <a:rPr lang="fr-FR" b="1" dirty="0" smtClean="0"/>
              <a:t>extrémités </a:t>
            </a:r>
            <a:r>
              <a:rPr lang="fr-FR" dirty="0" smtClean="0"/>
              <a:t>et </a:t>
            </a:r>
            <a:r>
              <a:rPr lang="fr-FR" dirty="0"/>
              <a:t>en ressort à l’autre. C’est le </a:t>
            </a:r>
            <a:r>
              <a:rPr lang="fr-FR" dirty="0" smtClean="0"/>
              <a:t>cas:</a:t>
            </a:r>
            <a:endParaRPr lang="fr-FR" dirty="0"/>
          </a:p>
          <a:p>
            <a:pPr algn="just">
              <a:buNone/>
            </a:pPr>
            <a:r>
              <a:rPr lang="fr-FR" dirty="0"/>
              <a:t>— des fours de réchauffage de semi-produits (fours à </a:t>
            </a:r>
            <a:r>
              <a:rPr lang="fr-FR" dirty="0" smtClean="0"/>
              <a:t>longerons et </a:t>
            </a:r>
            <a:r>
              <a:rPr lang="fr-FR" dirty="0"/>
              <a:t>fours </a:t>
            </a:r>
            <a:r>
              <a:rPr lang="fr-FR" dirty="0" err="1"/>
              <a:t>poussants</a:t>
            </a:r>
            <a:r>
              <a:rPr lang="fr-FR" dirty="0"/>
              <a:t>) de la sidérurgie </a:t>
            </a:r>
            <a:r>
              <a:rPr lang="fr-FR" dirty="0" smtClean="0"/>
              <a:t>.</a:t>
            </a:r>
            <a:endParaRPr lang="fr-FR" dirty="0"/>
          </a:p>
          <a:p>
            <a:pPr algn="just">
              <a:buNone/>
            </a:pPr>
            <a:r>
              <a:rPr lang="fr-FR" dirty="0"/>
              <a:t>— des fours de l’industrie chimique et du raffinage </a:t>
            </a:r>
            <a:r>
              <a:rPr lang="fr-FR" dirty="0" smtClean="0"/>
              <a:t>.</a:t>
            </a:r>
            <a:endParaRPr lang="fr-FR" dirty="0"/>
          </a:p>
          <a:p>
            <a:pPr algn="just">
              <a:buNone/>
            </a:pPr>
            <a:r>
              <a:rPr lang="fr-FR" dirty="0"/>
              <a:t>— des fours rotatifs de l’industrie cimentière.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Dans un four continu, un point du four sera toujours (ou à </a:t>
            </a:r>
            <a:r>
              <a:rPr lang="fr-FR" sz="3200" dirty="0" smtClean="0"/>
              <a:t>peu près</a:t>
            </a:r>
            <a:r>
              <a:rPr lang="fr-FR" sz="3200" dirty="0"/>
              <a:t>) à la même température </a:t>
            </a:r>
            <a:r>
              <a:rPr lang="fr-FR" sz="3200" dirty="0" smtClean="0"/>
              <a:t> (</a:t>
            </a:r>
            <a:r>
              <a:rPr lang="fr-FR" sz="3200" dirty="0"/>
              <a:t>figure 1).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71546"/>
            <a:ext cx="9144000" cy="600164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On notera que l’amélioration des performances des </a:t>
            </a:r>
            <a:r>
              <a:rPr lang="fr-FR" sz="3200" dirty="0" smtClean="0"/>
              <a:t>procédés continus </a:t>
            </a:r>
            <a:r>
              <a:rPr lang="fr-FR" sz="3200" dirty="0"/>
              <a:t>et l’augmentation </a:t>
            </a:r>
            <a:r>
              <a:rPr lang="fr-FR" sz="3200" dirty="0" smtClean="0"/>
              <a:t>des capacités </a:t>
            </a:r>
            <a:r>
              <a:rPr lang="fr-FR" sz="3200" dirty="0"/>
              <a:t>de production des </a:t>
            </a:r>
            <a:r>
              <a:rPr lang="fr-FR" sz="3200" dirty="0" smtClean="0"/>
              <a:t>installations ont </a:t>
            </a:r>
            <a:r>
              <a:rPr lang="fr-FR" sz="3200" dirty="0"/>
              <a:t>peu à peu repoussé le domaine d’utilisation des</a:t>
            </a:r>
          </a:p>
          <a:p>
            <a:pPr algn="just"/>
            <a:r>
              <a:rPr lang="fr-FR" sz="3200" dirty="0"/>
              <a:t>fours discontinus que l’on trouve surtout pour :</a:t>
            </a:r>
          </a:p>
          <a:p>
            <a:pPr algn="just"/>
            <a:r>
              <a:rPr lang="fr-FR" sz="3200" dirty="0"/>
              <a:t>— les produits demandant un temps de séjour en four </a:t>
            </a:r>
            <a:r>
              <a:rPr lang="fr-FR" sz="3200" dirty="0" smtClean="0"/>
              <a:t>très </a:t>
            </a:r>
            <a:r>
              <a:rPr lang="fr-FR" sz="3200" smtClean="0"/>
              <a:t>long ;traitement </a:t>
            </a:r>
            <a:r>
              <a:rPr lang="fr-FR" sz="3200" dirty="0"/>
              <a:t>continus pour </a:t>
            </a:r>
            <a:r>
              <a:rPr lang="fr-FR" sz="3200" dirty="0" smtClean="0"/>
              <a:t>les bandes </a:t>
            </a:r>
            <a:r>
              <a:rPr lang="fr-FR" sz="3200" dirty="0"/>
              <a:t>métalliques</a:t>
            </a:r>
            <a:r>
              <a:rPr lang="fr-FR" sz="3200" dirty="0" smtClean="0"/>
              <a:t>.</a:t>
            </a:r>
          </a:p>
          <a:p>
            <a:pPr algn="just"/>
            <a:r>
              <a:rPr lang="fr-FR" sz="3200" dirty="0" smtClean="0"/>
              <a:t> — les produits nécessitant des cycles de chauffage et ou de refroidissement très précis.</a:t>
            </a:r>
          </a:p>
          <a:p>
            <a:pPr algn="just"/>
            <a:endParaRPr lang="fr-FR" sz="32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C’est ainsi que les </a:t>
            </a:r>
            <a:r>
              <a:rPr lang="fr-FR" sz="3200" b="1" dirty="0" smtClean="0"/>
              <a:t>fours </a:t>
            </a:r>
            <a:r>
              <a:rPr lang="fr-FR" sz="3200" b="1" dirty="0" err="1" smtClean="0"/>
              <a:t>pits</a:t>
            </a:r>
            <a:r>
              <a:rPr lang="fr-FR" sz="3200" b="1" dirty="0" smtClean="0"/>
              <a:t> ont quasiment disparus des procédés </a:t>
            </a:r>
            <a:r>
              <a:rPr lang="fr-FR" sz="3200" dirty="0" smtClean="0"/>
              <a:t>sidérurgiques et que les fours à cloches (figure 3)mobiles ont été supplantés par les lignes de traitement continus pour les bandes métalliques.</a:t>
            </a:r>
            <a:endParaRPr lang="fr-F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2071678"/>
            <a:ext cx="728667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6215082"/>
            <a:ext cx="91440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/>
              <a:t>figure 1.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2071678"/>
            <a:ext cx="928662" cy="42473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215338" y="2071678"/>
            <a:ext cx="928662" cy="42473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4400" dirty="0" smtClean="0"/>
              <a:t>III.1.3 </a:t>
            </a:r>
            <a:r>
              <a:rPr lang="fr-FR" sz="4400" dirty="0"/>
              <a:t>Fours </a:t>
            </a:r>
            <a:r>
              <a:rPr lang="fr-FR" sz="4400" dirty="0" smtClean="0"/>
              <a:t>discontinus</a:t>
            </a:r>
            <a:endParaRPr lang="fr-FR" sz="4400" dirty="0"/>
          </a:p>
        </p:txBody>
      </p:sp>
      <p:sp>
        <p:nvSpPr>
          <p:cNvPr id="3" name="Rectangle 2"/>
          <p:cNvSpPr/>
          <p:nvPr/>
        </p:nvSpPr>
        <p:spPr>
          <a:xfrm>
            <a:off x="0" y="785794"/>
            <a:ext cx="9144000" cy="64940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/>
              <a:t>Dans un </a:t>
            </a:r>
            <a:r>
              <a:rPr lang="fr-FR" sz="3200" b="1" dirty="0"/>
              <a:t>four discontinu, le produit à chauffer est immobile </a:t>
            </a:r>
            <a:r>
              <a:rPr lang="fr-FR" sz="3200" b="1" dirty="0" smtClean="0"/>
              <a:t>dans </a:t>
            </a:r>
            <a:r>
              <a:rPr lang="fr-FR" sz="3200" dirty="0" smtClean="0"/>
              <a:t>le </a:t>
            </a:r>
            <a:r>
              <a:rPr lang="fr-FR" sz="3200" dirty="0"/>
              <a:t>four ; il est chargé </a:t>
            </a:r>
            <a:r>
              <a:rPr lang="fr-FR" sz="3200" dirty="0" smtClean="0"/>
              <a:t>et déchargé </a:t>
            </a:r>
            <a:r>
              <a:rPr lang="fr-FR" sz="3200" dirty="0"/>
              <a:t>(enfourné et défourné) au </a:t>
            </a:r>
            <a:r>
              <a:rPr lang="fr-FR" sz="3200" dirty="0" smtClean="0"/>
              <a:t>même endroit</a:t>
            </a:r>
            <a:r>
              <a:rPr lang="fr-FR" sz="3200" dirty="0"/>
              <a:t>. C’est le cas :</a:t>
            </a:r>
          </a:p>
          <a:p>
            <a:pPr algn="just"/>
            <a:r>
              <a:rPr lang="fr-FR" sz="3200" dirty="0"/>
              <a:t>— des fours à sole mobile de forge ;</a:t>
            </a:r>
          </a:p>
          <a:p>
            <a:pPr algn="just"/>
            <a:r>
              <a:rPr lang="fr-FR" sz="3200" dirty="0"/>
              <a:t>— des fours à soles fixes de traitement thermique ;</a:t>
            </a:r>
          </a:p>
          <a:p>
            <a:pPr algn="just"/>
            <a:r>
              <a:rPr lang="fr-FR" sz="3200" dirty="0"/>
              <a:t>— des fours à cloches mobiles et élévateurs.</a:t>
            </a:r>
          </a:p>
          <a:p>
            <a:pPr algn="just"/>
            <a:r>
              <a:rPr lang="fr-FR" sz="3200" dirty="0"/>
              <a:t>Cette différence dans la manutention entraîne des </a:t>
            </a:r>
            <a:r>
              <a:rPr lang="fr-FR" sz="3200" dirty="0" smtClean="0"/>
              <a:t>différences notables </a:t>
            </a:r>
            <a:r>
              <a:rPr lang="fr-FR" sz="3200" dirty="0"/>
              <a:t>du point de vue thermique</a:t>
            </a:r>
            <a:r>
              <a:rPr lang="fr-FR" sz="3200" dirty="0" smtClean="0"/>
              <a:t>. </a:t>
            </a:r>
          </a:p>
          <a:p>
            <a:pPr algn="just"/>
            <a:r>
              <a:rPr lang="fr-FR" sz="3200" dirty="0"/>
              <a:t>D</a:t>
            </a:r>
            <a:r>
              <a:rPr lang="fr-FR" sz="3200" dirty="0" smtClean="0"/>
              <a:t>ans </a:t>
            </a:r>
            <a:r>
              <a:rPr lang="fr-FR" sz="3200" dirty="0"/>
              <a:t>un four discontinu la </a:t>
            </a:r>
            <a:r>
              <a:rPr lang="fr-FR" sz="3200" dirty="0" smtClean="0"/>
              <a:t>température en </a:t>
            </a:r>
            <a:r>
              <a:rPr lang="fr-FR" sz="3200" dirty="0"/>
              <a:t>un point donné du four évoluera en fonction du cycle de</a:t>
            </a:r>
          </a:p>
          <a:p>
            <a:pPr algn="just"/>
            <a:r>
              <a:rPr lang="fr-FR" sz="3200" dirty="0"/>
              <a:t>chauffage que l’on veut faire subir au produit (figure </a:t>
            </a:r>
            <a:r>
              <a:rPr lang="fr-FR" sz="3200" dirty="0" smtClean="0"/>
              <a:t>2).</a:t>
            </a:r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14884"/>
            <a:ext cx="9144000" cy="35394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3200" dirty="0" smtClean="0"/>
              <a:t>figure 2. </a:t>
            </a:r>
          </a:p>
          <a:p>
            <a:pPr algn="ctr"/>
            <a:r>
              <a:rPr lang="fr-FR" sz="3200" dirty="0" smtClean="0"/>
              <a:t>Figure 1 et 2 </a:t>
            </a:r>
            <a:r>
              <a:rPr lang="fr-FR" sz="3200" dirty="0"/>
              <a:t>– Évolutions des températures et des </a:t>
            </a:r>
            <a:r>
              <a:rPr lang="fr-FR" sz="3200" dirty="0" smtClean="0"/>
              <a:t>puissances de </a:t>
            </a:r>
            <a:r>
              <a:rPr lang="fr-FR" sz="3200" dirty="0"/>
              <a:t>chauffe dans les fours</a:t>
            </a:r>
            <a:endParaRPr lang="fr-FR" sz="3200" dirty="0" smtClean="0"/>
          </a:p>
          <a:p>
            <a:pPr algn="ctr"/>
            <a:endParaRPr lang="fr-FR" sz="3200" dirty="0"/>
          </a:p>
          <a:p>
            <a:pPr algn="ctr"/>
            <a:endParaRPr lang="fr-FR" sz="3200" dirty="0" smtClean="0"/>
          </a:p>
          <a:p>
            <a:pPr algn="ctr"/>
            <a:endParaRPr lang="fr-FR" sz="3200" dirty="0"/>
          </a:p>
          <a:p>
            <a:pPr algn="ctr"/>
            <a:endParaRPr lang="fr-FR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48" y="0"/>
            <a:ext cx="778674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0" y="0"/>
            <a:ext cx="714348" cy="480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501090" y="0"/>
            <a:ext cx="642910" cy="4801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1462</Words>
  <Application>Microsoft Office PowerPoint</Application>
  <PresentationFormat>Affichage à l'écran (4:3)</PresentationFormat>
  <Paragraphs>182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M1 Fours et Chaudières </vt:lpstr>
      <vt:lpstr>Chapitre III   Fours industriels</vt:lpstr>
      <vt:lpstr>III.1.2 Fours continus.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III   Fours industriels</dc:title>
  <dc:creator>zine-eddine</dc:creator>
  <cp:lastModifiedBy>CYB-Admin</cp:lastModifiedBy>
  <cp:revision>45</cp:revision>
  <dcterms:created xsi:type="dcterms:W3CDTF">2018-03-02T20:10:35Z</dcterms:created>
  <dcterms:modified xsi:type="dcterms:W3CDTF">2020-05-28T11:09:18Z</dcterms:modified>
</cp:coreProperties>
</file>