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1" r:id="rId2"/>
    <p:sldId id="343" r:id="rId3"/>
    <p:sldId id="365" r:id="rId4"/>
    <p:sldId id="367" r:id="rId5"/>
    <p:sldId id="368" r:id="rId6"/>
    <p:sldId id="369" r:id="rId7"/>
    <p:sldId id="370" r:id="rId8"/>
    <p:sldId id="371" r:id="rId9"/>
    <p:sldId id="383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</p:sldIdLst>
  <p:sldSz cx="9144000" cy="6858000" type="screen4x3"/>
  <p:notesSz cx="6742113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837021"/>
    <a:srgbClr val="FF0000"/>
    <a:srgbClr val="FFFF00"/>
    <a:srgbClr val="00CC66"/>
    <a:srgbClr val="FF6600"/>
    <a:srgbClr val="0033CC"/>
    <a:srgbClr val="33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9112" autoAdjust="0"/>
  </p:normalViewPr>
  <p:slideViewPr>
    <p:cSldViewPr>
      <p:cViewPr>
        <p:scale>
          <a:sx n="84" d="100"/>
          <a:sy n="84" d="100"/>
        </p:scale>
        <p:origin x="-9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1"/>
            </a:lvl1pPr>
          </a:lstStyle>
          <a:p>
            <a:pPr>
              <a:defRPr/>
            </a:pPr>
            <a:fld id="{507E8E8E-CF8B-4E3E-8383-68FC1937A4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89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9475"/>
            <a:ext cx="494506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1"/>
            </a:lvl1pPr>
          </a:lstStyle>
          <a:p>
            <a:pPr>
              <a:defRPr/>
            </a:pPr>
            <a:fld id="{38F2CD9D-93F7-43F7-900C-99BCBBF1D2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94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2CD9D-93F7-43F7-900C-99BCBBF1D22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5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086A-25A4-4098-91E6-23A1EF7E95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27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30CD-8B13-4840-B2F4-90BC467339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42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719B-2147-4CDB-8E56-16448DB380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47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1B7D-4D2E-45ED-9AE8-E5BAA6CA27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2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31FF-7B16-4FE8-8896-D5B6DF1DAD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50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DB84-2738-4381-B490-A48D28553B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636C-2795-4723-BA2F-39DAA512FE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11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B692-FC2D-4CB4-B3C6-AE91BF65A9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39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D9DD-A371-47C0-B282-243A1EB263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9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605D-5B6B-414D-B17D-C6FF98E3C4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5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D310-1637-403A-ADB3-F4C36C6F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32006-84B4-46E2-839F-B6B9357882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73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fr-FR"/>
              <a:t>Cours de matériaux de construction , Pr. K. LAHLOU</a:t>
            </a: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7848600" y="64912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 i="1" smtClean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1"/>
            </a:lvl1pPr>
          </a:lstStyle>
          <a:p>
            <a:pPr>
              <a:defRPr/>
            </a:pPr>
            <a:fld id="{7BB98DB0-5F10-43D1-9BC4-42024087A6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30449FC-2EFF-478C-9C9C-6983C785E5E5}" type="slidenum">
              <a:rPr lang="fr-FR" altLang="en-US" b="0" smtClean="0"/>
              <a:pPr eaLnBrk="1" hangingPunct="1"/>
              <a:t>1</a:t>
            </a:fld>
            <a:endParaRPr lang="fr-FR" altLang="en-US" b="0" smtClean="0"/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50825" y="188640"/>
            <a:ext cx="8661400" cy="6647974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defRPr/>
            </a:pPr>
            <a:r>
              <a:rPr lang="fr-FR" altLang="en-US" i="1" dirty="0" smtClean="0"/>
              <a:t>	</a:t>
            </a:r>
          </a:p>
          <a:p>
            <a:pPr algn="just">
              <a:defRPr/>
            </a:pPr>
            <a:endParaRPr lang="en-US" altLang="en-US" sz="2000" dirty="0" smtClean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en-US" altLang="en-US" sz="2000" dirty="0" smtClean="0">
                <a:solidFill>
                  <a:srgbClr val="FFFF00"/>
                </a:solidFill>
              </a:rPr>
              <a:t>A-  </a:t>
            </a:r>
            <a:r>
              <a:rPr lang="en-US" altLang="en-US" sz="2000" dirty="0" err="1">
                <a:solidFill>
                  <a:srgbClr val="FFFF00"/>
                </a:solidFill>
              </a:rPr>
              <a:t>Avantages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 algn="just">
              <a:buSzPct val="131000"/>
              <a:buFont typeface="Courier New" panose="02070309020205020404" pitchFamily="49" charset="0"/>
              <a:buChar char="o"/>
              <a:defRPr/>
            </a:pPr>
            <a:r>
              <a:rPr lang="en-US" sz="2000" dirty="0" err="1">
                <a:solidFill>
                  <a:srgbClr val="FF0000"/>
                </a:solidFill>
              </a:rPr>
              <a:t>L’intérêt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économique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SzPct val="131000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fr-FR" sz="2000" b="0" dirty="0" smtClean="0"/>
              <a:t>moins coûteux</a:t>
            </a:r>
          </a:p>
          <a:p>
            <a:pPr marL="285750" indent="-285750" algn="just">
              <a:buSzPct val="131000"/>
              <a:buFont typeface="Courier New" panose="02070309020205020404" pitchFamily="49" charset="0"/>
              <a:buChar char="o"/>
              <a:defRPr/>
            </a:pPr>
            <a:r>
              <a:rPr lang="fr-FR" altLang="en-US" sz="2000" dirty="0" smtClean="0">
                <a:solidFill>
                  <a:srgbClr val="FF0000"/>
                </a:solidFill>
              </a:rPr>
              <a:t>Economie </a:t>
            </a:r>
            <a:r>
              <a:rPr lang="fr-FR" altLang="en-US" sz="2000" dirty="0">
                <a:solidFill>
                  <a:srgbClr val="FF0000"/>
                </a:solidFill>
              </a:rPr>
              <a:t>d’entretien </a:t>
            </a:r>
            <a:r>
              <a:rPr lang="fr-FR" altLang="en-US" sz="2000" dirty="0" smtClean="0"/>
              <a:t>:</a:t>
            </a:r>
          </a:p>
          <a:p>
            <a:pPr algn="just">
              <a:buSzPct val="131000"/>
              <a:defRPr/>
            </a:pPr>
            <a:r>
              <a:rPr lang="fr-FR" altLang="en-US" sz="2000" b="0" dirty="0" smtClean="0"/>
              <a:t>les </a:t>
            </a:r>
            <a:r>
              <a:rPr lang="fr-FR" altLang="en-US" sz="2000" b="0" dirty="0"/>
              <a:t>constructions en béton </a:t>
            </a:r>
            <a:r>
              <a:rPr lang="fr-FR" altLang="en-US" sz="2000" b="0" dirty="0" smtClean="0"/>
              <a:t>armé ne </a:t>
            </a:r>
            <a:r>
              <a:rPr lang="fr-FR" altLang="en-US" sz="2000" b="0" dirty="0"/>
              <a:t>nécessitent </a:t>
            </a:r>
            <a:r>
              <a:rPr lang="fr-FR" altLang="en-US" sz="2000" b="0" dirty="0" smtClean="0"/>
              <a:t>aucun</a:t>
            </a:r>
          </a:p>
          <a:p>
            <a:pPr algn="just">
              <a:buSzPct val="131000"/>
              <a:defRPr/>
            </a:pPr>
            <a:r>
              <a:rPr lang="fr-FR" altLang="en-US" sz="2000" b="0" dirty="0" smtClean="0"/>
              <a:t> entretien.  </a:t>
            </a:r>
            <a:r>
              <a:rPr lang="fr-FR" altLang="en-US" sz="2000" b="0" dirty="0"/>
              <a:t>mieux que (les constructions métallique ,bois</a:t>
            </a:r>
            <a:r>
              <a:rPr lang="fr-FR" altLang="en-US" sz="2000" b="0" dirty="0" smtClean="0"/>
              <a:t>)</a:t>
            </a:r>
          </a:p>
          <a:p>
            <a:pPr marL="285750" indent="-285750" algn="just">
              <a:buSzPct val="131000"/>
              <a:buFont typeface="Courier New" panose="02070309020205020404" pitchFamily="49" charset="0"/>
              <a:buChar char="o"/>
              <a:defRPr/>
            </a:pPr>
            <a:r>
              <a:rPr lang="fr-FR" altLang="en-US" sz="2000" dirty="0" smtClean="0">
                <a:solidFill>
                  <a:srgbClr val="FF0000"/>
                </a:solidFill>
              </a:rPr>
              <a:t>Durabilité :</a:t>
            </a:r>
          </a:p>
          <a:p>
            <a:pPr algn="just">
              <a:buSzPct val="131000"/>
              <a:defRPr/>
            </a:pPr>
            <a:r>
              <a:rPr lang="fr-FR" altLang="en-US" sz="2000" b="0" dirty="0" smtClean="0"/>
              <a:t>le </a:t>
            </a:r>
            <a:r>
              <a:rPr lang="fr-FR" altLang="en-US" sz="2000" b="0" dirty="0"/>
              <a:t>béton armé résiste bien à </a:t>
            </a:r>
            <a:r>
              <a:rPr lang="fr-FR" altLang="en-US" sz="2000" b="0" dirty="0" smtClean="0"/>
              <a:t>l’action de </a:t>
            </a:r>
            <a:r>
              <a:rPr lang="fr-FR" altLang="en-US" sz="2000" b="0" dirty="0"/>
              <a:t>l ‘eau et de </a:t>
            </a:r>
            <a:r>
              <a:rPr lang="fr-FR" altLang="en-US" sz="2000" b="0" dirty="0" smtClean="0"/>
              <a:t>l’air.</a:t>
            </a:r>
          </a:p>
          <a:p>
            <a:pPr marL="285750" indent="-285750" algn="just">
              <a:buSzPct val="131000"/>
              <a:buFont typeface="Courier New" panose="02070309020205020404" pitchFamily="49" charset="0"/>
              <a:buChar char="o"/>
              <a:defRPr/>
            </a:pPr>
            <a:r>
              <a:rPr lang="fr-FR" altLang="en-US" sz="2000" dirty="0" smtClean="0">
                <a:solidFill>
                  <a:srgbClr val="FF0000"/>
                </a:solidFill>
              </a:rPr>
              <a:t>Un matériaux isolant: </a:t>
            </a:r>
          </a:p>
          <a:p>
            <a:pPr algn="just">
              <a:buSzPct val="131000"/>
              <a:defRPr/>
            </a:pPr>
            <a:r>
              <a:rPr lang="fr-FR" altLang="en-US" sz="2000" b="0" dirty="0" smtClean="0"/>
              <a:t>isolation phonique et thermique </a:t>
            </a:r>
          </a:p>
          <a:p>
            <a:pPr algn="just">
              <a:buSzPct val="131000"/>
              <a:defRPr/>
            </a:pPr>
            <a:r>
              <a:rPr lang="en-US" altLang="en-US" sz="2000" dirty="0" smtClean="0">
                <a:solidFill>
                  <a:srgbClr val="FFFF00"/>
                </a:solidFill>
              </a:rPr>
              <a:t>B-  </a:t>
            </a:r>
            <a:r>
              <a:rPr lang="fr-FR" altLang="en-US" sz="2000" dirty="0">
                <a:solidFill>
                  <a:srgbClr val="FFFF00"/>
                </a:solidFill>
              </a:rPr>
              <a:t>Les inconvénients du béton armé </a:t>
            </a:r>
            <a:r>
              <a:rPr lang="en-US" altLang="en-US" sz="2000" dirty="0" smtClean="0">
                <a:solidFill>
                  <a:srgbClr val="FFFF00"/>
                </a:solidFill>
              </a:rPr>
              <a:t>: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342900" indent="-342900" algn="just">
              <a:lnSpc>
                <a:spcPct val="150000"/>
              </a:lnSpc>
              <a:buSzPct val="131000"/>
              <a:buFont typeface="Courier New" panose="02070309020205020404" pitchFamily="49" charset="0"/>
              <a:buChar char="o"/>
              <a:defRPr/>
            </a:pPr>
            <a:r>
              <a:rPr lang="fr-FR" altLang="en-US" sz="2000" dirty="0" smtClean="0"/>
              <a:t>L’exécution </a:t>
            </a:r>
            <a:r>
              <a:rPr lang="fr-FR" altLang="en-US" sz="2000" dirty="0"/>
              <a:t>:</a:t>
            </a:r>
            <a:r>
              <a:rPr lang="fr-FR" altLang="en-US" sz="2000" b="0" dirty="0"/>
              <a:t>Préparation de coffrage </a:t>
            </a:r>
            <a:r>
              <a:rPr lang="fr-FR" altLang="en-US" sz="2000" b="0" dirty="0" smtClean="0"/>
              <a:t>,et les </a:t>
            </a:r>
            <a:r>
              <a:rPr lang="fr-FR" altLang="en-US" sz="2000" b="0" dirty="0"/>
              <a:t>armatures</a:t>
            </a:r>
            <a:endParaRPr lang="fr-FR" altLang="en-US" sz="2000" b="0" dirty="0" smtClean="0"/>
          </a:p>
          <a:p>
            <a:pPr algn="just">
              <a:lnSpc>
                <a:spcPct val="150000"/>
              </a:lnSpc>
              <a:buSzPct val="131000"/>
              <a:defRPr/>
            </a:pPr>
            <a:r>
              <a:rPr lang="fr-FR" altLang="en-US" sz="2000" b="0" dirty="0" smtClean="0"/>
              <a:t>,</a:t>
            </a:r>
            <a:r>
              <a:rPr lang="fr-FR" sz="2000" b="0" dirty="0" smtClean="0"/>
              <a:t> </a:t>
            </a:r>
            <a:r>
              <a:rPr lang="fr-FR" sz="2000" b="0" dirty="0"/>
              <a:t>Le contrôle de la qualité des matériaux .</a:t>
            </a:r>
          </a:p>
          <a:p>
            <a:pPr marL="342900" indent="-342900" algn="just">
              <a:lnSpc>
                <a:spcPct val="150000"/>
              </a:lnSpc>
              <a:buSzPct val="131000"/>
              <a:buFont typeface="Courier New" panose="02070309020205020404" pitchFamily="49" charset="0"/>
              <a:buChar char="o"/>
              <a:defRPr/>
            </a:pPr>
            <a:r>
              <a:rPr lang="fr-FR" altLang="en-US" sz="2000" dirty="0"/>
              <a:t>Le poids :</a:t>
            </a:r>
            <a:r>
              <a:rPr lang="fr-FR" altLang="en-US" sz="2000" b="0" dirty="0"/>
              <a:t>les ouvrages en B.A sont plus lourds </a:t>
            </a:r>
            <a:r>
              <a:rPr lang="fr-FR" altLang="en-US" sz="2000" b="0" dirty="0" smtClean="0"/>
              <a:t>.</a:t>
            </a:r>
            <a:endParaRPr lang="fr-FR" sz="2000" b="0" dirty="0" smtClean="0"/>
          </a:p>
          <a:p>
            <a:pPr marL="342900" indent="-342900" algn="just">
              <a:lnSpc>
                <a:spcPct val="150000"/>
              </a:lnSpc>
              <a:buSzPct val="131000"/>
              <a:buFont typeface="Courier New" panose="02070309020205020404" pitchFamily="49" charset="0"/>
              <a:buChar char="o"/>
              <a:defRPr/>
            </a:pPr>
            <a:r>
              <a:rPr lang="fr-FR" altLang="en-US" sz="2000" dirty="0" smtClean="0"/>
              <a:t>Difficulté </a:t>
            </a:r>
            <a:r>
              <a:rPr lang="fr-FR" altLang="en-US" sz="2000" dirty="0"/>
              <a:t>de modification d’un ouvrage déjà </a:t>
            </a:r>
            <a:r>
              <a:rPr lang="fr-FR" altLang="en-US" sz="2000" dirty="0" smtClean="0"/>
              <a:t>réalisé: </a:t>
            </a:r>
            <a:r>
              <a:rPr lang="fr-FR" altLang="en-US" sz="2000" b="0" dirty="0" smtClean="0"/>
              <a:t>il est difficile de modifier un élément déjà réalisé</a:t>
            </a:r>
          </a:p>
          <a:p>
            <a:pPr algn="just">
              <a:buSzPct val="131000"/>
              <a:defRPr/>
            </a:pPr>
            <a:endParaRPr lang="fr-FR" altLang="en-US" b="0" dirty="0"/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539552" y="221262"/>
            <a:ext cx="5761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fr-FR" altLang="en-US" sz="2000" i="1" dirty="0" smtClean="0">
              <a:solidFill>
                <a:srgbClr val="FFCC66"/>
              </a:solidFill>
            </a:endParaRPr>
          </a:p>
          <a:p>
            <a:pPr eaLnBrk="1" hangingPunct="1"/>
            <a:r>
              <a:rPr lang="fr-FR" altLang="en-US" sz="2000" i="1" dirty="0" smtClean="0">
                <a:solidFill>
                  <a:srgbClr val="FFCC66"/>
                </a:solidFill>
              </a:rPr>
              <a:t>I- </a:t>
            </a:r>
            <a:r>
              <a:rPr lang="fr-FR" altLang="en-US" sz="2000" i="1" dirty="0">
                <a:solidFill>
                  <a:srgbClr val="FFCC66"/>
                </a:solidFill>
              </a:rPr>
              <a:t>Avantages et inconvénients du béton armé :</a:t>
            </a:r>
          </a:p>
        </p:txBody>
      </p:sp>
      <p:sp>
        <p:nvSpPr>
          <p:cNvPr id="3078" name="Rectangle 35"/>
          <p:cNvSpPr>
            <a:spLocks noChangeArrowheads="1"/>
          </p:cNvSpPr>
          <p:nvPr/>
        </p:nvSpPr>
        <p:spPr bwMode="auto">
          <a:xfrm>
            <a:off x="5670550" y="-242888"/>
            <a:ext cx="25908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6200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811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60000"/>
              </a:spcBef>
              <a:buFontTx/>
              <a:buChar char="•"/>
            </a:pPr>
            <a:endParaRPr lang="fr-FR" altLang="en-US" sz="3200">
              <a:solidFill>
                <a:srgbClr val="009900"/>
              </a:solidFill>
              <a:latin typeface="Arial" pitchFamily="34" charset="0"/>
            </a:endParaRPr>
          </a:p>
        </p:txBody>
      </p:sp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484313"/>
            <a:ext cx="9207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349500"/>
            <a:ext cx="9398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Line 33"/>
          <p:cNvSpPr>
            <a:spLocks noChangeShapeType="1"/>
          </p:cNvSpPr>
          <p:nvPr/>
        </p:nvSpPr>
        <p:spPr bwMode="auto">
          <a:xfrm flipV="1">
            <a:off x="6567488" y="2416175"/>
            <a:ext cx="812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365625"/>
            <a:ext cx="96996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141663"/>
            <a:ext cx="9398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631825"/>
            <a:ext cx="939800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3305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i="1" dirty="0">
                <a:solidFill>
                  <a:srgbClr val="FFFF00"/>
                </a:solidFill>
                <a:sym typeface="Symbol" pitchFamily="18" charset="2"/>
              </a:rPr>
              <a:t>Chapitre 2: Les </a:t>
            </a:r>
            <a:r>
              <a:rPr lang="fr-FR" altLang="en-US" i="1" dirty="0" err="1" smtClean="0">
                <a:solidFill>
                  <a:srgbClr val="FFFF00"/>
                </a:solidFill>
                <a:sym typeface="Symbol" pitchFamily="18" charset="2"/>
              </a:rPr>
              <a:t>régle</a:t>
            </a:r>
            <a:r>
              <a:rPr lang="fr-FR" altLang="en-US" i="1" dirty="0" smtClean="0">
                <a:solidFill>
                  <a:srgbClr val="FFFF00"/>
                </a:solidFill>
                <a:sym typeface="Symbol" pitchFamily="18" charset="2"/>
              </a:rPr>
              <a:t> du B.A.E.L</a:t>
            </a:r>
            <a:endParaRPr lang="fr-FR" alt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10</a:t>
            </a:fld>
            <a:endParaRPr lang="fr-FR" altLang="en-US" b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0824" y="113719"/>
            <a:ext cx="8785671" cy="6555641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defRPr/>
            </a:pPr>
            <a:r>
              <a:rPr lang="fr-FR" altLang="en-US" sz="2000" dirty="0" smtClean="0">
                <a:solidFill>
                  <a:srgbClr val="FFFF00"/>
                </a:solidFill>
              </a:rPr>
              <a:t>VII. L’acier :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b="0" dirty="0"/>
              <a:t>Le </a:t>
            </a:r>
            <a:r>
              <a:rPr lang="fr-FR" sz="2000" b="0" dirty="0" smtClean="0"/>
              <a:t>caractère mécanique </a:t>
            </a:r>
            <a:r>
              <a:rPr lang="fr-FR" sz="2000" b="0" dirty="0"/>
              <a:t>qui sert de base aux justifications est la limite </a:t>
            </a:r>
            <a:r>
              <a:rPr lang="fr-FR" sz="2000" b="0" dirty="0" smtClean="0"/>
              <a:t>d‘élasticité garantie désignée </a:t>
            </a:r>
            <a:r>
              <a:rPr lang="fr-FR" sz="2000" b="0" dirty="0"/>
              <a:t>par</a:t>
            </a:r>
            <a:r>
              <a:rPr lang="fr-FR" sz="2000" b="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fe</a:t>
            </a:r>
            <a:r>
              <a:rPr lang="fr-FR" sz="2000" b="0" dirty="0"/>
              <a:t>. Elle varie en fonction du type d'acier.</a:t>
            </a:r>
            <a:endParaRPr lang="fr-FR" altLang="en-US" sz="2000" dirty="0">
              <a:solidFill>
                <a:srgbClr val="FFFF00"/>
              </a:solidFill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b="0" dirty="0"/>
              <a:t>Le module </a:t>
            </a:r>
            <a:r>
              <a:rPr lang="fr-FR" sz="2000" b="0" dirty="0" smtClean="0"/>
              <a:t>d‘élasticité </a:t>
            </a:r>
            <a:r>
              <a:rPr lang="fr-FR" sz="2000" b="0" dirty="0"/>
              <a:t>longitudinale </a:t>
            </a:r>
            <a:r>
              <a:rPr lang="fr-FR" sz="2000" dirty="0">
                <a:solidFill>
                  <a:srgbClr val="FF0000"/>
                </a:solidFill>
                <a:latin typeface="Arial"/>
              </a:rPr>
              <a:t>E</a:t>
            </a:r>
            <a:r>
              <a:rPr lang="fr-FR" sz="1100" dirty="0">
                <a:solidFill>
                  <a:srgbClr val="FF0000"/>
                </a:solidFill>
                <a:latin typeface="Arial"/>
              </a:rPr>
              <a:t>s </a:t>
            </a:r>
            <a:r>
              <a:rPr lang="fr-FR" sz="2000" b="0" dirty="0"/>
              <a:t>est pratiquement constant quel que </a:t>
            </a:r>
            <a:r>
              <a:rPr lang="fr-FR" sz="2000" b="0" dirty="0" smtClean="0"/>
              <a:t>soit l'acier </a:t>
            </a:r>
            <a:r>
              <a:rPr lang="fr-FR" sz="2000" b="0" dirty="0"/>
              <a:t>utilise et est pris </a:t>
            </a:r>
            <a:r>
              <a:rPr lang="fr-FR" sz="2000" b="0" dirty="0" smtClean="0"/>
              <a:t>égal </a:t>
            </a:r>
            <a:r>
              <a:rPr lang="fr-FR" sz="2000" b="0" dirty="0"/>
              <a:t>a : Es = 200 </a:t>
            </a:r>
            <a:r>
              <a:rPr lang="fr-FR" sz="2000" b="0" dirty="0" smtClean="0"/>
              <a:t>000 MPA</a:t>
            </a:r>
            <a:endParaRPr lang="fr-FR" sz="2000" b="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b="0" dirty="0" smtClean="0"/>
              <a:t>Le </a:t>
            </a:r>
            <a:r>
              <a:rPr lang="fr-FR" sz="2000" b="0" dirty="0"/>
              <a:t>diagramme conventionnel </a:t>
            </a:r>
            <a:r>
              <a:rPr lang="fr-FR" sz="2000" b="0" dirty="0" smtClean="0">
                <a:solidFill>
                  <a:srgbClr val="FF0000"/>
                </a:solidFill>
              </a:rPr>
              <a:t>déformations-contraintes</a:t>
            </a:r>
            <a:r>
              <a:rPr lang="fr-FR" sz="2000" b="0" dirty="0" smtClean="0"/>
              <a:t> </a:t>
            </a:r>
            <a:r>
              <a:rPr lang="fr-FR" sz="2000" b="0" dirty="0"/>
              <a:t>pour la traction et </a:t>
            </a:r>
            <a:r>
              <a:rPr lang="fr-FR" sz="2000" b="0" dirty="0" smtClean="0"/>
              <a:t>la compression </a:t>
            </a:r>
            <a:r>
              <a:rPr lang="fr-FR" sz="2000" b="0" dirty="0"/>
              <a:t>a l‘allure présentée dans la figure ci dessous, sachant que les valeurs de limite élastique sont les mêmes en traction et en </a:t>
            </a:r>
            <a:r>
              <a:rPr lang="fr-FR" sz="2000" b="0" dirty="0" smtClean="0"/>
              <a:t>compression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75008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6966" y="3235104"/>
                <a:ext cx="599121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0" u="sng" dirty="0" smtClean="0">
                    <a:solidFill>
                      <a:srgbClr val="FF9933"/>
                    </a:solidFill>
                  </a:rPr>
                  <a:t>VII.1. </a:t>
                </a:r>
                <a:r>
                  <a:rPr lang="fr-FR" u="sng" dirty="0">
                    <a:solidFill>
                      <a:srgbClr val="FF9933"/>
                    </a:solidFill>
                  </a:rPr>
                  <a:t>Cas de la </a:t>
                </a:r>
                <a:r>
                  <a:rPr lang="fr-FR" u="sng" dirty="0" smtClean="0">
                    <a:solidFill>
                      <a:srgbClr val="FF9933"/>
                    </a:solidFill>
                  </a:rPr>
                  <a:t>traction: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b="0" dirty="0"/>
                  <a:t>Droite </a:t>
                </a:r>
                <a:r>
                  <a:rPr lang="fr-FR" dirty="0">
                    <a:solidFill>
                      <a:srgbClr val="FF0000"/>
                    </a:solidFill>
                  </a:rPr>
                  <a:t>OA</a:t>
                </a:r>
                <a:r>
                  <a:rPr lang="fr-FR" b="0" dirty="0"/>
                  <a:t>(domaine </a:t>
                </a:r>
                <a:r>
                  <a:rPr lang="fr-FR" b="0" dirty="0" smtClean="0"/>
                  <a:t>élastique)</a:t>
                </a:r>
                <a:endParaRPr lang="fr-FR" b="0" dirty="0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fr-FR" b="0" dirty="0" smtClean="0"/>
                  <a:t>Proportionnalité </a:t>
                </a:r>
                <a:r>
                  <a:rPr lang="el-GR" b="0" dirty="0" smtClean="0"/>
                  <a:t>ε</a:t>
                </a:r>
                <a:r>
                  <a:rPr lang="fr-FR" b="0" dirty="0" smtClean="0"/>
                  <a:t>-</a:t>
                </a:r>
                <a:r>
                  <a:rPr lang="el-GR" b="0" dirty="0" smtClean="0"/>
                  <a:t>σ</a:t>
                </a:r>
                <a:endParaRPr lang="fr-FR" b="0" dirty="0" smtClean="0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fr-FR" b="0" dirty="0" smtClean="0"/>
                  <a:t>Coordonnées </a:t>
                </a:r>
                <a:r>
                  <a:rPr lang="fr-FR" b="0" dirty="0"/>
                  <a:t>du point A</a:t>
                </a:r>
                <a:endParaRPr lang="fr-FR" u="sng" dirty="0">
                  <a:solidFill>
                    <a:srgbClr val="FF9933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b="0" dirty="0"/>
                  <a:t>Horizontale AB </a:t>
                </a:r>
                <a:r>
                  <a:rPr lang="fr-FR" b="0" dirty="0" smtClean="0"/>
                  <a:t>d’ordonnée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b="0" dirty="0" smtClean="0"/>
                  <a:t>(domaine </a:t>
                </a:r>
                <a:r>
                  <a:rPr lang="fr-FR" b="0" dirty="0"/>
                  <a:t>plastique)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b="0" dirty="0" smtClean="0"/>
                  <a:t>- La </a:t>
                </a:r>
                <a:r>
                  <a:rPr lang="fr-FR" b="0" dirty="0"/>
                  <a:t>position du point </a:t>
                </a:r>
                <a:r>
                  <a:rPr lang="fr-FR" dirty="0"/>
                  <a:t>B </a:t>
                </a:r>
                <a:r>
                  <a:rPr lang="fr-FR" b="0" dirty="0"/>
                  <a:t>correspond a un allongement de </a:t>
                </a:r>
                <a:r>
                  <a:rPr lang="fr-FR" dirty="0"/>
                  <a:t>10 ‰</a:t>
                </a:r>
                <a:endParaRPr lang="fr-FR" u="sng" dirty="0" smtClean="0">
                  <a:solidFill>
                    <a:srgbClr val="FF9933"/>
                  </a:solidFill>
                </a:endParaRPr>
              </a:p>
              <a:p>
                <a:r>
                  <a:rPr lang="fr-FR" u="sng" dirty="0" smtClean="0">
                    <a:solidFill>
                      <a:srgbClr val="FF9933"/>
                    </a:solidFill>
                  </a:rPr>
                  <a:t>II.2. </a:t>
                </a:r>
                <a:r>
                  <a:rPr lang="fr-FR" u="sng" dirty="0">
                    <a:solidFill>
                      <a:srgbClr val="FF9933"/>
                    </a:solidFill>
                  </a:rPr>
                  <a:t>Cas de la compression</a:t>
                </a:r>
              </a:p>
              <a:p>
                <a:pPr algn="just"/>
                <a:r>
                  <a:rPr lang="fr-FR" b="0" dirty="0"/>
                  <a:t>Le diagramme correspondant est </a:t>
                </a:r>
                <a:r>
                  <a:rPr lang="fr-FR" b="0" dirty="0" smtClean="0"/>
                  <a:t>symétrique </a:t>
                </a:r>
                <a:r>
                  <a:rPr lang="fr-FR" b="0" dirty="0"/>
                  <a:t>a celui de la traction par rapport </a:t>
                </a:r>
                <a:r>
                  <a:rPr lang="fr-FR" b="0" dirty="0" smtClean="0"/>
                  <a:t>a O</a:t>
                </a:r>
                <a:endParaRPr lang="fr-FR" b="0" dirty="0"/>
              </a:p>
              <a:p>
                <a:r>
                  <a:rPr lang="fr-FR" b="0" dirty="0" smtClean="0"/>
                  <a:t>.</a:t>
                </a:r>
                <a:endParaRPr lang="fr-FR" u="sng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66" y="3235104"/>
                <a:ext cx="5991217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916" t="-893" r="-814" b="-19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9"/>
          <a:stretch/>
        </p:blipFill>
        <p:spPr bwMode="auto">
          <a:xfrm>
            <a:off x="3635896" y="3789041"/>
            <a:ext cx="1872208" cy="92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11</a:t>
            </a:fld>
            <a:endParaRPr lang="fr-FR" altLang="en-US" b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0824" y="-27384"/>
            <a:ext cx="8785671" cy="6709529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defRPr/>
            </a:pPr>
            <a:r>
              <a:rPr lang="fr-FR" altLang="en-US" sz="2000" dirty="0" smtClean="0">
                <a:solidFill>
                  <a:srgbClr val="FFFF00"/>
                </a:solidFill>
              </a:rPr>
              <a:t>VII.3 Les nuances d’acier: </a:t>
            </a:r>
            <a:r>
              <a:rPr lang="fr-FR" sz="2000" b="0" dirty="0" smtClean="0"/>
              <a:t>Il </a:t>
            </a:r>
            <a:r>
              <a:rPr lang="fr-FR" sz="2000" b="0" dirty="0"/>
              <a:t>existe 4 nuances principales qui correspondent à des qualités de limite élastique et de résistance différentes voir tableaux ci dessous</a:t>
            </a:r>
          </a:p>
          <a:p>
            <a:pPr marL="457200" indent="-457200" algn="just">
              <a:spcAft>
                <a:spcPts val="1200"/>
              </a:spcAft>
              <a:buAutoNum type="alphaLcPeriod"/>
            </a:pPr>
            <a:r>
              <a:rPr lang="fr-FR" sz="2000" u="sng" dirty="0" smtClean="0">
                <a:solidFill>
                  <a:srgbClr val="FFC000"/>
                </a:solidFill>
              </a:rPr>
              <a:t>Aciers </a:t>
            </a:r>
            <a:r>
              <a:rPr lang="fr-FR" sz="2000" u="sng" dirty="0">
                <a:solidFill>
                  <a:srgbClr val="FFC000"/>
                </a:solidFill>
              </a:rPr>
              <a:t>en </a:t>
            </a:r>
            <a:r>
              <a:rPr lang="fr-FR" sz="2000" u="sng" dirty="0" smtClean="0">
                <a:solidFill>
                  <a:srgbClr val="FFC000"/>
                </a:solidFill>
              </a:rPr>
              <a:t>barres:</a:t>
            </a: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b="0" u="sng" dirty="0" smtClean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b="0" u="sng" dirty="0" smtClean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b="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r>
              <a:rPr lang="fr-FR" sz="2000" u="sng" dirty="0" smtClean="0">
                <a:solidFill>
                  <a:srgbClr val="FFC000"/>
                </a:solidFill>
              </a:rPr>
              <a:t>Treillis soudés:</a:t>
            </a: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u="sng" dirty="0" smtClean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u="sng" dirty="0" smtClean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u="sng" dirty="0">
              <a:solidFill>
                <a:srgbClr val="FFC000"/>
              </a:solidFill>
            </a:endParaRPr>
          </a:p>
          <a:p>
            <a:pPr marL="457200" indent="-457200" algn="just">
              <a:spcAft>
                <a:spcPts val="1200"/>
              </a:spcAft>
              <a:buAutoNum type="alphaLcPeriod"/>
            </a:pPr>
            <a:endParaRPr lang="fr-FR" sz="2000" b="0" u="sng" dirty="0" smtClean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1052736"/>
            <a:ext cx="846043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1" y="3933056"/>
            <a:ext cx="846043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12</a:t>
            </a:fld>
            <a:endParaRPr lang="fr-FR" altLang="en-US" b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0824" y="116632"/>
            <a:ext cx="8785671" cy="6555641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fr-FR" altLang="en-US" sz="2000" dirty="0" smtClean="0">
                <a:solidFill>
                  <a:srgbClr val="FFFF00"/>
                </a:solidFill>
              </a:rPr>
              <a:t>VII</a:t>
            </a:r>
            <a:r>
              <a:rPr lang="fr-FR" altLang="en-US" sz="2000" dirty="0">
                <a:solidFill>
                  <a:srgbClr val="FFFF00"/>
                </a:solidFill>
              </a:rPr>
              <a:t>I</a:t>
            </a:r>
            <a:r>
              <a:rPr lang="fr-FR" altLang="en-US" sz="2000" dirty="0" smtClean="0">
                <a:solidFill>
                  <a:srgbClr val="FFFF00"/>
                </a:solidFill>
              </a:rPr>
              <a:t> </a:t>
            </a:r>
            <a:r>
              <a:rPr lang="fr-FR" altLang="en-US" sz="2000" dirty="0">
                <a:solidFill>
                  <a:srgbClr val="FFFF00"/>
                </a:solidFill>
              </a:rPr>
              <a:t>Déformations et contraintes de calcul: </a:t>
            </a:r>
            <a:endParaRPr lang="fr-FR" altLang="en-US" sz="2000" dirty="0" smtClean="0">
              <a:solidFill>
                <a:srgbClr val="FFFF00"/>
              </a:solidFill>
            </a:endParaRPr>
          </a:p>
          <a:p>
            <a:pPr algn="just">
              <a:spcAft>
                <a:spcPts val="600"/>
              </a:spcAft>
              <a:defRPr/>
            </a:pPr>
            <a:r>
              <a:rPr lang="fr-FR" sz="2000" u="sng" dirty="0" smtClean="0">
                <a:solidFill>
                  <a:srgbClr val="FFC000"/>
                </a:solidFill>
              </a:rPr>
              <a:t>VIII.1.Etat </a:t>
            </a:r>
            <a:r>
              <a:rPr lang="fr-FR" sz="2000" u="sng" dirty="0">
                <a:solidFill>
                  <a:srgbClr val="FFC000"/>
                </a:solidFill>
              </a:rPr>
              <a:t>limite ultime de </a:t>
            </a:r>
            <a:r>
              <a:rPr lang="fr-FR" sz="2000" u="sng" dirty="0" err="1" smtClean="0">
                <a:solidFill>
                  <a:srgbClr val="FFC000"/>
                </a:solidFill>
              </a:rPr>
              <a:t>résistance:E.L.U</a:t>
            </a:r>
            <a:endParaRPr lang="fr-FR" sz="2000" b="0" u="sng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fr-FR" sz="2000" b="0" u="sng" dirty="0" err="1" smtClean="0">
                <a:solidFill>
                  <a:srgbClr val="FFC000"/>
                </a:solidFill>
              </a:rPr>
              <a:t>a.Hypothèses</a:t>
            </a:r>
            <a:r>
              <a:rPr lang="fr-FR" sz="2000" b="0" u="sng" dirty="0" smtClean="0">
                <a:solidFill>
                  <a:srgbClr val="FFC000"/>
                </a:solidFill>
              </a:rPr>
              <a:t> </a:t>
            </a:r>
            <a:r>
              <a:rPr lang="fr-FR" sz="2000" b="0" u="sng" dirty="0">
                <a:solidFill>
                  <a:srgbClr val="FFC000"/>
                </a:solidFill>
              </a:rPr>
              <a:t>de </a:t>
            </a:r>
            <a:r>
              <a:rPr lang="fr-FR" sz="2000" b="0" u="sng" dirty="0" smtClean="0">
                <a:solidFill>
                  <a:srgbClr val="FFC000"/>
                </a:solidFill>
              </a:rPr>
              <a:t>calcul</a:t>
            </a:r>
            <a:r>
              <a:rPr lang="fr-FR" sz="2000" b="0" dirty="0" smtClean="0">
                <a:solidFill>
                  <a:srgbClr val="FFC000"/>
                </a:solidFill>
              </a:rPr>
              <a:t>: </a:t>
            </a:r>
            <a:r>
              <a:rPr lang="fr-FR" altLang="en-US" sz="2000" b="0" dirty="0" smtClean="0"/>
              <a:t>pour </a:t>
            </a:r>
            <a:r>
              <a:rPr lang="fr-FR" altLang="en-US" sz="2000" b="0" dirty="0"/>
              <a:t>pouvoir appliquer au béton armé qui est un matériau hétérogène les règles de RDM pour les corps homogènes, Il sera nécessaire d’homogénéiser la section de béton armé . Donc certaine hypothèse doit appliqués 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fr-FR" sz="2000" b="0" dirty="0" smtClean="0"/>
              <a:t>les </a:t>
            </a:r>
            <a:r>
              <a:rPr lang="fr-FR" sz="2000" b="0" dirty="0"/>
              <a:t>sections droites restent planes et il n'y a pas de glissement relatif entre </a:t>
            </a:r>
            <a:r>
              <a:rPr lang="fr-FR" sz="2000" b="0" dirty="0" smtClean="0"/>
              <a:t>les armatures </a:t>
            </a:r>
            <a:r>
              <a:rPr lang="fr-FR" sz="2000" b="0" dirty="0"/>
              <a:t>et le béton (les déformations sont les mêmes pour les deux </a:t>
            </a:r>
            <a:r>
              <a:rPr lang="fr-FR" sz="2000" b="0" dirty="0" smtClean="0"/>
              <a:t>matériaux béton </a:t>
            </a:r>
            <a:r>
              <a:rPr lang="fr-FR" sz="2000" b="0" dirty="0"/>
              <a:t>et acier</a:t>
            </a:r>
            <a:r>
              <a:rPr lang="fr-FR" sz="2000" b="0" dirty="0" smtClean="0"/>
              <a:t>).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/>
          </a:p>
          <a:p>
            <a:pPr algn="just">
              <a:spcAft>
                <a:spcPts val="0"/>
              </a:spcAft>
            </a:pPr>
            <a:endParaRPr lang="fr-FR" sz="2000" b="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fr-FR" sz="2000" b="0" dirty="0" smtClean="0"/>
              <a:t>-  La </a:t>
            </a:r>
            <a:r>
              <a:rPr lang="fr-FR" sz="2000" b="0" dirty="0"/>
              <a:t>résistance à la traction du béton est </a:t>
            </a:r>
            <a:r>
              <a:rPr lang="fr-FR" sz="2000" b="0" dirty="0" smtClean="0"/>
              <a:t>négligée.</a:t>
            </a:r>
            <a:endParaRPr lang="fr-FR" sz="2000" b="0" dirty="0"/>
          </a:p>
          <a:p>
            <a:pPr algn="just">
              <a:spcAft>
                <a:spcPts val="1200"/>
              </a:spcAft>
            </a:pPr>
            <a:r>
              <a:rPr lang="fr-FR" sz="2000" b="0" dirty="0" smtClean="0"/>
              <a:t>-  Les </a:t>
            </a:r>
            <a:r>
              <a:rPr lang="fr-FR" sz="2000" b="0" dirty="0"/>
              <a:t>déformations des sections sont limitées pour l'allongement unitaire de l'acier à</a:t>
            </a:r>
          </a:p>
          <a:p>
            <a:pPr algn="just">
              <a:spcAft>
                <a:spcPts val="1200"/>
              </a:spcAft>
            </a:pPr>
            <a:r>
              <a:rPr lang="fr-FR" sz="2000" b="0" dirty="0">
                <a:solidFill>
                  <a:srgbClr val="FF0000"/>
                </a:solidFill>
              </a:rPr>
              <a:t>10 ‰</a:t>
            </a:r>
            <a:r>
              <a:rPr lang="fr-FR" sz="2000" b="0" dirty="0"/>
              <a:t>, pour le raccourcissement unitaire du béton à </a:t>
            </a:r>
            <a:r>
              <a:rPr lang="fr-FR" sz="2000" b="0" dirty="0">
                <a:solidFill>
                  <a:srgbClr val="FF0000"/>
                </a:solidFill>
              </a:rPr>
              <a:t>3,5 ‰ </a:t>
            </a:r>
            <a:r>
              <a:rPr lang="fr-FR" sz="2000" b="0" dirty="0"/>
              <a:t>en </a:t>
            </a:r>
            <a:r>
              <a:rPr lang="fr-FR" sz="2000" b="0" dirty="0">
                <a:solidFill>
                  <a:srgbClr val="FF0000"/>
                </a:solidFill>
              </a:rPr>
              <a:t>flexion </a:t>
            </a:r>
            <a:r>
              <a:rPr lang="fr-FR" sz="2000" b="0" dirty="0"/>
              <a:t>et </a:t>
            </a:r>
            <a:r>
              <a:rPr lang="fr-FR" sz="2000" b="0" dirty="0">
                <a:solidFill>
                  <a:srgbClr val="FF0000"/>
                </a:solidFill>
              </a:rPr>
              <a:t>2 ‰ </a:t>
            </a:r>
            <a:r>
              <a:rPr lang="fr-FR" sz="2000" b="0" dirty="0"/>
              <a:t>en</a:t>
            </a:r>
          </a:p>
          <a:p>
            <a:pPr algn="just">
              <a:spcAft>
                <a:spcPts val="1200"/>
              </a:spcAft>
            </a:pPr>
            <a:r>
              <a:rPr lang="fr-FR" sz="2000" b="0" dirty="0">
                <a:solidFill>
                  <a:srgbClr val="FF0000"/>
                </a:solidFill>
              </a:rPr>
              <a:t>compression simple </a:t>
            </a:r>
            <a:r>
              <a:rPr lang="fr-FR" sz="2000" b="0" dirty="0" smtClean="0"/>
              <a:t>.</a:t>
            </a:r>
          </a:p>
          <a:p>
            <a:pPr algn="just">
              <a:spcAft>
                <a:spcPts val="1200"/>
              </a:spcAft>
            </a:pPr>
            <a:endParaRPr lang="fr-FR" sz="2000" b="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0" y="2924944"/>
            <a:ext cx="4105275" cy="154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35" y="2887688"/>
            <a:ext cx="3744093" cy="154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13</a:t>
            </a:fld>
            <a:endParaRPr lang="fr-FR" altLang="en-US" b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0824" y="-27384"/>
            <a:ext cx="8785671" cy="6709529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fr-FR" sz="2000" b="0" dirty="0"/>
              <a:t>On suppose concentré en leur centre de gravité la section d’un groupe de plusieurs barres tendues ou comprimées, si l’erreur commise sur les déformations unitaires ne dépassent pas 15% 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/>
          </a:p>
          <a:p>
            <a:pPr algn="just">
              <a:spcAft>
                <a:spcPts val="0"/>
              </a:spcAft>
            </a:pPr>
            <a:endParaRPr lang="fr-FR" sz="2000" b="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000" b="0" dirty="0" smtClean="0"/>
              <a:t>-Il </a:t>
            </a:r>
            <a:r>
              <a:rPr lang="fr-FR" sz="2000" b="0" dirty="0"/>
              <a:t>sera nécessaire d’homogénéiser la section de béton armé. Une section d’acier travaille n fois plus qu’une même section </a:t>
            </a:r>
            <a:r>
              <a:rPr lang="fr-FR" sz="2000" b="0" dirty="0" smtClean="0"/>
              <a:t>de béton</a:t>
            </a:r>
            <a:r>
              <a:rPr lang="fr-FR" sz="2000" b="0" dirty="0"/>
              <a:t>. Donc </a:t>
            </a:r>
            <a:r>
              <a:rPr lang="fr-FR" sz="2000" b="0" dirty="0" smtClean="0"/>
              <a:t>une</a:t>
            </a:r>
          </a:p>
          <a:p>
            <a:pPr algn="just">
              <a:spcAft>
                <a:spcPts val="1200"/>
              </a:spcAft>
            </a:pPr>
            <a:r>
              <a:rPr lang="fr-FR" sz="2000" b="0" dirty="0" smtClean="0"/>
              <a:t> </a:t>
            </a:r>
            <a:r>
              <a:rPr lang="fr-FR" sz="2000" b="0" dirty="0"/>
              <a:t>section d’acier ⇔ n fois qu’une section de béton. </a:t>
            </a:r>
            <a:endParaRPr lang="fr-FR" sz="2000" b="0" dirty="0" smtClean="0"/>
          </a:p>
          <a:p>
            <a:pPr algn="just">
              <a:spcAft>
                <a:spcPts val="1800"/>
              </a:spcAft>
            </a:pPr>
            <a:r>
              <a:rPr lang="fr-FR" sz="2000" b="0" dirty="0" smtClean="0"/>
              <a:t>- le </a:t>
            </a:r>
            <a:r>
              <a:rPr lang="fr-FR" sz="2000" b="0" dirty="0"/>
              <a:t>béton et l’acier seront considéré comme des </a:t>
            </a:r>
            <a:r>
              <a:rPr lang="fr-FR" sz="2000" b="0" dirty="0" smtClean="0"/>
              <a:t>matériaux</a:t>
            </a:r>
            <a:r>
              <a:rPr lang="fr-FR" sz="2000" b="0" dirty="0"/>
              <a:t> linéaires élastiques, donc on leur applique la loi de HOOKE ⇔  </a:t>
            </a:r>
            <a:r>
              <a:rPr lang="fr-FR" sz="2000" b="0" dirty="0">
                <a:solidFill>
                  <a:srgbClr val="FF0000"/>
                </a:solidFill>
              </a:rPr>
              <a:t>σ = E . ε</a:t>
            </a:r>
          </a:p>
          <a:p>
            <a:pPr algn="just">
              <a:spcAft>
                <a:spcPts val="600"/>
              </a:spcAft>
            </a:pPr>
            <a:endParaRPr lang="fr-FR" sz="2000" b="0" dirty="0"/>
          </a:p>
          <a:p>
            <a:pPr algn="just">
              <a:spcAft>
                <a:spcPts val="600"/>
              </a:spcAft>
            </a:pPr>
            <a:endParaRPr lang="fr-FR" sz="2000" b="0" dirty="0" smtClean="0"/>
          </a:p>
          <a:p>
            <a:pPr algn="just">
              <a:spcAft>
                <a:spcPts val="1200"/>
              </a:spcAft>
            </a:pPr>
            <a:endParaRPr lang="fr-FR" sz="2000" b="0" dirty="0"/>
          </a:p>
          <a:p>
            <a:pPr algn="just">
              <a:spcAft>
                <a:spcPts val="1200"/>
              </a:spcAft>
            </a:pPr>
            <a:endParaRPr lang="fr-FR" sz="2000" b="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08" y="1205002"/>
            <a:ext cx="6984702" cy="14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-5967" r="16530" b="5967"/>
          <a:stretch/>
        </p:blipFill>
        <p:spPr bwMode="auto">
          <a:xfrm>
            <a:off x="6664921" y="3068960"/>
            <a:ext cx="22529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80831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2"/>
          <a:stretch/>
        </p:blipFill>
        <p:spPr bwMode="auto">
          <a:xfrm>
            <a:off x="4680767" y="5013176"/>
            <a:ext cx="343683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03848" y="5013176"/>
            <a:ext cx="1348255" cy="1224136"/>
            <a:chOff x="3203848" y="5013176"/>
            <a:chExt cx="1348255" cy="1224136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46"/>
            <a:stretch/>
          </p:blipFill>
          <p:spPr bwMode="auto">
            <a:xfrm>
              <a:off x="3203848" y="5013176"/>
              <a:ext cx="1348255" cy="65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203848" y="5215640"/>
              <a:ext cx="1341605" cy="1021672"/>
              <a:chOff x="3203848" y="5215640"/>
              <a:chExt cx="1341605" cy="1021672"/>
            </a:xfrm>
          </p:grpSpPr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061"/>
              <a:stretch/>
            </p:blipFill>
            <p:spPr bwMode="auto">
              <a:xfrm>
                <a:off x="3203848" y="5665755"/>
                <a:ext cx="1341605" cy="571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920" y="5215640"/>
                <a:ext cx="34290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342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14</a:t>
            </a:fld>
            <a:endParaRPr lang="fr-FR" altLang="en-US" b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07504" y="-27384"/>
            <a:ext cx="8928992" cy="6478697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fr-FR" sz="2000" b="0" u="sng" dirty="0" err="1" smtClean="0">
                <a:solidFill>
                  <a:srgbClr val="FFC000"/>
                </a:solidFill>
              </a:rPr>
              <a:t>b.Diagrammes</a:t>
            </a:r>
            <a:r>
              <a:rPr lang="fr-FR" sz="2000" b="0" u="sng" dirty="0" smtClean="0">
                <a:solidFill>
                  <a:srgbClr val="FFC000"/>
                </a:solidFill>
              </a:rPr>
              <a:t> </a:t>
            </a:r>
            <a:r>
              <a:rPr lang="fr-FR" sz="2000" b="0" u="sng" dirty="0">
                <a:solidFill>
                  <a:srgbClr val="FFC000"/>
                </a:solidFill>
              </a:rPr>
              <a:t>déformations-contraintes du </a:t>
            </a:r>
            <a:r>
              <a:rPr lang="fr-FR" sz="2000" b="0" u="sng" dirty="0" smtClean="0">
                <a:solidFill>
                  <a:srgbClr val="FFC000"/>
                </a:solidFill>
              </a:rPr>
              <a:t>béton</a:t>
            </a:r>
            <a:r>
              <a:rPr lang="fr-FR" sz="2000" b="0" dirty="0" smtClean="0">
                <a:solidFill>
                  <a:srgbClr val="FFC000"/>
                </a:solidFill>
              </a:rPr>
              <a:t>: </a:t>
            </a:r>
            <a:r>
              <a:rPr lang="fr-FR" altLang="en-US" sz="2000" b="0" dirty="0" smtClean="0"/>
              <a:t>On </a:t>
            </a:r>
            <a:r>
              <a:rPr lang="fr-FR" altLang="en-US" sz="2000" b="0" dirty="0"/>
              <a:t>distingue deux types de </a:t>
            </a:r>
            <a:r>
              <a:rPr lang="fr-FR" altLang="en-US" sz="2000" b="0" dirty="0" smtClean="0"/>
              <a:t>diagrammes: </a:t>
            </a:r>
            <a:r>
              <a:rPr lang="fr-FR" sz="2000" b="0" dirty="0" smtClean="0"/>
              <a:t>le </a:t>
            </a:r>
            <a:r>
              <a:rPr lang="fr-FR" sz="2000" b="0" dirty="0"/>
              <a:t>diagramme «parabole-rectangle». Le diagramme rectangulaire simplifié. Ce diagramme peut remplacer le diagramme parabole-rectangle si la section considérée n'est pas entièrement comprimée (cas de la flexion simple).</a:t>
            </a:r>
          </a:p>
          <a:p>
            <a:pPr algn="just">
              <a:spcAft>
                <a:spcPts val="600"/>
              </a:spcAft>
            </a:pPr>
            <a:endParaRPr lang="fr-FR" sz="2000" b="0" dirty="0"/>
          </a:p>
          <a:p>
            <a:pPr algn="just">
              <a:spcAft>
                <a:spcPts val="600"/>
              </a:spcAft>
            </a:pPr>
            <a:endParaRPr lang="fr-FR" sz="2000" b="0" u="sng" dirty="0" smtClean="0">
              <a:solidFill>
                <a:srgbClr val="FFC000"/>
              </a:solidFill>
            </a:endParaRPr>
          </a:p>
          <a:p>
            <a:pPr algn="just">
              <a:spcAft>
                <a:spcPts val="0"/>
              </a:spcAft>
            </a:pPr>
            <a:endParaRPr lang="fr-FR" sz="2000" b="0" dirty="0"/>
          </a:p>
          <a:p>
            <a:pPr algn="just">
              <a:spcAft>
                <a:spcPts val="0"/>
              </a:spcAft>
            </a:pPr>
            <a:endParaRPr lang="fr-FR" sz="2000" b="0" dirty="0" smtClean="0"/>
          </a:p>
          <a:p>
            <a:pPr algn="just">
              <a:spcAft>
                <a:spcPts val="0"/>
              </a:spcAft>
            </a:pPr>
            <a:endParaRPr lang="fr-FR" sz="2000" b="0" dirty="0"/>
          </a:p>
          <a:p>
            <a:pPr algn="just">
              <a:spcAft>
                <a:spcPts val="0"/>
              </a:spcAft>
            </a:pPr>
            <a:endParaRPr lang="fr-FR" sz="2000" b="0" dirty="0" smtClean="0"/>
          </a:p>
          <a:p>
            <a:pPr algn="just">
              <a:spcAft>
                <a:spcPts val="0"/>
              </a:spcAft>
            </a:pPr>
            <a:endParaRPr lang="fr-FR" sz="2000" b="0" dirty="0"/>
          </a:p>
          <a:p>
            <a:pPr algn="just">
              <a:spcAft>
                <a:spcPts val="0"/>
              </a:spcAft>
            </a:pPr>
            <a:endParaRPr lang="fr-FR" sz="2000" b="0" dirty="0"/>
          </a:p>
          <a:p>
            <a:pPr algn="just">
              <a:spcAft>
                <a:spcPts val="0"/>
              </a:spcAft>
            </a:pPr>
            <a:endParaRPr lang="fr-FR" sz="2000" b="0" dirty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fr-FR" sz="2000" b="0" dirty="0" smtClean="0">
                <a:solidFill>
                  <a:srgbClr val="FF0000"/>
                </a:solidFill>
              </a:rPr>
              <a:t>h</a:t>
            </a:r>
            <a:r>
              <a:rPr lang="fr-FR" sz="2000" b="0" dirty="0" smtClean="0"/>
              <a:t> </a:t>
            </a:r>
            <a:r>
              <a:rPr lang="fr-FR" sz="2000" b="0" dirty="0"/>
              <a:t>: la hauteur totale de la </a:t>
            </a:r>
            <a:r>
              <a:rPr lang="fr-FR" sz="2000" b="0" dirty="0" smtClean="0"/>
              <a:t>section.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fr-FR" sz="2000" b="0" dirty="0" smtClean="0">
                <a:solidFill>
                  <a:srgbClr val="FF0000"/>
                </a:solidFill>
              </a:rPr>
              <a:t>d</a:t>
            </a:r>
            <a:r>
              <a:rPr lang="fr-FR" sz="2000" b="0" dirty="0" smtClean="0"/>
              <a:t> </a:t>
            </a:r>
            <a:r>
              <a:rPr lang="fr-FR" sz="2000" b="0" dirty="0"/>
              <a:t>: hauteur utile en flexion </a:t>
            </a:r>
            <a:r>
              <a:rPr lang="fr-FR" sz="2000" b="0" dirty="0" smtClean="0"/>
              <a:t>simple.</a:t>
            </a:r>
            <a:endParaRPr lang="fr-FR" sz="2000" b="0" dirty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fr-FR" sz="2000" b="0" dirty="0" err="1" smtClean="0">
                <a:solidFill>
                  <a:srgbClr val="FF0000"/>
                </a:solidFill>
              </a:rPr>
              <a:t>y</a:t>
            </a:r>
            <a:r>
              <a:rPr lang="fr-FR" b="0" dirty="0" err="1" smtClean="0">
                <a:solidFill>
                  <a:srgbClr val="FF0000"/>
                </a:solidFill>
              </a:rPr>
              <a:t>u</a:t>
            </a:r>
            <a:r>
              <a:rPr lang="fr-FR" sz="2000" b="0" dirty="0" smtClean="0">
                <a:solidFill>
                  <a:srgbClr val="FF0000"/>
                </a:solidFill>
              </a:rPr>
              <a:t> </a:t>
            </a:r>
            <a:r>
              <a:rPr lang="fr-FR" sz="2000" b="0" dirty="0"/>
              <a:t>: position de la fibre </a:t>
            </a:r>
            <a:r>
              <a:rPr lang="fr-FR" sz="2000" b="0" dirty="0" smtClean="0"/>
              <a:t>neutre.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fr-FR" sz="2000" b="0" dirty="0" err="1" smtClean="0">
                <a:solidFill>
                  <a:srgbClr val="FF0000"/>
                </a:solidFill>
              </a:rPr>
              <a:t>σ</a:t>
            </a:r>
            <a:r>
              <a:rPr lang="fr-FR" sz="1400" b="0" dirty="0" err="1" smtClean="0">
                <a:solidFill>
                  <a:srgbClr val="FF0000"/>
                </a:solidFill>
              </a:rPr>
              <a:t>bc</a:t>
            </a:r>
            <a:r>
              <a:rPr lang="fr-FR" sz="2000" b="0" dirty="0" smtClean="0"/>
              <a:t> </a:t>
            </a:r>
            <a:r>
              <a:rPr lang="fr-FR" sz="2000" b="0" dirty="0"/>
              <a:t>: contrainte de compression du </a:t>
            </a:r>
            <a:r>
              <a:rPr lang="fr-FR" sz="2000" b="0" dirty="0" smtClean="0"/>
              <a:t>béton.</a:t>
            </a:r>
            <a:endParaRPr lang="fr-FR" sz="2000" b="0" dirty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fr-FR" sz="2000" b="0" dirty="0" err="1" smtClean="0">
                <a:solidFill>
                  <a:srgbClr val="FF0000"/>
                </a:solidFill>
              </a:rPr>
              <a:t>f</a:t>
            </a:r>
            <a:r>
              <a:rPr lang="fr-FR" sz="1600" b="0" dirty="0" err="1" smtClean="0">
                <a:solidFill>
                  <a:srgbClr val="FF0000"/>
                </a:solidFill>
              </a:rPr>
              <a:t>bu</a:t>
            </a:r>
            <a:r>
              <a:rPr lang="fr-FR" sz="2000" b="0" dirty="0" smtClean="0"/>
              <a:t> </a:t>
            </a:r>
            <a:r>
              <a:rPr lang="fr-FR" sz="2000" b="0" dirty="0"/>
              <a:t>: résistance conventionnelle ultime à la </a:t>
            </a:r>
            <a:r>
              <a:rPr lang="fr-FR" sz="2000" b="0" dirty="0" smtClean="0"/>
              <a:t>compression.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fr-FR" sz="2000" b="0" dirty="0" smtClean="0"/>
              <a:t> </a:t>
            </a:r>
            <a:r>
              <a:rPr lang="fr-FR" sz="2000" b="0" dirty="0" err="1">
                <a:solidFill>
                  <a:srgbClr val="FF0000"/>
                </a:solidFill>
              </a:rPr>
              <a:t>ε</a:t>
            </a:r>
            <a:r>
              <a:rPr lang="fr-FR" sz="1400" b="0" dirty="0" err="1">
                <a:solidFill>
                  <a:srgbClr val="FF0000"/>
                </a:solidFill>
              </a:rPr>
              <a:t>bc</a:t>
            </a:r>
            <a:r>
              <a:rPr lang="fr-FR" sz="2000" b="0" dirty="0"/>
              <a:t> : déformation du béton en compression.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30" y="1484784"/>
            <a:ext cx="316835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4" y="1484784"/>
            <a:ext cx="547260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79479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/>
              <a:t>Diagrammes déformations-contraintes du béton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3601" y="380725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/>
              <a:t>Diagramme Parabole-Rectangle</a:t>
            </a:r>
          </a:p>
        </p:txBody>
      </p:sp>
    </p:spTree>
    <p:extLst>
      <p:ext uri="{BB962C8B-B14F-4D97-AF65-F5344CB8AC3E}">
        <p14:creationId xmlns:p14="http://schemas.microsoft.com/office/powerpoint/2010/main" val="17256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15</a:t>
            </a:fld>
            <a:endParaRPr lang="fr-FR" altLang="en-US" b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Text Box 8"/>
              <p:cNvSpPr txBox="1">
                <a:spLocks noChangeArrowheads="1"/>
              </p:cNvSpPr>
              <p:nvPr/>
            </p:nvSpPr>
            <p:spPr bwMode="auto">
              <a:xfrm>
                <a:off x="107504" y="339615"/>
                <a:ext cx="8928992" cy="6093976"/>
              </a:xfrm>
              <a:prstGeom prst="rect">
                <a:avLst/>
              </a:prstGeom>
              <a:noFill/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fr-FR" sz="2000" b="0" dirty="0" smtClean="0"/>
                  <a:t>La valeur </a:t>
                </a:r>
                <a:r>
                  <a:rPr lang="fr-FR" sz="2000" b="0" dirty="0" err="1"/>
                  <a:t>f</a:t>
                </a:r>
                <a:r>
                  <a:rPr lang="fr-FR" sz="1600" b="0" dirty="0" err="1"/>
                  <a:t>bu</a:t>
                </a:r>
                <a:r>
                  <a:rPr lang="fr-FR" sz="2000" b="0" dirty="0"/>
                  <a:t> de la contrainte de calcul pour une déformation comprise entre </a:t>
                </a:r>
                <a:r>
                  <a:rPr lang="fr-FR" sz="2000" b="0" dirty="0">
                    <a:solidFill>
                      <a:srgbClr val="FF0000"/>
                    </a:solidFill>
                  </a:rPr>
                  <a:t>2 ‰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fr-FR" sz="2000" b="0" dirty="0"/>
                  <a:t>et </a:t>
                </a:r>
                <a:r>
                  <a:rPr lang="fr-FR" sz="2000" b="0" dirty="0">
                    <a:solidFill>
                      <a:srgbClr val="FF0000"/>
                    </a:solidFill>
                  </a:rPr>
                  <a:t>3,5 ‰ </a:t>
                </a:r>
                <a:r>
                  <a:rPr lang="fr-FR" sz="2000" b="0" dirty="0"/>
                  <a:t>est </a:t>
                </a:r>
                <a:r>
                  <a:rPr lang="fr-FR" sz="2000" b="0" dirty="0" smtClean="0"/>
                  <a:t>:</a:t>
                </a:r>
              </a:p>
              <a:p>
                <a:pPr algn="just">
                  <a:spcAft>
                    <a:spcPts val="600"/>
                  </a:spcAft>
                </a:pPr>
                <a:endParaRPr lang="fr-FR" sz="2000" b="0" dirty="0" smtClean="0"/>
              </a:p>
              <a:p>
                <a:pPr algn="just">
                  <a:spcAft>
                    <a:spcPts val="600"/>
                  </a:spcAft>
                </a:pPr>
                <a:endParaRPr lang="fr-FR" sz="2000" b="0" dirty="0" smtClean="0"/>
              </a:p>
              <a:p>
                <a:pPr algn="just">
                  <a:spcAft>
                    <a:spcPts val="600"/>
                  </a:spcAft>
                </a:pPr>
                <a:endParaRPr lang="fr-FR" sz="2000" b="0" dirty="0"/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fr-FR" sz="2000" b="0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fr-FR" sz="20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=</a:t>
                </a:r>
                <a:r>
                  <a:rPr lang="fr-FR" sz="2000" b="0" dirty="0">
                    <a:solidFill>
                      <a:srgbClr val="FF0000"/>
                    </a:solidFill>
                  </a:rPr>
                  <a:t>1,5 </a:t>
                </a:r>
                <a:r>
                  <a:rPr lang="fr-FR" sz="2000" b="0" dirty="0"/>
                  <a:t>dans le cas général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=</a:t>
                </a:r>
                <a:r>
                  <a:rPr lang="fr-FR" sz="2000" b="0" dirty="0">
                    <a:solidFill>
                      <a:srgbClr val="FF0000"/>
                    </a:solidFill>
                  </a:rPr>
                  <a:t>1,15 </a:t>
                </a:r>
                <a:r>
                  <a:rPr lang="fr-FR" sz="2000" b="0" dirty="0"/>
                  <a:t>pour les </a:t>
                </a:r>
                <a:r>
                  <a:rPr lang="fr-FR" sz="2000" b="0" dirty="0" smtClean="0"/>
                  <a:t>combinaisons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0" dirty="0" smtClean="0"/>
                  <a:t> accidentelles.</a:t>
                </a:r>
                <a:endParaRPr lang="fr-FR" sz="2000" b="0" u="sng" dirty="0" smtClean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l-GR" sz="2000" b="0" dirty="0" smtClean="0"/>
                  <a:t>θ</a:t>
                </a:r>
                <a:r>
                  <a:rPr lang="fr-FR" sz="2000" b="0" dirty="0" smtClean="0"/>
                  <a:t>: </a:t>
                </a:r>
                <a:r>
                  <a:rPr lang="fr-FR" sz="2000" b="0" dirty="0"/>
                  <a:t>dépend de la durée d'application des charges.</a:t>
                </a: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l-GR" sz="2000" b="0" dirty="0" smtClean="0">
                    <a:solidFill>
                      <a:srgbClr val="FF0000"/>
                    </a:solidFill>
                  </a:rPr>
                  <a:t>θ</a:t>
                </a:r>
                <a:r>
                  <a:rPr lang="fr-FR" sz="2000" dirty="0">
                    <a:solidFill>
                      <a:srgbClr val="FF0000"/>
                    </a:solidFill>
                  </a:rPr>
                  <a:t>= </a:t>
                </a:r>
                <a:r>
                  <a:rPr lang="fr-FR" sz="2000" b="0" dirty="0" smtClean="0">
                    <a:solidFill>
                      <a:srgbClr val="FF0000"/>
                    </a:solidFill>
                  </a:rPr>
                  <a:t>1</a:t>
                </a:r>
                <a:r>
                  <a:rPr lang="fr-FR" sz="2000" b="0" dirty="0" smtClean="0"/>
                  <a:t>: </a:t>
                </a:r>
                <a:r>
                  <a:rPr lang="fr-FR" sz="2000" b="0" dirty="0"/>
                  <a:t>lorsque la </a:t>
                </a:r>
                <a:r>
                  <a:rPr lang="fr-FR" sz="2000" b="0" dirty="0" smtClean="0"/>
                  <a:t>durée </a:t>
                </a:r>
                <a:r>
                  <a:rPr lang="fr-FR" sz="2000" b="0" dirty="0"/>
                  <a:t>probable d'application des charges </a:t>
                </a:r>
                <a:r>
                  <a:rPr lang="fr-FR" sz="2000" b="0" dirty="0" smtClean="0"/>
                  <a:t>considérées est &gt;24h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b="0" dirty="0" smtClean="0"/>
                  <a:t>- </a:t>
                </a:r>
                <a:r>
                  <a:rPr lang="el-GR" sz="2000" b="0" dirty="0">
                    <a:solidFill>
                      <a:srgbClr val="FF0000"/>
                    </a:solidFill>
                  </a:rPr>
                  <a:t>θ</a:t>
                </a:r>
                <a:r>
                  <a:rPr lang="fr-FR" sz="2000" dirty="0">
                    <a:solidFill>
                      <a:srgbClr val="FF0000"/>
                    </a:solidFill>
                  </a:rPr>
                  <a:t>= </a:t>
                </a:r>
                <a:r>
                  <a:rPr lang="fr-FR" sz="2000" b="0" dirty="0">
                    <a:solidFill>
                      <a:srgbClr val="FF0000"/>
                    </a:solidFill>
                  </a:rPr>
                  <a:t>0,9 </a:t>
                </a:r>
                <a:r>
                  <a:rPr lang="fr-FR" sz="2000" b="0" dirty="0"/>
                  <a:t>: lorsque cette </a:t>
                </a:r>
                <a:r>
                  <a:rPr lang="fr-FR" sz="2000" b="0" dirty="0" smtClean="0"/>
                  <a:t>durée </a:t>
                </a:r>
                <a:r>
                  <a:rPr lang="fr-FR" sz="2000" b="0" dirty="0"/>
                  <a:t>est comprise entre 1 heure et 24 </a:t>
                </a:r>
                <a:r>
                  <a:rPr lang="fr-FR" sz="2000" b="0" dirty="0" smtClean="0"/>
                  <a:t>heures.</a:t>
                </a:r>
                <a:endParaRPr lang="fr-FR" sz="2000" b="0" dirty="0"/>
              </a:p>
              <a:p>
                <a:pPr>
                  <a:lnSpc>
                    <a:spcPct val="150000"/>
                  </a:lnSpc>
                </a:pPr>
                <a:r>
                  <a:rPr lang="fr-FR" sz="2000" b="0" dirty="0"/>
                  <a:t>- </a:t>
                </a:r>
                <a:r>
                  <a:rPr lang="el-GR" sz="2000" b="0" dirty="0">
                    <a:solidFill>
                      <a:srgbClr val="FF0000"/>
                    </a:solidFill>
                  </a:rPr>
                  <a:t>θ</a:t>
                </a:r>
                <a:r>
                  <a:rPr lang="fr-FR" sz="2000" dirty="0">
                    <a:solidFill>
                      <a:srgbClr val="FF0000"/>
                    </a:solidFill>
                  </a:rPr>
                  <a:t>= </a:t>
                </a:r>
                <a:r>
                  <a:rPr lang="fr-FR" sz="2000" b="0" dirty="0">
                    <a:solidFill>
                      <a:srgbClr val="FF0000"/>
                    </a:solidFill>
                  </a:rPr>
                  <a:t>0,85 </a:t>
                </a:r>
                <a:r>
                  <a:rPr lang="fr-FR" sz="2000" b="0" dirty="0"/>
                  <a:t>: lorsqu'elle est </a:t>
                </a:r>
                <a:r>
                  <a:rPr lang="fr-FR" sz="2000" b="0" dirty="0" smtClean="0"/>
                  <a:t>&lt;1 </a:t>
                </a:r>
                <a:r>
                  <a:rPr lang="fr-FR" sz="2000" b="0" dirty="0"/>
                  <a:t>heure.</a:t>
                </a:r>
                <a:endParaRPr lang="fr-FR" sz="2000" b="0" dirty="0" smtClean="0"/>
              </a:p>
              <a:p>
                <a:pPr algn="just">
                  <a:spcAft>
                    <a:spcPts val="0"/>
                  </a:spcAft>
                </a:pPr>
                <a:endParaRPr lang="fr-FR" sz="2000" b="0" dirty="0"/>
              </a:p>
              <a:p>
                <a:pPr algn="just">
                  <a:spcAft>
                    <a:spcPts val="0"/>
                  </a:spcAft>
                </a:pPr>
                <a:endParaRPr lang="fr-FR" sz="2000" b="0" dirty="0" smtClean="0"/>
              </a:p>
            </p:txBody>
          </p:sp>
        </mc:Choice>
        <mc:Fallback>
          <p:sp>
            <p:nvSpPr>
              <p:cNvPr id="1434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39615"/>
                <a:ext cx="8928992" cy="6093976"/>
              </a:xfrm>
              <a:prstGeom prst="rect">
                <a:avLst/>
              </a:prstGeom>
              <a:blipFill rotWithShape="1">
                <a:blip r:embed="rId3"/>
                <a:stretch>
                  <a:fillRect l="-613" t="-299"/>
                </a:stretch>
              </a:blipFill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4" t="16616" r="73699" b="51600"/>
          <a:stretch/>
        </p:blipFill>
        <p:spPr bwMode="auto">
          <a:xfrm>
            <a:off x="1331640" y="1268760"/>
            <a:ext cx="16561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97067"/>
            <a:ext cx="2623897" cy="21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6" b="4167"/>
          <a:stretch>
            <a:fillRect/>
          </a:stretch>
        </p:blipFill>
        <p:spPr bwMode="auto">
          <a:xfrm>
            <a:off x="6516216" y="791162"/>
            <a:ext cx="2469635" cy="213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16</a:t>
            </a:fld>
            <a:endParaRPr lang="fr-FR" altLang="en-US" b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9036496" cy="6432530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fr-FR" sz="2000" b="0" u="sng" dirty="0" err="1" smtClean="0">
                <a:solidFill>
                  <a:srgbClr val="FFC000"/>
                </a:solidFill>
              </a:rPr>
              <a:t>C.Diagrammes</a:t>
            </a:r>
            <a:r>
              <a:rPr lang="fr-FR" sz="2000" b="0" u="sng" dirty="0" smtClean="0">
                <a:solidFill>
                  <a:srgbClr val="FFC000"/>
                </a:solidFill>
              </a:rPr>
              <a:t> </a:t>
            </a:r>
            <a:r>
              <a:rPr lang="fr-FR" sz="2000" b="0" u="sng" dirty="0">
                <a:solidFill>
                  <a:srgbClr val="FFC000"/>
                </a:solidFill>
              </a:rPr>
              <a:t>déformations-contraintes </a:t>
            </a:r>
            <a:r>
              <a:rPr lang="fr-FR" sz="2000" b="0" u="sng" dirty="0" smtClean="0">
                <a:solidFill>
                  <a:srgbClr val="FFC000"/>
                </a:solidFill>
              </a:rPr>
              <a:t>de l’acier </a:t>
            </a:r>
            <a:r>
              <a:rPr lang="fr-FR" sz="2000" b="0" dirty="0" smtClean="0">
                <a:solidFill>
                  <a:srgbClr val="FFC000"/>
                </a:solidFill>
              </a:rPr>
              <a:t>:</a:t>
            </a:r>
            <a:endParaRPr lang="fr-FR" altLang="en-US" sz="2000" b="0" dirty="0" smtClean="0"/>
          </a:p>
          <a:p>
            <a:r>
              <a:rPr lang="fr-FR" sz="1900" b="0" dirty="0" smtClean="0"/>
              <a:t>• </a:t>
            </a:r>
            <a:r>
              <a:rPr lang="fr-FR" sz="1900" dirty="0" err="1">
                <a:solidFill>
                  <a:srgbClr val="FF0000"/>
                </a:solidFill>
              </a:rPr>
              <a:t>fe</a:t>
            </a:r>
            <a:r>
              <a:rPr lang="fr-FR" sz="1900" dirty="0"/>
              <a:t> : </a:t>
            </a:r>
            <a:r>
              <a:rPr lang="fr-FR" sz="1900" b="0" dirty="0"/>
              <a:t>Limite </a:t>
            </a:r>
            <a:r>
              <a:rPr lang="fr-FR" sz="1900" b="0" dirty="0" smtClean="0"/>
              <a:t>d‘élasticité garantie.</a:t>
            </a:r>
            <a:endParaRPr lang="fr-FR" sz="1900" b="0" dirty="0"/>
          </a:p>
          <a:p>
            <a:r>
              <a:rPr lang="fr-FR" sz="2000" b="0" dirty="0"/>
              <a:t>•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el-GR" sz="2000" dirty="0">
                <a:solidFill>
                  <a:srgbClr val="FF0000"/>
                </a:solidFill>
              </a:rPr>
              <a:t>γ</a:t>
            </a:r>
            <a:r>
              <a:rPr lang="fr-FR" sz="2000" dirty="0">
                <a:solidFill>
                  <a:srgbClr val="FF0000"/>
                </a:solidFill>
              </a:rPr>
              <a:t>s </a:t>
            </a:r>
            <a:r>
              <a:rPr lang="fr-FR" sz="1900" dirty="0"/>
              <a:t>: </a:t>
            </a:r>
            <a:r>
              <a:rPr lang="fr-FR" sz="1900" b="0" dirty="0" smtClean="0"/>
              <a:t>- </a:t>
            </a:r>
            <a:r>
              <a:rPr lang="fr-FR" sz="1900" b="0" dirty="0"/>
              <a:t>Cas courants</a:t>
            </a:r>
            <a:r>
              <a:rPr lang="fr-FR" sz="2000" b="0" dirty="0"/>
              <a:t>: </a:t>
            </a:r>
            <a:r>
              <a:rPr lang="el-GR" sz="2000" dirty="0" smtClean="0">
                <a:solidFill>
                  <a:srgbClr val="FF0000"/>
                </a:solidFill>
              </a:rPr>
              <a:t>γ</a:t>
            </a:r>
            <a:r>
              <a:rPr lang="fr-FR" sz="1400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1900" b="0" dirty="0">
                <a:solidFill>
                  <a:srgbClr val="FF0000"/>
                </a:solidFill>
              </a:rPr>
              <a:t>= 1,15</a:t>
            </a:r>
          </a:p>
          <a:p>
            <a:r>
              <a:rPr lang="fr-FR" sz="2000" b="0" dirty="0"/>
              <a:t>- </a:t>
            </a:r>
            <a:r>
              <a:rPr lang="fr-FR" sz="1900" b="0" dirty="0"/>
              <a:t>Combinaisons accidentelles </a:t>
            </a:r>
            <a:r>
              <a:rPr lang="fr-FR" sz="1900" b="0" dirty="0">
                <a:solidFill>
                  <a:srgbClr val="FF0000"/>
                </a:solidFill>
              </a:rPr>
              <a:t>: </a:t>
            </a:r>
            <a:r>
              <a:rPr lang="el-GR" sz="2000" dirty="0" smtClean="0">
                <a:solidFill>
                  <a:srgbClr val="FF0000"/>
                </a:solidFill>
              </a:rPr>
              <a:t>γ</a:t>
            </a:r>
            <a:r>
              <a:rPr lang="fr-FR" sz="1400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1900" b="0" dirty="0">
                <a:solidFill>
                  <a:srgbClr val="FF0000"/>
                </a:solidFill>
              </a:rPr>
              <a:t>= 1</a:t>
            </a:r>
          </a:p>
          <a:p>
            <a:r>
              <a:rPr lang="fr-FR" sz="2000" b="0" dirty="0"/>
              <a:t>• </a:t>
            </a:r>
            <a:r>
              <a:rPr lang="fr-FR" sz="1900" b="0" dirty="0"/>
              <a:t>Module </a:t>
            </a:r>
            <a:r>
              <a:rPr lang="fr-FR" sz="1900" b="0" dirty="0" smtClean="0"/>
              <a:t>d‘élasticité </a:t>
            </a:r>
            <a:r>
              <a:rPr lang="fr-FR" sz="1900" b="0" dirty="0"/>
              <a:t>longitudinale </a:t>
            </a:r>
            <a:r>
              <a:rPr lang="fr-FR" sz="2000" b="0" dirty="0"/>
              <a:t>: </a:t>
            </a:r>
            <a:r>
              <a:rPr lang="fr-FR" sz="1900" b="0" dirty="0">
                <a:solidFill>
                  <a:srgbClr val="FF0000"/>
                </a:solidFill>
              </a:rPr>
              <a:t>Es =200 000MPa</a:t>
            </a:r>
            <a:endParaRPr lang="fr-FR" sz="1900" b="0" u="sng" dirty="0">
              <a:solidFill>
                <a:srgbClr val="FF0000"/>
              </a:solidFill>
            </a:endParaRPr>
          </a:p>
          <a:p>
            <a:r>
              <a:rPr lang="fr-FR" sz="2000" b="0" u="sng" dirty="0" smtClean="0">
                <a:solidFill>
                  <a:srgbClr val="FFC000"/>
                </a:solidFill>
              </a:rPr>
              <a:t>D.</a:t>
            </a:r>
            <a:r>
              <a:rPr lang="fr-FR" sz="2000" b="0" u="sng" dirty="0">
                <a:solidFill>
                  <a:srgbClr val="FFC000"/>
                </a:solidFill>
              </a:rPr>
              <a:t> Règles des trois </a:t>
            </a:r>
            <a:r>
              <a:rPr lang="fr-FR" sz="2000" b="0" u="sng" dirty="0" smtClean="0">
                <a:solidFill>
                  <a:srgbClr val="FFC000"/>
                </a:solidFill>
              </a:rPr>
              <a:t>pivots:</a:t>
            </a:r>
          </a:p>
          <a:p>
            <a:pPr algn="just"/>
            <a:r>
              <a:rPr lang="fr-FR" sz="1900" b="0" dirty="0" smtClean="0"/>
              <a:t>Le </a:t>
            </a:r>
            <a:r>
              <a:rPr lang="fr-FR" sz="1900" b="0" dirty="0"/>
              <a:t>dimensionnement a </a:t>
            </a:r>
            <a:r>
              <a:rPr lang="fr-FR" sz="1900" b="0" dirty="0" smtClean="0"/>
              <a:t>E.L.U est </a:t>
            </a:r>
            <a:r>
              <a:rPr lang="fr-FR" sz="1900" b="0" dirty="0"/>
              <a:t>conduit en supposant que </a:t>
            </a:r>
            <a:r>
              <a:rPr lang="fr-FR" sz="1900" b="0" dirty="0" smtClean="0"/>
              <a:t>le diagramme </a:t>
            </a:r>
            <a:r>
              <a:rPr lang="fr-FR" sz="1900" b="0" dirty="0"/>
              <a:t>des </a:t>
            </a:r>
            <a:r>
              <a:rPr lang="fr-FR" sz="1900" b="0" dirty="0" smtClean="0"/>
              <a:t>déformations </a:t>
            </a:r>
            <a:r>
              <a:rPr lang="fr-FR" sz="1900" b="0" dirty="0"/>
              <a:t>passe par l'un des trois pivots A, B ou C </a:t>
            </a:r>
            <a:r>
              <a:rPr lang="fr-FR" sz="1900" b="0" dirty="0" smtClean="0"/>
              <a:t>définis </a:t>
            </a:r>
            <a:r>
              <a:rPr lang="fr-FR" sz="1900" b="0" dirty="0"/>
              <a:t>sur </a:t>
            </a:r>
            <a:r>
              <a:rPr lang="fr-FR" sz="1900" b="0" dirty="0" smtClean="0"/>
              <a:t>la figure</a:t>
            </a:r>
            <a:endParaRPr lang="fr-FR" sz="1900" b="0" u="sng" dirty="0">
              <a:solidFill>
                <a:srgbClr val="FFC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fr-FR" sz="2000" b="0" u="sng" dirty="0">
                <a:solidFill>
                  <a:srgbClr val="FFC000"/>
                </a:solidFill>
              </a:rPr>
              <a:t>Pivot A(Domaine </a:t>
            </a:r>
            <a:r>
              <a:rPr lang="fr-FR" sz="2000" b="0" u="sng" dirty="0" smtClean="0">
                <a:solidFill>
                  <a:srgbClr val="FFC000"/>
                </a:solidFill>
              </a:rPr>
              <a:t>1):</a:t>
            </a:r>
            <a:endParaRPr lang="fr-FR" sz="2000" b="0" u="sng" dirty="0">
              <a:solidFill>
                <a:srgbClr val="FFC000"/>
              </a:solidFill>
            </a:endParaRPr>
          </a:p>
          <a:p>
            <a:pPr marL="233363" indent="-233363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900" b="0" dirty="0" smtClean="0"/>
              <a:t>Allongement </a:t>
            </a:r>
            <a:r>
              <a:rPr lang="fr-FR" sz="1900" b="0" dirty="0"/>
              <a:t>de l'acier le plus tendu </a:t>
            </a:r>
            <a:r>
              <a:rPr lang="fr-FR" sz="1900" b="0" dirty="0" smtClean="0"/>
              <a:t>:</a:t>
            </a:r>
            <a:r>
              <a:rPr lang="fr-FR" sz="1900" b="0" dirty="0" err="1">
                <a:solidFill>
                  <a:srgbClr val="FF0000"/>
                </a:solidFill>
              </a:rPr>
              <a:t>ε</a:t>
            </a:r>
            <a:r>
              <a:rPr lang="fr-FR" sz="1400" b="0" dirty="0" err="1">
                <a:solidFill>
                  <a:srgbClr val="FF0000"/>
                </a:solidFill>
              </a:rPr>
              <a:t>st</a:t>
            </a:r>
            <a:r>
              <a:rPr lang="fr-FR" sz="1900" b="0" dirty="0">
                <a:solidFill>
                  <a:srgbClr val="FF0000"/>
                </a:solidFill>
              </a:rPr>
              <a:t> = </a:t>
            </a:r>
            <a:r>
              <a:rPr lang="fr-FR" sz="1900" b="0" dirty="0" smtClean="0">
                <a:solidFill>
                  <a:srgbClr val="FF0000"/>
                </a:solidFill>
              </a:rPr>
              <a:t>10‰</a:t>
            </a:r>
          </a:p>
          <a:p>
            <a:pPr marL="233363" indent="-233363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900" b="0" dirty="0" smtClean="0"/>
              <a:t>Pièces </a:t>
            </a:r>
            <a:r>
              <a:rPr lang="fr-FR" sz="1900" b="0" dirty="0"/>
              <a:t>soumises à la traction simple </a:t>
            </a:r>
            <a:r>
              <a:rPr lang="fr-FR" sz="1900" b="0" dirty="0" smtClean="0"/>
              <a:t>ou</a:t>
            </a:r>
            <a:r>
              <a:rPr lang="fr-FR" sz="1900" b="0" dirty="0"/>
              <a:t> à </a:t>
            </a:r>
            <a:r>
              <a:rPr lang="fr-FR" sz="1900" b="0" dirty="0">
                <a:solidFill>
                  <a:srgbClr val="FF0000"/>
                </a:solidFill>
              </a:rPr>
              <a:t>la flexion </a:t>
            </a:r>
            <a:endParaRPr lang="fr-FR" sz="1900" b="0" dirty="0" smtClean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fr-FR" sz="1900" b="0" dirty="0" smtClean="0">
                <a:solidFill>
                  <a:srgbClr val="FF0000"/>
                </a:solidFill>
              </a:rPr>
              <a:t>simple </a:t>
            </a:r>
            <a:r>
              <a:rPr lang="fr-FR" sz="1900" b="0" dirty="0"/>
              <a:t>ou</a:t>
            </a:r>
            <a:r>
              <a:rPr lang="fr-FR" sz="1900" b="0" dirty="0">
                <a:solidFill>
                  <a:srgbClr val="FF0000"/>
                </a:solidFill>
              </a:rPr>
              <a:t> composée</a:t>
            </a:r>
            <a:r>
              <a:rPr lang="fr-FR" sz="1900" b="0" dirty="0"/>
              <a:t>.</a:t>
            </a:r>
          </a:p>
          <a:p>
            <a:r>
              <a:rPr lang="fr-FR" sz="2000" b="0" u="sng" dirty="0">
                <a:solidFill>
                  <a:srgbClr val="FFC000"/>
                </a:solidFill>
              </a:rPr>
              <a:t>Pivot B (Domaine 2):</a:t>
            </a:r>
          </a:p>
          <a:p>
            <a:pPr marL="233363" indent="-233363">
              <a:buFont typeface="Courier New" panose="02070309020205020404" pitchFamily="49" charset="0"/>
              <a:buChar char="o"/>
            </a:pPr>
            <a:r>
              <a:rPr lang="fr-FR" sz="1900" b="0" dirty="0"/>
              <a:t>Raccourcissement de la fibre de béton la plus</a:t>
            </a:r>
          </a:p>
          <a:p>
            <a:r>
              <a:rPr lang="fr-FR" sz="1900" b="0" dirty="0"/>
              <a:t> </a:t>
            </a:r>
            <a:r>
              <a:rPr lang="fr-FR" sz="1900" b="0" dirty="0" smtClean="0"/>
              <a:t>comprimée </a:t>
            </a:r>
            <a:r>
              <a:rPr lang="fr-FR" sz="1900" b="0" dirty="0"/>
              <a:t>: </a:t>
            </a:r>
            <a:r>
              <a:rPr lang="fr-FR" sz="1900" b="0" dirty="0" err="1"/>
              <a:t>ε</a:t>
            </a:r>
            <a:r>
              <a:rPr lang="fr-FR" sz="1200" b="0" dirty="0" err="1">
                <a:solidFill>
                  <a:srgbClr val="FF0000"/>
                </a:solidFill>
              </a:rPr>
              <a:t>bc</a:t>
            </a:r>
            <a:r>
              <a:rPr lang="fr-FR" sz="1900" b="0" dirty="0">
                <a:solidFill>
                  <a:srgbClr val="FF0000"/>
                </a:solidFill>
              </a:rPr>
              <a:t> = 3,5 ‰ </a:t>
            </a:r>
            <a:r>
              <a:rPr lang="fr-FR" sz="1900" b="0" dirty="0"/>
              <a:t>;</a:t>
            </a:r>
          </a:p>
          <a:p>
            <a:pPr marL="233363" indent="-233363">
              <a:buFont typeface="Courier New" panose="02070309020205020404" pitchFamily="49" charset="0"/>
              <a:buChar char="o"/>
            </a:pPr>
            <a:r>
              <a:rPr lang="fr-FR" sz="1900" b="0" dirty="0" smtClean="0"/>
              <a:t>Pièces </a:t>
            </a:r>
            <a:r>
              <a:rPr lang="fr-FR" sz="1900" b="0" dirty="0"/>
              <a:t>soumises a </a:t>
            </a:r>
            <a:r>
              <a:rPr lang="fr-FR" sz="1900" b="0" dirty="0">
                <a:solidFill>
                  <a:srgbClr val="FF0000"/>
                </a:solidFill>
              </a:rPr>
              <a:t>la flexion simple ou </a:t>
            </a:r>
            <a:r>
              <a:rPr lang="fr-FR" sz="1900" b="0" dirty="0" smtClean="0">
                <a:solidFill>
                  <a:srgbClr val="FF0000"/>
                </a:solidFill>
              </a:rPr>
              <a:t>composée </a:t>
            </a:r>
          </a:p>
          <a:p>
            <a:r>
              <a:rPr lang="fr-FR" sz="1900" b="0" dirty="0" smtClean="0"/>
              <a:t>(béton </a:t>
            </a:r>
            <a:r>
              <a:rPr lang="fr-FR" sz="1900" b="0" dirty="0"/>
              <a:t>partiellement comprime).</a:t>
            </a:r>
          </a:p>
          <a:p>
            <a:pPr algn="just">
              <a:spcAft>
                <a:spcPts val="0"/>
              </a:spcAft>
            </a:pPr>
            <a:r>
              <a:rPr lang="fr-FR" sz="2000" b="0" u="sng" dirty="0" smtClean="0">
                <a:solidFill>
                  <a:srgbClr val="FFC000"/>
                </a:solidFill>
              </a:rPr>
              <a:t> </a:t>
            </a:r>
            <a:r>
              <a:rPr lang="fr-FR" sz="2000" b="0" u="sng" dirty="0">
                <a:solidFill>
                  <a:srgbClr val="FFC000"/>
                </a:solidFill>
              </a:rPr>
              <a:t>Pivot C (Domaine 3</a:t>
            </a:r>
            <a:r>
              <a:rPr lang="fr-FR" sz="2000" b="0" u="sng" dirty="0" smtClean="0">
                <a:solidFill>
                  <a:srgbClr val="FFC000"/>
                </a:solidFill>
              </a:rPr>
              <a:t>):</a:t>
            </a:r>
            <a:r>
              <a:rPr lang="fr-FR" sz="2000" b="0" dirty="0" smtClean="0">
                <a:solidFill>
                  <a:srgbClr val="FFC000"/>
                </a:solidFill>
              </a:rPr>
              <a:t> </a:t>
            </a: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900" b="0" dirty="0" smtClean="0"/>
              <a:t>Raccourcissement </a:t>
            </a:r>
            <a:r>
              <a:rPr lang="fr-FR" sz="1900" b="0" dirty="0"/>
              <a:t>du béton comprimé </a:t>
            </a:r>
            <a:r>
              <a:rPr lang="fr-FR" sz="1900" b="0" dirty="0" err="1">
                <a:solidFill>
                  <a:srgbClr val="FF0000"/>
                </a:solidFill>
              </a:rPr>
              <a:t>ε</a:t>
            </a:r>
            <a:r>
              <a:rPr lang="fr-FR" sz="1200" b="0" dirty="0" err="1">
                <a:solidFill>
                  <a:srgbClr val="FF0000"/>
                </a:solidFill>
              </a:rPr>
              <a:t>bc</a:t>
            </a:r>
            <a:r>
              <a:rPr lang="fr-FR" sz="1900" b="0" dirty="0">
                <a:solidFill>
                  <a:srgbClr val="FF0000"/>
                </a:solidFill>
              </a:rPr>
              <a:t> = 2 ‰ </a:t>
            </a:r>
            <a:r>
              <a:rPr lang="fr-FR" sz="1900" b="0" dirty="0"/>
              <a:t>pour </a:t>
            </a:r>
            <a:r>
              <a:rPr lang="fr-FR" sz="1900" b="0" dirty="0" err="1"/>
              <a:t>y</a:t>
            </a:r>
            <a:r>
              <a:rPr lang="fr-FR" sz="1400" b="0" dirty="0" err="1"/>
              <a:t>u</a:t>
            </a:r>
            <a:r>
              <a:rPr lang="fr-FR" sz="1900" b="0" dirty="0"/>
              <a:t> = (3/7)h </a:t>
            </a: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900" b="0" dirty="0"/>
              <a:t>Pièces soumises à </a:t>
            </a:r>
            <a:r>
              <a:rPr lang="fr-FR" sz="1900" b="0" dirty="0">
                <a:solidFill>
                  <a:srgbClr val="FF0000"/>
                </a:solidFill>
              </a:rPr>
              <a:t>la compression simple </a:t>
            </a:r>
            <a:r>
              <a:rPr lang="fr-FR" sz="1900" b="0" dirty="0"/>
              <a:t>(Si la droite de déformation est </a:t>
            </a:r>
            <a:r>
              <a:rPr lang="fr-FR" sz="1900" b="0" dirty="0" smtClean="0"/>
              <a:t>parallèle à </a:t>
            </a:r>
            <a:r>
              <a:rPr lang="fr-FR" sz="1900" b="0" dirty="0"/>
              <a:t>la droite représentative de la section avant déformation) ou à </a:t>
            </a:r>
            <a:r>
              <a:rPr lang="fr-FR" sz="1900" b="0" dirty="0">
                <a:solidFill>
                  <a:srgbClr val="FF0000"/>
                </a:solidFill>
              </a:rPr>
              <a:t>la flexion </a:t>
            </a:r>
            <a:r>
              <a:rPr lang="fr-FR" sz="1900" b="0" dirty="0" smtClean="0">
                <a:solidFill>
                  <a:srgbClr val="FF0000"/>
                </a:solidFill>
              </a:rPr>
              <a:t>composée</a:t>
            </a:r>
            <a:r>
              <a:rPr lang="fr-FR" sz="1900" b="0" dirty="0" smtClean="0">
                <a:solidFill>
                  <a:srgbClr val="FF0000"/>
                </a:solidFill>
              </a:rPr>
              <a:t>.</a:t>
            </a:r>
            <a:endParaRPr lang="fr-FR" sz="1900" b="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"/>
          <a:stretch/>
        </p:blipFill>
        <p:spPr bwMode="auto">
          <a:xfrm>
            <a:off x="5923062" y="80628"/>
            <a:ext cx="31683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66" y="476672"/>
            <a:ext cx="12403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22" y="2708920"/>
            <a:ext cx="369668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8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17</a:t>
            </a:fld>
            <a:endParaRPr lang="fr-FR" altLang="en-US" b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Text Box 8"/>
              <p:cNvSpPr txBox="1">
                <a:spLocks noChangeArrowheads="1"/>
              </p:cNvSpPr>
              <p:nvPr/>
            </p:nvSpPr>
            <p:spPr bwMode="auto">
              <a:xfrm>
                <a:off x="250824" y="262671"/>
                <a:ext cx="8785671" cy="6017032"/>
              </a:xfrm>
              <a:prstGeom prst="rect">
                <a:avLst/>
              </a:prstGeom>
              <a:noFill/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just">
                  <a:spcAft>
                    <a:spcPts val="600"/>
                  </a:spcAft>
                  <a:defRPr/>
                </a:pPr>
                <a:r>
                  <a:rPr lang="fr-FR" sz="2000" u="sng" dirty="0" smtClean="0">
                    <a:solidFill>
                      <a:srgbClr val="FFC000"/>
                    </a:solidFill>
                  </a:rPr>
                  <a:t>VIII.2.Etat </a:t>
                </a:r>
                <a:r>
                  <a:rPr lang="fr-FR" sz="2000" u="sng" dirty="0">
                    <a:solidFill>
                      <a:srgbClr val="FFC000"/>
                    </a:solidFill>
                  </a:rPr>
                  <a:t>limite </a:t>
                </a:r>
                <a:r>
                  <a:rPr lang="fr-FR" sz="2000" u="sng" dirty="0" smtClean="0">
                    <a:solidFill>
                      <a:srgbClr val="FFC000"/>
                    </a:solidFill>
                  </a:rPr>
                  <a:t>de </a:t>
                </a:r>
                <a:r>
                  <a:rPr lang="fr-FR" sz="2000" u="sng" dirty="0" err="1" smtClean="0">
                    <a:solidFill>
                      <a:srgbClr val="FFC000"/>
                    </a:solidFill>
                  </a:rPr>
                  <a:t>service:E.L.S</a:t>
                </a:r>
                <a:r>
                  <a:rPr lang="fr-FR" sz="2000" u="sng" dirty="0" smtClean="0">
                    <a:solidFill>
                      <a:srgbClr val="FFC000"/>
                    </a:solidFill>
                  </a:rPr>
                  <a:t>: </a:t>
                </a:r>
                <a:r>
                  <a:rPr lang="fr-FR" sz="2000" b="0" dirty="0" smtClean="0"/>
                  <a:t>Les vérifications </a:t>
                </a:r>
                <a:r>
                  <a:rPr lang="fr-FR" sz="2000" b="0" dirty="0"/>
                  <a:t>a effectuer portent sur :</a:t>
                </a:r>
              </a:p>
              <a:p>
                <a:pPr marL="342900" indent="-342900">
                  <a:buFontTx/>
                  <a:buChar char="-"/>
                </a:pPr>
                <a:r>
                  <a:rPr lang="fr-FR" sz="2000" b="0" dirty="0" smtClean="0"/>
                  <a:t>un état </a:t>
                </a:r>
                <a:r>
                  <a:rPr lang="fr-FR" sz="2000" b="0" dirty="0"/>
                  <a:t>limite de compression du </a:t>
                </a:r>
                <a:r>
                  <a:rPr lang="fr-FR" sz="2000" b="0" dirty="0" smtClean="0"/>
                  <a:t>béton</a:t>
                </a:r>
              </a:p>
              <a:p>
                <a:pPr marL="342900" indent="-342900">
                  <a:buFontTx/>
                  <a:buChar char="-"/>
                </a:pPr>
                <a:r>
                  <a:rPr lang="fr-FR" sz="2000" b="0" dirty="0" smtClean="0"/>
                  <a:t>un état </a:t>
                </a:r>
                <a:r>
                  <a:rPr lang="fr-FR" sz="2000" b="0" dirty="0"/>
                  <a:t>limite d'ouverture des </a:t>
                </a:r>
                <a:r>
                  <a:rPr lang="fr-FR" sz="2000" b="0" dirty="0" smtClean="0"/>
                  <a:t>fissures</a:t>
                </a:r>
              </a:p>
              <a:p>
                <a:pPr marL="342900" indent="-342900" algn="just">
                  <a:lnSpc>
                    <a:spcPct val="150000"/>
                  </a:lnSpc>
                  <a:spcAft>
                    <a:spcPts val="0"/>
                  </a:spcAft>
                  <a:buFontTx/>
                  <a:buChar char="-"/>
                </a:pPr>
                <a:r>
                  <a:rPr lang="fr-FR" sz="2000" u="sng" dirty="0">
                    <a:solidFill>
                      <a:srgbClr val="FFD54F"/>
                    </a:solidFill>
                  </a:rPr>
                  <a:t>Etat limite de compression du béton à l'ELS</a:t>
                </a:r>
                <a:r>
                  <a:rPr lang="fr-FR" sz="2000" u="sng" dirty="0" smtClean="0">
                    <a:solidFill>
                      <a:srgbClr val="FFD54F"/>
                    </a:solidFill>
                  </a:rPr>
                  <a:t>: </a:t>
                </a:r>
                <a:r>
                  <a:rPr lang="fr-FR" sz="2000" b="0" dirty="0" smtClean="0"/>
                  <a:t>La </a:t>
                </a:r>
                <a:r>
                  <a:rPr lang="fr-FR" sz="2000" b="0" dirty="0"/>
                  <a:t>contrainte de compression du béton, symbole </a:t>
                </a:r>
                <a:r>
                  <a:rPr lang="fr-FR" sz="2000" b="0" dirty="0" err="1"/>
                  <a:t>σ</a:t>
                </a:r>
                <a:r>
                  <a:rPr lang="fr-FR" sz="1400" b="0" dirty="0" err="1"/>
                  <a:t>bc</a:t>
                </a:r>
                <a:r>
                  <a:rPr lang="fr-FR" sz="2000" b="0" dirty="0"/>
                  <a:t>, est limitée à:</a:t>
                </a:r>
                <a:endParaRPr lang="fr-FR" sz="2000" b="0" dirty="0" smtClean="0"/>
              </a:p>
              <a:p>
                <a:pPr marL="342900" indent="-342900" algn="just">
                  <a:spcAft>
                    <a:spcPts val="0"/>
                  </a:spcAft>
                  <a:buFontTx/>
                  <a:buChar char="-"/>
                </a:pPr>
                <a:endParaRPr lang="fr-FR" sz="2000" b="0" dirty="0" smtClean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u="sng" dirty="0" smtClean="0">
                    <a:solidFill>
                      <a:srgbClr val="FFD54F"/>
                    </a:solidFill>
                  </a:rPr>
                  <a:t>Contraintes </a:t>
                </a:r>
                <a:r>
                  <a:rPr lang="fr-FR" sz="2000" u="sng" dirty="0">
                    <a:solidFill>
                      <a:srgbClr val="FFD54F"/>
                    </a:solidFill>
                  </a:rPr>
                  <a:t>limites de traction des aciers </a:t>
                </a:r>
                <a:r>
                  <a:rPr lang="fr-FR" sz="2000" u="sng" dirty="0" smtClean="0">
                    <a:solidFill>
                      <a:srgbClr val="FFD54F"/>
                    </a:solidFill>
                  </a:rPr>
                  <a:t>à l’E.L.S </a:t>
                </a:r>
                <a:r>
                  <a:rPr lang="fr-FR" sz="2000" dirty="0">
                    <a:solidFill>
                      <a:srgbClr val="FFD54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FFD54F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fr-FR" sz="2000" i="1">
                                <a:solidFill>
                                  <a:srgbClr val="FFD54F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fr-FR" sz="2000">
                                <a:solidFill>
                                  <a:srgbClr val="FFD54F"/>
                                </a:solidFill>
                                <a:latin typeface="Cambria Math"/>
                              </a:rPr>
                              <m:t>𝝈</m:t>
                            </m:r>
                          </m:e>
                        </m:bar>
                      </m:e>
                      <m:sub>
                        <m:r>
                          <a:rPr lang="fr-FR" sz="2000">
                            <a:solidFill>
                              <a:srgbClr val="FFD54F"/>
                            </a:solidFill>
                            <a:latin typeface="Cambria Math"/>
                          </a:rPr>
                          <m:t>𝒔𝒕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FFD54F"/>
                    </a:solidFill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0" dirty="0" smtClean="0"/>
                  <a:t>Les </a:t>
                </a:r>
                <a:r>
                  <a:rPr lang="fr-FR" sz="2000" b="0" dirty="0"/>
                  <a:t>formes et dimensions de chaque élément, ainsi que les dispositions </a:t>
                </a:r>
                <a:r>
                  <a:rPr lang="fr-FR" sz="2000" b="0" dirty="0" smtClean="0"/>
                  <a:t>des armatures</a:t>
                </a:r>
                <a:r>
                  <a:rPr lang="fr-FR" sz="2000" b="0" dirty="0"/>
                  <a:t>, sont conçues de manière à limiter la probabilité d'apparition de </a:t>
                </a:r>
                <a:r>
                  <a:rPr lang="fr-FR" sz="2000" b="0" dirty="0" smtClean="0"/>
                  <a:t>fissures d'une </a:t>
                </a:r>
                <a:r>
                  <a:rPr lang="fr-FR" sz="2000" b="0" dirty="0"/>
                  <a:t>largeur supérieure à celle qui serait tolérable en raison du rôle et de la situation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0" dirty="0"/>
                  <a:t>de l'ouvrage, car les fissures de largeur excessive peuvent compromettre </a:t>
                </a:r>
                <a:r>
                  <a:rPr lang="fr-FR" sz="2000" b="0" dirty="0" smtClean="0"/>
                  <a:t>l'aspect des </a:t>
                </a:r>
                <a:r>
                  <a:rPr lang="fr-FR" sz="2000" b="0" dirty="0"/>
                  <a:t>parements, l'étanchéité des parois, la tenue des armatures vis-à-vis de </a:t>
                </a:r>
                <a:r>
                  <a:rPr lang="fr-FR" sz="2000" b="0" dirty="0" smtClean="0"/>
                  <a:t>la corrosion</a:t>
                </a:r>
                <a:r>
                  <a:rPr lang="fr-FR" sz="2000" b="0" dirty="0"/>
                  <a:t>. Donc pour limiter la fissuration, la contrainte de traction des armatures </a:t>
                </a:r>
                <a:r>
                  <a:rPr lang="fr-FR" sz="2000" b="0" dirty="0" smtClean="0"/>
                  <a:t>est limitée </a:t>
                </a:r>
                <a:r>
                  <a:rPr lang="fr-FR" sz="2000" b="0" dirty="0"/>
                  <a:t>à la </a:t>
                </a:r>
                <a:r>
                  <a:rPr lang="fr-FR" sz="2000" b="0" dirty="0" smtClean="0"/>
                  <a:t>valeur</a:t>
                </a:r>
                <a:r>
                  <a:rPr lang="fr-FR" sz="2000" b="0" dirty="0" smtClean="0"/>
                  <a:t>:</a:t>
                </a:r>
                <a:endParaRPr lang="fr-FR" sz="2000" b="0" dirty="0"/>
              </a:p>
            </p:txBody>
          </p:sp>
        </mc:Choice>
        <mc:Fallback>
          <p:sp>
            <p:nvSpPr>
              <p:cNvPr id="1434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62671"/>
                <a:ext cx="8785671" cy="6017032"/>
              </a:xfrm>
              <a:prstGeom prst="rect">
                <a:avLst/>
              </a:prstGeom>
              <a:blipFill rotWithShape="1">
                <a:blip r:embed="rId3"/>
                <a:stretch>
                  <a:fillRect l="-554" t="-303" r="-623"/>
                </a:stretch>
              </a:blipFill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40" y="1815898"/>
            <a:ext cx="1440160" cy="69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61248"/>
            <a:ext cx="2057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18</a:t>
            </a:fld>
            <a:endParaRPr lang="fr-FR" altLang="en-US" b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0824" y="339615"/>
            <a:ext cx="8785671" cy="5786199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fr-FR" sz="2000" u="sng" dirty="0" smtClean="0">
                <a:solidFill>
                  <a:srgbClr val="FFC000"/>
                </a:solidFill>
              </a:rPr>
              <a:t>VIII.2.Etat </a:t>
            </a:r>
            <a:r>
              <a:rPr lang="fr-FR" sz="2000" u="sng" dirty="0">
                <a:solidFill>
                  <a:srgbClr val="FFC000"/>
                </a:solidFill>
              </a:rPr>
              <a:t>limite </a:t>
            </a:r>
            <a:r>
              <a:rPr lang="fr-FR" sz="2000" u="sng" dirty="0" smtClean="0">
                <a:solidFill>
                  <a:srgbClr val="FFC000"/>
                </a:solidFill>
              </a:rPr>
              <a:t>de </a:t>
            </a:r>
            <a:r>
              <a:rPr lang="fr-FR" sz="2000" u="sng" dirty="0" err="1" smtClean="0">
                <a:solidFill>
                  <a:srgbClr val="FFC000"/>
                </a:solidFill>
              </a:rPr>
              <a:t>service:E.L.S</a:t>
            </a:r>
            <a:r>
              <a:rPr lang="fr-FR" sz="2000" u="sng" dirty="0" smtClean="0">
                <a:solidFill>
                  <a:srgbClr val="FFC000"/>
                </a:solidFill>
              </a:rPr>
              <a:t>: </a:t>
            </a:r>
            <a:r>
              <a:rPr lang="fr-FR" sz="2000" b="0" dirty="0" smtClean="0"/>
              <a:t>Les vérifications </a:t>
            </a:r>
            <a:r>
              <a:rPr lang="fr-FR" sz="2000" b="0" dirty="0"/>
              <a:t>a effectuer portent sur :</a:t>
            </a:r>
          </a:p>
          <a:p>
            <a:pPr marL="342900" indent="-342900">
              <a:buFontTx/>
              <a:buChar char="-"/>
            </a:pPr>
            <a:r>
              <a:rPr lang="fr-FR" sz="2000" b="0" dirty="0" smtClean="0"/>
              <a:t>un état </a:t>
            </a:r>
            <a:r>
              <a:rPr lang="fr-FR" sz="2000" b="0" dirty="0"/>
              <a:t>limite de compression du </a:t>
            </a:r>
            <a:r>
              <a:rPr lang="fr-FR" sz="2000" b="0" dirty="0" smtClean="0"/>
              <a:t>béton</a:t>
            </a:r>
          </a:p>
          <a:p>
            <a:pPr marL="342900" indent="-342900">
              <a:buFontTx/>
              <a:buChar char="-"/>
            </a:pPr>
            <a:r>
              <a:rPr lang="fr-FR" sz="2000" b="0" dirty="0" smtClean="0"/>
              <a:t>un état </a:t>
            </a:r>
            <a:r>
              <a:rPr lang="fr-FR" sz="2000" b="0" dirty="0"/>
              <a:t>limite d'ouverture des </a:t>
            </a:r>
            <a:r>
              <a:rPr lang="fr-FR" sz="2000" b="0" dirty="0" smtClean="0"/>
              <a:t>fissures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fr-FR" sz="2000" u="sng" dirty="0">
                <a:solidFill>
                  <a:srgbClr val="FFD54F"/>
                </a:solidFill>
              </a:rPr>
              <a:t>Cas où la fissuration est considérée comme peu préjudiciable</a:t>
            </a:r>
            <a:r>
              <a:rPr lang="fr-FR" sz="2000" dirty="0">
                <a:solidFill>
                  <a:srgbClr val="FFD54F"/>
                </a:solidFill>
              </a:rPr>
              <a:t> </a:t>
            </a:r>
            <a:r>
              <a:rPr lang="fr-FR" sz="2000" dirty="0" smtClean="0">
                <a:solidFill>
                  <a:srgbClr val="FFD54F"/>
                </a:solidFill>
              </a:rPr>
              <a:t>: </a:t>
            </a:r>
            <a:r>
              <a:rPr lang="fr-FR" sz="2000" b="0" dirty="0" smtClean="0"/>
              <a:t>(locaux couverts </a:t>
            </a:r>
            <a:r>
              <a:rPr lang="fr-FR" sz="2000" b="0" dirty="0"/>
              <a:t>et clos non soumis aux condensations) </a:t>
            </a:r>
            <a:r>
              <a:rPr lang="fr-FR" sz="2000" b="0" dirty="0" smtClean="0"/>
              <a:t>: </a:t>
            </a:r>
            <a:endParaRPr lang="fr-FR" sz="2000" b="0" dirty="0"/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sz="2000" u="sng" dirty="0">
                <a:solidFill>
                  <a:srgbClr val="FFD54F"/>
                </a:solidFill>
              </a:rPr>
              <a:t>Cas où la fissuration est considérée comme préjudiciable: </a:t>
            </a:r>
            <a:r>
              <a:rPr lang="fr-FR" sz="2000" b="0" dirty="0" smtClean="0"/>
              <a:t> éléments </a:t>
            </a:r>
            <a:r>
              <a:rPr lang="fr-FR" sz="2000" b="0" dirty="0"/>
              <a:t>exposés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b="0" dirty="0"/>
              <a:t>aux intempéries (pluie, neige, vent...) ou bien en contact avec l’eau) 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fr-FR" sz="2000" b="0" dirty="0" smtClean="0"/>
          </a:p>
          <a:p>
            <a:pPr algn="just">
              <a:spcAft>
                <a:spcPts val="1200"/>
              </a:spcAft>
            </a:pPr>
            <a:r>
              <a:rPr lang="fr-FR" sz="2000" b="0" dirty="0" smtClean="0"/>
              <a:t>• </a:t>
            </a:r>
            <a:r>
              <a:rPr lang="fr-FR" sz="2000" b="0" dirty="0" err="1">
                <a:solidFill>
                  <a:srgbClr val="FF0000"/>
                </a:solidFill>
              </a:rPr>
              <a:t>fe</a:t>
            </a:r>
            <a:r>
              <a:rPr lang="fr-FR" sz="2000" b="0" dirty="0">
                <a:solidFill>
                  <a:srgbClr val="FF0000"/>
                </a:solidFill>
              </a:rPr>
              <a:t> </a:t>
            </a:r>
            <a:r>
              <a:rPr lang="fr-FR" sz="2000" b="0" dirty="0"/>
              <a:t>: limite élastique.</a:t>
            </a:r>
          </a:p>
          <a:p>
            <a:pPr algn="just">
              <a:spcAft>
                <a:spcPts val="600"/>
              </a:spcAft>
            </a:pPr>
            <a:r>
              <a:rPr lang="fr-FR" sz="2000" b="0" dirty="0"/>
              <a:t>• </a:t>
            </a:r>
            <a:r>
              <a:rPr lang="fr-FR" sz="2000" b="0" dirty="0">
                <a:solidFill>
                  <a:srgbClr val="FF0000"/>
                </a:solidFill>
              </a:rPr>
              <a:t>η</a:t>
            </a:r>
            <a:r>
              <a:rPr lang="fr-FR" sz="2000" b="0" dirty="0"/>
              <a:t> : coefficient de fissuration, avec </a:t>
            </a:r>
            <a:r>
              <a:rPr lang="fr-FR" sz="2000" b="0" dirty="0" smtClean="0"/>
              <a:t>:</a:t>
            </a:r>
            <a:r>
              <a:rPr lang="fr-FR" sz="2000" b="0" dirty="0"/>
              <a:t>- η = 1 pour ronds lisse</a:t>
            </a:r>
          </a:p>
          <a:p>
            <a:pPr algn="just">
              <a:spcAft>
                <a:spcPts val="600"/>
              </a:spcAft>
            </a:pPr>
            <a:r>
              <a:rPr lang="fr-FR" sz="2000" b="0" dirty="0" smtClean="0"/>
              <a:t>- </a:t>
            </a:r>
            <a:r>
              <a:rPr lang="fr-FR" sz="2000" b="0" dirty="0">
                <a:solidFill>
                  <a:srgbClr val="FF0000"/>
                </a:solidFill>
              </a:rPr>
              <a:t>η</a:t>
            </a:r>
            <a:r>
              <a:rPr lang="fr-FR" sz="2000" b="0" dirty="0"/>
              <a:t> = 1,6 pour H.A (diamètres ≥ 6 mm)</a:t>
            </a:r>
          </a:p>
          <a:p>
            <a:pPr algn="just">
              <a:spcAft>
                <a:spcPts val="600"/>
              </a:spcAft>
            </a:pPr>
            <a:r>
              <a:rPr lang="fr-FR" sz="2000" b="0" dirty="0" smtClean="0"/>
              <a:t>• </a:t>
            </a:r>
            <a:r>
              <a:rPr lang="fr-FR" sz="2000" b="0" dirty="0" err="1">
                <a:solidFill>
                  <a:srgbClr val="FF0000"/>
                </a:solidFill>
              </a:rPr>
              <a:t>ftj</a:t>
            </a:r>
            <a:r>
              <a:rPr lang="fr-FR" sz="2000" b="0" dirty="0"/>
              <a:t>: la contrainte du béton à la traction à j jours.</a:t>
            </a:r>
          </a:p>
          <a:p>
            <a:pPr algn="just">
              <a:spcAft>
                <a:spcPts val="1200"/>
              </a:spcAft>
            </a:pPr>
            <a:r>
              <a:rPr lang="fr-FR" sz="2000" u="sng" dirty="0" smtClean="0">
                <a:solidFill>
                  <a:srgbClr val="FFD54F"/>
                </a:solidFill>
              </a:rPr>
              <a:t>- Cas </a:t>
            </a:r>
            <a:r>
              <a:rPr lang="fr-FR" sz="2000" u="sng" dirty="0">
                <a:solidFill>
                  <a:srgbClr val="FFD54F"/>
                </a:solidFill>
              </a:rPr>
              <a:t>où la fissuration est considérée comme très préjudiciable</a:t>
            </a:r>
            <a:r>
              <a:rPr lang="fr-FR" sz="2000" u="sng" dirty="0" smtClean="0">
                <a:solidFill>
                  <a:srgbClr val="FFD54F"/>
                </a:solidFill>
              </a:rPr>
              <a:t>: </a:t>
            </a:r>
            <a:r>
              <a:rPr lang="fr-FR" sz="2000" b="0" dirty="0" smtClean="0"/>
              <a:t>l’élément </a:t>
            </a:r>
            <a:r>
              <a:rPr lang="fr-FR" sz="2000" b="0" dirty="0"/>
              <a:t>est</a:t>
            </a:r>
          </a:p>
          <a:p>
            <a:pPr algn="just">
              <a:spcAft>
                <a:spcPts val="1200"/>
              </a:spcAft>
            </a:pPr>
            <a:r>
              <a:rPr lang="fr-FR" sz="2000" b="0" dirty="0"/>
              <a:t>soumis à un milieu </a:t>
            </a:r>
            <a:r>
              <a:rPr lang="fr-FR" sz="2000" b="0" dirty="0" smtClean="0"/>
              <a:t>agressif</a:t>
            </a:r>
            <a:endParaRPr lang="fr-FR" sz="20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68" y="1859644"/>
            <a:ext cx="132397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5"/>
            <a:ext cx="3400425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46" y="5618760"/>
            <a:ext cx="3343275" cy="69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19</a:t>
            </a:fld>
            <a:endParaRPr lang="fr-FR" altLang="en-US" b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0824" y="262671"/>
            <a:ext cx="8785671" cy="6017032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fr-FR" sz="2000" u="sng" dirty="0" smtClean="0">
                <a:solidFill>
                  <a:srgbClr val="FFC000"/>
                </a:solidFill>
              </a:rPr>
              <a:t>IX</a:t>
            </a:r>
            <a:r>
              <a:rPr lang="fr-FR" sz="2000" u="sng" dirty="0">
                <a:solidFill>
                  <a:srgbClr val="FFC000"/>
                </a:solidFill>
              </a:rPr>
              <a:t>. </a:t>
            </a:r>
            <a:r>
              <a:rPr lang="fr-FR" sz="2000" u="sng" dirty="0" smtClean="0">
                <a:solidFill>
                  <a:srgbClr val="FFC000"/>
                </a:solidFill>
              </a:rPr>
              <a:t>Condition </a:t>
            </a:r>
            <a:r>
              <a:rPr lang="fr-FR" sz="2000" u="sng" dirty="0">
                <a:solidFill>
                  <a:srgbClr val="FFC000"/>
                </a:solidFill>
              </a:rPr>
              <a:t>de non - fragilité: </a:t>
            </a:r>
            <a:r>
              <a:rPr lang="fr-FR" sz="2000" b="0" dirty="0" smtClean="0"/>
              <a:t>une section est considérée </a:t>
            </a:r>
            <a:r>
              <a:rPr lang="fr-FR" sz="2000" b="0" dirty="0"/>
              <a:t>comme non </a:t>
            </a:r>
            <a:r>
              <a:rPr lang="fr-FR" sz="2000" b="0" dirty="0" smtClean="0"/>
              <a:t>fragile lorsque la sollicitations provoquant la fissuration du béton inferieur à la limite élastique des aciers </a:t>
            </a:r>
            <a:r>
              <a:rPr lang="fr-FR" sz="2000" b="0" dirty="0" err="1" smtClean="0"/>
              <a:t>fe</a:t>
            </a:r>
            <a:r>
              <a:rPr lang="fr-FR" sz="2000" b="0" dirty="0" smtClean="0"/>
              <a:t>.</a:t>
            </a:r>
            <a:endParaRPr lang="fr-FR" sz="2000" b="0" dirty="0"/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fr-FR" sz="2000" b="0" dirty="0"/>
              <a:t>Une section minimum d'armatures longitudinales est </a:t>
            </a:r>
            <a:r>
              <a:rPr lang="fr-FR" sz="2000" b="0" dirty="0" smtClean="0"/>
              <a:t>imposée réglementairement</a:t>
            </a:r>
            <a:r>
              <a:rPr lang="fr-FR" sz="2000" b="0" dirty="0"/>
              <a:t>. Cette section doit équilibrer la sollicitation de fissuration du </a:t>
            </a:r>
            <a:r>
              <a:rPr lang="fr-FR" sz="2000" b="0" dirty="0" smtClean="0"/>
              <a:t>béton non </a:t>
            </a:r>
            <a:r>
              <a:rPr lang="fr-FR" sz="2000" b="0" dirty="0"/>
              <a:t>armé.</a:t>
            </a:r>
          </a:p>
          <a:p>
            <a:pPr algn="just">
              <a:spcAft>
                <a:spcPts val="600"/>
              </a:spcAft>
            </a:pPr>
            <a:r>
              <a:rPr lang="fr-FR" sz="2000" b="0" dirty="0"/>
              <a:t>- </a:t>
            </a:r>
            <a:r>
              <a:rPr lang="fr-FR" sz="2000" b="0" dirty="0">
                <a:solidFill>
                  <a:srgbClr val="FFD54F"/>
                </a:solidFill>
              </a:rPr>
              <a:t>Pour des pièces soumises à la traction </a:t>
            </a:r>
            <a:r>
              <a:rPr lang="fr-FR" sz="2000" b="0" dirty="0" smtClean="0">
                <a:solidFill>
                  <a:srgbClr val="FFD54F"/>
                </a:solidFill>
              </a:rPr>
              <a:t>simple</a:t>
            </a:r>
            <a:r>
              <a:rPr lang="fr-FR" sz="2000" b="0" dirty="0" smtClean="0"/>
              <a:t>: </a:t>
            </a:r>
            <a:r>
              <a:rPr lang="fr-FR" sz="2000" b="0" dirty="0"/>
              <a:t>la condition de non-fragilité</a:t>
            </a:r>
          </a:p>
          <a:p>
            <a:pPr algn="just">
              <a:spcAft>
                <a:spcPts val="600"/>
              </a:spcAft>
            </a:pPr>
            <a:r>
              <a:rPr lang="fr-FR" sz="2000" b="0" dirty="0"/>
              <a:t>s'exprime alors par la condition suivante :</a:t>
            </a:r>
          </a:p>
          <a:p>
            <a:pPr algn="just">
              <a:spcAft>
                <a:spcPts val="1200"/>
              </a:spcAft>
            </a:pPr>
            <a:r>
              <a:rPr lang="fr-FR" sz="2000" b="0" dirty="0"/>
              <a:t>Avec </a:t>
            </a:r>
            <a:r>
              <a:rPr lang="fr-FR" sz="2000" b="0" dirty="0" smtClean="0"/>
              <a:t>:</a:t>
            </a:r>
            <a:r>
              <a:rPr lang="fr-FR" sz="2000" b="0" dirty="0" err="1">
                <a:solidFill>
                  <a:srgbClr val="FF0000"/>
                </a:solidFill>
              </a:rPr>
              <a:t>f</a:t>
            </a:r>
            <a:r>
              <a:rPr lang="fr-FR" sz="1600" b="0" dirty="0" err="1">
                <a:solidFill>
                  <a:srgbClr val="FF0000"/>
                </a:solidFill>
              </a:rPr>
              <a:t>e</a:t>
            </a:r>
            <a:r>
              <a:rPr lang="fr-FR" sz="2000" b="0" dirty="0">
                <a:solidFill>
                  <a:srgbClr val="FF0000"/>
                </a:solidFill>
              </a:rPr>
              <a:t> </a:t>
            </a:r>
            <a:r>
              <a:rPr lang="fr-FR" sz="2000" b="0" dirty="0"/>
              <a:t>: limite d'élasticité de </a:t>
            </a:r>
            <a:r>
              <a:rPr lang="fr-FR" sz="2000" b="0" dirty="0" smtClean="0"/>
              <a:t>l'acier.</a:t>
            </a:r>
            <a:endParaRPr lang="fr-FR" sz="2000" b="0" dirty="0"/>
          </a:p>
          <a:p>
            <a:pPr algn="just">
              <a:spcAft>
                <a:spcPts val="1200"/>
              </a:spcAft>
            </a:pPr>
            <a:r>
              <a:rPr lang="fr-FR" sz="2000" b="0" dirty="0" smtClean="0">
                <a:solidFill>
                  <a:srgbClr val="FF0000"/>
                </a:solidFill>
              </a:rPr>
              <a:t>B</a:t>
            </a:r>
            <a:r>
              <a:rPr lang="fr-FR" sz="2000" b="0" dirty="0" smtClean="0"/>
              <a:t> </a:t>
            </a:r>
            <a:r>
              <a:rPr lang="fr-FR" sz="2000" b="0" dirty="0"/>
              <a:t>: section totale du béton </a:t>
            </a:r>
            <a:r>
              <a:rPr lang="fr-FR" sz="2000" b="0" dirty="0" smtClean="0"/>
              <a:t>tendu.</a:t>
            </a:r>
            <a:endParaRPr lang="fr-FR" sz="2000" b="0" dirty="0"/>
          </a:p>
          <a:p>
            <a:pPr algn="just">
              <a:spcAft>
                <a:spcPts val="1200"/>
              </a:spcAft>
            </a:pPr>
            <a:r>
              <a:rPr lang="fr-FR" sz="2000" b="0" dirty="0">
                <a:solidFill>
                  <a:srgbClr val="FF0000"/>
                </a:solidFill>
              </a:rPr>
              <a:t>f</a:t>
            </a:r>
            <a:r>
              <a:rPr lang="fr-FR" sz="1400" b="0" dirty="0">
                <a:solidFill>
                  <a:srgbClr val="FF0000"/>
                </a:solidFill>
              </a:rPr>
              <a:t>t28</a:t>
            </a:r>
            <a:r>
              <a:rPr lang="fr-FR" sz="2000" b="0" dirty="0">
                <a:solidFill>
                  <a:srgbClr val="FF0000"/>
                </a:solidFill>
              </a:rPr>
              <a:t> </a:t>
            </a:r>
            <a:r>
              <a:rPr lang="fr-FR" sz="2000" b="0" dirty="0"/>
              <a:t>: résistance caractéristique du béton à la </a:t>
            </a:r>
            <a:r>
              <a:rPr lang="fr-FR" sz="2000" b="0" dirty="0" smtClean="0"/>
              <a:t>traction.</a:t>
            </a:r>
            <a:endParaRPr lang="fr-FR" sz="2000" b="0" dirty="0"/>
          </a:p>
          <a:p>
            <a:pPr algn="just">
              <a:spcAft>
                <a:spcPts val="600"/>
              </a:spcAft>
            </a:pPr>
            <a:r>
              <a:rPr lang="fr-FR" sz="2000" b="0" dirty="0">
                <a:solidFill>
                  <a:srgbClr val="FFD54F"/>
                </a:solidFill>
              </a:rPr>
              <a:t>Dans le cas des pièces de section rectangulaire soumises à la flexion simple</a:t>
            </a:r>
          </a:p>
          <a:p>
            <a:pPr algn="just">
              <a:spcAft>
                <a:spcPts val="600"/>
              </a:spcAft>
            </a:pPr>
            <a:r>
              <a:rPr lang="fr-FR" sz="2000" b="0" dirty="0"/>
              <a:t>b et d : sont les dimensions de la section.</a:t>
            </a:r>
            <a:endParaRPr lang="fr-FR" sz="2000" b="0" dirty="0" smtClean="0"/>
          </a:p>
          <a:p>
            <a:pPr algn="just">
              <a:spcAft>
                <a:spcPts val="1200"/>
              </a:spcAft>
            </a:pPr>
            <a:endParaRPr lang="fr-FR" sz="20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5223700" y="3330920"/>
            <a:ext cx="2133600" cy="1103789"/>
            <a:chOff x="4810077" y="2605933"/>
            <a:chExt cx="2133600" cy="1103789"/>
          </a:xfrm>
        </p:grpSpPr>
        <p:grpSp>
          <p:nvGrpSpPr>
            <p:cNvPr id="3" name="Group 2"/>
            <p:cNvGrpSpPr/>
            <p:nvPr/>
          </p:nvGrpSpPr>
          <p:grpSpPr>
            <a:xfrm>
              <a:off x="4810077" y="2605933"/>
              <a:ext cx="2133600" cy="1103789"/>
              <a:chOff x="4643659" y="2708919"/>
              <a:chExt cx="2133600" cy="1103789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659" y="2708919"/>
                <a:ext cx="2133600" cy="1103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5940152" y="2812866"/>
                <a:ext cx="5760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chemeClr val="tx1"/>
                    </a:solidFill>
                  </a:rPr>
                  <a:t>f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t28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12160" y="3260813"/>
                <a:ext cx="43204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err="1" smtClean="0">
                    <a:solidFill>
                      <a:schemeClr val="tx1"/>
                    </a:solidFill>
                  </a:rPr>
                  <a:t>f</a:t>
                </a:r>
                <a:r>
                  <a:rPr lang="fr-FR" sz="1400" dirty="0" err="1">
                    <a:solidFill>
                      <a:schemeClr val="tx1"/>
                    </a:solidFill>
                  </a:rPr>
                  <a:t>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32512" y="3068960"/>
                <a:ext cx="27964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chemeClr val="tx1"/>
                    </a:solidFill>
                  </a:rPr>
                  <a:t>B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148064" y="2924944"/>
              <a:ext cx="5040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tx1"/>
                  </a:solidFill>
                </a:rPr>
                <a:t>A</a:t>
              </a:r>
              <a:r>
                <a:rPr lang="fr-FR" sz="1400" dirty="0">
                  <a:solidFill>
                    <a:schemeClr val="tx1"/>
                  </a:solidFill>
                </a:rPr>
                <a:t>s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46712" y="5205531"/>
            <a:ext cx="2133600" cy="1103789"/>
            <a:chOff x="4810077" y="2605933"/>
            <a:chExt cx="2133600" cy="1103789"/>
          </a:xfrm>
        </p:grpSpPr>
        <p:grpSp>
          <p:nvGrpSpPr>
            <p:cNvPr id="16" name="Group 15"/>
            <p:cNvGrpSpPr/>
            <p:nvPr/>
          </p:nvGrpSpPr>
          <p:grpSpPr>
            <a:xfrm>
              <a:off x="4810077" y="2605933"/>
              <a:ext cx="2133600" cy="1103789"/>
              <a:chOff x="4643659" y="2708919"/>
              <a:chExt cx="2133600" cy="1103789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659" y="2708919"/>
                <a:ext cx="2133600" cy="1103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940152" y="2812866"/>
                <a:ext cx="5760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chemeClr val="tx1"/>
                    </a:solidFill>
                  </a:rPr>
                  <a:t>f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t28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12160" y="3260813"/>
                <a:ext cx="43204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err="1" smtClean="0">
                    <a:solidFill>
                      <a:schemeClr val="tx1"/>
                    </a:solidFill>
                  </a:rPr>
                  <a:t>f</a:t>
                </a:r>
                <a:r>
                  <a:rPr lang="fr-FR" sz="1400" dirty="0" err="1">
                    <a:solidFill>
                      <a:schemeClr val="tx1"/>
                    </a:solidFill>
                  </a:rPr>
                  <a:t>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179809" y="3028889"/>
                <a:ext cx="79096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000" dirty="0" smtClean="0">
                    <a:solidFill>
                      <a:schemeClr val="tx1"/>
                    </a:solidFill>
                  </a:rPr>
                  <a:t>≥  </a:t>
                </a:r>
                <a:r>
                  <a:rPr lang="fr-FR" sz="1600" dirty="0" err="1" smtClean="0">
                    <a:solidFill>
                      <a:schemeClr val="tx1"/>
                    </a:solidFill>
                  </a:rPr>
                  <a:t>b.d</a:t>
                </a:r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058195" y="2924944"/>
              <a:ext cx="5040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tx1"/>
                  </a:solidFill>
                </a:rPr>
                <a:t>A</a:t>
              </a:r>
              <a:r>
                <a:rPr lang="fr-FR" sz="1400" dirty="0">
                  <a:solidFill>
                    <a:schemeClr val="tx1"/>
                  </a:solidFill>
                </a:rPr>
                <a:t>s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6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7C63E1-D618-4791-AEBE-83F3085EFBB6}" type="slidenum">
              <a:rPr lang="fr-FR" altLang="en-US" b="0" smtClean="0"/>
              <a:pPr eaLnBrk="1" hangingPunct="1"/>
              <a:t>2</a:t>
            </a:fld>
            <a:endParaRPr lang="fr-FR" altLang="en-US" b="0" smtClean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250825" y="188640"/>
            <a:ext cx="8661400" cy="6223242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60000"/>
              </a:spcBef>
              <a:defRPr/>
            </a:pPr>
            <a:r>
              <a:rPr lang="fr-FR" altLang="en-US" sz="2000" u="sng" dirty="0" err="1" smtClean="0">
                <a:solidFill>
                  <a:srgbClr val="FFFF00"/>
                </a:solidFill>
              </a:rPr>
              <a:t>II.Actions</a:t>
            </a:r>
            <a:r>
              <a:rPr lang="fr-FR" altLang="en-US" sz="2000" u="sng" dirty="0" smtClean="0">
                <a:solidFill>
                  <a:srgbClr val="FFFF00"/>
                </a:solidFill>
              </a:rPr>
              <a:t>  et sollicitation appliquées à l’ouvrage</a:t>
            </a: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4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fr-FR" altLang="en-US" sz="2000" b="0" dirty="0" smtClean="0"/>
          </a:p>
        </p:txBody>
      </p:sp>
      <p:pic>
        <p:nvPicPr>
          <p:cNvPr id="11269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41438"/>
            <a:ext cx="1633538" cy="18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94" y="332656"/>
            <a:ext cx="9572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463550" y="549275"/>
            <a:ext cx="6119813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2413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19150" indent="-28575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2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573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28600" defTabSz="765175" eaLnBrk="0" hangingPunct="0"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28600" defTabSz="765175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en-US" sz="2000" dirty="0" smtClean="0">
                <a:solidFill>
                  <a:srgbClr val="FFC000"/>
                </a:solidFill>
                <a:latin typeface="Arial" pitchFamily="34" charset="0"/>
              </a:rPr>
              <a:t>1. Actions permanentes</a:t>
            </a:r>
          </a:p>
          <a:p>
            <a:pPr eaLnBrk="1" hangingPunct="1">
              <a:defRPr/>
            </a:pPr>
            <a:r>
              <a:rPr lang="fr-FR" altLang="en-US" dirty="0" smtClean="0">
                <a:latin typeface="Arial" pitchFamily="34" charset="0"/>
              </a:rPr>
              <a:t>Poids propre (structure et équipements fixes) « G »</a:t>
            </a:r>
          </a:p>
          <a:p>
            <a:pPr eaLnBrk="1" hangingPunct="1">
              <a:defRPr/>
            </a:pPr>
            <a:r>
              <a:rPr lang="fr-FR" altLang="en-US" dirty="0" smtClean="0">
                <a:latin typeface="Arial" pitchFamily="34" charset="0"/>
              </a:rPr>
              <a:t>Exemple :</a:t>
            </a:r>
            <a:r>
              <a:rPr lang="fr-FR" altLang="en-US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FR" altLang="en-US" b="0" dirty="0" smtClean="0">
                <a:latin typeface="Arial" pitchFamily="34" charset="0"/>
              </a:rPr>
              <a:t>Poids propre du béton : 2,5 t/m3</a:t>
            </a:r>
          </a:p>
          <a:p>
            <a:pPr eaLnBrk="1" hangingPunct="1">
              <a:defRPr/>
            </a:pPr>
            <a:r>
              <a:rPr lang="fr-FR" altLang="en-US" dirty="0" smtClean="0">
                <a:solidFill>
                  <a:srgbClr val="FFC000"/>
                </a:solidFill>
                <a:latin typeface="Arial" pitchFamily="34" charset="0"/>
              </a:rPr>
              <a:t>2. Actions variables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fr-FR" altLang="en-US" dirty="0" smtClean="0">
                <a:latin typeface="Arial" pitchFamily="34" charset="0"/>
              </a:rPr>
              <a:t>Charges d’exploitation  , "Q"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fr-FR" altLang="en-US" dirty="0" smtClean="0">
                <a:latin typeface="Arial" pitchFamily="34" charset="0"/>
              </a:rPr>
              <a:t>Charges climatiques  </a:t>
            </a:r>
            <a:r>
              <a:rPr lang="fr-FR" altLang="en-US" dirty="0" smtClean="0">
                <a:latin typeface="Arial" pitchFamily="34" charset="0"/>
                <a:sym typeface="Monotype Sorts"/>
              </a:rPr>
              <a:t>"</a:t>
            </a:r>
            <a:r>
              <a:rPr lang="fr-FR" altLang="en-US" dirty="0" smtClean="0">
                <a:latin typeface="Arial" pitchFamily="34" charset="0"/>
              </a:rPr>
              <a:t>S", "W"</a:t>
            </a:r>
          </a:p>
          <a:p>
            <a:pPr eaLnBrk="1" hangingPunct="1">
              <a:defRPr/>
            </a:pPr>
            <a:r>
              <a:rPr lang="fr-FR" altLang="en-US" dirty="0" smtClean="0">
                <a:latin typeface="Arial" pitchFamily="34" charset="0"/>
              </a:rPr>
              <a:t>Exemple :</a:t>
            </a:r>
            <a:r>
              <a:rPr lang="fr-FR" altLang="en-US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FR" altLang="en-US" b="0" dirty="0" smtClean="0">
                <a:latin typeface="Arial" pitchFamily="34" charset="0"/>
              </a:rPr>
              <a:t>Neige : de 35 à 56 kg/m2</a:t>
            </a:r>
            <a:endParaRPr lang="fr-FR" altLang="en-US" dirty="0" smtClean="0">
              <a:latin typeface="Arial" pitchFamily="34" charset="0"/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fr-FR" altLang="en-US" dirty="0" smtClean="0">
                <a:latin typeface="Arial" pitchFamily="34" charset="0"/>
              </a:rPr>
              <a:t>Température et retrait.</a:t>
            </a:r>
          </a:p>
          <a:p>
            <a:pPr eaLnBrk="1" hangingPunct="1">
              <a:defRPr/>
            </a:pPr>
            <a:r>
              <a:rPr lang="fr-FR" altLang="en-US" sz="2000" dirty="0" smtClean="0">
                <a:solidFill>
                  <a:srgbClr val="FFC000"/>
                </a:solidFill>
                <a:latin typeface="Arial" pitchFamily="34" charset="0"/>
              </a:rPr>
              <a:t>3. Actions accidentelles</a:t>
            </a:r>
            <a:endParaRPr lang="fr-FR" altLang="en-US" dirty="0" smtClean="0">
              <a:latin typeface="Arial" pitchFamily="34" charset="0"/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fr-FR" altLang="en-US" b="0" dirty="0" smtClean="0">
                <a:latin typeface="Arial" pitchFamily="34" charset="0"/>
              </a:rPr>
              <a:t>Séisme, Incendie, Choc.</a:t>
            </a:r>
          </a:p>
          <a:p>
            <a:pPr marL="101600" indent="0" eaLnBrk="1" hangingPunct="1"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</a:rPr>
              <a:t>4.- Les </a:t>
            </a:r>
            <a:r>
              <a:rPr lang="en-US" sz="2000" dirty="0" err="1" smtClean="0">
                <a:solidFill>
                  <a:srgbClr val="FFC000"/>
                </a:solidFill>
                <a:latin typeface="Arial" pitchFamily="34" charset="0"/>
              </a:rPr>
              <a:t>sollicitations</a:t>
            </a: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</a:rPr>
              <a:t> :</a:t>
            </a:r>
            <a:r>
              <a:rPr lang="en-US" b="0" dirty="0" err="1" smtClean="0"/>
              <a:t>Ce</a:t>
            </a:r>
            <a:r>
              <a:rPr lang="en-US" b="0" dirty="0" smtClean="0"/>
              <a:t> </a:t>
            </a:r>
            <a:r>
              <a:rPr lang="en-US" b="0" dirty="0" err="1" smtClean="0"/>
              <a:t>sont</a:t>
            </a:r>
            <a:r>
              <a:rPr lang="en-US" b="0" dirty="0" smtClean="0"/>
              <a:t> </a:t>
            </a:r>
            <a:r>
              <a:rPr lang="fr-FR" b="0" dirty="0" smtClean="0"/>
              <a:t>les effort normaux ,tranchants, et les moments fléchissant qui sont calculés à partir des actions en utilisant les procédés de la RDM</a:t>
            </a:r>
          </a:p>
          <a:p>
            <a:pPr marL="101600" indent="0" eaLnBrk="1" hangingPunct="1">
              <a:defRPr/>
            </a:pPr>
            <a:endParaRPr lang="fr-FR" b="0" dirty="0" smtClean="0"/>
          </a:p>
          <a:p>
            <a:pPr marL="101600" indent="0" eaLnBrk="1" hangingPunct="1">
              <a:defRPr/>
            </a:pPr>
            <a:endParaRPr lang="fr-FR" b="0" dirty="0" smtClean="0"/>
          </a:p>
          <a:p>
            <a:pPr marL="101600" indent="0" eaLnBrk="1" hangingPunct="1">
              <a:defRPr/>
            </a:pPr>
            <a:endParaRPr lang="fr-FR" altLang="en-US" b="0" dirty="0" smtClean="0">
              <a:latin typeface="Arial" pitchFamily="34" charset="0"/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fr-FR" altLang="en-US" b="0" dirty="0" smtClean="0">
              <a:latin typeface="Arial" pitchFamily="34" charset="0"/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fr-FR" altLang="en-US" b="0" dirty="0" smtClean="0">
              <a:latin typeface="Arial" pitchFamily="34" charset="0"/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endParaRPr lang="fr-FR" altLang="en-US" dirty="0" smtClean="0"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3550" y="4295775"/>
            <a:ext cx="2376488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altLang="en-US" dirty="0">
                <a:solidFill>
                  <a:srgbClr val="008000"/>
                </a:solidFill>
              </a:rPr>
              <a:t>Résistance</a:t>
            </a:r>
            <a:r>
              <a:rPr lang="fr-FR" altLang="en-US" dirty="0"/>
              <a:t> </a:t>
            </a:r>
            <a:r>
              <a:rPr lang="fr-FR" altLang="en-US" dirty="0">
                <a:solidFill>
                  <a:srgbClr val="0000FF"/>
                </a:solidFill>
              </a:rPr>
              <a:t> </a:t>
            </a:r>
            <a:r>
              <a:rPr lang="fr-FR" altLang="en-US" dirty="0">
                <a:solidFill>
                  <a:srgbClr val="000000"/>
                </a:solidFill>
              </a:rPr>
              <a:t>de chaque</a:t>
            </a:r>
            <a:r>
              <a:rPr lang="fr-FR" altLang="en-US" dirty="0">
                <a:solidFill>
                  <a:srgbClr val="0000FF"/>
                </a:solidFill>
              </a:rPr>
              <a:t>  </a:t>
            </a:r>
          </a:p>
          <a:p>
            <a:pPr algn="ctr">
              <a:defRPr/>
            </a:pPr>
            <a:r>
              <a:rPr lang="fr-FR" altLang="en-US" dirty="0">
                <a:solidFill>
                  <a:srgbClr val="000000"/>
                </a:solidFill>
              </a:rPr>
              <a:t>élément</a:t>
            </a:r>
            <a:r>
              <a:rPr lang="fr-FR" altLang="en-US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7513" y="5661025"/>
            <a:ext cx="3852862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altLang="en-US" dirty="0">
                <a:solidFill>
                  <a:srgbClr val="FF0000"/>
                </a:solidFill>
              </a:rPr>
              <a:t>Sollicitations </a:t>
            </a:r>
            <a:r>
              <a:rPr lang="fr-FR" altLang="en-US" dirty="0">
                <a:solidFill>
                  <a:srgbClr val="000000"/>
                </a:solidFill>
              </a:rPr>
              <a:t>dues aux </a:t>
            </a:r>
            <a:r>
              <a:rPr lang="fr-FR" altLang="en-US" dirty="0">
                <a:solidFill>
                  <a:srgbClr val="0000FF"/>
                </a:solidFill>
              </a:rPr>
              <a:t>Combinaisons d’actions </a:t>
            </a:r>
            <a:r>
              <a:rPr lang="fr-FR" altLang="en-US" dirty="0">
                <a:solidFill>
                  <a:srgbClr val="000000"/>
                </a:solidFill>
              </a:rPr>
              <a:t>les plus défavorables</a:t>
            </a:r>
            <a:r>
              <a:rPr lang="fr-FR" altLang="en-US" dirty="0">
                <a:solidFill>
                  <a:srgbClr val="0000FF"/>
                </a:solidFill>
              </a:rPr>
              <a:t> 	</a:t>
            </a:r>
            <a:endParaRPr lang="fr-FR" altLang="en-US" dirty="0">
              <a:solidFill>
                <a:srgbClr val="000000"/>
              </a:solidFill>
            </a:endParaRPr>
          </a:p>
        </p:txBody>
      </p:sp>
      <p:sp>
        <p:nvSpPr>
          <p:cNvPr id="4" name="Flèche droite 3"/>
          <p:cNvSpPr/>
          <p:nvPr/>
        </p:nvSpPr>
        <p:spPr bwMode="auto">
          <a:xfrm rot="5400000">
            <a:off x="1287463" y="5226050"/>
            <a:ext cx="722312" cy="1539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271963"/>
            <a:ext cx="2357438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76" name="Groupe 4"/>
          <p:cNvGrpSpPr>
            <a:grpSpLocks/>
          </p:cNvGrpSpPr>
          <p:nvPr/>
        </p:nvGrpSpPr>
        <p:grpSpPr bwMode="auto">
          <a:xfrm>
            <a:off x="5219700" y="5453063"/>
            <a:ext cx="2747963" cy="855662"/>
            <a:chOff x="5229913" y="5324499"/>
            <a:chExt cx="2747817" cy="920248"/>
          </a:xfrm>
        </p:grpSpPr>
        <p:sp>
          <p:nvSpPr>
            <p:cNvPr id="11285" name="Rectangle 9"/>
            <p:cNvSpPr>
              <a:spLocks noChangeArrowheads="1"/>
            </p:cNvSpPr>
            <p:nvPr/>
          </p:nvSpPr>
          <p:spPr bwMode="auto">
            <a:xfrm>
              <a:off x="5229913" y="5720765"/>
              <a:ext cx="2747817" cy="523982"/>
            </a:xfrm>
            <a:prstGeom prst="rect">
              <a:avLst/>
            </a:prstGeom>
            <a:solidFill>
              <a:srgbClr val="CC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6200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811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lvl="1" algn="justLow" eaLnBrk="1" hangingPunct="1">
                <a:spcBef>
                  <a:spcPct val="60000"/>
                </a:spcBef>
              </a:pPr>
              <a:r>
                <a:rPr lang="fr-FR" altLang="en-US" sz="2800">
                  <a:solidFill>
                    <a:schemeClr val="tx1"/>
                  </a:solidFill>
                  <a:latin typeface="Arial" pitchFamily="34" charset="0"/>
                </a:rPr>
                <a:t>     </a:t>
              </a:r>
              <a:r>
                <a:rPr lang="fr-FR" altLang="en-US" sz="2000">
                  <a:solidFill>
                    <a:schemeClr val="tx1"/>
                  </a:solidFill>
                  <a:latin typeface="Arial" pitchFamily="34" charset="0"/>
                </a:rPr>
                <a:t>Sol</a:t>
              </a:r>
            </a:p>
          </p:txBody>
        </p:sp>
        <p:sp>
          <p:nvSpPr>
            <p:cNvPr id="11286" name="AutoShape 11"/>
            <p:cNvSpPr>
              <a:spLocks noChangeArrowheads="1"/>
            </p:cNvSpPr>
            <p:nvPr/>
          </p:nvSpPr>
          <p:spPr bwMode="auto">
            <a:xfrm>
              <a:off x="5311725" y="5324499"/>
              <a:ext cx="187351" cy="396266"/>
            </a:xfrm>
            <a:prstGeom prst="downArrow">
              <a:avLst>
                <a:gd name="adj1" fmla="val 50000"/>
                <a:gd name="adj2" fmla="val 66675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1287" name="AutoShape 12"/>
            <p:cNvSpPr>
              <a:spLocks noChangeArrowheads="1"/>
            </p:cNvSpPr>
            <p:nvPr/>
          </p:nvSpPr>
          <p:spPr bwMode="auto">
            <a:xfrm>
              <a:off x="5623978" y="5324499"/>
              <a:ext cx="187351" cy="396266"/>
            </a:xfrm>
            <a:prstGeom prst="downArrow">
              <a:avLst>
                <a:gd name="adj1" fmla="val 50000"/>
                <a:gd name="adj2" fmla="val 66675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1288" name="AutoShape 13"/>
            <p:cNvSpPr>
              <a:spLocks noChangeArrowheads="1"/>
            </p:cNvSpPr>
            <p:nvPr/>
          </p:nvSpPr>
          <p:spPr bwMode="auto">
            <a:xfrm>
              <a:off x="5936229" y="5324499"/>
              <a:ext cx="187351" cy="396266"/>
            </a:xfrm>
            <a:prstGeom prst="downArrow">
              <a:avLst>
                <a:gd name="adj1" fmla="val 50000"/>
                <a:gd name="adj2" fmla="val 66675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1289" name="AutoShape 14"/>
            <p:cNvSpPr>
              <a:spLocks noChangeArrowheads="1"/>
            </p:cNvSpPr>
            <p:nvPr/>
          </p:nvSpPr>
          <p:spPr bwMode="auto">
            <a:xfrm>
              <a:off x="6248482" y="5324499"/>
              <a:ext cx="187351" cy="396266"/>
            </a:xfrm>
            <a:prstGeom prst="downArrow">
              <a:avLst>
                <a:gd name="adj1" fmla="val 50000"/>
                <a:gd name="adj2" fmla="val 66675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1290" name="AutoShape 15"/>
            <p:cNvSpPr>
              <a:spLocks noChangeArrowheads="1"/>
            </p:cNvSpPr>
            <p:nvPr/>
          </p:nvSpPr>
          <p:spPr bwMode="auto">
            <a:xfrm>
              <a:off x="6560733" y="5324499"/>
              <a:ext cx="187351" cy="396266"/>
            </a:xfrm>
            <a:prstGeom prst="downArrow">
              <a:avLst>
                <a:gd name="adj1" fmla="val 50000"/>
                <a:gd name="adj2" fmla="val 66675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1291" name="AutoShape 16"/>
            <p:cNvSpPr>
              <a:spLocks noChangeArrowheads="1"/>
            </p:cNvSpPr>
            <p:nvPr/>
          </p:nvSpPr>
          <p:spPr bwMode="auto">
            <a:xfrm>
              <a:off x="6872985" y="5324499"/>
              <a:ext cx="187351" cy="396266"/>
            </a:xfrm>
            <a:prstGeom prst="downArrow">
              <a:avLst>
                <a:gd name="adj1" fmla="val 50000"/>
                <a:gd name="adj2" fmla="val 66675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1292" name="AutoShape 17"/>
            <p:cNvSpPr>
              <a:spLocks noChangeArrowheads="1"/>
            </p:cNvSpPr>
            <p:nvPr/>
          </p:nvSpPr>
          <p:spPr bwMode="auto">
            <a:xfrm>
              <a:off x="7185237" y="5324499"/>
              <a:ext cx="187351" cy="396266"/>
            </a:xfrm>
            <a:prstGeom prst="downArrow">
              <a:avLst>
                <a:gd name="adj1" fmla="val 50000"/>
                <a:gd name="adj2" fmla="val 66675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6417469" y="3297238"/>
            <a:ext cx="2762565" cy="1500187"/>
            <a:chOff x="3468" y="1630"/>
            <a:chExt cx="2038" cy="1369"/>
          </a:xfrm>
        </p:grpSpPr>
        <p:sp>
          <p:nvSpPr>
            <p:cNvPr id="11282" name="AutoShape 8"/>
            <p:cNvSpPr>
              <a:spLocks noChangeArrowheads="1"/>
            </p:cNvSpPr>
            <p:nvPr/>
          </p:nvSpPr>
          <p:spPr bwMode="auto">
            <a:xfrm>
              <a:off x="3468" y="2016"/>
              <a:ext cx="306" cy="720"/>
            </a:xfrm>
            <a:prstGeom prst="downArrow">
              <a:avLst>
                <a:gd name="adj1" fmla="val 50000"/>
                <a:gd name="adj2" fmla="val 588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3" name="Rectangle 10"/>
            <p:cNvSpPr>
              <a:spLocks noChangeArrowheads="1"/>
            </p:cNvSpPr>
            <p:nvPr/>
          </p:nvSpPr>
          <p:spPr bwMode="auto">
            <a:xfrm>
              <a:off x="3545" y="1630"/>
              <a:ext cx="1699" cy="5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6200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811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60000"/>
                </a:spcBef>
              </a:pPr>
              <a:r>
                <a:rPr lang="fr-FR" altLang="en-US" sz="20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fr-FR" altLang="en-US" dirty="0">
                  <a:solidFill>
                    <a:schemeClr val="tx1"/>
                  </a:solidFill>
                  <a:latin typeface="Arial" pitchFamily="34" charset="0"/>
                </a:rPr>
                <a:t>Actions verticales</a:t>
              </a: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4306" y="2375"/>
              <a:ext cx="120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6200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811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60000"/>
                </a:spcBef>
              </a:pPr>
              <a:r>
                <a:rPr lang="fr-FR" altLang="en-US" sz="2000" b="0" dirty="0">
                  <a:latin typeface="Arial" pitchFamily="34" charset="0"/>
                </a:rPr>
                <a:t>Descente</a:t>
              </a:r>
            </a:p>
            <a:p>
              <a:pPr algn="ctr" eaLnBrk="1" hangingPunct="1"/>
              <a:r>
                <a:rPr lang="fr-FR" altLang="en-US" sz="2000" b="0" dirty="0">
                  <a:latin typeface="Arial" pitchFamily="34" charset="0"/>
                </a:rPr>
                <a:t>de charges</a:t>
              </a:r>
            </a:p>
          </p:txBody>
        </p:sp>
      </p:grp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2817813" y="4200525"/>
            <a:ext cx="2889250" cy="1252538"/>
            <a:chOff x="288" y="1785"/>
            <a:chExt cx="2304" cy="1221"/>
          </a:xfrm>
        </p:grpSpPr>
        <p:sp>
          <p:nvSpPr>
            <p:cNvPr id="11279" name="AutoShape 7"/>
            <p:cNvSpPr>
              <a:spLocks noChangeArrowheads="1"/>
            </p:cNvSpPr>
            <p:nvPr/>
          </p:nvSpPr>
          <p:spPr bwMode="auto">
            <a:xfrm>
              <a:off x="1776" y="1785"/>
              <a:ext cx="816" cy="306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0" name="Rectangle 19"/>
            <p:cNvSpPr>
              <a:spLocks noChangeArrowheads="1"/>
            </p:cNvSpPr>
            <p:nvPr/>
          </p:nvSpPr>
          <p:spPr bwMode="auto">
            <a:xfrm>
              <a:off x="288" y="2574"/>
              <a:ext cx="181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6200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811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60000"/>
                </a:spcBef>
              </a:pPr>
              <a:r>
                <a:rPr lang="fr-FR" altLang="en-US" sz="2000">
                  <a:latin typeface="Arial" pitchFamily="34" charset="0"/>
                </a:rPr>
                <a:t>Contreventement</a:t>
              </a:r>
            </a:p>
          </p:txBody>
        </p:sp>
        <p:sp>
          <p:nvSpPr>
            <p:cNvPr id="11281" name="Rectangle 5"/>
            <p:cNvSpPr>
              <a:spLocks noChangeArrowheads="1"/>
            </p:cNvSpPr>
            <p:nvPr/>
          </p:nvSpPr>
          <p:spPr bwMode="auto">
            <a:xfrm>
              <a:off x="432" y="1872"/>
              <a:ext cx="1392" cy="624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62000" indent="-28575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811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60000"/>
                </a:spcBef>
              </a:pPr>
              <a:r>
                <a:rPr lang="fr-FR" altLang="en-US" sz="2000">
                  <a:solidFill>
                    <a:schemeClr val="tx1"/>
                  </a:solidFill>
                  <a:latin typeface="Arial" pitchFamily="34" charset="0"/>
                </a:rPr>
                <a:t> Actions</a:t>
              </a:r>
            </a:p>
            <a:p>
              <a:pPr algn="ctr" eaLnBrk="1" hangingPunct="1"/>
              <a:r>
                <a:rPr lang="fr-FR" altLang="en-US" sz="2000">
                  <a:solidFill>
                    <a:schemeClr val="tx1"/>
                  </a:solidFill>
                  <a:latin typeface="Arial" pitchFamily="34" charset="0"/>
                </a:rPr>
                <a:t>horizontales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71782FD-E137-425C-8C27-616717C69933}" type="slidenum">
              <a:rPr lang="fr-FR" altLang="en-US" b="0" smtClean="0"/>
              <a:pPr eaLnBrk="1" hangingPunct="1"/>
              <a:t>3</a:t>
            </a:fld>
            <a:endParaRPr lang="fr-FR" altLang="en-US" b="0" smtClean="0"/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36538" y="288513"/>
            <a:ext cx="8661400" cy="6524863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defRPr/>
            </a:pPr>
            <a:r>
              <a:rPr lang="fr-FR" altLang="en-US" i="1" dirty="0" smtClean="0"/>
              <a:t>	</a:t>
            </a:r>
          </a:p>
          <a:p>
            <a:pPr algn="just">
              <a:defRPr/>
            </a:pPr>
            <a:r>
              <a:rPr lang="fr-FR" altLang="en-US" sz="2000" b="0" dirty="0" smtClean="0"/>
              <a:t>Un état limite est un état particulier au-delà </a:t>
            </a:r>
            <a:r>
              <a:rPr lang="fr-FR" altLang="en-US" sz="2000" b="0" dirty="0"/>
              <a:t>duquel une structure cesse de remplir les fonctions pour lesquelles elle à été conçue . un état limite· est donc atteint lorsqu’( une condition requise pour une construction ( pas de stabilité, rupture .. )</a:t>
            </a:r>
          </a:p>
          <a:p>
            <a:pPr algn="just">
              <a:defRPr/>
            </a:pPr>
            <a:r>
              <a:rPr lang="fr-FR" altLang="en-US" sz="2000" b="0" dirty="0"/>
              <a:t>Nous distinguons 2 états limites :</a:t>
            </a:r>
          </a:p>
          <a:p>
            <a:pPr>
              <a:defRPr/>
            </a:pPr>
            <a:r>
              <a:rPr lang="en-US" altLang="en-US" sz="2000" dirty="0" smtClean="0">
                <a:solidFill>
                  <a:srgbClr val="FFC000"/>
                </a:solidFill>
              </a:rPr>
              <a:t>III-1 </a:t>
            </a:r>
            <a:r>
              <a:rPr lang="en-US" altLang="en-US" sz="2000" dirty="0" err="1" smtClean="0">
                <a:solidFill>
                  <a:srgbClr val="FFC000"/>
                </a:solidFill>
              </a:rPr>
              <a:t>Etat</a:t>
            </a:r>
            <a:r>
              <a:rPr lang="en-US" altLang="en-US" sz="2000" dirty="0" smtClean="0">
                <a:solidFill>
                  <a:srgbClr val="FFC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FFC000"/>
                </a:solidFill>
              </a:rPr>
              <a:t>limite</a:t>
            </a:r>
            <a:r>
              <a:rPr lang="en-US" altLang="en-US" sz="2000" dirty="0" smtClean="0">
                <a:solidFill>
                  <a:srgbClr val="FFC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FFC000"/>
                </a:solidFill>
              </a:rPr>
              <a:t>ultime</a:t>
            </a:r>
            <a:r>
              <a:rPr lang="en-US" altLang="en-US" sz="2000" dirty="0" smtClean="0">
                <a:solidFill>
                  <a:srgbClr val="FFC000"/>
                </a:solidFill>
              </a:rPr>
              <a:t> (E.L.U) :</a:t>
            </a:r>
            <a:endParaRPr lang="fr-FR" altLang="en-US" sz="20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en-US" sz="2000" b="0" dirty="0" smtClean="0"/>
              <a:t>Il s'agit de l'état pour lequel la valeur maximale de la </a:t>
            </a:r>
            <a:r>
              <a:rPr lang="fr-FR" altLang="en-US" sz="2000" b="0" dirty="0"/>
              <a:t>capacité portante de la construction est atteinte et dont le dépassement entraîne la ruine de la construction.</a:t>
            </a:r>
          </a:p>
          <a:p>
            <a:pPr>
              <a:defRPr/>
            </a:pPr>
            <a:r>
              <a:rPr lang="fr-FR" altLang="en-US" sz="2000" dirty="0" smtClean="0">
                <a:solidFill>
                  <a:srgbClr val="FFC000"/>
                </a:solidFill>
              </a:rPr>
              <a:t>III-2. Etat limite de service (E.L.S) :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altLang="en-US" sz="2000" b="0" dirty="0" smtClean="0"/>
              <a:t>il constitue des limites au-delà des que11es les </a:t>
            </a:r>
            <a:r>
              <a:rPr lang="fr-FR" altLang="en-US" sz="2000" b="0" dirty="0"/>
              <a:t>conditions normales d' exploitation et de durabilité ne sont plus satisfaites sans qu'il y' est ruine.</a:t>
            </a:r>
          </a:p>
          <a:p>
            <a:pPr>
              <a:defRPr/>
            </a:pPr>
            <a:r>
              <a:rPr lang="fr-FR" altLang="en-US" sz="2000" dirty="0" smtClean="0">
                <a:solidFill>
                  <a:srgbClr val="FFC000"/>
                </a:solidFill>
              </a:rPr>
              <a:t>III-3 Règlements Algériens: (C.B.A.93)-(R.P.A.2003)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altLang="en-US" sz="2000" b="0" dirty="0" smtClean="0"/>
              <a:t>C'est les règlements techniques algérien qui viennent se substituer à la pratique admise du </a:t>
            </a:r>
            <a:r>
              <a:rPr lang="fr-FR" altLang="en-US" sz="2000" b="0" dirty="0" smtClean="0">
                <a:solidFill>
                  <a:srgbClr val="FF0000"/>
                </a:solidFill>
              </a:rPr>
              <a:t>B.A.E.L</a:t>
            </a:r>
            <a:r>
              <a:rPr lang="fr-FR" altLang="en-US" sz="2000" b="0" dirty="0" smtClean="0"/>
              <a:t> (Béton Armé aux Etats Limites) ; en donnant des recommandations spéciales pour le pays Algérien dans le domaine parasismique </a:t>
            </a:r>
            <a:r>
              <a:rPr lang="fr-FR" altLang="en-US" sz="2000" b="0" dirty="0" smtClean="0">
                <a:solidFill>
                  <a:srgbClr val="FF0000"/>
                </a:solidFill>
              </a:rPr>
              <a:t>R.P .A </a:t>
            </a:r>
            <a:r>
              <a:rPr lang="fr-FR" altLang="en-US" sz="2000" b="0" dirty="0" smtClean="0"/>
              <a:t>(Règlement Parasismique </a:t>
            </a:r>
            <a:r>
              <a:rPr lang="en-US" altLang="en-US" sz="2000" b="0" dirty="0" err="1" smtClean="0"/>
              <a:t>Algérien</a:t>
            </a:r>
            <a:r>
              <a:rPr lang="en-US" altLang="en-US" sz="2000" b="0" dirty="0" smtClean="0"/>
              <a:t>).</a:t>
            </a:r>
          </a:p>
          <a:p>
            <a:pPr algn="just">
              <a:defRPr/>
            </a:pPr>
            <a:endParaRPr lang="en-US" altLang="en-US" sz="2000" b="0" dirty="0"/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323850" y="254000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FFFF00"/>
                </a:solidFill>
              </a:rPr>
              <a:t>III-  </a:t>
            </a:r>
            <a:r>
              <a:rPr lang="en-US" altLang="en-US" sz="2000" dirty="0">
                <a:solidFill>
                  <a:srgbClr val="FFFF00"/>
                </a:solidFill>
              </a:rPr>
              <a:t>Notion d'états </a:t>
            </a:r>
            <a:r>
              <a:rPr lang="en-US" altLang="en-US" sz="2000" dirty="0" err="1">
                <a:solidFill>
                  <a:srgbClr val="FFFF00"/>
                </a:solidFill>
              </a:rPr>
              <a:t>limites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fr-FR" altLang="en-US" sz="2000" dirty="0">
                <a:solidFill>
                  <a:srgbClr val="FFFF00"/>
                </a:solidFill>
              </a:rPr>
              <a:t>:</a:t>
            </a:r>
            <a:endParaRPr lang="fr-FR" alt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78E504-5E73-45B2-B6F5-EAC0E7DE91FA}" type="slidenum">
              <a:rPr lang="fr-FR" altLang="en-US" b="0" smtClean="0"/>
              <a:pPr eaLnBrk="1" hangingPunct="1"/>
              <a:t>4</a:t>
            </a:fld>
            <a:endParaRPr lang="fr-FR" altLang="en-US" b="0" smtClean="0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236538" y="278060"/>
            <a:ext cx="8661400" cy="6463308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defRPr/>
            </a:pPr>
            <a:r>
              <a:rPr lang="fr-FR" altLang="en-US" i="1" dirty="0" smtClean="0"/>
              <a:t>	</a:t>
            </a:r>
          </a:p>
          <a:p>
            <a:pPr>
              <a:defRPr/>
            </a:pPr>
            <a:r>
              <a:rPr lang="fr-FR" sz="2000" b="0" dirty="0" smtClean="0"/>
              <a:t>nous déterminerons la ou les combinaisons qui engendrent </a:t>
            </a:r>
            <a:r>
              <a:rPr lang="fr-FR" sz="2000" b="0" dirty="0"/>
              <a:t>les sollicitations les plus défavorables dans les éléments de la construction.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574675" algn="l"/>
              </a:tabLst>
              <a:defRPr/>
            </a:pPr>
            <a:r>
              <a:rPr lang="fr-FR" sz="2000" b="0" dirty="0" err="1" smtClean="0"/>
              <a:t>G</a:t>
            </a:r>
            <a:r>
              <a:rPr lang="fr-FR" sz="1600" b="0" dirty="0" err="1" smtClean="0"/>
              <a:t>max</a:t>
            </a:r>
            <a:r>
              <a:rPr lang="fr-FR" sz="2000" b="0" dirty="0" smtClean="0"/>
              <a:t>: ensemble des actions permanentes défavorables</a:t>
            </a:r>
            <a:endParaRPr lang="en-US" sz="2000" b="0" dirty="0" smtClean="0"/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574675" algn="l"/>
              </a:tabLst>
              <a:defRPr/>
            </a:pPr>
            <a:r>
              <a:rPr lang="fr-FR" sz="2000" b="0" dirty="0" err="1" smtClean="0"/>
              <a:t>G</a:t>
            </a:r>
            <a:r>
              <a:rPr lang="fr-FR" sz="1600" b="0" dirty="0" err="1" smtClean="0"/>
              <a:t>min</a:t>
            </a:r>
            <a:r>
              <a:rPr lang="fr-FR" sz="2000" b="0" dirty="0" smtClean="0"/>
              <a:t>: ensemble des actions permanentes favorables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sz="2000" b="0" dirty="0" smtClean="0"/>
              <a:t>Q 1 : action variable dite de base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sz="2000" b="0" dirty="0" smtClean="0"/>
              <a:t>Qi : action variable dite d'</a:t>
            </a:r>
            <a:r>
              <a:rPr lang="fr-FR" sz="2000" b="0" dirty="0" err="1" smtClean="0"/>
              <a:t>acconpagnement</a:t>
            </a:r>
            <a:endParaRPr lang="fr-FR" sz="2000" b="0" dirty="0" smtClean="0"/>
          </a:p>
          <a:p>
            <a:pPr marL="342900" indent="-342900" algn="just">
              <a:buFontTx/>
              <a:buChar char="-"/>
              <a:defRPr/>
            </a:pPr>
            <a:r>
              <a:rPr lang="fr-FR" sz="2000" dirty="0" smtClean="0">
                <a:solidFill>
                  <a:srgbClr val="FFC000"/>
                </a:solidFill>
              </a:rPr>
              <a:t>IV.1 Combinaisons d'actions à considérer pour les ELU :</a:t>
            </a:r>
          </a:p>
          <a:p>
            <a:pPr>
              <a:defRPr/>
            </a:pPr>
            <a:r>
              <a:rPr lang="fr-FR" sz="2000" b="0" dirty="0" smtClean="0"/>
              <a:t>-</a:t>
            </a:r>
            <a:r>
              <a:rPr lang="fr-FR" sz="2000" dirty="0" smtClean="0"/>
              <a:t>Combinaisons fondamentales ·:</a:t>
            </a:r>
            <a:endParaRPr lang="fr-FR" sz="2000" dirty="0" smtClean="0">
              <a:solidFill>
                <a:srgbClr val="FFC000"/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sz="2000" b="0" dirty="0" smtClean="0"/>
              <a:t>1,35 </a:t>
            </a:r>
            <a:r>
              <a:rPr lang="en-US" sz="2000" b="0" dirty="0" err="1" smtClean="0"/>
              <a:t>Gmax</a:t>
            </a:r>
            <a:r>
              <a:rPr lang="en-US" sz="2000" b="0" dirty="0" smtClean="0"/>
              <a:t> + </a:t>
            </a:r>
            <a:r>
              <a:rPr lang="en-US" sz="2000" b="0" dirty="0" err="1" smtClean="0"/>
              <a:t>Gmin</a:t>
            </a:r>
            <a:r>
              <a:rPr lang="en-US" sz="2000" b="0" dirty="0" smtClean="0"/>
              <a:t> + </a:t>
            </a:r>
            <a:r>
              <a:rPr lang="el-GR" sz="2800" b="0" dirty="0" smtClean="0"/>
              <a:t>γ</a:t>
            </a:r>
            <a:r>
              <a:rPr lang="en-US" sz="1400" b="0" dirty="0" smtClean="0"/>
              <a:t>Qc</a:t>
            </a:r>
            <a:r>
              <a:rPr lang="en-US" sz="2000" b="0" dirty="0" smtClean="0"/>
              <a:t>. Qc </a:t>
            </a:r>
            <a:r>
              <a:rPr lang="en-US" sz="2000" b="0" dirty="0" smtClean="0"/>
              <a:t>+∑ 1,3</a:t>
            </a:r>
            <a:r>
              <a:rPr lang="el-GR" sz="2800" b="0" dirty="0" smtClean="0"/>
              <a:t>ψ</a:t>
            </a:r>
            <a:r>
              <a:rPr lang="fr-FR" sz="1400" b="0" dirty="0" smtClean="0"/>
              <a:t>0i</a:t>
            </a:r>
            <a:r>
              <a:rPr lang="en-US" sz="2000" b="0" dirty="0" smtClean="0"/>
              <a:t>.Qi</a:t>
            </a:r>
            <a:endParaRPr lang="fr-FR" sz="2000" dirty="0" smtClean="0">
              <a:solidFill>
                <a:srgbClr val="FFC000"/>
              </a:solidFill>
            </a:endParaRPr>
          </a:p>
          <a:p>
            <a:pPr algn="just">
              <a:defRPr/>
            </a:pPr>
            <a:r>
              <a:rPr lang="el-GR" sz="2800" b="0" dirty="0" smtClean="0"/>
              <a:t>γ</a:t>
            </a:r>
            <a:r>
              <a:rPr lang="fr-FR" sz="1100" b="0" dirty="0" smtClean="0"/>
              <a:t>Q1</a:t>
            </a:r>
            <a:r>
              <a:rPr lang="fr-FR" sz="2000" b="0" dirty="0" smtClean="0"/>
              <a:t> = 1,5 dans le cas général.</a:t>
            </a:r>
            <a:endParaRPr lang="fr-FR" sz="2000" dirty="0" smtClean="0">
              <a:solidFill>
                <a:srgbClr val="FFC000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el-GR" sz="2800" b="0" dirty="0" smtClean="0"/>
              <a:t>γ</a:t>
            </a:r>
            <a:r>
              <a:rPr lang="fr-FR" sz="1400" b="0" dirty="0" smtClean="0"/>
              <a:t>Q1</a:t>
            </a:r>
            <a:r>
              <a:rPr lang="en-US" sz="2000" b="0" dirty="0" smtClean="0"/>
              <a:t> = 1,35 </a:t>
            </a:r>
            <a:r>
              <a:rPr lang="fr-FR" sz="2000" b="0" dirty="0" smtClean="0"/>
              <a:t>pour la température, les charges d'exploitations</a:t>
            </a:r>
            <a:endParaRPr lang="fr-FR" sz="2000" dirty="0" smtClean="0">
              <a:solidFill>
                <a:srgbClr val="FFC00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fr-FR" sz="2000" b="0" dirty="0" smtClean="0"/>
              <a:t>Généralement la combinaison s'écrit : </a:t>
            </a:r>
            <a:r>
              <a:rPr lang="fr-FR" sz="2000" b="0" dirty="0" smtClean="0">
                <a:solidFill>
                  <a:srgbClr val="FF0000"/>
                </a:solidFill>
              </a:rPr>
              <a:t>1,35 G + 1,5 Q</a:t>
            </a:r>
            <a:endParaRPr lang="fr-FR" sz="2000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fr-FR" sz="2000" dirty="0" smtClean="0">
                <a:solidFill>
                  <a:srgbClr val="FFC000"/>
                </a:solidFill>
              </a:rPr>
              <a:t>IV-2 Combinaisons d'actions à considérer pour ELS</a:t>
            </a:r>
          </a:p>
          <a:p>
            <a:pPr>
              <a:defRPr/>
            </a:pPr>
            <a:r>
              <a:rPr lang="fr-FR" sz="2000" b="0" dirty="0" smtClean="0"/>
              <a:t>Nous avons la combinaison rare:</a:t>
            </a:r>
          </a:p>
          <a:p>
            <a:pPr>
              <a:defRPr/>
            </a:pPr>
            <a:r>
              <a:rPr lang="en-US" sz="2000" b="0" dirty="0" err="1" smtClean="0"/>
              <a:t>Gmax</a:t>
            </a:r>
            <a:r>
              <a:rPr lang="en-US" sz="2000" b="0" dirty="0" smtClean="0"/>
              <a:t> + </a:t>
            </a:r>
            <a:r>
              <a:rPr lang="en-US" sz="2000" b="0" dirty="0" err="1" smtClean="0"/>
              <a:t>Gmin</a:t>
            </a:r>
            <a:r>
              <a:rPr lang="en-US" sz="2000" b="0" dirty="0" smtClean="0"/>
              <a:t> + </a:t>
            </a:r>
            <a:r>
              <a:rPr lang="en-US" sz="2000" b="0" dirty="0" smtClean="0"/>
              <a:t>Qc </a:t>
            </a:r>
            <a:r>
              <a:rPr lang="en-US" sz="2000" b="0" dirty="0" smtClean="0"/>
              <a:t>+ ∑ </a:t>
            </a:r>
            <a:r>
              <a:rPr lang="el-GR" sz="2800" b="0" dirty="0" smtClean="0"/>
              <a:t>ψ</a:t>
            </a:r>
            <a:r>
              <a:rPr lang="fr-FR" sz="1400" b="0" dirty="0" smtClean="0"/>
              <a:t>0i .</a:t>
            </a:r>
            <a:r>
              <a:rPr lang="en-US" sz="2000" b="0" dirty="0" smtClean="0"/>
              <a:t>Qi</a:t>
            </a:r>
          </a:p>
          <a:p>
            <a:pPr>
              <a:defRPr/>
            </a:pPr>
            <a:r>
              <a:rPr lang="fr-FR" sz="2000" b="0" dirty="0" smtClean="0"/>
              <a:t>Généralement la combinaison s'écrit: G + Q</a:t>
            </a:r>
          </a:p>
          <a:p>
            <a:pPr marL="342900" indent="-342900" algn="just">
              <a:buFontTx/>
              <a:buChar char="-"/>
              <a:defRPr/>
            </a:pPr>
            <a:endParaRPr lang="fr-FR" sz="2000" b="0" dirty="0"/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323850" y="254000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FFFF00"/>
                </a:solidFill>
              </a:rPr>
              <a:t>IV. </a:t>
            </a:r>
            <a:r>
              <a:rPr lang="en-US" altLang="en-US" sz="2000" dirty="0" err="1">
                <a:solidFill>
                  <a:srgbClr val="FFFF00"/>
                </a:solidFill>
              </a:rPr>
              <a:t>Combinaisons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</a:rPr>
              <a:t>d'actions</a:t>
            </a:r>
            <a:r>
              <a:rPr lang="en-US" altLang="en-US" sz="2000" dirty="0">
                <a:solidFill>
                  <a:srgbClr val="FFFF00"/>
                </a:solidFill>
              </a:rPr>
              <a:t> :</a:t>
            </a:r>
            <a:endParaRPr lang="fr-F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78E504-5E73-45B2-B6F5-EAC0E7DE91FA}" type="slidenum">
              <a:rPr lang="fr-FR" altLang="en-US" b="0" smtClean="0"/>
              <a:pPr eaLnBrk="1" hangingPunct="1"/>
              <a:t>5</a:t>
            </a:fld>
            <a:endParaRPr lang="fr-FR" altLang="en-US" b="0" smtClean="0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23850" y="73069"/>
            <a:ext cx="8661400" cy="6740307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323528" y="191258"/>
            <a:ext cx="871296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dirty="0" smtClean="0">
                <a:solidFill>
                  <a:srgbClr val="FFFF00"/>
                </a:solidFill>
              </a:rPr>
              <a:t>V. </a:t>
            </a:r>
            <a:r>
              <a:rPr lang="en-US" altLang="en-US" sz="2000" dirty="0" err="1">
                <a:solidFill>
                  <a:srgbClr val="FFFF00"/>
                </a:solidFill>
              </a:rPr>
              <a:t>Combinaisons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</a:rPr>
              <a:t>d'actions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</a:rPr>
              <a:t>dans</a:t>
            </a:r>
            <a:r>
              <a:rPr lang="en-US" altLang="en-US" sz="2000" dirty="0" smtClean="0">
                <a:solidFill>
                  <a:srgbClr val="FFFF00"/>
                </a:solidFill>
              </a:rPr>
              <a:t> la </a:t>
            </a:r>
            <a:r>
              <a:rPr lang="en-US" altLang="en-US" sz="2000" dirty="0" err="1" smtClean="0">
                <a:solidFill>
                  <a:srgbClr val="FFFF00"/>
                </a:solidFill>
              </a:rPr>
              <a:t>pratique</a:t>
            </a:r>
            <a:r>
              <a:rPr lang="en-US" altLang="en-US" sz="2000" dirty="0" smtClean="0">
                <a:solidFill>
                  <a:srgbClr val="FFFF00"/>
                </a:solidFill>
              </a:rPr>
              <a:t> :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en-US" sz="2000" dirty="0" smtClean="0">
                <a:solidFill>
                  <a:srgbClr val="FF9933"/>
                </a:solidFill>
              </a:rPr>
              <a:t>V.1. </a:t>
            </a:r>
            <a:r>
              <a:rPr lang="en-US" altLang="en-US" sz="2000" u="sng" dirty="0" smtClean="0">
                <a:solidFill>
                  <a:srgbClr val="FF9933"/>
                </a:solidFill>
              </a:rPr>
              <a:t>Pour les  </a:t>
            </a:r>
            <a:r>
              <a:rPr lang="en-US" altLang="en-US" sz="2000" u="sng" dirty="0" err="1" smtClean="0">
                <a:solidFill>
                  <a:srgbClr val="FF9933"/>
                </a:solidFill>
              </a:rPr>
              <a:t>poteaux</a:t>
            </a:r>
            <a:r>
              <a:rPr lang="en-US" altLang="en-US" sz="2000" u="sng" dirty="0" smtClean="0">
                <a:solidFill>
                  <a:srgbClr val="FF9933"/>
                </a:solidFill>
              </a:rPr>
              <a:t> et les </a:t>
            </a:r>
            <a:r>
              <a:rPr lang="en-US" altLang="en-US" sz="2000" u="sng" dirty="0" err="1" smtClean="0">
                <a:solidFill>
                  <a:srgbClr val="FF9933"/>
                </a:solidFill>
              </a:rPr>
              <a:t>fondations</a:t>
            </a:r>
            <a:r>
              <a:rPr lang="en-US" altLang="en-US" sz="2000" dirty="0" smtClean="0">
                <a:solidFill>
                  <a:srgbClr val="FF9933"/>
                </a:solidFill>
              </a:rPr>
              <a:t>: </a:t>
            </a:r>
            <a:r>
              <a:rPr lang="fr-FR" altLang="en-US" sz="2000" b="0" dirty="0"/>
              <a:t>Dans le cas le plus courant, l'unique combinaison d'actions à considérer </a:t>
            </a:r>
            <a:r>
              <a:rPr lang="fr-FR" altLang="en-US" sz="2000" b="0" dirty="0" smtClean="0"/>
              <a:t>est</a:t>
            </a:r>
            <a:r>
              <a:rPr lang="fr-FR" altLang="en-US" sz="2000" b="0" dirty="0"/>
              <a:t>: </a:t>
            </a:r>
            <a:r>
              <a:rPr lang="fr-FR" altLang="en-US" sz="2000" b="0" dirty="0">
                <a:solidFill>
                  <a:srgbClr val="FF0000"/>
                </a:solidFill>
              </a:rPr>
              <a:t>1,35. G + 1,5. Q</a:t>
            </a:r>
            <a:r>
              <a:rPr lang="fr-FR" altLang="en-US" sz="2000" b="0" dirty="0" smtClean="0"/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fr-FR" altLang="en-US" sz="2000" u="sng" dirty="0" smtClean="0">
                <a:solidFill>
                  <a:srgbClr val="FF9933"/>
                </a:solidFill>
              </a:rPr>
              <a:t>V.2. Pour </a:t>
            </a:r>
            <a:r>
              <a:rPr lang="fr-FR" altLang="en-US" sz="2000" u="sng" dirty="0">
                <a:solidFill>
                  <a:srgbClr val="FF9933"/>
                </a:solidFill>
              </a:rPr>
              <a:t>le cas des planchers (poutres ou dalles) :</a:t>
            </a:r>
            <a:endParaRPr lang="en-US" altLang="en-US" sz="2000" u="sng" dirty="0">
              <a:solidFill>
                <a:srgbClr val="FF9933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fr-FR" altLang="en-US" sz="2000" dirty="0" smtClean="0">
                <a:solidFill>
                  <a:srgbClr val="FF9933"/>
                </a:solidFill>
              </a:rPr>
              <a:t>a. Cas </a:t>
            </a:r>
            <a:r>
              <a:rPr lang="fr-FR" altLang="en-US" sz="2000" dirty="0">
                <a:solidFill>
                  <a:srgbClr val="FF9933"/>
                </a:solidFill>
              </a:rPr>
              <a:t>d’une seule travée sans </a:t>
            </a:r>
            <a:r>
              <a:rPr lang="fr-FR" altLang="en-US" sz="2000" dirty="0" err="1">
                <a:solidFill>
                  <a:srgbClr val="FF9933"/>
                </a:solidFill>
              </a:rPr>
              <a:t>porte-à-faut</a:t>
            </a:r>
            <a:r>
              <a:rPr lang="fr-FR" altLang="en-US" sz="2000" dirty="0">
                <a:solidFill>
                  <a:srgbClr val="FF9933"/>
                </a:solidFill>
              </a:rPr>
              <a:t> </a:t>
            </a:r>
            <a:r>
              <a:rPr lang="fr-FR" altLang="en-US" sz="2000" dirty="0">
                <a:solidFill>
                  <a:srgbClr val="FFFF00"/>
                </a:solidFill>
              </a:rPr>
              <a:t>:</a:t>
            </a:r>
            <a:endParaRPr lang="en-US" altLang="en-US" sz="2000" dirty="0" smtClean="0">
              <a:solidFill>
                <a:srgbClr val="FFFF00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fr-FR" altLang="en-US" sz="2000" b="0" dirty="0"/>
              <a:t>La combinaison à considérer aux états limites E.L.U.R. est : </a:t>
            </a:r>
            <a:r>
              <a:rPr lang="fr-FR" altLang="en-US" sz="2000" b="0" dirty="0" smtClean="0">
                <a:solidFill>
                  <a:srgbClr val="FF0000"/>
                </a:solidFill>
              </a:rPr>
              <a:t>1,35.G </a:t>
            </a:r>
            <a:r>
              <a:rPr lang="fr-FR" altLang="en-US" sz="2000" b="0" dirty="0">
                <a:solidFill>
                  <a:srgbClr val="FF0000"/>
                </a:solidFill>
              </a:rPr>
              <a:t>+ 1,5 </a:t>
            </a:r>
            <a:r>
              <a:rPr lang="fr-FR" altLang="en-US" sz="2000" b="0" dirty="0" smtClean="0">
                <a:solidFill>
                  <a:srgbClr val="FF0000"/>
                </a:solidFill>
              </a:rPr>
              <a:t>.Q</a:t>
            </a:r>
            <a:r>
              <a:rPr lang="fr-FR" altLang="en-US" sz="2000" b="0" dirty="0"/>
              <a:t>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fr-FR" altLang="en-US" sz="2000" b="0" dirty="0" smtClean="0"/>
              <a:t> </a:t>
            </a:r>
            <a:r>
              <a:rPr lang="fr-FR" altLang="en-US" sz="2000" b="0" dirty="0"/>
              <a:t>La combinaison à considérer aux états limites E.L.S. est : </a:t>
            </a:r>
            <a:r>
              <a:rPr lang="fr-FR" altLang="en-US" sz="2000" b="0" dirty="0">
                <a:solidFill>
                  <a:srgbClr val="FF0000"/>
                </a:solidFill>
              </a:rPr>
              <a:t>G + Q</a:t>
            </a:r>
            <a:endParaRPr lang="en-US" altLang="en-US" sz="2000" b="0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fr-FR" altLang="en-US" sz="2000" dirty="0" smtClean="0">
                <a:solidFill>
                  <a:srgbClr val="FF9933"/>
                </a:solidFill>
              </a:rPr>
              <a:t>b. Cas </a:t>
            </a:r>
            <a:r>
              <a:rPr lang="fr-FR" altLang="en-US" sz="2000" dirty="0">
                <a:solidFill>
                  <a:srgbClr val="FF9933"/>
                </a:solidFill>
              </a:rPr>
              <a:t>d'une poutre reposant sur deux appuis, prolongée par un </a:t>
            </a:r>
            <a:r>
              <a:rPr lang="fr-FR" altLang="en-US" sz="2000" dirty="0" smtClean="0">
                <a:solidFill>
                  <a:srgbClr val="FF9933"/>
                </a:solidFill>
              </a:rPr>
              <a:t>porte-à-faux:</a:t>
            </a:r>
            <a:endParaRPr lang="en-US" altLang="en-US" sz="2000" dirty="0">
              <a:solidFill>
                <a:srgbClr val="FF9933"/>
              </a:solidFill>
            </a:endParaRPr>
          </a:p>
          <a:p>
            <a:pPr eaLnBrk="1" hangingPunct="1"/>
            <a:r>
              <a:rPr lang="fr-FR" altLang="en-US" dirty="0">
                <a:solidFill>
                  <a:srgbClr val="FFC000"/>
                </a:solidFill>
              </a:rPr>
              <a:t>b.1 Aux états limites </a:t>
            </a:r>
            <a:r>
              <a:rPr lang="fr-FR" altLang="en-US" dirty="0" smtClean="0">
                <a:solidFill>
                  <a:srgbClr val="FFC000"/>
                </a:solidFill>
              </a:rPr>
              <a:t>E.L.U.R:</a:t>
            </a:r>
          </a:p>
          <a:p>
            <a:pPr eaLnBrk="1" hangingPunct="1"/>
            <a:endParaRPr lang="fr-FR" altLang="en-US" dirty="0" smtClean="0">
              <a:solidFill>
                <a:srgbClr val="FFC000"/>
              </a:solidFill>
            </a:endParaRPr>
          </a:p>
          <a:p>
            <a:pPr eaLnBrk="1" hangingPunct="1"/>
            <a:endParaRPr lang="fr-FR" altLang="en-US" dirty="0">
              <a:solidFill>
                <a:srgbClr val="FFC000"/>
              </a:solidFill>
            </a:endParaRPr>
          </a:p>
          <a:p>
            <a:pPr eaLnBrk="1" hangingPunct="1"/>
            <a:endParaRPr lang="fr-FR" altLang="en-US" dirty="0">
              <a:solidFill>
                <a:srgbClr val="FFC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07704" y="3390518"/>
            <a:ext cx="6677025" cy="2952329"/>
            <a:chOff x="1538936" y="3428999"/>
            <a:chExt cx="6677025" cy="29523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936" y="3428999"/>
              <a:ext cx="6677025" cy="5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936" y="3962382"/>
              <a:ext cx="6677025" cy="61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936" y="4576174"/>
              <a:ext cx="6677025" cy="58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936" y="5122055"/>
              <a:ext cx="6675633" cy="6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936" y="5733256"/>
              <a:ext cx="66756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10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78E504-5E73-45B2-B6F5-EAC0E7DE91FA}" type="slidenum">
              <a:rPr lang="fr-FR" altLang="en-US" b="0" smtClean="0"/>
              <a:pPr eaLnBrk="1" hangingPunct="1"/>
              <a:t>6</a:t>
            </a:fld>
            <a:endParaRPr lang="fr-FR" altLang="en-US" b="0" smtClean="0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79512" y="1061"/>
            <a:ext cx="8856984" cy="6740307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  <a:p>
            <a:pPr algn="just">
              <a:defRPr/>
            </a:pPr>
            <a:endParaRPr lang="fr-FR" altLang="en-US" i="1" dirty="0" smtClean="0"/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323528" y="191258"/>
            <a:ext cx="871296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dirty="0">
                <a:solidFill>
                  <a:srgbClr val="FFC000"/>
                </a:solidFill>
              </a:rPr>
              <a:t>b.2 Aux états limites </a:t>
            </a:r>
            <a:r>
              <a:rPr lang="fr-FR" altLang="en-US" dirty="0" smtClean="0">
                <a:solidFill>
                  <a:srgbClr val="FFC000"/>
                </a:solidFill>
              </a:rPr>
              <a:t>E.L.S:</a:t>
            </a:r>
          </a:p>
          <a:p>
            <a:pPr eaLnBrk="1" hangingPunct="1"/>
            <a:endParaRPr lang="fr-FR" altLang="en-US" dirty="0">
              <a:solidFill>
                <a:srgbClr val="FFC000"/>
              </a:solidFill>
            </a:endParaRPr>
          </a:p>
          <a:p>
            <a:pPr eaLnBrk="1" hangingPunct="1"/>
            <a:endParaRPr lang="fr-FR" altLang="en-US" dirty="0" smtClean="0">
              <a:solidFill>
                <a:srgbClr val="FFC000"/>
              </a:solidFill>
            </a:endParaRPr>
          </a:p>
          <a:p>
            <a:pPr eaLnBrk="1" hangingPunct="1"/>
            <a:endParaRPr lang="fr-FR" altLang="en-US" dirty="0">
              <a:solidFill>
                <a:srgbClr val="FFC000"/>
              </a:solidFill>
            </a:endParaRPr>
          </a:p>
          <a:p>
            <a:pPr eaLnBrk="1" hangingPunct="1"/>
            <a:endParaRPr lang="fr-FR" altLang="en-US" dirty="0" smtClean="0">
              <a:solidFill>
                <a:srgbClr val="FFC000"/>
              </a:solidFill>
            </a:endParaRPr>
          </a:p>
          <a:p>
            <a:pPr eaLnBrk="1" hangingPunct="1"/>
            <a:endParaRPr lang="fr-FR" altLang="en-US" dirty="0" smtClean="0">
              <a:solidFill>
                <a:srgbClr val="FFC000"/>
              </a:solidFill>
            </a:endParaRPr>
          </a:p>
          <a:p>
            <a:pPr eaLnBrk="1" hangingPunct="1"/>
            <a:endParaRPr lang="fr-FR" altLang="en-US" dirty="0" smtClean="0">
              <a:solidFill>
                <a:srgbClr val="FFC000"/>
              </a:solidFill>
            </a:endParaRPr>
          </a:p>
          <a:p>
            <a:pPr>
              <a:spcBef>
                <a:spcPct val="60000"/>
              </a:spcBef>
              <a:spcAft>
                <a:spcPts val="1200"/>
              </a:spcAft>
              <a:defRPr/>
            </a:pPr>
            <a:r>
              <a:rPr lang="en-US" altLang="en-US" u="sng" dirty="0">
                <a:solidFill>
                  <a:srgbClr val="FFFF00"/>
                </a:solidFill>
              </a:rPr>
              <a:t>VI. </a:t>
            </a:r>
            <a:r>
              <a:rPr lang="en-US" altLang="en-US" u="sng" dirty="0" err="1">
                <a:solidFill>
                  <a:srgbClr val="FFFF00"/>
                </a:solidFill>
              </a:rPr>
              <a:t>Caractéristique</a:t>
            </a:r>
            <a:r>
              <a:rPr lang="en-US" altLang="en-US" u="sng" dirty="0">
                <a:solidFill>
                  <a:srgbClr val="FFFF00"/>
                </a:solidFill>
              </a:rPr>
              <a:t> </a:t>
            </a:r>
            <a:r>
              <a:rPr lang="en-US" altLang="en-US" u="sng" dirty="0" err="1">
                <a:solidFill>
                  <a:srgbClr val="FFFF00"/>
                </a:solidFill>
              </a:rPr>
              <a:t>mécanique</a:t>
            </a:r>
            <a:r>
              <a:rPr lang="en-US" altLang="en-US" u="sng" dirty="0">
                <a:solidFill>
                  <a:srgbClr val="FFFF00"/>
                </a:solidFill>
              </a:rPr>
              <a:t> du </a:t>
            </a:r>
            <a:r>
              <a:rPr lang="en-US" altLang="en-US" u="sng" dirty="0" err="1">
                <a:solidFill>
                  <a:srgbClr val="FFFF00"/>
                </a:solidFill>
              </a:rPr>
              <a:t>béton</a:t>
            </a:r>
            <a:r>
              <a:rPr lang="en-US" altLang="en-US" u="sng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solidFill>
                  <a:srgbClr val="FFC000"/>
                </a:solidFill>
              </a:rPr>
              <a:t>VI-1.Résistance du </a:t>
            </a:r>
            <a:r>
              <a:rPr lang="en-US" altLang="en-US" dirty="0" err="1">
                <a:solidFill>
                  <a:srgbClr val="FFC000"/>
                </a:solidFill>
              </a:rPr>
              <a:t>béton</a:t>
            </a:r>
            <a:r>
              <a:rPr lang="en-US" altLang="en-US" dirty="0">
                <a:solidFill>
                  <a:srgbClr val="FFC000"/>
                </a:solidFill>
              </a:rPr>
              <a:t>  à la compression :</a:t>
            </a:r>
            <a:endParaRPr lang="fr-FR" altLang="en-US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r-FR" altLang="en-US" b="0" u="sng" dirty="0">
                <a:solidFill>
                  <a:srgbClr val="FFFF00"/>
                </a:solidFill>
              </a:rPr>
              <a:t>a- Essai de compression : </a:t>
            </a:r>
            <a:r>
              <a:rPr lang="fr-FR" altLang="en-US" b="0" dirty="0"/>
              <a:t>l'essai est effectué sur des cylindres en béton comme suit:</a:t>
            </a:r>
            <a:endParaRPr lang="fr-FR" altLang="en-US" u="sng" dirty="0">
              <a:solidFill>
                <a:srgbClr val="FFFF00"/>
              </a:solidFill>
            </a:endParaRPr>
          </a:p>
          <a:p>
            <a:pPr eaLnBrk="1" hangingPunct="1"/>
            <a:endParaRPr lang="fr-FR" altLang="en-US" dirty="0" smtClean="0">
              <a:solidFill>
                <a:srgbClr val="FFC000"/>
              </a:solidFill>
            </a:endParaRPr>
          </a:p>
          <a:p>
            <a:pPr eaLnBrk="1" hangingPunct="1"/>
            <a:endParaRPr lang="fr-FR" altLang="en-US" dirty="0">
              <a:solidFill>
                <a:srgbClr val="FFC000"/>
              </a:solidFill>
            </a:endParaRPr>
          </a:p>
          <a:p>
            <a:pPr eaLnBrk="1" hangingPunct="1"/>
            <a:endParaRPr lang="fr-FR" alt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50" y="649411"/>
            <a:ext cx="7153275" cy="14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4" y="3717032"/>
            <a:ext cx="19170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04" y="3717032"/>
            <a:ext cx="1573212" cy="184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47" y="3895535"/>
            <a:ext cx="1524000" cy="110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4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918B4C7-FC1E-4199-AA5A-8E329FECCCB1}" type="slidenum">
              <a:rPr lang="fr-FR" altLang="en-US" b="0" smtClean="0"/>
              <a:pPr eaLnBrk="1" hangingPunct="1"/>
              <a:t>7</a:t>
            </a:fld>
            <a:endParaRPr lang="fr-FR" altLang="en-US" b="0" smtClean="0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79512" y="278060"/>
            <a:ext cx="8856984" cy="6463308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fr-FR" altLang="en-US" sz="2000" b="0" u="sng" dirty="0" smtClean="0">
                <a:solidFill>
                  <a:srgbClr val="FFFF00"/>
                </a:solidFill>
              </a:rPr>
              <a:t>b- Evolution de la résistance à la compression avec l’âge du béton :</a:t>
            </a:r>
          </a:p>
          <a:p>
            <a:pPr>
              <a:spcAft>
                <a:spcPts val="600"/>
              </a:spcAft>
              <a:defRPr/>
            </a:pPr>
            <a:r>
              <a:rPr lang="fr-FR" altLang="en-US" sz="2000" b="0" dirty="0" smtClean="0"/>
              <a:t>La résistance à la compression varie dans le temps selon la loi suivante :</a:t>
            </a: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spcBef>
                <a:spcPct val="60000"/>
              </a:spcBef>
              <a:defRPr/>
            </a:pPr>
            <a:endParaRPr lang="fr-FR" altLang="en-US" sz="2000" u="sng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fr-FR" altLang="en-US" sz="2000" b="0" dirty="0" smtClean="0"/>
          </a:p>
          <a:p>
            <a:pPr>
              <a:defRPr/>
            </a:pPr>
            <a:endParaRPr lang="fr-FR" altLang="en-US" sz="2000" b="0" dirty="0"/>
          </a:p>
          <a:p>
            <a:pPr>
              <a:defRPr/>
            </a:pPr>
            <a:endParaRPr lang="fr-FR" altLang="en-US" sz="2000" b="0" dirty="0" smtClean="0"/>
          </a:p>
          <a:p>
            <a:pPr>
              <a:defRPr/>
            </a:pPr>
            <a:endParaRPr lang="fr-FR" altLang="en-US" sz="2000" b="0" dirty="0" smtClean="0"/>
          </a:p>
          <a:p>
            <a:pPr algn="just">
              <a:defRPr/>
            </a:pPr>
            <a:endParaRPr lang="fr-FR" altLang="en-US" sz="2000" b="0" dirty="0" smtClean="0"/>
          </a:p>
          <a:p>
            <a:pPr algn="just">
              <a:defRPr/>
            </a:pPr>
            <a:r>
              <a:rPr lang="fr-FR" altLang="en-US" sz="2000" b="0" dirty="0" err="1" smtClean="0"/>
              <a:t>fcj</a:t>
            </a:r>
            <a:r>
              <a:rPr lang="fr-FR" altLang="en-US" sz="2000" b="0" dirty="0" smtClean="0"/>
              <a:t> : la résistance à la compression à </a:t>
            </a:r>
            <a:r>
              <a:rPr lang="fr-FR" altLang="en-US" sz="2000" dirty="0" smtClean="0"/>
              <a:t>j </a:t>
            </a:r>
            <a:r>
              <a:rPr lang="fr-FR" altLang="en-US" sz="2000" b="0" dirty="0" smtClean="0"/>
              <a:t>jour.</a:t>
            </a:r>
          </a:p>
          <a:p>
            <a:pPr algn="just">
              <a:defRPr/>
            </a:pPr>
            <a:r>
              <a:rPr lang="fr-FR" altLang="en-US" sz="2000" b="0" dirty="0" smtClean="0"/>
              <a:t>fc</a:t>
            </a:r>
            <a:r>
              <a:rPr lang="fr-FR" altLang="en-US" sz="1400" b="0" dirty="0" smtClean="0"/>
              <a:t>28</a:t>
            </a:r>
            <a:r>
              <a:rPr lang="fr-FR" altLang="en-US" sz="2000" b="0" dirty="0" smtClean="0"/>
              <a:t> : la résistance à la compression à </a:t>
            </a:r>
            <a:r>
              <a:rPr lang="fr-FR" altLang="en-US" sz="2000" dirty="0" smtClean="0"/>
              <a:t>28 </a:t>
            </a:r>
            <a:r>
              <a:rPr lang="fr-FR" altLang="en-US" sz="2000" b="0" dirty="0" smtClean="0"/>
              <a:t>jour ; On appelle aussi la résistance caractéristique </a:t>
            </a:r>
            <a:r>
              <a:rPr lang="en-US" altLang="en-US" sz="2000" b="0" dirty="0" smtClean="0"/>
              <a:t>du </a:t>
            </a:r>
            <a:r>
              <a:rPr lang="en-US" altLang="en-US" sz="2000" b="0" dirty="0" err="1" smtClean="0"/>
              <a:t>béton</a:t>
            </a:r>
            <a:r>
              <a:rPr lang="en-US" altLang="en-US" sz="2000" b="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en-US" sz="2000" b="0" u="sng" dirty="0">
                <a:solidFill>
                  <a:srgbClr val="FFC000"/>
                </a:solidFill>
              </a:rPr>
              <a:t>VI-2 Résistance caractéristique  du béton à la traction :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000" dirty="0" err="1"/>
              <a:t>f</a:t>
            </a:r>
            <a:r>
              <a:rPr lang="en-US" altLang="en-US" sz="1600" dirty="0" err="1"/>
              <a:t>tj</a:t>
            </a:r>
            <a:r>
              <a:rPr lang="en-US" altLang="en-US" sz="1600" dirty="0"/>
              <a:t> </a:t>
            </a:r>
            <a:r>
              <a:rPr lang="en-US" altLang="en-US" sz="2000" dirty="0"/>
              <a:t>= 0,6 + 0,06 . </a:t>
            </a:r>
            <a:r>
              <a:rPr lang="en-US" altLang="en-US" sz="2000" dirty="0" err="1"/>
              <a:t>Fcj</a:t>
            </a:r>
            <a:r>
              <a:rPr lang="en-US" altLang="en-US" sz="2000" dirty="0"/>
              <a:t>    </a:t>
            </a:r>
            <a:r>
              <a:rPr lang="en-US" altLang="en-US" sz="2000" dirty="0" err="1"/>
              <a:t>si</a:t>
            </a:r>
            <a:r>
              <a:rPr lang="en-US" altLang="en-US" sz="2000" dirty="0"/>
              <a:t>  : fc28  ≤ 60MPA</a:t>
            </a:r>
          </a:p>
          <a:p>
            <a:pPr>
              <a:lnSpc>
                <a:spcPct val="150000"/>
              </a:lnSpc>
              <a:defRPr/>
            </a:pPr>
            <a:r>
              <a:rPr lang="fr-FR" altLang="en-US" sz="2000" b="0" dirty="0" err="1"/>
              <a:t>f</a:t>
            </a:r>
            <a:r>
              <a:rPr lang="fr-FR" altLang="en-US" sz="1600" b="0" dirty="0" err="1"/>
              <a:t>cj</a:t>
            </a:r>
            <a:r>
              <a:rPr lang="fr-FR" altLang="en-US" sz="2000" b="0" dirty="0"/>
              <a:t> : la résistance à la compression à j jour.</a:t>
            </a:r>
          </a:p>
          <a:p>
            <a:pPr>
              <a:lnSpc>
                <a:spcPct val="150000"/>
              </a:lnSpc>
              <a:defRPr/>
            </a:pPr>
            <a:r>
              <a:rPr lang="fr-FR" altLang="en-US" sz="2000" b="0" dirty="0" err="1"/>
              <a:t>f</a:t>
            </a:r>
            <a:r>
              <a:rPr lang="fr-FR" altLang="en-US" sz="1600" b="0" dirty="0" err="1"/>
              <a:t>tj</a:t>
            </a:r>
            <a:r>
              <a:rPr lang="fr-FR" altLang="en-US" sz="2000" b="0" dirty="0"/>
              <a:t> : la résistance à la traction à j jour.</a:t>
            </a:r>
            <a:endParaRPr lang="en-US" altLang="en-US" sz="2000" b="0" dirty="0"/>
          </a:p>
          <a:p>
            <a:pPr algn="just">
              <a:defRPr/>
            </a:pPr>
            <a:endParaRPr lang="en-US" altLang="en-US" sz="2000" b="0" dirty="0"/>
          </a:p>
        </p:txBody>
      </p:sp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0" y="1052735"/>
            <a:ext cx="4679950" cy="220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2" y="1032412"/>
            <a:ext cx="3024261" cy="21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8</a:t>
            </a:fld>
            <a:endParaRPr lang="fr-FR" altLang="en-US" b="0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0825" y="188640"/>
            <a:ext cx="8661400" cy="6247864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fr-FR" altLang="en-US" sz="2000" dirty="0" smtClean="0">
                <a:solidFill>
                  <a:srgbClr val="FFFF00"/>
                </a:solidFill>
              </a:rPr>
              <a:t> Module de déformation instantané :</a:t>
            </a:r>
            <a:r>
              <a:rPr lang="fr-FR" altLang="en-US" sz="2000" b="0" dirty="0" smtClean="0"/>
              <a:t>Le béton n’est pas un matériau élastique, pendant le déchargement de l’éprouvette, on observe que la courbe de déchargement est décalée par rapport à la courbe de chargement.</a:t>
            </a:r>
            <a:endParaRPr lang="en-US" altLang="en-US" sz="2000" b="0" dirty="0" smtClean="0"/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fr-FR" altLang="en-US" sz="2000" dirty="0" smtClean="0">
              <a:solidFill>
                <a:srgbClr val="FFFF00"/>
              </a:solidFill>
            </a:endParaRPr>
          </a:p>
          <a:p>
            <a:pPr algn="just">
              <a:defRPr/>
            </a:pPr>
            <a:endParaRPr lang="fr-FR" altLang="en-US" sz="2000" b="0" dirty="0"/>
          </a:p>
          <a:p>
            <a:pPr algn="just">
              <a:defRPr/>
            </a:pPr>
            <a:endParaRPr lang="fr-FR" altLang="en-US" sz="2000" b="0" dirty="0"/>
          </a:p>
          <a:p>
            <a:pPr algn="just">
              <a:defRPr/>
            </a:pPr>
            <a:endParaRPr lang="fr-FR" altLang="en-US" sz="2000" b="0" dirty="0" smtClean="0"/>
          </a:p>
          <a:p>
            <a:pPr>
              <a:defRPr/>
            </a:pPr>
            <a:endParaRPr lang="fr-FR" altLang="en-US" sz="2000" b="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fr-FR" altLang="en-US" sz="2000" b="0" dirty="0"/>
              <a:t>On admet la relation suivante sous charges d’une durée d’application &lt; 24 H.</a:t>
            </a:r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err="1"/>
              <a:t>i</a:t>
            </a:r>
            <a:r>
              <a:rPr lang="en-US" altLang="en-US" sz="2000" b="0" dirty="0"/>
              <a:t> : </a:t>
            </a:r>
            <a:r>
              <a:rPr lang="en-US" altLang="en-US" sz="2000" b="0" dirty="0" err="1"/>
              <a:t>instantané</a:t>
            </a:r>
            <a:r>
              <a:rPr lang="en-US" altLang="en-US" sz="2000" b="0" dirty="0"/>
              <a:t> ; j : jour</a:t>
            </a:r>
          </a:p>
          <a:p>
            <a:pPr>
              <a:defRPr/>
            </a:pPr>
            <a:endParaRPr lang="fr-FR" altLang="en-US" sz="2000" b="0" dirty="0" smtClean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fr-FR" altLang="en-US" sz="2000" b="0" dirty="0" smtClean="0">
                <a:solidFill>
                  <a:srgbClr val="FFFF00"/>
                </a:solidFill>
              </a:rPr>
              <a:t>-module de déformation différé : </a:t>
            </a:r>
            <a:r>
              <a:rPr lang="fr-FR" altLang="en-US" sz="2000" b="0" dirty="0" smtClean="0"/>
              <a:t>&gt; 24 H</a:t>
            </a:r>
            <a:r>
              <a:rPr lang="fr-FR" altLang="en-US" sz="2000" b="0" dirty="0"/>
              <a:t>.(longue durée </a:t>
            </a:r>
            <a:r>
              <a:rPr lang="fr-FR" altLang="en-US" sz="2000" b="0" dirty="0" smtClean="0"/>
              <a:t>d'application)</a:t>
            </a:r>
          </a:p>
          <a:p>
            <a:pPr>
              <a:defRPr/>
            </a:pPr>
            <a:r>
              <a:rPr lang="fr-FR" altLang="en-US" sz="2000" b="0" dirty="0" smtClean="0">
                <a:solidFill>
                  <a:srgbClr val="FFFF00"/>
                </a:solidFill>
              </a:rPr>
              <a:t> : </a:t>
            </a:r>
            <a:r>
              <a:rPr lang="fr-FR" altLang="en-US" sz="2000" b="0" dirty="0" smtClean="0"/>
              <a:t>il </a:t>
            </a:r>
            <a:r>
              <a:rPr lang="fr-FR" altLang="en-US" sz="2000" b="0" dirty="0"/>
              <a:t>est pris égal </a:t>
            </a:r>
            <a:r>
              <a:rPr lang="fr-FR" altLang="en-US" sz="2000" b="0" dirty="0" smtClean="0"/>
              <a:t>à:</a:t>
            </a:r>
          </a:p>
          <a:p>
            <a:pPr>
              <a:defRPr/>
            </a:pPr>
            <a:r>
              <a:rPr lang="fr-FR" altLang="en-US" sz="2000" b="0" dirty="0"/>
              <a:t>           </a:t>
            </a:r>
            <a:r>
              <a:rPr lang="fr-FR" altLang="en-US" sz="2000" b="0" dirty="0" smtClean="0"/>
              <a:t>                                                             </a:t>
            </a:r>
            <a:r>
              <a:rPr lang="en-US" altLang="en-US" sz="2000" b="0" dirty="0"/>
              <a:t>(</a:t>
            </a:r>
            <a:r>
              <a:rPr lang="en-US" altLang="en-US" sz="2000" b="0" dirty="0" err="1"/>
              <a:t>différé</a:t>
            </a:r>
            <a:r>
              <a:rPr lang="en-US" altLang="en-US" sz="2000" b="0" dirty="0"/>
              <a:t> ≠ </a:t>
            </a:r>
            <a:r>
              <a:rPr lang="en-US" altLang="en-US" sz="2000" b="0" dirty="0" err="1"/>
              <a:t>instantané</a:t>
            </a:r>
            <a:r>
              <a:rPr lang="en-US" altLang="en-US" sz="2000" b="0" dirty="0"/>
              <a:t>) .</a:t>
            </a:r>
            <a:r>
              <a:rPr lang="nl-NL" altLang="en-US" sz="2000" dirty="0">
                <a:solidFill>
                  <a:srgbClr val="FF0000"/>
                </a:solidFill>
              </a:rPr>
              <a:t>  </a:t>
            </a:r>
            <a:r>
              <a:rPr lang="fr-FR" altLang="en-US" sz="2000" b="0" dirty="0" smtClean="0"/>
              <a:t>                                                </a:t>
            </a:r>
          </a:p>
          <a:p>
            <a:pPr>
              <a:defRPr/>
            </a:pPr>
            <a:endParaRPr lang="fr-FR" altLang="en-US" sz="2000" b="0" dirty="0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313485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1196752"/>
            <a:ext cx="34563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608048" cy="43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9" b="16175"/>
          <a:stretch/>
        </p:blipFill>
        <p:spPr bwMode="auto">
          <a:xfrm>
            <a:off x="1201575" y="5805264"/>
            <a:ext cx="3151852" cy="44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DD5F2-C25A-4FC4-9530-F49BDC2CE7F3}" type="slidenum">
              <a:rPr lang="fr-FR" altLang="en-US" b="0" smtClean="0"/>
              <a:pPr eaLnBrk="1" hangingPunct="1"/>
              <a:t>9</a:t>
            </a:fld>
            <a:endParaRPr lang="fr-FR" altLang="en-US" b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Text Box 8"/>
              <p:cNvSpPr txBox="1">
                <a:spLocks noChangeArrowheads="1"/>
              </p:cNvSpPr>
              <p:nvPr/>
            </p:nvSpPr>
            <p:spPr bwMode="auto">
              <a:xfrm>
                <a:off x="250825" y="116632"/>
                <a:ext cx="8661400" cy="6363858"/>
              </a:xfrm>
              <a:prstGeom prst="rect">
                <a:avLst/>
              </a:prstGeom>
              <a:noFill/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fr-FR" altLang="en-US" sz="2000" b="0" u="sng" dirty="0">
                    <a:solidFill>
                      <a:srgbClr val="FFFF00"/>
                    </a:solidFill>
                  </a:rPr>
                  <a:t>Retrait </a:t>
                </a:r>
                <a:r>
                  <a:rPr lang="fr-FR" altLang="en-US" sz="2000" b="0" u="sng" dirty="0" smtClean="0">
                    <a:solidFill>
                      <a:srgbClr val="FFFF00"/>
                    </a:solidFill>
                  </a:rPr>
                  <a:t>hygrométrique: </a:t>
                </a:r>
                <a:r>
                  <a:rPr lang="fr-FR" sz="2000" b="0" dirty="0" smtClean="0"/>
                  <a:t>le </a:t>
                </a:r>
                <a:r>
                  <a:rPr lang="fr-FR" sz="2000" b="0" dirty="0"/>
                  <a:t>béton après sa confection (fabrication) contient un excès d’eau, si le durcissement se fait à l’air libre l’eau va s’évaporer. Cette évaporation s’accompagne automatiquement par une diminution du volume. Cette diminution s’appelle le retrait. </a:t>
                </a:r>
                <a:r>
                  <a:rPr lang="fr-FR" altLang="en-US" sz="2000" b="0" dirty="0"/>
                  <a:t>Pour les constructions courantes, les effets dû aux variations de température et au retrait seront négligés, si on prévoit des joints de dilatation tout les 20 à 30 mètre</a:t>
                </a:r>
                <a:r>
                  <a:rPr lang="fr-FR" altLang="en-US" sz="2000" b="0" dirty="0" smtClean="0"/>
                  <a:t>.</a:t>
                </a:r>
                <a:r>
                  <a:rPr lang="fr-FR" altLang="en-US" sz="2000" b="0" dirty="0"/>
                  <a:t> Les joints de dilatation sont de 1 à 2 cm.</a:t>
                </a:r>
              </a:p>
              <a:p>
                <a:pPr>
                  <a:defRPr/>
                </a:pPr>
                <a:endParaRPr lang="fr-FR" altLang="en-US" sz="2000" b="0" dirty="0"/>
              </a:p>
              <a:p>
                <a:pPr algn="just"/>
                <a:endParaRPr lang="fr-FR" altLang="en-US" sz="2000" b="0" u="sng" dirty="0">
                  <a:solidFill>
                    <a:srgbClr val="FFFF00"/>
                  </a:solidFill>
                </a:endParaRPr>
              </a:p>
              <a:p>
                <a:pPr>
                  <a:defRPr/>
                </a:pPr>
                <a:endParaRPr lang="fr-FR" altLang="en-US" sz="2000" b="0" dirty="0"/>
              </a:p>
              <a:p>
                <a:pPr>
                  <a:defRPr/>
                </a:pPr>
                <a:endParaRPr lang="fr-FR" altLang="en-US" sz="2400" b="0" u="sng" dirty="0" smtClean="0">
                  <a:solidFill>
                    <a:srgbClr val="FFFF00"/>
                  </a:solidFill>
                </a:endParaRPr>
              </a:p>
              <a:p>
                <a:pPr>
                  <a:defRPr/>
                </a:pPr>
                <a:endParaRPr lang="fr-FR" altLang="en-US" sz="2400" b="0" u="sng" dirty="0" smtClean="0">
                  <a:solidFill>
                    <a:srgbClr val="FFFF00"/>
                  </a:solidFill>
                </a:endParaRPr>
              </a:p>
              <a:p>
                <a:pPr>
                  <a:defRPr/>
                </a:pPr>
                <a:endParaRPr lang="fr-FR" altLang="en-US" sz="2400" b="0" u="sng" dirty="0">
                  <a:solidFill>
                    <a:srgbClr val="FFFF00"/>
                  </a:solidFill>
                </a:endParaRPr>
              </a:p>
              <a:p>
                <a:pPr algn="just">
                  <a:defRPr/>
                </a:pPr>
                <a:r>
                  <a:rPr lang="fr-FR" altLang="en-US" sz="2000" b="0" u="sng" dirty="0" smtClean="0">
                    <a:solidFill>
                      <a:srgbClr val="FFFF00"/>
                    </a:solidFill>
                  </a:rPr>
                  <a:t>Exemple d’application1:</a:t>
                </a:r>
                <a:r>
                  <a:rPr lang="fr-FR" altLang="en-US" sz="2000" b="0" dirty="0" smtClean="0"/>
                  <a:t>les écrasements d’une série d’éprouvettes de béton prélevées sur un chantier a donné les résultats suivants: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en-US" sz="2000" b="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altLang="en-US" sz="2000" b="0" i="1">
                            <a:latin typeface="Cambria Math"/>
                          </a:rPr>
                          <m:t>𝑐𝑗</m:t>
                        </m:r>
                      </m:sub>
                    </m:sSub>
                  </m:oMath>
                </a14:m>
                <a:r>
                  <a:rPr lang="fr-FR" altLang="en-US" sz="2000" b="0" dirty="0"/>
                  <a:t>= 18, 20, 21, 22, 19, 21, 18, 25, 24, 22, 21, 20, 19, 23, 23, 25 [MPA] (j=28j).</a:t>
                </a:r>
              </a:p>
              <a:p>
                <a:pPr>
                  <a:defRPr/>
                </a:pPr>
                <a:r>
                  <a:rPr lang="fr-FR" altLang="en-US" sz="2000" b="0" dirty="0" smtClean="0"/>
                  <a:t>On demande de calculer :</a:t>
                </a:r>
              </a:p>
              <a:p>
                <a:pPr>
                  <a:defRPr/>
                </a:pPr>
                <a:r>
                  <a:rPr lang="fr-FR" altLang="en-US" sz="2000" b="0" dirty="0" smtClean="0"/>
                  <a:t>1/ la résistance à la compression </a:t>
                </a:r>
                <a:r>
                  <a:rPr lang="fr-FR" altLang="en-US" sz="2400" b="0" dirty="0" smtClean="0"/>
                  <a:t>fc</a:t>
                </a:r>
                <a:r>
                  <a:rPr lang="fr-FR" altLang="en-US" sz="1600" b="0" dirty="0" smtClean="0"/>
                  <a:t>28</a:t>
                </a:r>
                <a:r>
                  <a:rPr lang="fr-FR" altLang="en-US" sz="2000" b="0" dirty="0" smtClean="0"/>
                  <a:t>et </a:t>
                </a:r>
                <a:r>
                  <a:rPr lang="fr-FR" altLang="en-US" sz="2000" b="0" dirty="0"/>
                  <a:t>à j = 90 </a:t>
                </a:r>
                <a:r>
                  <a:rPr lang="fr-FR" altLang="en-US" sz="2000" b="0" dirty="0" smtClean="0"/>
                  <a:t>jours</a:t>
                </a:r>
                <a:endParaRPr lang="fr-FR" altLang="en-US" sz="2000" b="0" dirty="0"/>
              </a:p>
              <a:p>
                <a:pPr>
                  <a:defRPr/>
                </a:pPr>
                <a:r>
                  <a:rPr lang="fr-FR" altLang="en-US" sz="2000" b="0" dirty="0" smtClean="0"/>
                  <a:t>2/ la résistance à la traction </a:t>
                </a:r>
                <a:r>
                  <a:rPr lang="fr-FR" altLang="en-US" sz="2400" b="0" dirty="0" smtClean="0"/>
                  <a:t>f</a:t>
                </a:r>
                <a:r>
                  <a:rPr lang="fr-FR" altLang="en-US" b="0" dirty="0" smtClean="0"/>
                  <a:t>t28.</a:t>
                </a:r>
              </a:p>
              <a:p>
                <a:pPr>
                  <a:defRPr/>
                </a:pPr>
                <a:r>
                  <a:rPr lang="fr-FR" altLang="en-US" sz="2000" b="0" dirty="0" smtClean="0"/>
                  <a:t>3/ </a:t>
                </a:r>
                <a:r>
                  <a:rPr lang="fr-FR" altLang="en-US" sz="2000" b="0" dirty="0"/>
                  <a:t>les modules de déformation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en-US" sz="24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en-US" sz="2400" b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altLang="en-US" sz="2400" b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fr-FR" altLang="en-US" sz="2400" b="0">
                        <a:latin typeface="Cambria Math"/>
                      </a:rPr>
                      <m:t> </m:t>
                    </m:r>
                  </m:oMath>
                </a14:m>
                <a:r>
                  <a:rPr lang="fr-FR" altLang="en-US" sz="2400" b="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en-US" sz="24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en-US" sz="2400" b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altLang="en-US" sz="2400" b="0">
                            <a:latin typeface="Cambria Math"/>
                          </a:rPr>
                          <m:t>𝜗</m:t>
                        </m:r>
                        <m:r>
                          <a:rPr lang="fr-FR" altLang="en-US" sz="2400" b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fr-FR" altLang="en-US" sz="2400" b="0" dirty="0"/>
              </a:p>
            </p:txBody>
          </p:sp>
        </mc:Choice>
        <mc:Fallback>
          <p:sp>
            <p:nvSpPr>
              <p:cNvPr id="1434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16632"/>
                <a:ext cx="8661400" cy="6363858"/>
              </a:xfrm>
              <a:prstGeom prst="rect">
                <a:avLst/>
              </a:prstGeom>
              <a:blipFill rotWithShape="1">
                <a:blip r:embed="rId3"/>
                <a:stretch>
                  <a:fillRect l="-561" t="-286" r="-632" b="-573"/>
                </a:stretch>
              </a:blipFill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087943"/>
            <a:ext cx="3920201" cy="191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11437</TotalTime>
  <Words>1850</Words>
  <Application>Microsoft Office PowerPoint</Application>
  <PresentationFormat>Affichage à l'écran (4:3)</PresentationFormat>
  <Paragraphs>367</Paragraphs>
  <Slides>19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abdelheq</dc:creator>
  <cp:lastModifiedBy>SIRINE</cp:lastModifiedBy>
  <cp:revision>392</cp:revision>
  <cp:lastPrinted>2014-12-13T20:24:29Z</cp:lastPrinted>
  <dcterms:created xsi:type="dcterms:W3CDTF">2004-09-12T12:45:10Z</dcterms:created>
  <dcterms:modified xsi:type="dcterms:W3CDTF">2021-01-01T19:45:29Z</dcterms:modified>
</cp:coreProperties>
</file>